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56" r:id="rId2"/>
    <p:sldId id="358" r:id="rId3"/>
    <p:sldId id="295" r:id="rId4"/>
    <p:sldId id="296" r:id="rId5"/>
    <p:sldId id="297" r:id="rId6"/>
    <p:sldId id="277" r:id="rId7"/>
    <p:sldId id="281" r:id="rId8"/>
    <p:sldId id="349" r:id="rId9"/>
    <p:sldId id="283" r:id="rId10"/>
    <p:sldId id="364" r:id="rId11"/>
    <p:sldId id="357" r:id="rId12"/>
    <p:sldId id="272" r:id="rId13"/>
    <p:sldId id="280" r:id="rId14"/>
    <p:sldId id="274" r:id="rId15"/>
    <p:sldId id="292" r:id="rId16"/>
    <p:sldId id="365" r:id="rId17"/>
    <p:sldId id="289" r:id="rId18"/>
    <p:sldId id="360" r:id="rId19"/>
    <p:sldId id="285" r:id="rId20"/>
    <p:sldId id="361" r:id="rId21"/>
    <p:sldId id="362" r:id="rId22"/>
    <p:sldId id="367" r:id="rId23"/>
    <p:sldId id="368" r:id="rId24"/>
    <p:sldId id="369" r:id="rId25"/>
    <p:sldId id="370" r:id="rId26"/>
    <p:sldId id="371" r:id="rId27"/>
    <p:sldId id="372" r:id="rId28"/>
    <p:sldId id="373" r:id="rId29"/>
    <p:sldId id="374" r:id="rId30"/>
    <p:sldId id="375" r:id="rId31"/>
    <p:sldId id="376" r:id="rId32"/>
    <p:sldId id="278" r:id="rId33"/>
    <p:sldId id="363" r:id="rId34"/>
    <p:sldId id="359" r:id="rId35"/>
    <p:sldId id="355" r:id="rId36"/>
    <p:sldId id="356" r:id="rId37"/>
    <p:sldId id="366"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9491"/>
    <a:srgbClr val="0039AC"/>
    <a:srgbClr val="0046CD"/>
    <a:srgbClr val="0014E9"/>
    <a:srgbClr val="001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546"/>
    <p:restoredTop sz="96327"/>
  </p:normalViewPr>
  <p:slideViewPr>
    <p:cSldViewPr snapToGrid="0" snapToObjects="1">
      <p:cViewPr varScale="1">
        <p:scale>
          <a:sx n="223" d="100"/>
          <a:sy n="223" d="100"/>
        </p:scale>
        <p:origin x="61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AAD093-0389-CA48-9E5F-E8F7C95315DC}" type="datetimeFigureOut">
              <a:rPr lang="en-US" smtClean="0"/>
              <a:t>2/23/26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8BC8ECB-8D36-A040-8E31-F92042CBEE9B}" type="slidenum">
              <a:rPr lang="en-US" smtClean="0"/>
              <a:t>‹#›</a:t>
            </a:fld>
            <a:endParaRPr lang="en-US"/>
          </a:p>
        </p:txBody>
      </p:sp>
    </p:spTree>
    <p:extLst>
      <p:ext uri="{BB962C8B-B14F-4D97-AF65-F5344CB8AC3E}">
        <p14:creationId xmlns:p14="http://schemas.microsoft.com/office/powerpoint/2010/main" val="22518594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A7641C-8CB9-5E41-99E9-C8A4BEF9956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EE75745-1516-9449-BD5D-5F19438F06D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440652-FEDB-2E4A-B8DB-D90538F9D0E7}"/>
              </a:ext>
            </a:extLst>
          </p:cNvPr>
          <p:cNvSpPr>
            <a:spLocks noGrp="1"/>
          </p:cNvSpPr>
          <p:nvPr>
            <p:ph type="dt" sz="half" idx="10"/>
          </p:nvPr>
        </p:nvSpPr>
        <p:spPr/>
        <p:txBody>
          <a:bodyPr/>
          <a:lstStyle/>
          <a:p>
            <a:fld id="{A03700C9-8BFE-814F-993B-E78ED40E45EE}" type="datetimeFigureOut">
              <a:rPr lang="en-US" smtClean="0"/>
              <a:t>2/23/26</a:t>
            </a:fld>
            <a:endParaRPr lang="en-US"/>
          </a:p>
        </p:txBody>
      </p:sp>
      <p:sp>
        <p:nvSpPr>
          <p:cNvPr id="5" name="Footer Placeholder 4">
            <a:extLst>
              <a:ext uri="{FF2B5EF4-FFF2-40B4-BE49-F238E27FC236}">
                <a16:creationId xmlns:a16="http://schemas.microsoft.com/office/drawing/2014/main" id="{E6F76CB5-ACAD-3348-86C5-C0F68AE4C1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146ECA-B641-4146-A4B1-EF4B92F85D97}"/>
              </a:ext>
            </a:extLst>
          </p:cNvPr>
          <p:cNvSpPr>
            <a:spLocks noGrp="1"/>
          </p:cNvSpPr>
          <p:nvPr>
            <p:ph type="sldNum" sz="quarter" idx="12"/>
          </p:nvPr>
        </p:nvSpPr>
        <p:spPr/>
        <p:txBody>
          <a:bodyPr/>
          <a:lstStyle/>
          <a:p>
            <a:fld id="{49074AC6-6DF5-3C48-A5DF-1BC2A9DEAC92}" type="slidenum">
              <a:rPr lang="en-US" smtClean="0"/>
              <a:t>‹#›</a:t>
            </a:fld>
            <a:endParaRPr lang="en-US"/>
          </a:p>
        </p:txBody>
      </p:sp>
    </p:spTree>
    <p:extLst>
      <p:ext uri="{BB962C8B-B14F-4D97-AF65-F5344CB8AC3E}">
        <p14:creationId xmlns:p14="http://schemas.microsoft.com/office/powerpoint/2010/main" val="3702042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036DF-AA04-A140-937E-CDCBF8686EF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1CD5B59-2960-334C-86E7-79FEBCD875D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25BD3D-6EBF-7B4A-943E-1664A3022BCA}"/>
              </a:ext>
            </a:extLst>
          </p:cNvPr>
          <p:cNvSpPr>
            <a:spLocks noGrp="1"/>
          </p:cNvSpPr>
          <p:nvPr>
            <p:ph type="dt" sz="half" idx="10"/>
          </p:nvPr>
        </p:nvSpPr>
        <p:spPr/>
        <p:txBody>
          <a:bodyPr/>
          <a:lstStyle/>
          <a:p>
            <a:fld id="{A03700C9-8BFE-814F-993B-E78ED40E45EE}" type="datetimeFigureOut">
              <a:rPr lang="en-US" smtClean="0"/>
              <a:t>2/23/26</a:t>
            </a:fld>
            <a:endParaRPr lang="en-US"/>
          </a:p>
        </p:txBody>
      </p:sp>
      <p:sp>
        <p:nvSpPr>
          <p:cNvPr id="5" name="Footer Placeholder 4">
            <a:extLst>
              <a:ext uri="{FF2B5EF4-FFF2-40B4-BE49-F238E27FC236}">
                <a16:creationId xmlns:a16="http://schemas.microsoft.com/office/drawing/2014/main" id="{C4470CA9-EBB3-4C4D-9DF2-BBA35921E4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311DD3-EC20-FB4E-B26A-92E04175B613}"/>
              </a:ext>
            </a:extLst>
          </p:cNvPr>
          <p:cNvSpPr>
            <a:spLocks noGrp="1"/>
          </p:cNvSpPr>
          <p:nvPr>
            <p:ph type="sldNum" sz="quarter" idx="12"/>
          </p:nvPr>
        </p:nvSpPr>
        <p:spPr/>
        <p:txBody>
          <a:bodyPr/>
          <a:lstStyle/>
          <a:p>
            <a:fld id="{49074AC6-6DF5-3C48-A5DF-1BC2A9DEAC92}" type="slidenum">
              <a:rPr lang="en-US" smtClean="0"/>
              <a:t>‹#›</a:t>
            </a:fld>
            <a:endParaRPr lang="en-US"/>
          </a:p>
        </p:txBody>
      </p:sp>
    </p:spTree>
    <p:extLst>
      <p:ext uri="{BB962C8B-B14F-4D97-AF65-F5344CB8AC3E}">
        <p14:creationId xmlns:p14="http://schemas.microsoft.com/office/powerpoint/2010/main" val="16163642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8F4168-24EA-3E4E-8ACE-B6E0C92C996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3E97E59-05EB-9349-BFD2-32D5965083F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31616D-3542-364D-8C26-292EBFE1FFBF}"/>
              </a:ext>
            </a:extLst>
          </p:cNvPr>
          <p:cNvSpPr>
            <a:spLocks noGrp="1"/>
          </p:cNvSpPr>
          <p:nvPr>
            <p:ph type="dt" sz="half" idx="10"/>
          </p:nvPr>
        </p:nvSpPr>
        <p:spPr/>
        <p:txBody>
          <a:bodyPr/>
          <a:lstStyle/>
          <a:p>
            <a:fld id="{A03700C9-8BFE-814F-993B-E78ED40E45EE}" type="datetimeFigureOut">
              <a:rPr lang="en-US" smtClean="0"/>
              <a:t>2/23/26</a:t>
            </a:fld>
            <a:endParaRPr lang="en-US"/>
          </a:p>
        </p:txBody>
      </p:sp>
      <p:sp>
        <p:nvSpPr>
          <p:cNvPr id="5" name="Footer Placeholder 4">
            <a:extLst>
              <a:ext uri="{FF2B5EF4-FFF2-40B4-BE49-F238E27FC236}">
                <a16:creationId xmlns:a16="http://schemas.microsoft.com/office/drawing/2014/main" id="{D31D3A45-BBC3-FB46-B4F0-F7F78F6B33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4F114F-8D5C-F346-83EE-7EB807C6F5A3}"/>
              </a:ext>
            </a:extLst>
          </p:cNvPr>
          <p:cNvSpPr>
            <a:spLocks noGrp="1"/>
          </p:cNvSpPr>
          <p:nvPr>
            <p:ph type="sldNum" sz="quarter" idx="12"/>
          </p:nvPr>
        </p:nvSpPr>
        <p:spPr/>
        <p:txBody>
          <a:bodyPr/>
          <a:lstStyle/>
          <a:p>
            <a:fld id="{49074AC6-6DF5-3C48-A5DF-1BC2A9DEAC92}" type="slidenum">
              <a:rPr lang="en-US" smtClean="0"/>
              <a:t>‹#›</a:t>
            </a:fld>
            <a:endParaRPr lang="en-US"/>
          </a:p>
        </p:txBody>
      </p:sp>
    </p:spTree>
    <p:extLst>
      <p:ext uri="{BB962C8B-B14F-4D97-AF65-F5344CB8AC3E}">
        <p14:creationId xmlns:p14="http://schemas.microsoft.com/office/powerpoint/2010/main" val="25461949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6230B-D4A4-4A4B-AC84-D15E8A05B6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C58D13-1B7D-FC4F-9230-0BAFF05B9A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0CDAED-29B6-8F40-BE23-E666DB19A888}"/>
              </a:ext>
            </a:extLst>
          </p:cNvPr>
          <p:cNvSpPr>
            <a:spLocks noGrp="1"/>
          </p:cNvSpPr>
          <p:nvPr>
            <p:ph type="dt" sz="half" idx="10"/>
          </p:nvPr>
        </p:nvSpPr>
        <p:spPr/>
        <p:txBody>
          <a:bodyPr/>
          <a:lstStyle/>
          <a:p>
            <a:fld id="{A03700C9-8BFE-814F-993B-E78ED40E45EE}" type="datetimeFigureOut">
              <a:rPr lang="en-US" smtClean="0"/>
              <a:t>2/23/26</a:t>
            </a:fld>
            <a:endParaRPr lang="en-US"/>
          </a:p>
        </p:txBody>
      </p:sp>
      <p:sp>
        <p:nvSpPr>
          <p:cNvPr id="5" name="Footer Placeholder 4">
            <a:extLst>
              <a:ext uri="{FF2B5EF4-FFF2-40B4-BE49-F238E27FC236}">
                <a16:creationId xmlns:a16="http://schemas.microsoft.com/office/drawing/2014/main" id="{F79406FF-6B3C-1148-95A5-C38431D2B68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1109295-452E-9E43-90DE-F16C7BB84370}"/>
              </a:ext>
            </a:extLst>
          </p:cNvPr>
          <p:cNvSpPr>
            <a:spLocks noGrp="1"/>
          </p:cNvSpPr>
          <p:nvPr>
            <p:ph type="sldNum" sz="quarter" idx="12"/>
          </p:nvPr>
        </p:nvSpPr>
        <p:spPr/>
        <p:txBody>
          <a:bodyPr/>
          <a:lstStyle/>
          <a:p>
            <a:fld id="{49074AC6-6DF5-3C48-A5DF-1BC2A9DEAC92}" type="slidenum">
              <a:rPr lang="en-US" smtClean="0"/>
              <a:t>‹#›</a:t>
            </a:fld>
            <a:endParaRPr lang="en-US"/>
          </a:p>
        </p:txBody>
      </p:sp>
    </p:spTree>
    <p:extLst>
      <p:ext uri="{BB962C8B-B14F-4D97-AF65-F5344CB8AC3E}">
        <p14:creationId xmlns:p14="http://schemas.microsoft.com/office/powerpoint/2010/main" val="30181154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6CF45-13C7-DF4B-8D24-5AA0390698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E01534-D0C7-CF42-9F6A-93B466CA36A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080413-86EE-9B4F-959C-6887E6C60034}"/>
              </a:ext>
            </a:extLst>
          </p:cNvPr>
          <p:cNvSpPr>
            <a:spLocks noGrp="1"/>
          </p:cNvSpPr>
          <p:nvPr>
            <p:ph type="dt" sz="half" idx="10"/>
          </p:nvPr>
        </p:nvSpPr>
        <p:spPr/>
        <p:txBody>
          <a:bodyPr/>
          <a:lstStyle/>
          <a:p>
            <a:fld id="{A03700C9-8BFE-814F-993B-E78ED40E45EE}" type="datetimeFigureOut">
              <a:rPr lang="en-US" smtClean="0"/>
              <a:t>2/23/26</a:t>
            </a:fld>
            <a:endParaRPr lang="en-US"/>
          </a:p>
        </p:txBody>
      </p:sp>
      <p:sp>
        <p:nvSpPr>
          <p:cNvPr id="5" name="Footer Placeholder 4">
            <a:extLst>
              <a:ext uri="{FF2B5EF4-FFF2-40B4-BE49-F238E27FC236}">
                <a16:creationId xmlns:a16="http://schemas.microsoft.com/office/drawing/2014/main" id="{BE8DE4F0-18B4-C64F-9A26-D6E972B7CE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1AFF24-BD71-D144-AA77-B5B6E31BDF01}"/>
              </a:ext>
            </a:extLst>
          </p:cNvPr>
          <p:cNvSpPr>
            <a:spLocks noGrp="1"/>
          </p:cNvSpPr>
          <p:nvPr>
            <p:ph type="sldNum" sz="quarter" idx="12"/>
          </p:nvPr>
        </p:nvSpPr>
        <p:spPr/>
        <p:txBody>
          <a:bodyPr/>
          <a:lstStyle/>
          <a:p>
            <a:fld id="{49074AC6-6DF5-3C48-A5DF-1BC2A9DEAC92}" type="slidenum">
              <a:rPr lang="en-US" smtClean="0"/>
              <a:t>‹#›</a:t>
            </a:fld>
            <a:endParaRPr lang="en-US"/>
          </a:p>
        </p:txBody>
      </p:sp>
    </p:spTree>
    <p:extLst>
      <p:ext uri="{BB962C8B-B14F-4D97-AF65-F5344CB8AC3E}">
        <p14:creationId xmlns:p14="http://schemas.microsoft.com/office/powerpoint/2010/main" val="3857684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353C0-BED1-DF47-A9D7-9423B0D56A8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D6AC81-0124-BD41-9575-839086ADDD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C06F59-1CDB-324E-9AAD-DB2052CC58B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6CB5CF-988B-E245-A99B-0E4A36AAE229}"/>
              </a:ext>
            </a:extLst>
          </p:cNvPr>
          <p:cNvSpPr>
            <a:spLocks noGrp="1"/>
          </p:cNvSpPr>
          <p:nvPr>
            <p:ph type="dt" sz="half" idx="10"/>
          </p:nvPr>
        </p:nvSpPr>
        <p:spPr/>
        <p:txBody>
          <a:bodyPr/>
          <a:lstStyle/>
          <a:p>
            <a:fld id="{A03700C9-8BFE-814F-993B-E78ED40E45EE}" type="datetimeFigureOut">
              <a:rPr lang="en-US" smtClean="0"/>
              <a:t>2/23/26</a:t>
            </a:fld>
            <a:endParaRPr lang="en-US"/>
          </a:p>
        </p:txBody>
      </p:sp>
      <p:sp>
        <p:nvSpPr>
          <p:cNvPr id="6" name="Footer Placeholder 5">
            <a:extLst>
              <a:ext uri="{FF2B5EF4-FFF2-40B4-BE49-F238E27FC236}">
                <a16:creationId xmlns:a16="http://schemas.microsoft.com/office/drawing/2014/main" id="{0050CCF9-5BEA-B84D-B89C-7D0D885618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17CED7-6555-FD4A-9ED8-43D78DA20A5D}"/>
              </a:ext>
            </a:extLst>
          </p:cNvPr>
          <p:cNvSpPr>
            <a:spLocks noGrp="1"/>
          </p:cNvSpPr>
          <p:nvPr>
            <p:ph type="sldNum" sz="quarter" idx="12"/>
          </p:nvPr>
        </p:nvSpPr>
        <p:spPr/>
        <p:txBody>
          <a:bodyPr/>
          <a:lstStyle/>
          <a:p>
            <a:fld id="{49074AC6-6DF5-3C48-A5DF-1BC2A9DEAC92}" type="slidenum">
              <a:rPr lang="en-US" smtClean="0"/>
              <a:t>‹#›</a:t>
            </a:fld>
            <a:endParaRPr lang="en-US"/>
          </a:p>
        </p:txBody>
      </p:sp>
    </p:spTree>
    <p:extLst>
      <p:ext uri="{BB962C8B-B14F-4D97-AF65-F5344CB8AC3E}">
        <p14:creationId xmlns:p14="http://schemas.microsoft.com/office/powerpoint/2010/main" val="2287945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320F37-26B4-D44A-9D78-533C4E2B74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AB72A02-74FA-7044-BC9D-A5944D82BA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9D9D3CA-B505-0240-BBC2-0DC01666B1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667049-29B4-7047-8883-82B771138FB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8DD144-A084-1B45-A947-CF94660E01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5A7335-BAF3-9B40-B61F-413CA490554A}"/>
              </a:ext>
            </a:extLst>
          </p:cNvPr>
          <p:cNvSpPr>
            <a:spLocks noGrp="1"/>
          </p:cNvSpPr>
          <p:nvPr>
            <p:ph type="dt" sz="half" idx="10"/>
          </p:nvPr>
        </p:nvSpPr>
        <p:spPr/>
        <p:txBody>
          <a:bodyPr/>
          <a:lstStyle/>
          <a:p>
            <a:fld id="{A03700C9-8BFE-814F-993B-E78ED40E45EE}" type="datetimeFigureOut">
              <a:rPr lang="en-US" smtClean="0"/>
              <a:t>2/23/26</a:t>
            </a:fld>
            <a:endParaRPr lang="en-US"/>
          </a:p>
        </p:txBody>
      </p:sp>
      <p:sp>
        <p:nvSpPr>
          <p:cNvPr id="8" name="Footer Placeholder 7">
            <a:extLst>
              <a:ext uri="{FF2B5EF4-FFF2-40B4-BE49-F238E27FC236}">
                <a16:creationId xmlns:a16="http://schemas.microsoft.com/office/drawing/2014/main" id="{3E3EF31F-D030-E84C-90A4-9AA3EAF9976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28595ED-A46A-CC41-A929-E74A17649691}"/>
              </a:ext>
            </a:extLst>
          </p:cNvPr>
          <p:cNvSpPr>
            <a:spLocks noGrp="1"/>
          </p:cNvSpPr>
          <p:nvPr>
            <p:ph type="sldNum" sz="quarter" idx="12"/>
          </p:nvPr>
        </p:nvSpPr>
        <p:spPr/>
        <p:txBody>
          <a:bodyPr/>
          <a:lstStyle/>
          <a:p>
            <a:fld id="{49074AC6-6DF5-3C48-A5DF-1BC2A9DEAC92}" type="slidenum">
              <a:rPr lang="en-US" smtClean="0"/>
              <a:t>‹#›</a:t>
            </a:fld>
            <a:endParaRPr lang="en-US"/>
          </a:p>
        </p:txBody>
      </p:sp>
    </p:spTree>
    <p:extLst>
      <p:ext uri="{BB962C8B-B14F-4D97-AF65-F5344CB8AC3E}">
        <p14:creationId xmlns:p14="http://schemas.microsoft.com/office/powerpoint/2010/main" val="4129381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E33BC-2237-1949-B72F-6488522D9B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9BA7C5-0FB4-DF42-AA3A-41B7E62413E8}"/>
              </a:ext>
            </a:extLst>
          </p:cNvPr>
          <p:cNvSpPr>
            <a:spLocks noGrp="1"/>
          </p:cNvSpPr>
          <p:nvPr>
            <p:ph type="dt" sz="half" idx="10"/>
          </p:nvPr>
        </p:nvSpPr>
        <p:spPr/>
        <p:txBody>
          <a:bodyPr/>
          <a:lstStyle/>
          <a:p>
            <a:fld id="{A03700C9-8BFE-814F-993B-E78ED40E45EE}" type="datetimeFigureOut">
              <a:rPr lang="en-US" smtClean="0"/>
              <a:t>2/23/26</a:t>
            </a:fld>
            <a:endParaRPr lang="en-US"/>
          </a:p>
        </p:txBody>
      </p:sp>
      <p:sp>
        <p:nvSpPr>
          <p:cNvPr id="4" name="Footer Placeholder 3">
            <a:extLst>
              <a:ext uri="{FF2B5EF4-FFF2-40B4-BE49-F238E27FC236}">
                <a16:creationId xmlns:a16="http://schemas.microsoft.com/office/drawing/2014/main" id="{55D5F252-D71B-F645-8957-78B60BB3E53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42DB99-6BC5-7147-A3B8-9ECA8BC5D8B4}"/>
              </a:ext>
            </a:extLst>
          </p:cNvPr>
          <p:cNvSpPr>
            <a:spLocks noGrp="1"/>
          </p:cNvSpPr>
          <p:nvPr>
            <p:ph type="sldNum" sz="quarter" idx="12"/>
          </p:nvPr>
        </p:nvSpPr>
        <p:spPr/>
        <p:txBody>
          <a:bodyPr/>
          <a:lstStyle/>
          <a:p>
            <a:fld id="{49074AC6-6DF5-3C48-A5DF-1BC2A9DEAC92}" type="slidenum">
              <a:rPr lang="en-US" smtClean="0"/>
              <a:t>‹#›</a:t>
            </a:fld>
            <a:endParaRPr lang="en-US"/>
          </a:p>
        </p:txBody>
      </p:sp>
    </p:spTree>
    <p:extLst>
      <p:ext uri="{BB962C8B-B14F-4D97-AF65-F5344CB8AC3E}">
        <p14:creationId xmlns:p14="http://schemas.microsoft.com/office/powerpoint/2010/main" val="17901503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ABEBD7-6E81-9E41-A883-0492E4BD67A0}"/>
              </a:ext>
            </a:extLst>
          </p:cNvPr>
          <p:cNvSpPr>
            <a:spLocks noGrp="1"/>
          </p:cNvSpPr>
          <p:nvPr>
            <p:ph type="dt" sz="half" idx="10"/>
          </p:nvPr>
        </p:nvSpPr>
        <p:spPr/>
        <p:txBody>
          <a:bodyPr/>
          <a:lstStyle/>
          <a:p>
            <a:fld id="{A03700C9-8BFE-814F-993B-E78ED40E45EE}" type="datetimeFigureOut">
              <a:rPr lang="en-US" smtClean="0"/>
              <a:t>2/23/26</a:t>
            </a:fld>
            <a:endParaRPr lang="en-US"/>
          </a:p>
        </p:txBody>
      </p:sp>
      <p:sp>
        <p:nvSpPr>
          <p:cNvPr id="3" name="Footer Placeholder 2">
            <a:extLst>
              <a:ext uri="{FF2B5EF4-FFF2-40B4-BE49-F238E27FC236}">
                <a16:creationId xmlns:a16="http://schemas.microsoft.com/office/drawing/2014/main" id="{0F067740-1648-3148-92B8-61D3B6ADB26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F67BDC9-5E9B-5542-AC3E-95238D475311}"/>
              </a:ext>
            </a:extLst>
          </p:cNvPr>
          <p:cNvSpPr>
            <a:spLocks noGrp="1"/>
          </p:cNvSpPr>
          <p:nvPr>
            <p:ph type="sldNum" sz="quarter" idx="12"/>
          </p:nvPr>
        </p:nvSpPr>
        <p:spPr/>
        <p:txBody>
          <a:bodyPr/>
          <a:lstStyle/>
          <a:p>
            <a:fld id="{49074AC6-6DF5-3C48-A5DF-1BC2A9DEAC92}" type="slidenum">
              <a:rPr lang="en-US" smtClean="0"/>
              <a:t>‹#›</a:t>
            </a:fld>
            <a:endParaRPr lang="en-US"/>
          </a:p>
        </p:txBody>
      </p:sp>
    </p:spTree>
    <p:extLst>
      <p:ext uri="{BB962C8B-B14F-4D97-AF65-F5344CB8AC3E}">
        <p14:creationId xmlns:p14="http://schemas.microsoft.com/office/powerpoint/2010/main" val="7860799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26C50-171B-494C-B3CB-91D669296A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04CFC7-5E2F-9D45-A557-79DAD6EA257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C01FE0-0E17-7C4E-AB50-5AF31E8F14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E4E894-C0B8-E447-A926-053A628438A2}"/>
              </a:ext>
            </a:extLst>
          </p:cNvPr>
          <p:cNvSpPr>
            <a:spLocks noGrp="1"/>
          </p:cNvSpPr>
          <p:nvPr>
            <p:ph type="dt" sz="half" idx="10"/>
          </p:nvPr>
        </p:nvSpPr>
        <p:spPr/>
        <p:txBody>
          <a:bodyPr/>
          <a:lstStyle/>
          <a:p>
            <a:fld id="{A03700C9-8BFE-814F-993B-E78ED40E45EE}" type="datetimeFigureOut">
              <a:rPr lang="en-US" smtClean="0"/>
              <a:t>2/23/26</a:t>
            </a:fld>
            <a:endParaRPr lang="en-US"/>
          </a:p>
        </p:txBody>
      </p:sp>
      <p:sp>
        <p:nvSpPr>
          <p:cNvPr id="6" name="Footer Placeholder 5">
            <a:extLst>
              <a:ext uri="{FF2B5EF4-FFF2-40B4-BE49-F238E27FC236}">
                <a16:creationId xmlns:a16="http://schemas.microsoft.com/office/drawing/2014/main" id="{87793B9A-6F22-9F4F-9196-4B5F27D24CB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9AF896-7BFA-974A-A63A-F686B21821B4}"/>
              </a:ext>
            </a:extLst>
          </p:cNvPr>
          <p:cNvSpPr>
            <a:spLocks noGrp="1"/>
          </p:cNvSpPr>
          <p:nvPr>
            <p:ph type="sldNum" sz="quarter" idx="12"/>
          </p:nvPr>
        </p:nvSpPr>
        <p:spPr/>
        <p:txBody>
          <a:bodyPr/>
          <a:lstStyle/>
          <a:p>
            <a:fld id="{49074AC6-6DF5-3C48-A5DF-1BC2A9DEAC92}" type="slidenum">
              <a:rPr lang="en-US" smtClean="0"/>
              <a:t>‹#›</a:t>
            </a:fld>
            <a:endParaRPr lang="en-US"/>
          </a:p>
        </p:txBody>
      </p:sp>
    </p:spTree>
    <p:extLst>
      <p:ext uri="{BB962C8B-B14F-4D97-AF65-F5344CB8AC3E}">
        <p14:creationId xmlns:p14="http://schemas.microsoft.com/office/powerpoint/2010/main" val="2178095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91CDB9-F651-004C-BE28-60334419E77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E812B5C-5229-6748-A227-72E6BA0C46F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A4E979C-3B27-354A-8C50-8E7B40FA996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5B2BF51-7953-8147-A3F2-9DD98B238136}"/>
              </a:ext>
            </a:extLst>
          </p:cNvPr>
          <p:cNvSpPr>
            <a:spLocks noGrp="1"/>
          </p:cNvSpPr>
          <p:nvPr>
            <p:ph type="dt" sz="half" idx="10"/>
          </p:nvPr>
        </p:nvSpPr>
        <p:spPr/>
        <p:txBody>
          <a:bodyPr/>
          <a:lstStyle/>
          <a:p>
            <a:fld id="{A03700C9-8BFE-814F-993B-E78ED40E45EE}" type="datetimeFigureOut">
              <a:rPr lang="en-US" smtClean="0"/>
              <a:t>2/23/26</a:t>
            </a:fld>
            <a:endParaRPr lang="en-US"/>
          </a:p>
        </p:txBody>
      </p:sp>
      <p:sp>
        <p:nvSpPr>
          <p:cNvPr id="6" name="Footer Placeholder 5">
            <a:extLst>
              <a:ext uri="{FF2B5EF4-FFF2-40B4-BE49-F238E27FC236}">
                <a16:creationId xmlns:a16="http://schemas.microsoft.com/office/drawing/2014/main" id="{F6DB73BB-B534-DE4D-A2F6-7F002FCE7F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85022B-B707-E145-A298-1543E7A734CC}"/>
              </a:ext>
            </a:extLst>
          </p:cNvPr>
          <p:cNvSpPr>
            <a:spLocks noGrp="1"/>
          </p:cNvSpPr>
          <p:nvPr>
            <p:ph type="sldNum" sz="quarter" idx="12"/>
          </p:nvPr>
        </p:nvSpPr>
        <p:spPr/>
        <p:txBody>
          <a:bodyPr/>
          <a:lstStyle/>
          <a:p>
            <a:fld id="{49074AC6-6DF5-3C48-A5DF-1BC2A9DEAC92}" type="slidenum">
              <a:rPr lang="en-US" smtClean="0"/>
              <a:t>‹#›</a:t>
            </a:fld>
            <a:endParaRPr lang="en-US"/>
          </a:p>
        </p:txBody>
      </p:sp>
    </p:spTree>
    <p:extLst>
      <p:ext uri="{BB962C8B-B14F-4D97-AF65-F5344CB8AC3E}">
        <p14:creationId xmlns:p14="http://schemas.microsoft.com/office/powerpoint/2010/main" val="24352421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1BFF541-98F2-C047-A9B1-FAAA4077EC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0EB22A-A9D8-AB44-BB89-9054E98FA0B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D24AA3-1AE0-E14C-81EC-B1EA2A68D1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3700C9-8BFE-814F-993B-E78ED40E45EE}" type="datetimeFigureOut">
              <a:rPr lang="en-US" smtClean="0"/>
              <a:t>2/23/26</a:t>
            </a:fld>
            <a:endParaRPr lang="en-US"/>
          </a:p>
        </p:txBody>
      </p:sp>
      <p:sp>
        <p:nvSpPr>
          <p:cNvPr id="5" name="Footer Placeholder 4">
            <a:extLst>
              <a:ext uri="{FF2B5EF4-FFF2-40B4-BE49-F238E27FC236}">
                <a16:creationId xmlns:a16="http://schemas.microsoft.com/office/drawing/2014/main" id="{387003DE-AB5F-A345-820A-F38DC09AD4B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08AACEE-6833-E44C-A086-C16D4C7A74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074AC6-6DF5-3C48-A5DF-1BC2A9DEAC92}" type="slidenum">
              <a:rPr lang="en-US" smtClean="0"/>
              <a:t>‹#›</a:t>
            </a:fld>
            <a:endParaRPr lang="en-US"/>
          </a:p>
        </p:txBody>
      </p:sp>
    </p:spTree>
    <p:extLst>
      <p:ext uri="{BB962C8B-B14F-4D97-AF65-F5344CB8AC3E}">
        <p14:creationId xmlns:p14="http://schemas.microsoft.com/office/powerpoint/2010/main" val="21097475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3.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214.png"/><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2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215.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2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7.png"/><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0.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10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3" Type="http://schemas.openxmlformats.org/officeDocument/2006/relationships/image" Target="../media/image21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23.xml.rels><?xml version="1.0" encoding="UTF-8" standalone="yes"?>
<Relationships xmlns="http://schemas.openxmlformats.org/package/2006/relationships"><Relationship Id="rId3" Type="http://schemas.openxmlformats.org/officeDocument/2006/relationships/image" Target="../media/image110.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25.xml.rels><?xml version="1.0" encoding="UTF-8" standalone="yes"?>
<Relationships xmlns="http://schemas.openxmlformats.org/package/2006/relationships"><Relationship Id="rId3" Type="http://schemas.openxmlformats.org/officeDocument/2006/relationships/image" Target="../media/image11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image" Target="../media/image113.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114.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eg"/><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image" Target="../media/image76.png"/><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image" Target="../media/image116.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41.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6.xml.rels><?xml version="1.0" encoding="UTF-8" standalone="yes"?>
<Relationships xmlns="http://schemas.openxmlformats.org/package/2006/relationships"><Relationship Id="rId3" Type="http://schemas.openxmlformats.org/officeDocument/2006/relationships/image" Target="../media/image200.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210.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220.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212.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5">
            <a:extLst>
              <a:ext uri="{FF2B5EF4-FFF2-40B4-BE49-F238E27FC236}">
                <a16:creationId xmlns:a16="http://schemas.microsoft.com/office/drawing/2014/main" id="{E6C9EA9A-5D1B-4147-A23F-89D96ADE9FB7}"/>
              </a:ext>
            </a:extLst>
          </p:cNvPr>
          <p:cNvSpPr txBox="1">
            <a:spLocks noChangeArrowheads="1"/>
          </p:cNvSpPr>
          <p:nvPr/>
        </p:nvSpPr>
        <p:spPr bwMode="auto">
          <a:xfrm>
            <a:off x="3502256" y="152400"/>
            <a:ext cx="5168274" cy="12003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3600" i="1" dirty="0">
                <a:solidFill>
                  <a:srgbClr val="0039AC"/>
                </a:solidFill>
                <a:latin typeface="Arial Black" charset="0"/>
              </a:rPr>
              <a:t>Geology 5660/6660</a:t>
            </a:r>
          </a:p>
          <a:p>
            <a:pPr algn="ctr"/>
            <a:r>
              <a:rPr lang="en-US" sz="3600" i="1" dirty="0">
                <a:solidFill>
                  <a:srgbClr val="0039AC"/>
                </a:solidFill>
                <a:latin typeface="Arial Black" charset="0"/>
              </a:rPr>
              <a:t>Applied Geophysics</a:t>
            </a:r>
            <a:endParaRPr lang="en-US" sz="3600" i="1" u="sng" dirty="0">
              <a:solidFill>
                <a:srgbClr val="0039AC"/>
              </a:solidFill>
              <a:latin typeface="Arial Black" charset="0"/>
            </a:endParaRPr>
          </a:p>
        </p:txBody>
      </p:sp>
      <p:sp>
        <p:nvSpPr>
          <p:cNvPr id="25" name="Text Box 26">
            <a:extLst>
              <a:ext uri="{FF2B5EF4-FFF2-40B4-BE49-F238E27FC236}">
                <a16:creationId xmlns:a16="http://schemas.microsoft.com/office/drawing/2014/main" id="{A27909E6-F928-2344-87E4-D36B5B1D5094}"/>
              </a:ext>
            </a:extLst>
          </p:cNvPr>
          <p:cNvSpPr txBox="1">
            <a:spLocks noChangeArrowheads="1"/>
          </p:cNvSpPr>
          <p:nvPr/>
        </p:nvSpPr>
        <p:spPr bwMode="auto">
          <a:xfrm>
            <a:off x="8720056" y="76200"/>
            <a:ext cx="1914307"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dirty="0">
                <a:solidFill>
                  <a:srgbClr val="FF0000"/>
                </a:solidFill>
                <a:latin typeface="Arial" panose="020B0604020202020204" pitchFamily="34" charset="0"/>
                <a:cs typeface="Arial" panose="020B0604020202020204" pitchFamily="34" charset="0"/>
              </a:rPr>
              <a:t>23 Feb 2026</a:t>
            </a:r>
          </a:p>
        </p:txBody>
      </p:sp>
      <p:sp>
        <p:nvSpPr>
          <p:cNvPr id="26" name="Text Box 27">
            <a:extLst>
              <a:ext uri="{FF2B5EF4-FFF2-40B4-BE49-F238E27FC236}">
                <a16:creationId xmlns:a16="http://schemas.microsoft.com/office/drawing/2014/main" id="{D27C68A9-C2B4-9F44-A6AA-A8D2C6D4C7E3}"/>
              </a:ext>
            </a:extLst>
          </p:cNvPr>
          <p:cNvSpPr txBox="1">
            <a:spLocks noChangeArrowheads="1"/>
          </p:cNvSpPr>
          <p:nvPr/>
        </p:nvSpPr>
        <p:spPr bwMode="auto">
          <a:xfrm>
            <a:off x="8505743" y="6392543"/>
            <a:ext cx="354359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dirty="0">
                <a:solidFill>
                  <a:srgbClr val="0039AC"/>
                </a:solidFill>
                <a:latin typeface="Arial" panose="020B0604020202020204" pitchFamily="34" charset="0"/>
                <a:cs typeface="Arial" panose="020B0604020202020204" pitchFamily="34" charset="0"/>
              </a:rPr>
              <a:t>© A.R. Lowry 2008-2026</a:t>
            </a:r>
            <a:endParaRPr lang="en-US" sz="2400" dirty="0">
              <a:solidFill>
                <a:srgbClr val="0039AC"/>
              </a:solidFill>
              <a:latin typeface="Arial" panose="020B0604020202020204" pitchFamily="34" charset="0"/>
              <a:ea typeface="ヒラギノ角ゴ Pro W3" charset="0"/>
              <a:cs typeface="Arial" panose="020B0604020202020204" pitchFamily="34" charset="0"/>
            </a:endParaRPr>
          </a:p>
        </p:txBody>
      </p:sp>
      <p:sp>
        <p:nvSpPr>
          <p:cNvPr id="6" name="Text Box 28">
            <a:extLst>
              <a:ext uri="{FF2B5EF4-FFF2-40B4-BE49-F238E27FC236}">
                <a16:creationId xmlns:a16="http://schemas.microsoft.com/office/drawing/2014/main" id="{F9AA9D39-AAC7-BDA1-64D9-2CFF055A1215}"/>
              </a:ext>
            </a:extLst>
          </p:cNvPr>
          <p:cNvSpPr txBox="1">
            <a:spLocks noChangeArrowheads="1"/>
          </p:cNvSpPr>
          <p:nvPr/>
        </p:nvSpPr>
        <p:spPr bwMode="auto">
          <a:xfrm>
            <a:off x="296817" y="6394348"/>
            <a:ext cx="716625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n-US" sz="2400" dirty="0">
                <a:solidFill>
                  <a:srgbClr val="0039AC"/>
                </a:solidFill>
                <a:latin typeface="Arial" panose="020B0604020202020204" pitchFamily="34" charset="0"/>
                <a:cs typeface="Arial" panose="020B0604020202020204" pitchFamily="34" charset="0"/>
              </a:rPr>
              <a:t>Read for Wed 25 Feb: </a:t>
            </a:r>
            <a:r>
              <a:rPr lang="en-US" sz="2400" i="1" kern="1200" dirty="0">
                <a:solidFill>
                  <a:srgbClr val="0039AC"/>
                </a:solidFill>
                <a:effectLst/>
                <a:latin typeface="Arial Black" panose="020B0604020202020204" pitchFamily="34" charset="0"/>
                <a:ea typeface="+mn-ea"/>
                <a:cs typeface="+mn-cs"/>
              </a:rPr>
              <a:t>Burger </a:t>
            </a:r>
            <a:r>
              <a:rPr lang="en-US" sz="2400" kern="1200" dirty="0">
                <a:solidFill>
                  <a:srgbClr val="0039AC"/>
                </a:solidFill>
                <a:effectLst/>
                <a:latin typeface="Arial" panose="020B0604020202020204" pitchFamily="34" charset="0"/>
                <a:cs typeface="Arial" panose="020B0604020202020204" pitchFamily="34" charset="0"/>
              </a:rPr>
              <a:t> 200-253 (§4.4-4.7)</a:t>
            </a:r>
            <a:endParaRPr lang="en-US" sz="2400" dirty="0">
              <a:solidFill>
                <a:srgbClr val="0039AC"/>
              </a:solidFill>
              <a:latin typeface="Arial" panose="020B0604020202020204" pitchFamily="34" charset="0"/>
              <a:cs typeface="Arial" panose="020B0604020202020204" pitchFamily="34" charset="0"/>
            </a:endParaRPr>
          </a:p>
        </p:txBody>
      </p:sp>
      <p:sp>
        <p:nvSpPr>
          <p:cNvPr id="3" name="Text Box 70">
            <a:extLst>
              <a:ext uri="{FF2B5EF4-FFF2-40B4-BE49-F238E27FC236}">
                <a16:creationId xmlns:a16="http://schemas.microsoft.com/office/drawing/2014/main" id="{889593FC-5A7D-EAF9-5F59-17A58BA77C04}"/>
              </a:ext>
            </a:extLst>
          </p:cNvPr>
          <p:cNvSpPr txBox="1">
            <a:spLocks noChangeArrowheads="1"/>
          </p:cNvSpPr>
          <p:nvPr/>
        </p:nvSpPr>
        <p:spPr bwMode="auto">
          <a:xfrm>
            <a:off x="1791745" y="1616798"/>
            <a:ext cx="8608510" cy="4431983"/>
          </a:xfrm>
          <a:prstGeom prst="rect">
            <a:avLst/>
          </a:prstGeom>
          <a:noFill/>
          <a:ln>
            <a:noFill/>
          </a:ln>
          <a:effectLst/>
          <a:extLst>
            <a:ext uri="{909E8E84-426E-40dd-AFC4-6F175D3DCCD1}">
              <a14:hiddenFill xmlns:lc="http://schemas.openxmlformats.org/drawingml/2006/lockedCanvas" xmlns:a14="http://schemas.microsoft.com/office/drawing/2010/main" xmlns="">
                <a:solidFill>
                  <a:schemeClr val="accent1"/>
                </a:solidFill>
              </a14:hiddenFill>
            </a:ext>
            <a:ext uri="{91240B29-F687-4f45-9708-019B960494DF}">
              <a14:hiddenLine xmlns:lc="http://schemas.openxmlformats.org/drawingml/2006/lockedCanvas" xmlns:a14="http://schemas.microsoft.com/office/drawing/2010/main" xmlns="" w="9525">
                <a:solidFill>
                  <a:schemeClr val="tx1"/>
                </a:solidFill>
                <a:miter lim="800000"/>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pPr eaLnBrk="1" hangingPunct="1"/>
            <a:r>
              <a:rPr lang="en-US" i="1" dirty="0">
                <a:solidFill>
                  <a:srgbClr val="0039AC"/>
                </a:solidFill>
                <a:latin typeface="Arial Black" charset="0"/>
              </a:rPr>
              <a:t>Reflection Data Processing Cont’d</a:t>
            </a:r>
            <a:endParaRPr lang="en-US" sz="600" dirty="0">
              <a:solidFill>
                <a:srgbClr val="0039AC"/>
              </a:solidFill>
              <a:sym typeface="Symbol" charset="0"/>
            </a:endParaRPr>
          </a:p>
          <a:p>
            <a:pPr eaLnBrk="1" hangingPunct="1"/>
            <a:r>
              <a:rPr lang="en-US" dirty="0">
                <a:solidFill>
                  <a:srgbClr val="0039AC"/>
                </a:solidFill>
                <a:sym typeface="Symbol" charset="0"/>
              </a:rPr>
              <a:t>• </a:t>
            </a:r>
            <a:r>
              <a:rPr lang="en-US" i="1" dirty="0">
                <a:solidFill>
                  <a:srgbClr val="0039AC"/>
                </a:solidFill>
                <a:latin typeface="Arial Black" charset="0"/>
              </a:rPr>
              <a:t>Step V </a:t>
            </a:r>
            <a:r>
              <a:rPr lang="en-US" dirty="0">
                <a:solidFill>
                  <a:srgbClr val="0039AC"/>
                </a:solidFill>
              </a:rPr>
              <a:t>: </a:t>
            </a:r>
            <a:r>
              <a:rPr lang="en-US" i="1" dirty="0">
                <a:solidFill>
                  <a:srgbClr val="FF0000"/>
                </a:solidFill>
                <a:latin typeface="Arial Black"/>
                <a:cs typeface="Arial Black"/>
              </a:rPr>
              <a:t>Time </a:t>
            </a:r>
            <a:r>
              <a:rPr lang="en-US" i="1" dirty="0">
                <a:solidFill>
                  <a:srgbClr val="FF0000"/>
                </a:solidFill>
                <a:latin typeface="Arial Black" charset="0"/>
              </a:rPr>
              <a:t>Migration</a:t>
            </a:r>
            <a:r>
              <a:rPr lang="en-US" dirty="0">
                <a:solidFill>
                  <a:srgbClr val="FF0000"/>
                </a:solidFill>
              </a:rPr>
              <a:t> </a:t>
            </a:r>
            <a:r>
              <a:rPr lang="en-US" dirty="0">
                <a:solidFill>
                  <a:srgbClr val="0039AC"/>
                </a:solidFill>
              </a:rPr>
              <a:t>returns reflection energy to its</a:t>
            </a:r>
          </a:p>
          <a:p>
            <a:pPr eaLnBrk="1" hangingPunct="1"/>
            <a:r>
              <a:rPr lang="en-US" dirty="0">
                <a:solidFill>
                  <a:srgbClr val="0039AC"/>
                </a:solidFill>
              </a:rPr>
              <a:t>   “true” location on the two-way travel-time image… </a:t>
            </a:r>
            <a:r>
              <a:rPr lang="en-US" i="1" dirty="0">
                <a:solidFill>
                  <a:srgbClr val="FF0000"/>
                </a:solidFill>
                <a:latin typeface="Arial Black" charset="0"/>
              </a:rPr>
              <a:t>Depth</a:t>
            </a:r>
            <a:endParaRPr lang="en-US" dirty="0">
              <a:solidFill>
                <a:srgbClr val="FF0000"/>
              </a:solidFill>
            </a:endParaRPr>
          </a:p>
          <a:p>
            <a:pPr eaLnBrk="1" hangingPunct="1"/>
            <a:r>
              <a:rPr lang="en-US" dirty="0">
                <a:solidFill>
                  <a:srgbClr val="FF0000"/>
                </a:solidFill>
              </a:rPr>
              <a:t>   </a:t>
            </a:r>
            <a:r>
              <a:rPr lang="en-US" i="1" dirty="0">
                <a:solidFill>
                  <a:srgbClr val="FF0000"/>
                </a:solidFill>
                <a:latin typeface="Arial Black" charset="0"/>
              </a:rPr>
              <a:t>migration</a:t>
            </a:r>
            <a:r>
              <a:rPr lang="en-US" dirty="0">
                <a:solidFill>
                  <a:schemeClr val="accent2"/>
                </a:solidFill>
              </a:rPr>
              <a:t> </a:t>
            </a:r>
            <a:r>
              <a:rPr lang="en-US" dirty="0">
                <a:solidFill>
                  <a:srgbClr val="0039AC"/>
                </a:solidFill>
              </a:rPr>
              <a:t>uses velocity structure (from NMO analysis)</a:t>
            </a:r>
          </a:p>
          <a:p>
            <a:pPr eaLnBrk="1" hangingPunct="1"/>
            <a:r>
              <a:rPr lang="en-US" dirty="0">
                <a:solidFill>
                  <a:srgbClr val="0039AC"/>
                </a:solidFill>
              </a:rPr>
              <a:t>   to convert travel time to depth (improving image resolution)</a:t>
            </a:r>
          </a:p>
          <a:p>
            <a:pPr eaLnBrk="1" hangingPunct="1"/>
            <a:endParaRPr lang="en-US" sz="600" dirty="0">
              <a:solidFill>
                <a:srgbClr val="0039AC"/>
              </a:solidFill>
            </a:endParaRPr>
          </a:p>
          <a:p>
            <a:pPr eaLnBrk="1" hangingPunct="1"/>
            <a:r>
              <a:rPr lang="en-US" dirty="0">
                <a:solidFill>
                  <a:srgbClr val="0039AC"/>
                </a:solidFill>
              </a:rPr>
              <a:t>• </a:t>
            </a:r>
            <a:r>
              <a:rPr lang="en-US" b="1" i="1" dirty="0">
                <a:solidFill>
                  <a:srgbClr val="0039AC"/>
                </a:solidFill>
                <a:latin typeface="Arial Black" panose="020B0604020202020204" pitchFamily="34" charset="0"/>
                <a:cs typeface="Arial Black" panose="020B0604020202020204" pitchFamily="34" charset="0"/>
              </a:rPr>
              <a:t>Step VI </a:t>
            </a:r>
            <a:r>
              <a:rPr lang="en-US" dirty="0">
                <a:solidFill>
                  <a:srgbClr val="0039AC"/>
                </a:solidFill>
              </a:rPr>
              <a:t>: Reform amplitude stacks of source-receiver pairs</a:t>
            </a:r>
          </a:p>
          <a:p>
            <a:pPr eaLnBrk="1" hangingPunct="1"/>
            <a:r>
              <a:rPr lang="en-US" dirty="0">
                <a:solidFill>
                  <a:srgbClr val="0039AC"/>
                </a:solidFill>
              </a:rPr>
              <a:t>   using </a:t>
            </a:r>
            <a:r>
              <a:rPr lang="en-US" b="1" i="1" dirty="0">
                <a:solidFill>
                  <a:srgbClr val="FF0000"/>
                </a:solidFill>
                <a:latin typeface="Arial Black" panose="020B0604020202020204" pitchFamily="34" charset="0"/>
                <a:cs typeface="Arial Black" panose="020B0604020202020204" pitchFamily="34" charset="0"/>
              </a:rPr>
              <a:t>Common Depth Point (CDP) </a:t>
            </a:r>
            <a:r>
              <a:rPr lang="en-US" dirty="0">
                <a:solidFill>
                  <a:srgbClr val="0039AC"/>
                </a:solidFill>
              </a:rPr>
              <a:t>instead of Common</a:t>
            </a:r>
          </a:p>
          <a:p>
            <a:pPr eaLnBrk="1" hangingPunct="1"/>
            <a:r>
              <a:rPr lang="en-US" dirty="0">
                <a:solidFill>
                  <a:srgbClr val="0039AC"/>
                </a:solidFill>
              </a:rPr>
              <a:t>   Mid Point (CMP) and repeat Step V</a:t>
            </a:r>
          </a:p>
          <a:p>
            <a:pPr eaLnBrk="1" hangingPunct="1"/>
            <a:r>
              <a:rPr lang="en-US" dirty="0">
                <a:solidFill>
                  <a:srgbClr val="0039AC"/>
                </a:solidFill>
              </a:rPr>
              <a:t>• Sometimes additional steps as well:</a:t>
            </a:r>
            <a:endParaRPr lang="en-US" sz="2000" dirty="0">
              <a:solidFill>
                <a:srgbClr val="0039AC"/>
              </a:solidFill>
            </a:endParaRPr>
          </a:p>
          <a:p>
            <a:pPr eaLnBrk="1" hangingPunct="1"/>
            <a:r>
              <a:rPr lang="en-US" sz="2000" dirty="0">
                <a:solidFill>
                  <a:srgbClr val="0039AC"/>
                </a:solidFill>
              </a:rPr>
              <a:t>    </a:t>
            </a:r>
            <a:r>
              <a:rPr lang="en-US" sz="2000" dirty="0">
                <a:solidFill>
                  <a:srgbClr val="0039AC"/>
                </a:solidFill>
                <a:sym typeface="Symbol" charset="0"/>
              </a:rPr>
              <a:t> </a:t>
            </a:r>
            <a:r>
              <a:rPr lang="en-US" sz="2000" i="1" dirty="0">
                <a:solidFill>
                  <a:srgbClr val="0039AC"/>
                </a:solidFill>
                <a:latin typeface="Arial Black" charset="0"/>
                <a:cs typeface="ＭＳ Ｐゴシック" charset="0"/>
              </a:rPr>
              <a:t>Amplitude adjustments      </a:t>
            </a:r>
          </a:p>
          <a:p>
            <a:pPr eaLnBrk="1" hangingPunct="1"/>
            <a:r>
              <a:rPr lang="en-US" sz="2000" i="1" dirty="0">
                <a:solidFill>
                  <a:srgbClr val="0039AC"/>
                </a:solidFill>
                <a:latin typeface="Arial Black" charset="0"/>
                <a:cs typeface="ＭＳ Ｐゴシック" charset="0"/>
              </a:rPr>
              <a:t>  </a:t>
            </a:r>
            <a:r>
              <a:rPr lang="en-US" sz="2000" i="1" baseline="30000" dirty="0">
                <a:solidFill>
                  <a:srgbClr val="0039AC"/>
                </a:solidFill>
                <a:latin typeface="Arial Black" charset="0"/>
                <a:cs typeface="ＭＳ Ｐゴシック" charset="0"/>
              </a:rPr>
              <a:t>  </a:t>
            </a:r>
            <a:r>
              <a:rPr lang="en-US" sz="2000" dirty="0">
                <a:solidFill>
                  <a:srgbClr val="0039AC"/>
                </a:solidFill>
                <a:sym typeface="Symbol" charset="0"/>
              </a:rPr>
              <a:t> </a:t>
            </a:r>
            <a:r>
              <a:rPr lang="en-US" sz="2000" i="1" dirty="0">
                <a:solidFill>
                  <a:srgbClr val="0039AC"/>
                </a:solidFill>
                <a:latin typeface="Arial Black" charset="0"/>
                <a:cs typeface="ＭＳ Ｐゴシック" charset="0"/>
              </a:rPr>
              <a:t>Frequency adjustments</a:t>
            </a:r>
          </a:p>
          <a:p>
            <a:pPr eaLnBrk="1" hangingPunct="1"/>
            <a:r>
              <a:rPr lang="en-US" sz="2000" i="1" dirty="0">
                <a:solidFill>
                  <a:srgbClr val="0039AC"/>
                </a:solidFill>
                <a:latin typeface="Arial Black" charset="0"/>
                <a:cs typeface="ＭＳ Ｐゴシック" charset="0"/>
              </a:rPr>
              <a:t>   </a:t>
            </a:r>
            <a:r>
              <a:rPr lang="en-US" sz="2000" dirty="0">
                <a:solidFill>
                  <a:srgbClr val="0039AC"/>
                </a:solidFill>
                <a:sym typeface="Symbol" charset="0"/>
              </a:rPr>
              <a:t> </a:t>
            </a:r>
            <a:r>
              <a:rPr lang="en-US" sz="2000" i="1" dirty="0">
                <a:solidFill>
                  <a:srgbClr val="0039AC"/>
                </a:solidFill>
                <a:latin typeface="Arial Black" charset="0"/>
                <a:cs typeface="ＭＳ Ｐゴシック" charset="0"/>
              </a:rPr>
              <a:t>Transmission adjustments</a:t>
            </a:r>
            <a:endParaRPr lang="en-US" dirty="0">
              <a:solidFill>
                <a:srgbClr val="0039AC"/>
              </a:solidFill>
            </a:endParaRPr>
          </a:p>
        </p:txBody>
      </p:sp>
    </p:spTree>
    <p:extLst>
      <p:ext uri="{BB962C8B-B14F-4D97-AF65-F5344CB8AC3E}">
        <p14:creationId xmlns:p14="http://schemas.microsoft.com/office/powerpoint/2010/main" val="35984538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Box 3">
            <a:extLst>
              <a:ext uri="{FF2B5EF4-FFF2-40B4-BE49-F238E27FC236}">
                <a16:creationId xmlns:a16="http://schemas.microsoft.com/office/drawing/2014/main" id="{2C14801B-0E41-6644-8A21-DD3C756A3608}"/>
              </a:ext>
            </a:extLst>
          </p:cNvPr>
          <p:cNvSpPr txBox="1">
            <a:spLocks/>
          </p:cNvSpPr>
          <p:nvPr/>
        </p:nvSpPr>
        <p:spPr bwMode="auto">
          <a:xfrm>
            <a:off x="7459663" y="288925"/>
            <a:ext cx="2789237" cy="366713"/>
          </a:xfrm>
          <a:prstGeom prst="rect">
            <a:avLst/>
          </a:prstGeom>
          <a:noFill/>
          <a:ln>
            <a:noFill/>
          </a:ln>
          <a:effectLst/>
          <a:extLst>
            <a:ext uri="{909E8E84-426E-40dd-AFC4-6F175D3DCCD1}">
              <a14:hiddenFill xmlns:lc="http://schemas.openxmlformats.org/drawingml/2006/lockedCanvas" xmlns:a14="http://schemas.microsoft.com/office/drawing/2010/main" xmlns="">
                <a:blipFill dpi="0" rotWithShape="0">
                  <a:blip r:embed="rId3"/>
                  <a:srcRect/>
                  <a:tile tx="0" ty="0" sx="100000" sy="100000" flip="none" algn="tl"/>
                </a:blipFill>
              </a14:hiddenFill>
            </a:ext>
            <a:ext uri="{91240B29-F687-4f45-9708-019B960494DF}">
              <a14:hiddenLine xmlns:lc="http://schemas.openxmlformats.org/drawingml/2006/lockedCanvas" xmlns:a14="http://schemas.microsoft.com/office/drawing/2010/main" xmlns="" w="25400">
                <a:solidFill>
                  <a:srgbClr val="000000"/>
                </a:solidFill>
                <a:miter lim="800000"/>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pPr algn="ctr" eaLnBrk="1" hangingPunct="1"/>
            <a:r>
              <a:rPr lang="en-US" sz="1800" i="1">
                <a:solidFill>
                  <a:srgbClr val="0039AC"/>
                </a:solidFill>
                <a:latin typeface="Arial Black" charset="0"/>
                <a:ea typeface="ヒラギノ角ゴ ProN W3" charset="0"/>
                <a:cs typeface="ヒラギノ角ゴ ProN W3" charset="0"/>
              </a:rPr>
              <a:t>Haakon Fossen 2010</a:t>
            </a:r>
          </a:p>
        </p:txBody>
      </p:sp>
      <p:pic>
        <p:nvPicPr>
          <p:cNvPr id="14" name="Picture 13">
            <a:extLst>
              <a:ext uri="{FF2B5EF4-FFF2-40B4-BE49-F238E27FC236}">
                <a16:creationId xmlns:a16="http://schemas.microsoft.com/office/drawing/2014/main" id="{A2C2D292-E882-124C-A2CC-5642D1EA12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3388" y="2970213"/>
            <a:ext cx="5751512" cy="3598862"/>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12700">
                <a:solidFill>
                  <a:schemeClr val="tx1"/>
                </a:solidFill>
                <a:miter lim="800000"/>
                <a:headEnd/>
                <a:tailEnd/>
              </a14:hiddenLine>
            </a:ext>
          </a:extLst>
        </p:spPr>
      </p:pic>
      <p:sp>
        <p:nvSpPr>
          <p:cNvPr id="15" name="Rectangle 14">
            <a:extLst>
              <a:ext uri="{FF2B5EF4-FFF2-40B4-BE49-F238E27FC236}">
                <a16:creationId xmlns:a16="http://schemas.microsoft.com/office/drawing/2014/main" id="{0637CFD6-2449-B543-8473-180FAB74ED0E}"/>
              </a:ext>
            </a:extLst>
          </p:cNvPr>
          <p:cNvSpPr>
            <a:spLocks noChangeArrowheads="1"/>
          </p:cNvSpPr>
          <p:nvPr/>
        </p:nvSpPr>
        <p:spPr bwMode="auto">
          <a:xfrm>
            <a:off x="4032250" y="903288"/>
            <a:ext cx="3443288" cy="762000"/>
          </a:xfrm>
          <a:prstGeom prst="rect">
            <a:avLst/>
          </a:prstGeom>
          <a:noFill/>
          <a:ln>
            <a:noFill/>
          </a:ln>
          <a:effectLst/>
          <a:extLst>
            <a:ext uri="{909E8E84-426E-40dd-AFC4-6F175D3DCCD1}">
              <a14:hiddenFill xmlns:lc="http://schemas.openxmlformats.org/drawingml/2006/lockedCanvas" xmlns:a14="http://schemas.microsoft.com/office/drawing/2010/main" xmlns="">
                <a:solidFill>
                  <a:schemeClr val="accent1"/>
                </a:solidFill>
              </a14:hiddenFill>
            </a:ext>
            <a:ext uri="{91240B29-F687-4f45-9708-019B960494DF}">
              <a14:hiddenLine xmlns:lc="http://schemas.openxmlformats.org/drawingml/2006/lockedCanvas" xmlns:a14="http://schemas.microsoft.com/office/drawing/2010/main" xmlns="" w="9525">
                <a:solidFill>
                  <a:schemeClr val="tx1"/>
                </a:solidFill>
                <a:miter lim="800000"/>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pPr eaLnBrk="1" hangingPunct="1"/>
            <a:r>
              <a:rPr lang="en-US" sz="4400">
                <a:solidFill>
                  <a:srgbClr val="0039AC"/>
                </a:solidFill>
                <a:latin typeface="Arial Black" charset="0"/>
              </a:rPr>
              <a:t>Resolution</a:t>
            </a:r>
          </a:p>
        </p:txBody>
      </p:sp>
      <p:sp>
        <p:nvSpPr>
          <p:cNvPr id="16" name="Rectangle 15">
            <a:extLst>
              <a:ext uri="{FF2B5EF4-FFF2-40B4-BE49-F238E27FC236}">
                <a16:creationId xmlns:a16="http://schemas.microsoft.com/office/drawing/2014/main" id="{517F582C-6616-4F46-B5C9-5D5180ED2539}"/>
              </a:ext>
            </a:extLst>
          </p:cNvPr>
          <p:cNvSpPr>
            <a:spLocks noChangeArrowheads="1"/>
          </p:cNvSpPr>
          <p:nvPr/>
        </p:nvSpPr>
        <p:spPr bwMode="auto">
          <a:xfrm>
            <a:off x="1943100" y="3336925"/>
            <a:ext cx="1787477" cy="1175706"/>
          </a:xfrm>
          <a:prstGeom prst="rect">
            <a:avLst/>
          </a:prstGeom>
          <a:noFill/>
          <a:ln>
            <a:noFill/>
          </a:ln>
          <a:effectLst/>
          <a:extLst>
            <a:ext uri="{909E8E84-426E-40dd-AFC4-6F175D3DCCD1}">
              <a14:hiddenFill xmlns:lc="http://schemas.openxmlformats.org/drawingml/2006/lockedCanvas" xmlns:a14="http://schemas.microsoft.com/office/drawing/2010/main" xmlns="">
                <a:solidFill>
                  <a:schemeClr val="accent1"/>
                </a:solidFill>
              </a14:hiddenFill>
            </a:ext>
            <a:ext uri="{91240B29-F687-4f45-9708-019B960494DF}">
              <a14:hiddenLine xmlns:lc="http://schemas.openxmlformats.org/drawingml/2006/lockedCanvas" xmlns:a14="http://schemas.microsoft.com/office/drawing/2010/main" xmlns="" w="9525">
                <a:solidFill>
                  <a:schemeClr val="tx1"/>
                </a:solidFill>
                <a:miter lim="800000"/>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pPr eaLnBrk="1" hangingPunct="1">
              <a:spcBef>
                <a:spcPct val="20000"/>
              </a:spcBef>
              <a:buSzPct val="171000"/>
            </a:pPr>
            <a:r>
              <a:rPr lang="en-US" sz="3200">
                <a:solidFill>
                  <a:srgbClr val="0039AC"/>
                </a:solidFill>
              </a:rPr>
              <a:t>• Vertical</a:t>
            </a:r>
            <a:endParaRPr lang="en-US" sz="3200">
              <a:solidFill>
                <a:srgbClr val="0039AC"/>
              </a:solidFill>
              <a:ea typeface="ヒラギノ角ゴ ProN W3" charset="0"/>
              <a:cs typeface="ヒラギノ角ゴ ProN W3" charset="0"/>
            </a:endParaRPr>
          </a:p>
          <a:p>
            <a:pPr eaLnBrk="1" hangingPunct="1">
              <a:spcBef>
                <a:spcPct val="20000"/>
              </a:spcBef>
              <a:buSzPct val="171000"/>
            </a:pPr>
            <a:r>
              <a:rPr lang="en-US" sz="3200">
                <a:solidFill>
                  <a:srgbClr val="0039AC"/>
                </a:solidFill>
              </a:rPr>
              <a:t>• Lateral</a:t>
            </a:r>
          </a:p>
        </p:txBody>
      </p:sp>
    </p:spTree>
    <p:extLst>
      <p:ext uri="{BB962C8B-B14F-4D97-AF65-F5344CB8AC3E}">
        <p14:creationId xmlns:p14="http://schemas.microsoft.com/office/powerpoint/2010/main" val="27958555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Box 3">
            <a:extLst>
              <a:ext uri="{FF2B5EF4-FFF2-40B4-BE49-F238E27FC236}">
                <a16:creationId xmlns:a16="http://schemas.microsoft.com/office/drawing/2014/main" id="{5C8A3FE1-7B3E-BE43-8481-012028854D35}"/>
              </a:ext>
            </a:extLst>
          </p:cNvPr>
          <p:cNvSpPr txBox="1">
            <a:spLocks/>
          </p:cNvSpPr>
          <p:nvPr/>
        </p:nvSpPr>
        <p:spPr bwMode="auto">
          <a:xfrm>
            <a:off x="7645400" y="107950"/>
            <a:ext cx="2789237" cy="366713"/>
          </a:xfrm>
          <a:prstGeom prst="rect">
            <a:avLst/>
          </a:prstGeom>
          <a:noFill/>
          <a:ln>
            <a:noFill/>
          </a:ln>
          <a:effectLst/>
          <a:extLst>
            <a:ext uri="{909E8E84-426E-40dd-AFC4-6F175D3DCCD1}">
              <a14:hiddenFill xmlns:lc="http://schemas.openxmlformats.org/drawingml/2006/lockedCanvas" xmlns:a14="http://schemas.microsoft.com/office/drawing/2010/main" xmlns="">
                <a:blipFill dpi="0" rotWithShape="0">
                  <a:blip r:embed="rId3"/>
                  <a:srcRect/>
                  <a:tile tx="0" ty="0" sx="100000" sy="100000" flip="none" algn="tl"/>
                </a:blipFill>
              </a14:hiddenFill>
            </a:ext>
            <a:ext uri="{91240B29-F687-4f45-9708-019B960494DF}">
              <a14:hiddenLine xmlns:lc="http://schemas.openxmlformats.org/drawingml/2006/lockedCanvas" xmlns:a14="http://schemas.microsoft.com/office/drawing/2010/main" xmlns="" w="25400">
                <a:solidFill>
                  <a:srgbClr val="000000"/>
                </a:solidFill>
                <a:miter lim="800000"/>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pPr algn="ctr" eaLnBrk="1" hangingPunct="1"/>
            <a:r>
              <a:rPr lang="en-US" sz="1800" i="1">
                <a:solidFill>
                  <a:srgbClr val="0039AC"/>
                </a:solidFill>
                <a:latin typeface="Arial Black" charset="0"/>
                <a:ea typeface="ヒラギノ角ゴ ProN W3" charset="0"/>
                <a:cs typeface="ヒラギノ角ゴ ProN W3" charset="0"/>
              </a:rPr>
              <a:t>Haakon Fossen 2010</a:t>
            </a:r>
          </a:p>
        </p:txBody>
      </p:sp>
      <p:pic>
        <p:nvPicPr>
          <p:cNvPr id="33" name="Picture 32">
            <a:extLst>
              <a:ext uri="{FF2B5EF4-FFF2-40B4-BE49-F238E27FC236}">
                <a16:creationId xmlns:a16="http://schemas.microsoft.com/office/drawing/2014/main" id="{4AEC6057-0F08-1742-B155-685D0CE12B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4247" y="1624851"/>
            <a:ext cx="4069048" cy="3231124"/>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12700">
                <a:solidFill>
                  <a:schemeClr val="tx1"/>
                </a:solidFill>
                <a:miter lim="800000"/>
                <a:headEnd/>
                <a:tailEnd/>
              </a14:hiddenLine>
            </a:ext>
          </a:extLst>
        </p:spPr>
      </p:pic>
      <p:pic>
        <p:nvPicPr>
          <p:cNvPr id="34" name="Picture 33">
            <a:extLst>
              <a:ext uri="{FF2B5EF4-FFF2-40B4-BE49-F238E27FC236}">
                <a16:creationId xmlns:a16="http://schemas.microsoft.com/office/drawing/2014/main" id="{48CF2FC9-3368-D94A-A971-7188F21642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94351" y="1403350"/>
            <a:ext cx="3763963" cy="3357563"/>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12700">
                <a:solidFill>
                  <a:schemeClr val="tx1"/>
                </a:solidFill>
                <a:miter lim="800000"/>
                <a:headEnd/>
                <a:tailEnd/>
              </a14:hiddenLine>
            </a:ext>
          </a:extLst>
        </p:spPr>
      </p:pic>
      <p:sp>
        <p:nvSpPr>
          <p:cNvPr id="35" name="Rectangle 34">
            <a:extLst>
              <a:ext uri="{FF2B5EF4-FFF2-40B4-BE49-F238E27FC236}">
                <a16:creationId xmlns:a16="http://schemas.microsoft.com/office/drawing/2014/main" id="{A0EAD930-4317-1F45-BDF6-497FA3C14987}"/>
              </a:ext>
            </a:extLst>
          </p:cNvPr>
          <p:cNvSpPr>
            <a:spLocks noChangeArrowheads="1"/>
          </p:cNvSpPr>
          <p:nvPr/>
        </p:nvSpPr>
        <p:spPr bwMode="auto">
          <a:xfrm>
            <a:off x="3006725" y="641350"/>
            <a:ext cx="5928739" cy="769441"/>
          </a:xfrm>
          <a:prstGeom prst="rect">
            <a:avLst/>
          </a:prstGeom>
          <a:noFill/>
          <a:ln>
            <a:noFill/>
          </a:ln>
          <a:effectLst/>
          <a:extLst>
            <a:ext uri="{909E8E84-426E-40dd-AFC4-6F175D3DCCD1}">
              <a14:hiddenFill xmlns:lc="http://schemas.openxmlformats.org/drawingml/2006/lockedCanvas" xmlns:a14="http://schemas.microsoft.com/office/drawing/2010/main" xmlns="">
                <a:solidFill>
                  <a:schemeClr val="accent1"/>
                </a:solidFill>
              </a14:hiddenFill>
            </a:ext>
            <a:ext uri="{91240B29-F687-4f45-9708-019B960494DF}">
              <a14:hiddenLine xmlns:lc="http://schemas.openxmlformats.org/drawingml/2006/lockedCanvas" xmlns:a14="http://schemas.microsoft.com/office/drawing/2010/main" xmlns="" w="9525">
                <a:solidFill>
                  <a:schemeClr val="tx1"/>
                </a:solidFill>
                <a:miter lim="800000"/>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pPr eaLnBrk="1" hangingPunct="1"/>
            <a:r>
              <a:rPr lang="en-US" sz="4400">
                <a:solidFill>
                  <a:srgbClr val="0039AC"/>
                </a:solidFill>
                <a:latin typeface="Arial Black" charset="0"/>
              </a:rPr>
              <a:t>Vertical resolution</a:t>
            </a:r>
          </a:p>
        </p:txBody>
      </p:sp>
      <p:sp>
        <p:nvSpPr>
          <p:cNvPr id="36" name="Rectangle 35">
            <a:extLst>
              <a:ext uri="{FF2B5EF4-FFF2-40B4-BE49-F238E27FC236}">
                <a16:creationId xmlns:a16="http://schemas.microsoft.com/office/drawing/2014/main" id="{5590C298-6A2C-4441-8CAC-2128D6A0A4CA}"/>
              </a:ext>
            </a:extLst>
          </p:cNvPr>
          <p:cNvSpPr>
            <a:spLocks noChangeArrowheads="1"/>
          </p:cNvSpPr>
          <p:nvPr/>
        </p:nvSpPr>
        <p:spPr bwMode="auto">
          <a:xfrm>
            <a:off x="1381978" y="4800640"/>
            <a:ext cx="3732112" cy="1938992"/>
          </a:xfrm>
          <a:prstGeom prst="rect">
            <a:avLst/>
          </a:prstGeom>
          <a:noFill/>
          <a:ln>
            <a:noFill/>
          </a:ln>
          <a:effectLst/>
          <a:extLst>
            <a:ext uri="{909E8E84-426E-40dd-AFC4-6F175D3DCCD1}">
              <a14:hiddenFill xmlns:lc="http://schemas.openxmlformats.org/drawingml/2006/lockedCanvas" xmlns:a14="http://schemas.microsoft.com/office/drawing/2010/main" xmlns="">
                <a:solidFill>
                  <a:schemeClr val="accent1"/>
                </a:solidFill>
              </a14:hiddenFill>
            </a:ext>
            <a:ext uri="{91240B29-F687-4f45-9708-019B960494DF}">
              <a14:hiddenLine xmlns:lc="http://schemas.openxmlformats.org/drawingml/2006/lockedCanvas" xmlns:a14="http://schemas.microsoft.com/office/drawing/2010/main" xmlns="" w="9525">
                <a:solidFill>
                  <a:schemeClr val="tx1"/>
                </a:solidFill>
                <a:miter lim="800000"/>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pPr eaLnBrk="1" hangingPunct="1"/>
            <a:r>
              <a:rPr lang="en-US" dirty="0">
                <a:solidFill>
                  <a:srgbClr val="0039AC"/>
                </a:solidFill>
                <a:latin typeface="Helvetica" charset="0"/>
                <a:cs typeface="Helvetica" charset="0"/>
                <a:sym typeface="Helvetica" charset="0"/>
              </a:rPr>
              <a:t>Relationship between bed</a:t>
            </a:r>
          </a:p>
          <a:p>
            <a:pPr eaLnBrk="1" hangingPunct="1"/>
            <a:r>
              <a:rPr lang="en-US" dirty="0">
                <a:solidFill>
                  <a:srgbClr val="0039AC"/>
                </a:solidFill>
                <a:latin typeface="Helvetica" charset="0"/>
                <a:cs typeface="Helvetica" charset="0"/>
                <a:sym typeface="Helvetica" charset="0"/>
              </a:rPr>
              <a:t>thickness and acoustic</a:t>
            </a:r>
          </a:p>
          <a:p>
            <a:pPr eaLnBrk="1" hangingPunct="1"/>
            <a:r>
              <a:rPr lang="en-US" dirty="0">
                <a:solidFill>
                  <a:srgbClr val="0039AC"/>
                </a:solidFill>
                <a:latin typeface="Helvetica" charset="0"/>
                <a:cs typeface="Helvetica" charset="0"/>
                <a:sym typeface="Helvetica" charset="0"/>
              </a:rPr>
              <a:t>impedance (AI) contrast</a:t>
            </a:r>
          </a:p>
          <a:p>
            <a:pPr eaLnBrk="1" hangingPunct="1"/>
            <a:r>
              <a:rPr lang="en-US" dirty="0">
                <a:solidFill>
                  <a:srgbClr val="0039AC"/>
                </a:solidFill>
                <a:latin typeface="Helvetica" charset="0"/>
                <a:cs typeface="Helvetica" charset="0"/>
                <a:sym typeface="Helvetica" charset="0"/>
              </a:rPr>
              <a:t>for seismic resolution of</a:t>
            </a:r>
          </a:p>
          <a:p>
            <a:pPr eaLnBrk="1" hangingPunct="1"/>
            <a:r>
              <a:rPr lang="en-US" dirty="0">
                <a:solidFill>
                  <a:srgbClr val="0039AC"/>
                </a:solidFill>
                <a:latin typeface="Helvetica" charset="0"/>
                <a:cs typeface="Helvetica" charset="0"/>
                <a:sym typeface="Helvetica" charset="0"/>
              </a:rPr>
              <a:t>a layer. </a:t>
            </a:r>
          </a:p>
        </p:txBody>
      </p:sp>
      <p:sp>
        <p:nvSpPr>
          <p:cNvPr id="37" name="Rectangle 36">
            <a:extLst>
              <a:ext uri="{FF2B5EF4-FFF2-40B4-BE49-F238E27FC236}">
                <a16:creationId xmlns:a16="http://schemas.microsoft.com/office/drawing/2014/main" id="{078F065F-30D8-5349-A014-D66BDED1DBC0}"/>
              </a:ext>
            </a:extLst>
          </p:cNvPr>
          <p:cNvSpPr>
            <a:spLocks noChangeArrowheads="1"/>
          </p:cNvSpPr>
          <p:nvPr/>
        </p:nvSpPr>
        <p:spPr bwMode="auto">
          <a:xfrm>
            <a:off x="5360951" y="4832350"/>
            <a:ext cx="5319085" cy="1938992"/>
          </a:xfrm>
          <a:prstGeom prst="rect">
            <a:avLst/>
          </a:prstGeom>
          <a:noFill/>
          <a:ln>
            <a:noFill/>
          </a:ln>
          <a:effectLst/>
          <a:extLst>
            <a:ext uri="{909E8E84-426E-40dd-AFC4-6F175D3DCCD1}">
              <a14:hiddenFill xmlns:lc="http://schemas.openxmlformats.org/drawingml/2006/lockedCanvas" xmlns:a14="http://schemas.microsoft.com/office/drawing/2010/main" xmlns="">
                <a:solidFill>
                  <a:schemeClr val="accent1"/>
                </a:solidFill>
              </a14:hiddenFill>
            </a:ext>
            <a:ext uri="{91240B29-F687-4f45-9708-019B960494DF}">
              <a14:hiddenLine xmlns:lc="http://schemas.openxmlformats.org/drawingml/2006/lockedCanvas" xmlns:a14="http://schemas.microsoft.com/office/drawing/2010/main" xmlns="" w="9525">
                <a:solidFill>
                  <a:schemeClr val="tx1"/>
                </a:solidFill>
                <a:miter lim="800000"/>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pPr eaLnBrk="1" hangingPunct="1"/>
            <a:r>
              <a:rPr lang="en-US">
                <a:solidFill>
                  <a:srgbClr val="0039AC"/>
                </a:solidFill>
                <a:latin typeface="Helvetica" charset="0"/>
                <a:cs typeface="Helvetica" charset="0"/>
                <a:sym typeface="Helvetica" charset="0"/>
              </a:rPr>
              <a:t>Vertical seismic resolution in terms of</a:t>
            </a:r>
          </a:p>
          <a:p>
            <a:pPr eaLnBrk="1" hangingPunct="1"/>
            <a:r>
              <a:rPr lang="en-US">
                <a:solidFill>
                  <a:srgbClr val="0039AC"/>
                </a:solidFill>
                <a:latin typeface="Helvetica" charset="0"/>
                <a:cs typeface="Helvetica" charset="0"/>
                <a:sym typeface="Helvetica" charset="0"/>
              </a:rPr>
              <a:t>tuning thickness: When top to base</a:t>
            </a:r>
          </a:p>
          <a:p>
            <a:pPr eaLnBrk="1" hangingPunct="1"/>
            <a:r>
              <a:rPr lang="en-US">
                <a:solidFill>
                  <a:srgbClr val="0039AC"/>
                </a:solidFill>
                <a:latin typeface="Helvetica" charset="0"/>
                <a:cs typeface="Helvetica" charset="0"/>
                <a:sym typeface="Helvetica" charset="0"/>
              </a:rPr>
              <a:t>of a layer is less than 1/4 wavelength,</a:t>
            </a:r>
          </a:p>
          <a:p>
            <a:pPr eaLnBrk="1" hangingPunct="1"/>
            <a:r>
              <a:rPr lang="en-US">
                <a:solidFill>
                  <a:srgbClr val="0039AC"/>
                </a:solidFill>
                <a:latin typeface="Helvetica" charset="0"/>
                <a:cs typeface="Helvetica" charset="0"/>
                <a:sym typeface="Helvetica" charset="0"/>
              </a:rPr>
              <a:t>constructive/destructive interference</a:t>
            </a:r>
          </a:p>
          <a:p>
            <a:pPr eaLnBrk="1" hangingPunct="1"/>
            <a:r>
              <a:rPr lang="en-US">
                <a:solidFill>
                  <a:srgbClr val="0039AC"/>
                </a:solidFill>
                <a:latin typeface="Helvetica" charset="0"/>
                <a:cs typeface="Helvetica" charset="0"/>
                <a:sym typeface="Helvetica" charset="0"/>
              </a:rPr>
              <a:t>results in apparent single wavelet.</a:t>
            </a:r>
          </a:p>
        </p:txBody>
      </p:sp>
    </p:spTree>
    <p:extLst>
      <p:ext uri="{BB962C8B-B14F-4D97-AF65-F5344CB8AC3E}">
        <p14:creationId xmlns:p14="http://schemas.microsoft.com/office/powerpoint/2010/main" val="10395465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4B517FF-330C-E148-9252-4893615F2A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6869" y="559650"/>
            <a:ext cx="8924925" cy="5778500"/>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12700">
                <a:solidFill>
                  <a:schemeClr val="tx1"/>
                </a:solidFill>
                <a:miter lim="800000"/>
                <a:headEnd/>
                <a:tailEnd/>
              </a14:hiddenLine>
            </a:ext>
          </a:extLst>
        </p:spPr>
      </p:pic>
      <p:sp>
        <p:nvSpPr>
          <p:cNvPr id="11" name="Text Box 6">
            <a:extLst>
              <a:ext uri="{FF2B5EF4-FFF2-40B4-BE49-F238E27FC236}">
                <a16:creationId xmlns:a16="http://schemas.microsoft.com/office/drawing/2014/main" id="{51AC9D46-E5BC-0F43-B8CA-160AA7DC6F80}"/>
              </a:ext>
            </a:extLst>
          </p:cNvPr>
          <p:cNvSpPr txBox="1">
            <a:spLocks noChangeArrowheads="1"/>
          </p:cNvSpPr>
          <p:nvPr/>
        </p:nvSpPr>
        <p:spPr bwMode="auto">
          <a:xfrm>
            <a:off x="1735931" y="51834"/>
            <a:ext cx="8898590" cy="461665"/>
          </a:xfrm>
          <a:prstGeom prst="rect">
            <a:avLst/>
          </a:prstGeom>
          <a:noFill/>
          <a:ln>
            <a:noFill/>
          </a:ln>
          <a:effectLst/>
          <a:extLst>
            <a:ext uri="{909E8E84-426E-40dd-AFC4-6F175D3DCCD1}">
              <a14:hiddenFill xmlns:lc="http://schemas.openxmlformats.org/drawingml/2006/lockedCanvas" xmlns:a14="http://schemas.microsoft.com/office/drawing/2010/main" xmlns="">
                <a:solidFill>
                  <a:schemeClr val="accent1"/>
                </a:solidFill>
              </a14:hiddenFill>
            </a:ext>
            <a:ext uri="{91240B29-F687-4f45-9708-019B960494DF}">
              <a14:hiddenLine xmlns:lc="http://schemas.openxmlformats.org/drawingml/2006/lockedCanvas" xmlns:a14="http://schemas.microsoft.com/office/drawing/2010/main" xmlns="" w="9525">
                <a:solidFill>
                  <a:schemeClr val="tx1"/>
                </a:solidFill>
                <a:miter lim="800000"/>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pPr eaLnBrk="1" hangingPunct="1"/>
            <a:r>
              <a:rPr lang="en-US" dirty="0">
                <a:solidFill>
                  <a:srgbClr val="0039AC"/>
                </a:solidFill>
              </a:rPr>
              <a:t>Color convention: </a:t>
            </a:r>
            <a:r>
              <a:rPr lang="en-US" dirty="0">
                <a:solidFill>
                  <a:srgbClr val="002EE7"/>
                </a:solidFill>
              </a:rPr>
              <a:t>Blue</a:t>
            </a:r>
            <a:r>
              <a:rPr lang="en-US" dirty="0">
                <a:solidFill>
                  <a:schemeClr val="accent2"/>
                </a:solidFill>
              </a:rPr>
              <a:t> </a:t>
            </a:r>
            <a:r>
              <a:rPr lang="en-US" dirty="0">
                <a:solidFill>
                  <a:srgbClr val="0039AC"/>
                </a:solidFill>
              </a:rPr>
              <a:t>for positive amplitude, </a:t>
            </a:r>
            <a:r>
              <a:rPr lang="en-US" dirty="0">
                <a:solidFill>
                  <a:srgbClr val="FF0000"/>
                </a:solidFill>
              </a:rPr>
              <a:t>red</a:t>
            </a:r>
            <a:r>
              <a:rPr lang="en-US" dirty="0">
                <a:solidFill>
                  <a:schemeClr val="accent2"/>
                </a:solidFill>
              </a:rPr>
              <a:t> </a:t>
            </a:r>
            <a:r>
              <a:rPr lang="en-US" dirty="0">
                <a:solidFill>
                  <a:srgbClr val="0039AC"/>
                </a:solidFill>
              </a:rPr>
              <a:t>for negative…</a:t>
            </a:r>
          </a:p>
        </p:txBody>
      </p:sp>
      <p:sp>
        <p:nvSpPr>
          <p:cNvPr id="12" name="Text Box 3">
            <a:extLst>
              <a:ext uri="{FF2B5EF4-FFF2-40B4-BE49-F238E27FC236}">
                <a16:creationId xmlns:a16="http://schemas.microsoft.com/office/drawing/2014/main" id="{DB67AC3D-08DB-B642-8CCD-F152E321955E}"/>
              </a:ext>
            </a:extLst>
          </p:cNvPr>
          <p:cNvSpPr txBox="1">
            <a:spLocks/>
          </p:cNvSpPr>
          <p:nvPr/>
        </p:nvSpPr>
        <p:spPr bwMode="auto">
          <a:xfrm>
            <a:off x="7785894" y="477100"/>
            <a:ext cx="2789237" cy="366713"/>
          </a:xfrm>
          <a:prstGeom prst="rect">
            <a:avLst/>
          </a:prstGeom>
          <a:solidFill>
            <a:schemeClr val="bg1"/>
          </a:solidFill>
          <a:ln>
            <a:noFill/>
          </a:ln>
          <a:effec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pPr algn="ctr" eaLnBrk="1" hangingPunct="1"/>
            <a:r>
              <a:rPr lang="en-US" sz="1800" i="1" dirty="0">
                <a:solidFill>
                  <a:srgbClr val="0039AC"/>
                </a:solidFill>
                <a:latin typeface="Arial Black" charset="0"/>
                <a:ea typeface="ヒラギノ角ゴ ProN W3" charset="0"/>
                <a:cs typeface="ヒラギノ角ゴ ProN W3" charset="0"/>
              </a:rPr>
              <a:t>Haakon Fossen 2010</a:t>
            </a:r>
          </a:p>
        </p:txBody>
      </p:sp>
      <p:sp>
        <p:nvSpPr>
          <p:cNvPr id="13" name="TextBox 1">
            <a:extLst>
              <a:ext uri="{FF2B5EF4-FFF2-40B4-BE49-F238E27FC236}">
                <a16:creationId xmlns:a16="http://schemas.microsoft.com/office/drawing/2014/main" id="{78F63749-4DC0-2D42-8443-3292386EEB38}"/>
              </a:ext>
            </a:extLst>
          </p:cNvPr>
          <p:cNvSpPr txBox="1"/>
          <p:nvPr/>
        </p:nvSpPr>
        <p:spPr>
          <a:xfrm>
            <a:off x="1733267" y="6344500"/>
            <a:ext cx="8725466" cy="461665"/>
          </a:xfrm>
          <a:prstGeom prst="rect">
            <a:avLst/>
          </a:prstGeom>
          <a:noFill/>
        </p:spPr>
        <p:txBody>
          <a:bodyPr wrap="none" rtlCol="0">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a:solidFill>
                  <a:srgbClr val="0039AC"/>
                </a:solidFill>
              </a:rPr>
              <a:t>Note how some (weaker) synclinal layers fade out as they thin!</a:t>
            </a:r>
          </a:p>
        </p:txBody>
      </p:sp>
    </p:spTree>
    <p:extLst>
      <p:ext uri="{BB962C8B-B14F-4D97-AF65-F5344CB8AC3E}">
        <p14:creationId xmlns:p14="http://schemas.microsoft.com/office/powerpoint/2010/main" val="19078303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602AB5-87C9-154A-BE9F-7A7BC346F8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6869" y="10318"/>
            <a:ext cx="8924925" cy="6837363"/>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12700">
                <a:solidFill>
                  <a:schemeClr val="tx1"/>
                </a:solidFill>
                <a:miter lim="800000"/>
                <a:headEnd/>
                <a:tailEnd/>
              </a14:hiddenLine>
            </a:ext>
          </a:extLst>
        </p:spPr>
      </p:pic>
      <p:sp>
        <p:nvSpPr>
          <p:cNvPr id="4" name="Text Box 4">
            <a:extLst>
              <a:ext uri="{FF2B5EF4-FFF2-40B4-BE49-F238E27FC236}">
                <a16:creationId xmlns:a16="http://schemas.microsoft.com/office/drawing/2014/main" id="{9314B883-B7B9-B846-A61E-0508556EFE17}"/>
              </a:ext>
            </a:extLst>
          </p:cNvPr>
          <p:cNvSpPr txBox="1">
            <a:spLocks/>
          </p:cNvSpPr>
          <p:nvPr/>
        </p:nvSpPr>
        <p:spPr bwMode="auto">
          <a:xfrm>
            <a:off x="7785894" y="76993"/>
            <a:ext cx="2789237" cy="366713"/>
          </a:xfrm>
          <a:prstGeom prst="rect">
            <a:avLst/>
          </a:prstGeom>
          <a:solidFill>
            <a:srgbClr val="FFFFFF"/>
          </a:solidFill>
          <a:ln>
            <a:noFill/>
          </a:ln>
          <a:effec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pPr algn="ctr" eaLnBrk="1" hangingPunct="1"/>
            <a:r>
              <a:rPr lang="en-US" sz="1800" i="1" dirty="0">
                <a:solidFill>
                  <a:srgbClr val="0039AC"/>
                </a:solidFill>
                <a:latin typeface="Arial Black" charset="0"/>
                <a:ea typeface="ヒラギノ角ゴ ProN W3" charset="0"/>
                <a:cs typeface="ヒラギノ角ゴ ProN W3" charset="0"/>
              </a:rPr>
              <a:t>Haakon </a:t>
            </a:r>
            <a:r>
              <a:rPr lang="en-US" sz="1800" i="1" dirty="0" err="1">
                <a:solidFill>
                  <a:srgbClr val="0039AC"/>
                </a:solidFill>
                <a:latin typeface="Arial Black" charset="0"/>
                <a:ea typeface="ヒラギノ角ゴ ProN W3" charset="0"/>
                <a:cs typeface="ヒラギノ角ゴ ProN W3" charset="0"/>
              </a:rPr>
              <a:t>Fossen</a:t>
            </a:r>
            <a:r>
              <a:rPr lang="en-US" sz="1800" i="1" dirty="0">
                <a:solidFill>
                  <a:srgbClr val="0039AC"/>
                </a:solidFill>
                <a:latin typeface="Arial Black" charset="0"/>
                <a:ea typeface="ヒラギノ角ゴ ProN W3" charset="0"/>
                <a:cs typeface="ヒラギノ角ゴ ProN W3" charset="0"/>
              </a:rPr>
              <a:t> 2010</a:t>
            </a:r>
          </a:p>
        </p:txBody>
      </p:sp>
      <p:sp>
        <p:nvSpPr>
          <p:cNvPr id="5" name="TextBox 1">
            <a:extLst>
              <a:ext uri="{FF2B5EF4-FFF2-40B4-BE49-F238E27FC236}">
                <a16:creationId xmlns:a16="http://schemas.microsoft.com/office/drawing/2014/main" id="{3567C689-F0FF-C849-967E-A1E87DBCA6BE}"/>
              </a:ext>
            </a:extLst>
          </p:cNvPr>
          <p:cNvSpPr txBox="1"/>
          <p:nvPr/>
        </p:nvSpPr>
        <p:spPr>
          <a:xfrm>
            <a:off x="1409846" y="6325393"/>
            <a:ext cx="9750618" cy="461665"/>
          </a:xfrm>
          <a:prstGeom prst="rect">
            <a:avLst/>
          </a:prstGeom>
          <a:solidFill>
            <a:srgbClr val="FFFFFF"/>
          </a:solidFill>
        </p:spPr>
        <p:txBody>
          <a:bodyPr wrap="none" rtlCol="0">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dirty="0">
                <a:solidFill>
                  <a:srgbClr val="0039AC"/>
                </a:solidFill>
              </a:rPr>
              <a:t>Lateral resolution: Layer boundaries are relatively diffuse near faults</a:t>
            </a:r>
            <a:r>
              <a:rPr lang="mr-IN" dirty="0">
                <a:solidFill>
                  <a:srgbClr val="0039AC"/>
                </a:solidFill>
              </a:rPr>
              <a:t>…</a:t>
            </a:r>
            <a:endParaRPr lang="en-US" dirty="0">
              <a:solidFill>
                <a:srgbClr val="0039AC"/>
              </a:solidFill>
            </a:endParaRPr>
          </a:p>
        </p:txBody>
      </p:sp>
    </p:spTree>
    <p:extLst>
      <p:ext uri="{BB962C8B-B14F-4D97-AF65-F5344CB8AC3E}">
        <p14:creationId xmlns:p14="http://schemas.microsoft.com/office/powerpoint/2010/main" val="3309826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F5A524E-5774-2D49-BD5C-31F5BAB1A9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7681" y="80962"/>
            <a:ext cx="8269287" cy="6696075"/>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12700">
                <a:solidFill>
                  <a:schemeClr val="tx1"/>
                </a:solidFill>
                <a:miter lim="800000"/>
                <a:headEnd/>
                <a:tailEnd/>
              </a14:hiddenLine>
            </a:ext>
          </a:extLst>
        </p:spPr>
      </p:pic>
      <p:pic>
        <p:nvPicPr>
          <p:cNvPr id="9" name="Picture 8">
            <a:extLst>
              <a:ext uri="{FF2B5EF4-FFF2-40B4-BE49-F238E27FC236}">
                <a16:creationId xmlns:a16="http://schemas.microsoft.com/office/drawing/2014/main" id="{8992C250-E5F4-E04C-A07A-E0B3240DB6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9718" y="2158329"/>
            <a:ext cx="5073650" cy="3679825"/>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12700">
                <a:solidFill>
                  <a:schemeClr val="tx1"/>
                </a:solidFill>
                <a:miter lim="800000"/>
                <a:headEnd/>
                <a:tailEnd/>
              </a14:hiddenLine>
            </a:ext>
          </a:extLst>
        </p:spPr>
      </p:pic>
      <p:sp>
        <p:nvSpPr>
          <p:cNvPr id="10" name="Text Box 7">
            <a:extLst>
              <a:ext uri="{FF2B5EF4-FFF2-40B4-BE49-F238E27FC236}">
                <a16:creationId xmlns:a16="http://schemas.microsoft.com/office/drawing/2014/main" id="{C31B1CE0-4187-3540-A5AE-0CAAB5C981A4}"/>
              </a:ext>
            </a:extLst>
          </p:cNvPr>
          <p:cNvSpPr txBox="1">
            <a:spLocks/>
          </p:cNvSpPr>
          <p:nvPr/>
        </p:nvSpPr>
        <p:spPr bwMode="auto">
          <a:xfrm>
            <a:off x="7635081" y="95249"/>
            <a:ext cx="2789237" cy="366713"/>
          </a:xfrm>
          <a:prstGeom prst="rect">
            <a:avLst/>
          </a:prstGeom>
          <a:noFill/>
          <a:ln>
            <a:noFill/>
          </a:ln>
          <a:effectLst/>
          <a:extLst>
            <a:ext uri="{909E8E84-426E-40dd-AFC4-6F175D3DCCD1}">
              <a14:hiddenFill xmlns:lc="http://schemas.openxmlformats.org/drawingml/2006/lockedCanvas" xmlns:a14="http://schemas.microsoft.com/office/drawing/2010/main" xmlns="">
                <a:blipFill dpi="0" rotWithShape="0">
                  <a:blip r:embed="rId5"/>
                  <a:srcRect/>
                  <a:tile tx="0" ty="0" sx="100000" sy="100000" flip="none" algn="tl"/>
                </a:blipFill>
              </a14:hiddenFill>
            </a:ext>
            <a:ext uri="{91240B29-F687-4f45-9708-019B960494DF}">
              <a14:hiddenLine xmlns:lc="http://schemas.openxmlformats.org/drawingml/2006/lockedCanvas" xmlns:a14="http://schemas.microsoft.com/office/drawing/2010/main" xmlns="" w="25400">
                <a:solidFill>
                  <a:srgbClr val="000000"/>
                </a:solidFill>
                <a:miter lim="800000"/>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pPr algn="ctr" eaLnBrk="1" hangingPunct="1"/>
            <a:r>
              <a:rPr lang="en-US" sz="1800" i="1" dirty="0">
                <a:solidFill>
                  <a:srgbClr val="0039AC"/>
                </a:solidFill>
                <a:latin typeface="Arial Black" charset="0"/>
                <a:ea typeface="ヒラギノ角ゴ ProN W3" charset="0"/>
                <a:cs typeface="ヒラギノ角ゴ ProN W3" charset="0"/>
              </a:rPr>
              <a:t>Haakon Fossen 2010</a:t>
            </a:r>
          </a:p>
        </p:txBody>
      </p:sp>
    </p:spTree>
    <p:extLst>
      <p:ext uri="{BB962C8B-B14F-4D97-AF65-F5344CB8AC3E}">
        <p14:creationId xmlns:p14="http://schemas.microsoft.com/office/powerpoint/2010/main" val="76958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3481A23-87F2-CB44-AC82-96E8755A50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2288" y="1665288"/>
            <a:ext cx="3527425" cy="3527425"/>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12700">
                <a:solidFill>
                  <a:schemeClr val="tx1"/>
                </a:solidFill>
                <a:miter lim="800000"/>
                <a:headEnd/>
                <a:tailEnd/>
              </a14:hiddenLine>
            </a:ext>
          </a:extLst>
        </p:spPr>
      </p:pic>
      <p:sp>
        <p:nvSpPr>
          <p:cNvPr id="8" name="Rectangle 7">
            <a:extLst>
              <a:ext uri="{FF2B5EF4-FFF2-40B4-BE49-F238E27FC236}">
                <a16:creationId xmlns:a16="http://schemas.microsoft.com/office/drawing/2014/main" id="{6B1DF3F4-90CE-9C47-8451-66C6D8A56F06}"/>
              </a:ext>
            </a:extLst>
          </p:cNvPr>
          <p:cNvSpPr/>
          <p:nvPr/>
        </p:nvSpPr>
        <p:spPr>
          <a:xfrm>
            <a:off x="4458409" y="4742382"/>
            <a:ext cx="738336" cy="386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9CFC645-76C5-4C4D-87C2-0177D4026D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2288" y="1665288"/>
            <a:ext cx="3527425" cy="3527425"/>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12700">
                <a:solidFill>
                  <a:schemeClr val="tx1"/>
                </a:solidFill>
                <a:miter lim="800000"/>
                <a:headEnd/>
                <a:tailEnd/>
              </a14:hiddenLine>
            </a:ext>
          </a:extLst>
        </p:spPr>
      </p:pic>
      <p:sp>
        <p:nvSpPr>
          <p:cNvPr id="9" name="Rectangle 8">
            <a:extLst>
              <a:ext uri="{FF2B5EF4-FFF2-40B4-BE49-F238E27FC236}">
                <a16:creationId xmlns:a16="http://schemas.microsoft.com/office/drawing/2014/main" id="{91010632-B74A-3849-8852-A7AB69C74B3E}"/>
              </a:ext>
            </a:extLst>
          </p:cNvPr>
          <p:cNvSpPr/>
          <p:nvPr/>
        </p:nvSpPr>
        <p:spPr>
          <a:xfrm>
            <a:off x="4378896" y="4742382"/>
            <a:ext cx="738336" cy="3862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3E44C979-D426-7940-9821-2BF5652B81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23557" y="1656557"/>
            <a:ext cx="3544887" cy="3544887"/>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12700">
                <a:solidFill>
                  <a:schemeClr val="tx1"/>
                </a:solidFill>
                <a:miter lim="800000"/>
                <a:headEnd/>
                <a:tailEnd/>
              </a14:hiddenLine>
            </a:ext>
          </a:extLst>
        </p:spPr>
      </p:pic>
      <p:sp>
        <p:nvSpPr>
          <p:cNvPr id="7" name="Text Box 7">
            <a:extLst>
              <a:ext uri="{FF2B5EF4-FFF2-40B4-BE49-F238E27FC236}">
                <a16:creationId xmlns:a16="http://schemas.microsoft.com/office/drawing/2014/main" id="{7A4E34F9-CB60-3046-B242-E2BC48352E70}"/>
              </a:ext>
            </a:extLst>
          </p:cNvPr>
          <p:cNvSpPr txBox="1">
            <a:spLocks/>
          </p:cNvSpPr>
          <p:nvPr/>
        </p:nvSpPr>
        <p:spPr bwMode="auto">
          <a:xfrm>
            <a:off x="7635081" y="95249"/>
            <a:ext cx="2789237" cy="366713"/>
          </a:xfrm>
          <a:prstGeom prst="rect">
            <a:avLst/>
          </a:prstGeom>
          <a:noFill/>
          <a:ln>
            <a:noFill/>
          </a:ln>
          <a:effectLst/>
          <a:extLst>
            <a:ext uri="{909E8E84-426E-40dd-AFC4-6F175D3DCCD1}">
              <a14:hiddenFill xmlns:lc="http://schemas.openxmlformats.org/drawingml/2006/lockedCanvas" xmlns:a14="http://schemas.microsoft.com/office/drawing/2010/main" xmlns="">
                <a:blipFill dpi="0" rotWithShape="0">
                  <a:blip r:embed="rId5"/>
                  <a:srcRect/>
                  <a:tile tx="0" ty="0" sx="100000" sy="100000" flip="none" algn="tl"/>
                </a:blipFill>
              </a14:hiddenFill>
            </a:ext>
            <a:ext uri="{91240B29-F687-4f45-9708-019B960494DF}">
              <a14:hiddenLine xmlns:lc="http://schemas.openxmlformats.org/drawingml/2006/lockedCanvas" xmlns:a14="http://schemas.microsoft.com/office/drawing/2010/main" xmlns="" w="25400">
                <a:solidFill>
                  <a:srgbClr val="000000"/>
                </a:solidFill>
                <a:miter lim="800000"/>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pPr algn="ctr" eaLnBrk="1" hangingPunct="1"/>
            <a:r>
              <a:rPr lang="en-US" sz="1800" i="1" dirty="0">
                <a:solidFill>
                  <a:srgbClr val="0039AC"/>
                </a:solidFill>
                <a:latin typeface="Arial Black" charset="0"/>
                <a:ea typeface="ヒラギノ角ゴ ProN W3" charset="0"/>
                <a:cs typeface="ヒラギノ角ゴ ProN W3" charset="0"/>
              </a:rPr>
              <a:t>Haakon Fossen 2010</a:t>
            </a:r>
          </a:p>
        </p:txBody>
      </p:sp>
    </p:spTree>
    <p:extLst>
      <p:ext uri="{BB962C8B-B14F-4D97-AF65-F5344CB8AC3E}">
        <p14:creationId xmlns:p14="http://schemas.microsoft.com/office/powerpoint/2010/main" val="1074849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dissolve">
                                      <p:cBhvr>
                                        <p:cTn id="15" dur="500"/>
                                        <p:tgtEl>
                                          <p:spTgt spid="9"/>
                                        </p:tgtEl>
                                      </p:cBhvr>
                                    </p:animEffect>
                                  </p:childTnLst>
                                </p:cTn>
                              </p:par>
                              <p:par>
                                <p:cTn id="16" presetID="9"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dissolv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a:extLst>
              <a:ext uri="{FF2B5EF4-FFF2-40B4-BE49-F238E27FC236}">
                <a16:creationId xmlns:a16="http://schemas.microsoft.com/office/drawing/2014/main" id="{30282992-17BF-7040-BBE2-7E796A691CDF}"/>
              </a:ext>
            </a:extLst>
          </p:cNvPr>
          <p:cNvSpPr txBox="1">
            <a:spLocks/>
          </p:cNvSpPr>
          <p:nvPr/>
        </p:nvSpPr>
        <p:spPr bwMode="auto">
          <a:xfrm>
            <a:off x="7947141" y="128413"/>
            <a:ext cx="2789237" cy="366713"/>
          </a:xfrm>
          <a:prstGeom prst="rect">
            <a:avLst/>
          </a:prstGeom>
          <a:noFill/>
          <a:ln>
            <a:noFill/>
          </a:ln>
          <a:effectLst/>
          <a:extLst>
            <a:ext uri="{909E8E84-426E-40dd-AFC4-6F175D3DCCD1}">
              <a14:hiddenFill xmlns:lc="http://schemas.openxmlformats.org/drawingml/2006/lockedCanvas" xmlns:a14="http://schemas.microsoft.com/office/drawing/2010/main" xmlns="">
                <a:blipFill dpi="0" rotWithShape="0">
                  <a:blip r:embed="rId3"/>
                  <a:srcRect/>
                  <a:tile tx="0" ty="0" sx="100000" sy="100000" flip="none" algn="tl"/>
                </a:blipFill>
              </a14:hiddenFill>
            </a:ext>
            <a:ext uri="{91240B29-F687-4f45-9708-019B960494DF}">
              <a14:hiddenLine xmlns:lc="http://schemas.openxmlformats.org/drawingml/2006/lockedCanvas" xmlns:a14="http://schemas.microsoft.com/office/drawing/2010/main" xmlns="" w="25400">
                <a:solidFill>
                  <a:srgbClr val="000000"/>
                </a:solidFill>
                <a:miter lim="800000"/>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pPr algn="ctr" eaLnBrk="1" hangingPunct="1"/>
            <a:r>
              <a:rPr lang="en-US" sz="1800" i="1" dirty="0">
                <a:solidFill>
                  <a:srgbClr val="0039AC"/>
                </a:solidFill>
                <a:latin typeface="Arial Black" charset="0"/>
                <a:ea typeface="ヒラギノ角ゴ ProN W3" charset="0"/>
                <a:cs typeface="ヒラギノ角ゴ ProN W3" charset="0"/>
              </a:rPr>
              <a:t>Haakon Fossen 2010</a:t>
            </a:r>
          </a:p>
        </p:txBody>
      </p:sp>
      <p:sp>
        <p:nvSpPr>
          <p:cNvPr id="7" name="Rectangle 6">
            <a:extLst>
              <a:ext uri="{FF2B5EF4-FFF2-40B4-BE49-F238E27FC236}">
                <a16:creationId xmlns:a16="http://schemas.microsoft.com/office/drawing/2014/main" id="{AF20B897-E052-6645-B9DD-8F540B502973}"/>
              </a:ext>
            </a:extLst>
          </p:cNvPr>
          <p:cNvSpPr>
            <a:spLocks noChangeArrowheads="1"/>
          </p:cNvSpPr>
          <p:nvPr/>
        </p:nvSpPr>
        <p:spPr bwMode="auto">
          <a:xfrm>
            <a:off x="3132138" y="1031424"/>
            <a:ext cx="5927725" cy="762000"/>
          </a:xfrm>
          <a:prstGeom prst="rect">
            <a:avLst/>
          </a:prstGeom>
          <a:noFill/>
          <a:ln>
            <a:noFill/>
          </a:ln>
          <a:effectLst/>
          <a:extLst>
            <a:ext uri="{909E8E84-426E-40dd-AFC4-6F175D3DCCD1}">
              <a14:hiddenFill xmlns:lc="http://schemas.openxmlformats.org/drawingml/2006/lockedCanvas" xmlns:a14="http://schemas.microsoft.com/office/drawing/2010/main" xmlns="">
                <a:solidFill>
                  <a:schemeClr val="accent1"/>
                </a:solidFill>
              </a14:hiddenFill>
            </a:ext>
            <a:ext uri="{91240B29-F687-4f45-9708-019B960494DF}">
              <a14:hiddenLine xmlns:lc="http://schemas.openxmlformats.org/drawingml/2006/lockedCanvas" xmlns:a14="http://schemas.microsoft.com/office/drawing/2010/main" xmlns="" w="9525">
                <a:solidFill>
                  <a:schemeClr val="tx1"/>
                </a:solidFill>
                <a:miter lim="800000"/>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pPr eaLnBrk="1" hangingPunct="1"/>
            <a:r>
              <a:rPr lang="en-US" sz="4400" dirty="0">
                <a:solidFill>
                  <a:srgbClr val="0039AC"/>
                </a:solidFill>
                <a:latin typeface="Arial Black" charset="0"/>
              </a:rPr>
              <a:t>Lateral positioning</a:t>
            </a:r>
          </a:p>
        </p:txBody>
      </p:sp>
      <p:sp>
        <p:nvSpPr>
          <p:cNvPr id="8" name="Rectangle 7">
            <a:extLst>
              <a:ext uri="{FF2B5EF4-FFF2-40B4-BE49-F238E27FC236}">
                <a16:creationId xmlns:a16="http://schemas.microsoft.com/office/drawing/2014/main" id="{12FB4F33-92C0-0947-AB1A-0A0731A734CD}"/>
              </a:ext>
            </a:extLst>
          </p:cNvPr>
          <p:cNvSpPr>
            <a:spLocks noChangeArrowheads="1"/>
          </p:cNvSpPr>
          <p:nvPr/>
        </p:nvSpPr>
        <p:spPr bwMode="auto">
          <a:xfrm>
            <a:off x="1649911" y="2250624"/>
            <a:ext cx="8892178" cy="3785652"/>
          </a:xfrm>
          <a:prstGeom prst="rect">
            <a:avLst/>
          </a:prstGeom>
          <a:noFill/>
          <a:ln>
            <a:noFill/>
          </a:ln>
          <a:effectLst/>
          <a:extLst>
            <a:ext uri="{909E8E84-426E-40dd-AFC4-6F175D3DCCD1}">
              <a14:hiddenFill xmlns:lc="http://schemas.openxmlformats.org/drawingml/2006/lockedCanvas" xmlns:a14="http://schemas.microsoft.com/office/drawing/2010/main" xmlns="">
                <a:solidFill>
                  <a:schemeClr val="accent1"/>
                </a:solidFill>
              </a14:hiddenFill>
            </a:ext>
            <a:ext uri="{91240B29-F687-4f45-9708-019B960494DF}">
              <a14:hiddenLine xmlns:lc="http://schemas.openxmlformats.org/drawingml/2006/lockedCanvas" xmlns:a14="http://schemas.microsoft.com/office/drawing/2010/main" xmlns="" w="9525">
                <a:solidFill>
                  <a:schemeClr val="tx1"/>
                </a:solidFill>
                <a:miter lim="800000"/>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pPr eaLnBrk="1" hangingPunct="1">
              <a:lnSpc>
                <a:spcPct val="90000"/>
              </a:lnSpc>
              <a:spcBef>
                <a:spcPct val="20000"/>
              </a:spcBef>
              <a:buSzPct val="171000"/>
            </a:pPr>
            <a:r>
              <a:rPr lang="en-US" sz="3200" dirty="0">
                <a:solidFill>
                  <a:srgbClr val="0039AC"/>
                </a:solidFill>
              </a:rPr>
              <a:t>• Choice of migration velocities affects</a:t>
            </a:r>
          </a:p>
          <a:p>
            <a:pPr eaLnBrk="1" hangingPunct="1">
              <a:lnSpc>
                <a:spcPct val="90000"/>
              </a:lnSpc>
              <a:spcBef>
                <a:spcPct val="20000"/>
              </a:spcBef>
              <a:buSzPct val="171000"/>
            </a:pPr>
            <a:r>
              <a:rPr lang="en-US" sz="3200" dirty="0">
                <a:solidFill>
                  <a:srgbClr val="0039AC"/>
                </a:solidFill>
              </a:rPr>
              <a:t>   horizontal positioning of signals</a:t>
            </a:r>
            <a:endParaRPr lang="en-US" sz="3200" dirty="0">
              <a:solidFill>
                <a:srgbClr val="0039AC"/>
              </a:solidFill>
              <a:ea typeface="ヒラギノ角ゴ ProN W3" charset="0"/>
              <a:cs typeface="ヒラギノ角ゴ ProN W3" charset="0"/>
            </a:endParaRPr>
          </a:p>
          <a:p>
            <a:pPr eaLnBrk="1" hangingPunct="1">
              <a:lnSpc>
                <a:spcPct val="90000"/>
              </a:lnSpc>
              <a:spcBef>
                <a:spcPct val="20000"/>
              </a:spcBef>
              <a:buSzPct val="171000"/>
            </a:pPr>
            <a:r>
              <a:rPr lang="en-US" sz="3200" dirty="0">
                <a:solidFill>
                  <a:srgbClr val="0039AC"/>
                </a:solidFill>
              </a:rPr>
              <a:t>• Horizontal resolution typically 50-100 m</a:t>
            </a:r>
            <a:endParaRPr lang="en-US" sz="3200" dirty="0">
              <a:solidFill>
                <a:srgbClr val="0039AC"/>
              </a:solidFill>
              <a:ea typeface="ヒラギノ角ゴ ProN W3" charset="0"/>
              <a:cs typeface="ヒラギノ角ゴ ProN W3" charset="0"/>
            </a:endParaRPr>
          </a:p>
          <a:p>
            <a:pPr eaLnBrk="1" hangingPunct="1">
              <a:lnSpc>
                <a:spcPct val="90000"/>
              </a:lnSpc>
              <a:spcBef>
                <a:spcPct val="20000"/>
              </a:spcBef>
              <a:buSzPct val="171000"/>
            </a:pPr>
            <a:r>
              <a:rPr lang="en-US" sz="3200" dirty="0">
                <a:solidFill>
                  <a:srgbClr val="0039AC"/>
                </a:solidFill>
              </a:rPr>
              <a:t>• Can be a limitation when drilling high-precision</a:t>
            </a:r>
          </a:p>
          <a:p>
            <a:pPr eaLnBrk="1" hangingPunct="1">
              <a:lnSpc>
                <a:spcPct val="90000"/>
              </a:lnSpc>
              <a:spcBef>
                <a:spcPct val="20000"/>
              </a:spcBef>
              <a:buSzPct val="171000"/>
            </a:pPr>
            <a:r>
              <a:rPr lang="en-US" sz="3200" dirty="0">
                <a:solidFill>
                  <a:srgbClr val="0039AC"/>
                </a:solidFill>
              </a:rPr>
              <a:t>   wells, e.g. close to faults</a:t>
            </a:r>
            <a:endParaRPr lang="en-US" sz="3200" dirty="0">
              <a:solidFill>
                <a:srgbClr val="0039AC"/>
              </a:solidFill>
              <a:ea typeface="ヒラギノ角ゴ ProN W3" charset="0"/>
              <a:cs typeface="ヒラギノ角ゴ ProN W3" charset="0"/>
            </a:endParaRPr>
          </a:p>
          <a:p>
            <a:pPr eaLnBrk="1" hangingPunct="1">
              <a:lnSpc>
                <a:spcPct val="90000"/>
              </a:lnSpc>
              <a:spcBef>
                <a:spcPct val="20000"/>
              </a:spcBef>
              <a:buSzPct val="171000"/>
            </a:pPr>
            <a:r>
              <a:rPr lang="en-US" sz="3200" dirty="0">
                <a:solidFill>
                  <a:srgbClr val="0039AC"/>
                </a:solidFill>
              </a:rPr>
              <a:t>• Resolution may depend heavily on pilot wells;</a:t>
            </a:r>
          </a:p>
          <a:p>
            <a:pPr eaLnBrk="1" hangingPunct="1">
              <a:lnSpc>
                <a:spcPct val="90000"/>
              </a:lnSpc>
              <a:spcBef>
                <a:spcPct val="20000"/>
              </a:spcBef>
              <a:buSzPct val="171000"/>
            </a:pPr>
            <a:r>
              <a:rPr lang="en-US" sz="3200" dirty="0">
                <a:solidFill>
                  <a:srgbClr val="0039AC"/>
                </a:solidFill>
              </a:rPr>
              <a:t>   can be aided by “seismic-while-drilling”</a:t>
            </a:r>
          </a:p>
        </p:txBody>
      </p:sp>
    </p:spTree>
    <p:extLst>
      <p:ext uri="{BB962C8B-B14F-4D97-AF65-F5344CB8AC3E}">
        <p14:creationId xmlns:p14="http://schemas.microsoft.com/office/powerpoint/2010/main" val="15095202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3">
            <a:extLst>
              <a:ext uri="{FF2B5EF4-FFF2-40B4-BE49-F238E27FC236}">
                <a16:creationId xmlns:a16="http://schemas.microsoft.com/office/drawing/2014/main" id="{A0AEF4AF-098C-2A43-89FF-CC6445BE8E3A}"/>
              </a:ext>
            </a:extLst>
          </p:cNvPr>
          <p:cNvSpPr txBox="1">
            <a:spLocks/>
          </p:cNvSpPr>
          <p:nvPr/>
        </p:nvSpPr>
        <p:spPr bwMode="auto">
          <a:xfrm>
            <a:off x="7785894" y="117901"/>
            <a:ext cx="2789237" cy="366713"/>
          </a:xfrm>
          <a:prstGeom prst="rect">
            <a:avLst/>
          </a:prstGeom>
          <a:noFill/>
          <a:ln>
            <a:noFill/>
          </a:ln>
          <a:effectLst/>
          <a:extLst>
            <a:ext uri="{909E8E84-426E-40dd-AFC4-6F175D3DCCD1}">
              <a14:hiddenFill xmlns:lc="http://schemas.openxmlformats.org/drawingml/2006/lockedCanvas" xmlns:a14="http://schemas.microsoft.com/office/drawing/2010/main" xmlns="">
                <a:blipFill dpi="0" rotWithShape="0">
                  <a:blip r:embed="rId3"/>
                  <a:srcRect/>
                  <a:tile tx="0" ty="0" sx="100000" sy="100000" flip="none" algn="tl"/>
                </a:blipFill>
              </a14:hiddenFill>
            </a:ext>
            <a:ext uri="{91240B29-F687-4f45-9708-019B960494DF}">
              <a14:hiddenLine xmlns:lc="http://schemas.openxmlformats.org/drawingml/2006/lockedCanvas" xmlns:a14="http://schemas.microsoft.com/office/drawing/2010/main" xmlns="" w="25400">
                <a:solidFill>
                  <a:srgbClr val="000000"/>
                </a:solidFill>
                <a:miter lim="800000"/>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pPr algn="ctr" eaLnBrk="1" hangingPunct="1"/>
            <a:r>
              <a:rPr lang="en-US" sz="1800" i="1">
                <a:solidFill>
                  <a:srgbClr val="0039AC"/>
                </a:solidFill>
                <a:latin typeface="Arial Black" charset="0"/>
                <a:ea typeface="ヒラギノ角ゴ ProN W3" charset="0"/>
                <a:cs typeface="ヒラギノ角ゴ ProN W3" charset="0"/>
              </a:rPr>
              <a:t>Haakon Fossen 2010</a:t>
            </a:r>
          </a:p>
        </p:txBody>
      </p:sp>
      <p:grpSp>
        <p:nvGrpSpPr>
          <p:cNvPr id="10" name="Group 9">
            <a:extLst>
              <a:ext uri="{FF2B5EF4-FFF2-40B4-BE49-F238E27FC236}">
                <a16:creationId xmlns:a16="http://schemas.microsoft.com/office/drawing/2014/main" id="{C7926A68-42EF-6E42-B026-85117B0643F9}"/>
              </a:ext>
            </a:extLst>
          </p:cNvPr>
          <p:cNvGrpSpPr>
            <a:grpSpLocks noChangeAspect="1"/>
          </p:cNvGrpSpPr>
          <p:nvPr/>
        </p:nvGrpSpPr>
        <p:grpSpPr bwMode="auto">
          <a:xfrm>
            <a:off x="1616869" y="575101"/>
            <a:ext cx="8924925" cy="5157788"/>
            <a:chOff x="-197" y="906"/>
            <a:chExt cx="5985" cy="3459"/>
          </a:xfrm>
        </p:grpSpPr>
        <p:pic>
          <p:nvPicPr>
            <p:cNvPr id="12" name="Picture 11">
              <a:extLst>
                <a:ext uri="{FF2B5EF4-FFF2-40B4-BE49-F238E27FC236}">
                  <a16:creationId xmlns:a16="http://schemas.microsoft.com/office/drawing/2014/main" id="{1ACF8D2A-18E1-B64B-BC02-F3454CF0419C}"/>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 y="956"/>
              <a:ext cx="4539" cy="3409"/>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12700">
                  <a:solidFill>
                    <a:schemeClr val="tx1"/>
                  </a:solidFill>
                  <a:miter lim="800000"/>
                  <a:headEnd/>
                  <a:tailEnd/>
                </a14:hiddenLine>
              </a:ext>
            </a:extLst>
          </p:spPr>
        </p:pic>
        <p:pic>
          <p:nvPicPr>
            <p:cNvPr id="13" name="Picture 12">
              <a:extLst>
                <a:ext uri="{FF2B5EF4-FFF2-40B4-BE49-F238E27FC236}">
                  <a16:creationId xmlns:a16="http://schemas.microsoft.com/office/drawing/2014/main" id="{94803A6E-97B0-F04B-8AFD-7CFD36D8F6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 y="906"/>
              <a:ext cx="5985" cy="3168"/>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12700">
                  <a:solidFill>
                    <a:schemeClr val="tx1"/>
                  </a:solidFill>
                  <a:miter lim="800000"/>
                  <a:headEnd/>
                  <a:tailEnd/>
                </a14:hiddenLine>
              </a:ext>
            </a:extLst>
          </p:spPr>
        </p:pic>
      </p:grpSp>
      <p:sp>
        <p:nvSpPr>
          <p:cNvPr id="11" name="Text Box 7">
            <a:extLst>
              <a:ext uri="{FF2B5EF4-FFF2-40B4-BE49-F238E27FC236}">
                <a16:creationId xmlns:a16="http://schemas.microsoft.com/office/drawing/2014/main" id="{1601BEC3-DE18-0F49-9B91-C1EABA301BF7}"/>
              </a:ext>
            </a:extLst>
          </p:cNvPr>
          <p:cNvSpPr txBox="1">
            <a:spLocks noChangeArrowheads="1"/>
          </p:cNvSpPr>
          <p:nvPr/>
        </p:nvSpPr>
        <p:spPr bwMode="auto">
          <a:xfrm>
            <a:off x="1980406" y="5909101"/>
            <a:ext cx="8276725" cy="830997"/>
          </a:xfrm>
          <a:prstGeom prst="rect">
            <a:avLst/>
          </a:prstGeom>
          <a:noFill/>
          <a:ln>
            <a:noFill/>
          </a:ln>
          <a:effectLst/>
          <a:extLst>
            <a:ext uri="{909E8E84-426E-40dd-AFC4-6F175D3DCCD1}">
              <a14:hiddenFill xmlns:lc="http://schemas.openxmlformats.org/drawingml/2006/lockedCanvas" xmlns:a14="http://schemas.microsoft.com/office/drawing/2010/main" xmlns="">
                <a:solidFill>
                  <a:schemeClr val="accent1"/>
                </a:solidFill>
              </a14:hiddenFill>
            </a:ext>
            <a:ext uri="{91240B29-F687-4f45-9708-019B960494DF}">
              <a14:hiddenLine xmlns:lc="http://schemas.openxmlformats.org/drawingml/2006/lockedCanvas" xmlns:a14="http://schemas.microsoft.com/office/drawing/2010/main" xmlns="" w="9525">
                <a:solidFill>
                  <a:schemeClr val="tx1"/>
                </a:solidFill>
                <a:miter lim="800000"/>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pPr eaLnBrk="1" hangingPunct="1"/>
            <a:r>
              <a:rPr lang="en-US" dirty="0">
                <a:solidFill>
                  <a:srgbClr val="0039AC"/>
                </a:solidFill>
              </a:rPr>
              <a:t>Directional drilling/steering technology is another reason for</a:t>
            </a:r>
          </a:p>
          <a:p>
            <a:pPr eaLnBrk="1" hangingPunct="1"/>
            <a:r>
              <a:rPr lang="en-US" dirty="0">
                <a:solidFill>
                  <a:srgbClr val="0039AC"/>
                </a:solidFill>
              </a:rPr>
              <a:t>   accurate depth migration!</a:t>
            </a:r>
          </a:p>
        </p:txBody>
      </p:sp>
    </p:spTree>
    <p:extLst>
      <p:ext uri="{BB962C8B-B14F-4D97-AF65-F5344CB8AC3E}">
        <p14:creationId xmlns:p14="http://schemas.microsoft.com/office/powerpoint/2010/main" val="20872055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3">
            <a:extLst>
              <a:ext uri="{FF2B5EF4-FFF2-40B4-BE49-F238E27FC236}">
                <a16:creationId xmlns:a16="http://schemas.microsoft.com/office/drawing/2014/main" id="{57D56AB7-4698-3048-97AE-3027CF909983}"/>
              </a:ext>
            </a:extLst>
          </p:cNvPr>
          <p:cNvSpPr txBox="1">
            <a:spLocks/>
          </p:cNvSpPr>
          <p:nvPr/>
        </p:nvSpPr>
        <p:spPr bwMode="auto">
          <a:xfrm>
            <a:off x="7131844" y="190500"/>
            <a:ext cx="2789237" cy="366713"/>
          </a:xfrm>
          <a:prstGeom prst="rect">
            <a:avLst/>
          </a:prstGeom>
          <a:noFill/>
          <a:ln>
            <a:noFill/>
          </a:ln>
          <a:effectLst/>
          <a:extLst>
            <a:ext uri="{909E8E84-426E-40dd-AFC4-6F175D3DCCD1}">
              <a14:hiddenFill xmlns="" xmlns:a14="http://schemas.microsoft.com/office/drawing/2010/main" xmlns:lc="http://schemas.openxmlformats.org/drawingml/2006/lockedCanvas">
                <a:blipFill dpi="0" rotWithShape="0">
                  <a:blip r:embed="rId3"/>
                  <a:srcRect/>
                  <a:tile tx="0" ty="0" sx="100000" sy="100000" flip="none" algn="tl"/>
                </a:blipFill>
              </a14:hiddenFill>
            </a:ext>
            <a:ext uri="{91240B29-F687-4f45-9708-019B960494DF}">
              <a14:hiddenLine xmlns="" xmlns:a14="http://schemas.microsoft.com/office/drawing/2010/main" xmlns:lc="http://schemas.openxmlformats.org/drawingml/2006/lockedCanvas" w="25400">
                <a:solidFill>
                  <a:srgbClr val="000000"/>
                </a:solidFill>
                <a:miter lim="800000"/>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pPr algn="ctr" eaLnBrk="1" hangingPunct="1"/>
            <a:r>
              <a:rPr lang="en-US" sz="1800" i="1">
                <a:solidFill>
                  <a:srgbClr val="0039AC"/>
                </a:solidFill>
                <a:latin typeface="Arial Black" charset="0"/>
                <a:ea typeface="ヒラギノ角ゴ ProN W3" charset="0"/>
                <a:cs typeface="ヒラギノ角ゴ ProN W3" charset="0"/>
              </a:rPr>
              <a:t>Haakon Fossen 2010</a:t>
            </a:r>
          </a:p>
        </p:txBody>
      </p:sp>
      <p:sp>
        <p:nvSpPr>
          <p:cNvPr id="11" name="Rectangle 10">
            <a:extLst>
              <a:ext uri="{FF2B5EF4-FFF2-40B4-BE49-F238E27FC236}">
                <a16:creationId xmlns:a16="http://schemas.microsoft.com/office/drawing/2014/main" id="{5194DAFB-91E6-584B-94AD-4770E9EC2DDE}"/>
              </a:ext>
            </a:extLst>
          </p:cNvPr>
          <p:cNvSpPr>
            <a:spLocks noChangeArrowheads="1"/>
          </p:cNvSpPr>
          <p:nvPr/>
        </p:nvSpPr>
        <p:spPr bwMode="auto">
          <a:xfrm>
            <a:off x="3659981" y="571500"/>
            <a:ext cx="4872038" cy="762000"/>
          </a:xfrm>
          <a:prstGeom prst="rect">
            <a:avLst/>
          </a:prstGeom>
          <a:noFill/>
          <a:ln>
            <a:noFill/>
          </a:ln>
          <a:effectLst/>
          <a:extLst>
            <a:ext uri="{909E8E84-426E-40dd-AFC4-6F175D3DCCD1}">
              <a14:hiddenFill xmlns="" xmlns:a14="http://schemas.microsoft.com/office/drawing/2010/main" xmlns:lc="http://schemas.openxmlformats.org/drawingml/2006/lockedCanvas">
                <a:solidFill>
                  <a:schemeClr val="accent1"/>
                </a:solidFill>
              </a14:hiddenFill>
            </a:ext>
            <a:ext uri="{91240B29-F687-4f45-9708-019B960494DF}">
              <a14:hiddenLine xmlns="" xmlns:a14="http://schemas.microsoft.com/office/drawing/2010/main" xmlns:lc="http://schemas.openxmlformats.org/drawingml/2006/lockedCanvas" w="9525">
                <a:solidFill>
                  <a:schemeClr val="tx1"/>
                </a:solidFill>
                <a:miter lim="800000"/>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pPr eaLnBrk="1" hangingPunct="1"/>
            <a:r>
              <a:rPr lang="en-US" sz="4400" dirty="0">
                <a:solidFill>
                  <a:srgbClr val="0039AC"/>
                </a:solidFill>
                <a:latin typeface="Arial Black" charset="0"/>
              </a:rPr>
              <a:t>Seismic quality</a:t>
            </a:r>
          </a:p>
        </p:txBody>
      </p:sp>
      <p:sp>
        <p:nvSpPr>
          <p:cNvPr id="12" name="Rectangle 11">
            <a:extLst>
              <a:ext uri="{FF2B5EF4-FFF2-40B4-BE49-F238E27FC236}">
                <a16:creationId xmlns:a16="http://schemas.microsoft.com/office/drawing/2014/main" id="{D16B0B91-5FE7-8F40-BB87-8B7285F0B277}"/>
              </a:ext>
            </a:extLst>
          </p:cNvPr>
          <p:cNvSpPr>
            <a:spLocks noChangeArrowheads="1"/>
          </p:cNvSpPr>
          <p:nvPr/>
        </p:nvSpPr>
        <p:spPr bwMode="auto">
          <a:xfrm>
            <a:off x="2917085" y="1414463"/>
            <a:ext cx="6357831" cy="5312223"/>
          </a:xfrm>
          <a:prstGeom prst="rect">
            <a:avLst/>
          </a:prstGeom>
          <a:noFill/>
          <a:ln>
            <a:noFill/>
          </a:ln>
          <a:effectLst/>
          <a:extLst>
            <a:ext uri="{909E8E84-426E-40dd-AFC4-6F175D3DCCD1}">
              <a14:hiddenFill xmlns="" xmlns:a14="http://schemas.microsoft.com/office/drawing/2010/main" xmlns:lc="http://schemas.openxmlformats.org/drawingml/2006/lockedCanvas">
                <a:solidFill>
                  <a:schemeClr val="accent1"/>
                </a:solidFill>
              </a14:hiddenFill>
            </a:ext>
            <a:ext uri="{91240B29-F687-4f45-9708-019B960494DF}">
              <a14:hiddenLine xmlns="" xmlns:a14="http://schemas.microsoft.com/office/drawing/2010/main" xmlns:lc="http://schemas.openxmlformats.org/drawingml/2006/lockedCanvas" w="9525">
                <a:solidFill>
                  <a:schemeClr val="tx1"/>
                </a:solidFill>
                <a:miter lim="800000"/>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pPr eaLnBrk="1" hangingPunct="1">
              <a:spcBef>
                <a:spcPct val="20000"/>
              </a:spcBef>
              <a:buSzPct val="171000"/>
            </a:pPr>
            <a:r>
              <a:rPr lang="en-US" sz="3200" dirty="0">
                <a:solidFill>
                  <a:srgbClr val="0039AC"/>
                </a:solidFill>
              </a:rPr>
              <a:t>Depends on:</a:t>
            </a:r>
          </a:p>
          <a:p>
            <a:pPr eaLnBrk="1" hangingPunct="1">
              <a:spcBef>
                <a:spcPct val="20000"/>
              </a:spcBef>
              <a:buSzPct val="171000"/>
            </a:pPr>
            <a:r>
              <a:rPr lang="en-US" sz="3200" dirty="0">
                <a:solidFill>
                  <a:srgbClr val="0039AC"/>
                </a:solidFill>
              </a:rPr>
              <a:t>• Acoustic impedance contrast</a:t>
            </a:r>
            <a:endParaRPr lang="en-US" sz="3200" dirty="0">
              <a:solidFill>
                <a:srgbClr val="0039AC"/>
              </a:solidFill>
              <a:ea typeface="ヒラギノ角ゴ ProN W3" charset="0"/>
              <a:cs typeface="ヒラギノ角ゴ ProN W3" charset="0"/>
            </a:endParaRPr>
          </a:p>
          <a:p>
            <a:pPr eaLnBrk="1" hangingPunct="1">
              <a:spcBef>
                <a:spcPct val="20000"/>
              </a:spcBef>
              <a:buSzPct val="171000"/>
            </a:pPr>
            <a:r>
              <a:rPr lang="en-US" sz="3200" dirty="0">
                <a:solidFill>
                  <a:srgbClr val="0039AC"/>
                </a:solidFill>
              </a:rPr>
              <a:t>• Depth (</a:t>
            </a:r>
            <a:r>
              <a:rPr lang="en-US" sz="3200" dirty="0">
                <a:solidFill>
                  <a:srgbClr val="0039AC"/>
                </a:solidFill>
                <a:sym typeface="Symbol" charset="0"/>
              </a:rPr>
              <a:t> </a:t>
            </a:r>
            <a:r>
              <a:rPr lang="en-US" sz="3200" dirty="0">
                <a:solidFill>
                  <a:srgbClr val="0039AC"/>
                </a:solidFill>
              </a:rPr>
              <a:t>frequency)</a:t>
            </a:r>
            <a:endParaRPr lang="en-US" sz="3200" dirty="0">
              <a:solidFill>
                <a:srgbClr val="0039AC"/>
              </a:solidFill>
              <a:ea typeface="ヒラギノ角ゴ ProN W3" charset="0"/>
              <a:cs typeface="ヒラギノ角ゴ ProN W3" charset="0"/>
            </a:endParaRPr>
          </a:p>
          <a:p>
            <a:pPr eaLnBrk="1" hangingPunct="1">
              <a:spcBef>
                <a:spcPct val="20000"/>
              </a:spcBef>
              <a:buSzPct val="171000"/>
            </a:pPr>
            <a:r>
              <a:rPr lang="en-US" sz="3200" dirty="0">
                <a:solidFill>
                  <a:srgbClr val="0039AC"/>
                </a:solidFill>
              </a:rPr>
              <a:t>• Layer thickness (</a:t>
            </a:r>
            <a:r>
              <a:rPr lang="en-US" sz="3200" dirty="0">
                <a:solidFill>
                  <a:srgbClr val="0039AC"/>
                </a:solidFill>
                <a:sym typeface="Symbol" charset="0"/>
              </a:rPr>
              <a:t> </a:t>
            </a:r>
            <a:r>
              <a:rPr lang="en-US" sz="3200" dirty="0">
                <a:solidFill>
                  <a:srgbClr val="0039AC"/>
                </a:solidFill>
              </a:rPr>
              <a:t>interference)</a:t>
            </a:r>
            <a:endParaRPr lang="en-US" sz="3200" dirty="0">
              <a:solidFill>
                <a:srgbClr val="0039AC"/>
              </a:solidFill>
              <a:ea typeface="ヒラギノ角ゴ ProN W3" charset="0"/>
              <a:cs typeface="ヒラギノ角ゴ ProN W3" charset="0"/>
            </a:endParaRPr>
          </a:p>
          <a:p>
            <a:pPr eaLnBrk="1" hangingPunct="1">
              <a:spcBef>
                <a:spcPct val="20000"/>
              </a:spcBef>
              <a:buSzPct val="171000"/>
            </a:pPr>
            <a:r>
              <a:rPr lang="en-US" sz="3200" dirty="0">
                <a:solidFill>
                  <a:srgbClr val="0039AC"/>
                </a:solidFill>
              </a:rPr>
              <a:t>• Properties of overlying layers</a:t>
            </a:r>
            <a:endParaRPr lang="en-US" sz="3200" dirty="0">
              <a:solidFill>
                <a:srgbClr val="0039AC"/>
              </a:solidFill>
              <a:ea typeface="ヒラギノ角ゴ ProN W3" charset="0"/>
              <a:cs typeface="ヒラギノ角ゴ ProN W3" charset="0"/>
            </a:endParaRPr>
          </a:p>
          <a:p>
            <a:pPr eaLnBrk="1" hangingPunct="1">
              <a:spcBef>
                <a:spcPct val="20000"/>
              </a:spcBef>
              <a:buSzPct val="171000"/>
            </a:pPr>
            <a:r>
              <a:rPr lang="en-US" sz="3200" dirty="0">
                <a:solidFill>
                  <a:srgbClr val="0039AC"/>
                </a:solidFill>
              </a:rPr>
              <a:t>• Source energy</a:t>
            </a:r>
            <a:endParaRPr lang="en-US" sz="3200" dirty="0">
              <a:solidFill>
                <a:srgbClr val="0039AC"/>
              </a:solidFill>
              <a:ea typeface="ヒラギノ角ゴ ProN W3" charset="0"/>
              <a:cs typeface="ヒラギノ角ゴ ProN W3" charset="0"/>
            </a:endParaRPr>
          </a:p>
          <a:p>
            <a:pPr eaLnBrk="1" hangingPunct="1">
              <a:spcBef>
                <a:spcPct val="20000"/>
              </a:spcBef>
              <a:buSzPct val="171000"/>
            </a:pPr>
            <a:r>
              <a:rPr lang="en-US" sz="3200" dirty="0">
                <a:solidFill>
                  <a:srgbClr val="0039AC"/>
                </a:solidFill>
              </a:rPr>
              <a:t>• Processing parameters</a:t>
            </a:r>
            <a:endParaRPr lang="en-US" sz="3200" dirty="0">
              <a:solidFill>
                <a:srgbClr val="0039AC"/>
              </a:solidFill>
              <a:ea typeface="ヒラギノ角ゴ ProN W3" charset="0"/>
              <a:cs typeface="ヒラギノ角ゴ ProN W3" charset="0"/>
            </a:endParaRPr>
          </a:p>
          <a:p>
            <a:pPr eaLnBrk="1" hangingPunct="1">
              <a:spcBef>
                <a:spcPct val="20000"/>
              </a:spcBef>
              <a:buSzPct val="171000"/>
            </a:pPr>
            <a:r>
              <a:rPr lang="en-US" sz="3200" dirty="0">
                <a:solidFill>
                  <a:srgbClr val="0039AC"/>
                </a:solidFill>
              </a:rPr>
              <a:t>• Acquisition direction</a:t>
            </a:r>
          </a:p>
          <a:p>
            <a:pPr eaLnBrk="1" hangingPunct="1">
              <a:spcBef>
                <a:spcPct val="20000"/>
              </a:spcBef>
              <a:buSzPct val="171000"/>
            </a:pPr>
            <a:r>
              <a:rPr lang="en-US" sz="3200" dirty="0">
                <a:solidFill>
                  <a:srgbClr val="0039AC"/>
                </a:solidFill>
              </a:rPr>
              <a:t>• Instrumentation</a:t>
            </a:r>
          </a:p>
        </p:txBody>
      </p:sp>
    </p:spTree>
    <p:extLst>
      <p:ext uri="{BB962C8B-B14F-4D97-AF65-F5344CB8AC3E}">
        <p14:creationId xmlns:p14="http://schemas.microsoft.com/office/powerpoint/2010/main" val="2668367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DCBB384E-4F29-3B42-97F4-ECAF65871EA8}"/>
              </a:ext>
            </a:extLst>
          </p:cNvPr>
          <p:cNvSpPr txBox="1">
            <a:spLocks/>
          </p:cNvSpPr>
          <p:nvPr/>
        </p:nvSpPr>
        <p:spPr bwMode="auto">
          <a:xfrm>
            <a:off x="7688263" y="82550"/>
            <a:ext cx="2789237" cy="366713"/>
          </a:xfrm>
          <a:prstGeom prst="rect">
            <a:avLst/>
          </a:prstGeom>
          <a:noFill/>
          <a:ln>
            <a:noFill/>
          </a:ln>
          <a:effectLst/>
          <a:extLst>
            <a:ext uri="{909E8E84-426E-40dd-AFC4-6F175D3DCCD1}">
              <a14:hiddenFill xmlns="" xmlns:a14="http://schemas.microsoft.com/office/drawing/2010/main" xmlns:lc="http://schemas.openxmlformats.org/drawingml/2006/lockedCanvas">
                <a:blipFill dpi="0" rotWithShape="0">
                  <a:blip r:embed="rId3"/>
                  <a:srcRect/>
                  <a:tile tx="0" ty="0" sx="100000" sy="100000" flip="none" algn="tl"/>
                </a:blipFill>
              </a14:hiddenFill>
            </a:ext>
            <a:ext uri="{91240B29-F687-4f45-9708-019B960494DF}">
              <a14:hiddenLine xmlns="" xmlns:a14="http://schemas.microsoft.com/office/drawing/2010/main" xmlns:lc="http://schemas.openxmlformats.org/drawingml/2006/lockedCanvas" w="25400">
                <a:solidFill>
                  <a:srgbClr val="000000"/>
                </a:solidFill>
                <a:miter lim="800000"/>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pPr algn="ctr"/>
            <a:r>
              <a:rPr lang="en-US" sz="1800" i="1">
                <a:solidFill>
                  <a:srgbClr val="0039AC"/>
                </a:solidFill>
                <a:latin typeface="Arial Black" charset="0"/>
                <a:ea typeface="ヒラギノ角ゴ ProN W3" charset="0"/>
                <a:cs typeface="ヒラギノ角ゴ ProN W3" charset="0"/>
              </a:rPr>
              <a:t>Haakon Fossen 2010</a:t>
            </a:r>
          </a:p>
        </p:txBody>
      </p:sp>
      <p:pic>
        <p:nvPicPr>
          <p:cNvPr id="5" name="Picture 4">
            <a:extLst>
              <a:ext uri="{FF2B5EF4-FFF2-40B4-BE49-F238E27FC236}">
                <a16:creationId xmlns:a16="http://schemas.microsoft.com/office/drawing/2014/main" id="{36DA6EB2-43A7-C844-83C3-069C0EE213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0263" y="3595688"/>
            <a:ext cx="3571875" cy="3179762"/>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12700">
                <a:solidFill>
                  <a:schemeClr val="tx1"/>
                </a:solidFill>
                <a:miter lim="800000"/>
                <a:headEnd/>
                <a:tailEnd/>
              </a14:hiddenLine>
            </a:ext>
          </a:extLst>
        </p:spPr>
      </p:pic>
      <p:sp>
        <p:nvSpPr>
          <p:cNvPr id="6" name="Rectangle 5">
            <a:extLst>
              <a:ext uri="{FF2B5EF4-FFF2-40B4-BE49-F238E27FC236}">
                <a16:creationId xmlns:a16="http://schemas.microsoft.com/office/drawing/2014/main" id="{E329B4E5-E87B-4744-986B-C75AEFBCB57C}"/>
              </a:ext>
            </a:extLst>
          </p:cNvPr>
          <p:cNvSpPr>
            <a:spLocks/>
          </p:cNvSpPr>
          <p:nvPr/>
        </p:nvSpPr>
        <p:spPr bwMode="auto">
          <a:xfrm>
            <a:off x="1714500" y="1484313"/>
            <a:ext cx="8813631" cy="2948499"/>
          </a:xfrm>
          <a:prstGeom prst="rect">
            <a:avLst/>
          </a:prstGeom>
          <a:noFill/>
          <a:ln>
            <a:noFill/>
          </a:ln>
          <a:effectLst/>
          <a:extLst>
            <a:ext uri="{909E8E84-426E-40dd-AFC4-6F175D3DCCD1}">
              <a14:hiddenFill xmlns="" xmlns:a14="http://schemas.microsoft.com/office/drawing/2010/main" xmlns:lc="http://schemas.openxmlformats.org/drawingml/2006/lockedCanvas">
                <a:blipFill dpi="0" rotWithShape="0">
                  <a:blip r:embed="rId3"/>
                  <a:srcRect/>
                  <a:tile tx="0" ty="0" sx="100000" sy="100000" flip="none" algn="tl"/>
                </a:blipFill>
              </a14:hiddenFill>
            </a:ext>
            <a:ext uri="{91240B29-F687-4f45-9708-019B960494DF}">
              <a14:hiddenLine xmlns="" xmlns:a14="http://schemas.microsoft.com/office/drawing/2010/main" xmlns:lc="http://schemas.openxmlformats.org/drawingml/2006/lockedCanvas" w="25400">
                <a:solidFill>
                  <a:srgbClr val="000000"/>
                </a:solidFill>
                <a:miter lim="800000"/>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pPr>
              <a:spcBef>
                <a:spcPct val="20000"/>
              </a:spcBef>
              <a:buSzPct val="171000"/>
            </a:pPr>
            <a:r>
              <a:rPr lang="en-US" sz="3200" dirty="0">
                <a:solidFill>
                  <a:srgbClr val="0039AC"/>
                </a:solidFill>
                <a:ea typeface="Osaka" charset="0"/>
                <a:cs typeface="Osaka" charset="0"/>
              </a:rPr>
              <a:t>In industry parlance, the process of determining</a:t>
            </a:r>
          </a:p>
          <a:p>
            <a:pPr>
              <a:spcBef>
                <a:spcPct val="20000"/>
              </a:spcBef>
              <a:buSzPct val="171000"/>
            </a:pPr>
            <a:r>
              <a:rPr lang="en-US" sz="3200" dirty="0">
                <a:solidFill>
                  <a:srgbClr val="0039AC"/>
                </a:solidFill>
                <a:ea typeface="Osaka" charset="0"/>
                <a:cs typeface="Osaka" charset="0"/>
              </a:rPr>
              <a:t>   </a:t>
            </a:r>
            <a:r>
              <a:rPr lang="en-US" sz="3200" b="1" i="1" dirty="0">
                <a:solidFill>
                  <a:srgbClr val="FF0000"/>
                </a:solidFill>
                <a:latin typeface="Arial Black" panose="020B0604020202020204" pitchFamily="34" charset="0"/>
                <a:ea typeface="Osaka" charset="0"/>
                <a:cs typeface="Arial Black" panose="020B0604020202020204" pitchFamily="34" charset="0"/>
              </a:rPr>
              <a:t>physical properties </a:t>
            </a:r>
            <a:r>
              <a:rPr lang="en-US" sz="3200" dirty="0">
                <a:solidFill>
                  <a:srgbClr val="0039AC"/>
                </a:solidFill>
                <a:ea typeface="Osaka" charset="0"/>
                <a:cs typeface="Osaka" charset="0"/>
              </a:rPr>
              <a:t>of rocks and pore</a:t>
            </a:r>
          </a:p>
          <a:p>
            <a:pPr>
              <a:spcBef>
                <a:spcPct val="20000"/>
              </a:spcBef>
              <a:buSzPct val="171000"/>
            </a:pPr>
            <a:r>
              <a:rPr lang="en-US" sz="3200" dirty="0">
                <a:solidFill>
                  <a:srgbClr val="0039AC"/>
                </a:solidFill>
                <a:ea typeface="Osaka" charset="0"/>
                <a:cs typeface="Osaka" charset="0"/>
              </a:rPr>
              <a:t>   fluid that could have produced a given</a:t>
            </a:r>
          </a:p>
          <a:p>
            <a:pPr>
              <a:spcBef>
                <a:spcPct val="20000"/>
              </a:spcBef>
              <a:buSzPct val="171000"/>
            </a:pPr>
            <a:r>
              <a:rPr lang="en-US" sz="3200" dirty="0">
                <a:solidFill>
                  <a:srgbClr val="0039AC"/>
                </a:solidFill>
                <a:ea typeface="Osaka" charset="0"/>
                <a:cs typeface="Osaka" charset="0"/>
              </a:rPr>
              <a:t>   seismic image/</a:t>
            </a:r>
          </a:p>
          <a:p>
            <a:pPr>
              <a:spcBef>
                <a:spcPct val="20000"/>
              </a:spcBef>
              <a:buSzPct val="171000"/>
            </a:pPr>
            <a:r>
              <a:rPr lang="en-US" sz="3200" dirty="0">
                <a:solidFill>
                  <a:srgbClr val="0039AC"/>
                </a:solidFill>
                <a:ea typeface="Osaka" charset="0"/>
                <a:cs typeface="Osaka" charset="0"/>
              </a:rPr>
              <a:t>   data set</a:t>
            </a:r>
          </a:p>
        </p:txBody>
      </p:sp>
      <p:sp>
        <p:nvSpPr>
          <p:cNvPr id="7" name="Rectangle 6">
            <a:extLst>
              <a:ext uri="{FF2B5EF4-FFF2-40B4-BE49-F238E27FC236}">
                <a16:creationId xmlns:a16="http://schemas.microsoft.com/office/drawing/2014/main" id="{BE9F696A-DD74-8849-9299-5C8E2B33D3A6}"/>
              </a:ext>
            </a:extLst>
          </p:cNvPr>
          <p:cNvSpPr>
            <a:spLocks noChangeArrowheads="1"/>
          </p:cNvSpPr>
          <p:nvPr/>
        </p:nvSpPr>
        <p:spPr bwMode="auto">
          <a:xfrm>
            <a:off x="3314700" y="539750"/>
            <a:ext cx="5584825" cy="762000"/>
          </a:xfrm>
          <a:prstGeom prst="rect">
            <a:avLst/>
          </a:prstGeom>
          <a:noFill/>
          <a:ln>
            <a:noFill/>
          </a:ln>
          <a:effectLst/>
          <a:extLst>
            <a:ext uri="{909E8E84-426E-40dd-AFC4-6F175D3DCCD1}">
              <a14:hiddenFill xmlns="" xmlns:a14="http://schemas.microsoft.com/office/drawing/2010/main" xmlns:lc="http://schemas.openxmlformats.org/drawingml/2006/lockedCanvas">
                <a:solidFill>
                  <a:schemeClr val="accent1"/>
                </a:solidFill>
              </a14:hiddenFill>
            </a:ext>
            <a:ext uri="{91240B29-F687-4f45-9708-019B960494DF}">
              <a14:hiddenLine xmlns="" xmlns:a14="http://schemas.microsoft.com/office/drawing/2010/main" xmlns:lc="http://schemas.openxmlformats.org/drawingml/2006/lockedCanvas" w="9525">
                <a:solidFill>
                  <a:schemeClr val="tx1"/>
                </a:solidFill>
                <a:miter lim="800000"/>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sz="4400">
                <a:solidFill>
                  <a:srgbClr val="0039AC"/>
                </a:solidFill>
                <a:latin typeface="Arial Black" charset="0"/>
              </a:rPr>
              <a:t>Seismic inversion</a:t>
            </a:r>
          </a:p>
        </p:txBody>
      </p:sp>
    </p:spTree>
    <p:extLst>
      <p:ext uri="{BB962C8B-B14F-4D97-AF65-F5344CB8AC3E}">
        <p14:creationId xmlns:p14="http://schemas.microsoft.com/office/powerpoint/2010/main" val="188288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70">
            <a:extLst>
              <a:ext uri="{FF2B5EF4-FFF2-40B4-BE49-F238E27FC236}">
                <a16:creationId xmlns:a16="http://schemas.microsoft.com/office/drawing/2014/main" id="{E78EE85A-5803-0822-E1CA-D76C5BADE0EF}"/>
              </a:ext>
            </a:extLst>
          </p:cNvPr>
          <p:cNvSpPr txBox="1">
            <a:spLocks noChangeArrowheads="1"/>
          </p:cNvSpPr>
          <p:nvPr/>
        </p:nvSpPr>
        <p:spPr bwMode="auto">
          <a:xfrm>
            <a:off x="1678765" y="2090172"/>
            <a:ext cx="8834470" cy="2677656"/>
          </a:xfrm>
          <a:prstGeom prst="rect">
            <a:avLst/>
          </a:prstGeom>
          <a:noFill/>
          <a:ln>
            <a:noFill/>
          </a:ln>
          <a:effectLst/>
          <a:extLst>
            <a:ext uri="{909E8E84-426E-40dd-AFC4-6F175D3DCCD1}">
              <a14:hiddenFill xmlns="" xmlns:a14="http://schemas.microsoft.com/office/drawing/2010/main" xmlns:lc="http://schemas.openxmlformats.org/drawingml/2006/lockedCanvas">
                <a:solidFill>
                  <a:schemeClr val="accent1"/>
                </a:solidFill>
              </a14:hiddenFill>
            </a:ext>
            <a:ext uri="{91240B29-F687-4f45-9708-019B960494DF}">
              <a14:hiddenLine xmlns="" xmlns:a14="http://schemas.microsoft.com/office/drawing/2010/main" xmlns:lc="http://schemas.openxmlformats.org/drawingml/2006/lockedCanvas" w="9525">
                <a:solidFill>
                  <a:schemeClr val="tx1"/>
                </a:solidFill>
                <a:miter lim="800000"/>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i="1" dirty="0">
                <a:solidFill>
                  <a:srgbClr val="FF0000"/>
                </a:solidFill>
                <a:latin typeface="Arial Black" charset="0"/>
              </a:rPr>
              <a:t>Last Time: </a:t>
            </a:r>
            <a:r>
              <a:rPr lang="en-US" i="1" dirty="0">
                <a:solidFill>
                  <a:srgbClr val="0039AC"/>
                </a:solidFill>
                <a:latin typeface="Arial Black" charset="0"/>
              </a:rPr>
              <a:t>Reflection Seismic Interpretation</a:t>
            </a:r>
          </a:p>
          <a:p>
            <a:endParaRPr lang="en-US" sz="600" i="1" dirty="0">
              <a:solidFill>
                <a:srgbClr val="0039AC"/>
              </a:solidFill>
              <a:latin typeface="Arial Black" charset="0"/>
            </a:endParaRPr>
          </a:p>
          <a:p>
            <a:r>
              <a:rPr lang="en-US" dirty="0">
                <a:solidFill>
                  <a:srgbClr val="0039AC"/>
                </a:solidFill>
              </a:rPr>
              <a:t>• Data collection: Huge quantities of data! Redundancy is key!</a:t>
            </a:r>
          </a:p>
          <a:p>
            <a:endParaRPr lang="en-US" sz="600" dirty="0">
              <a:solidFill>
                <a:srgbClr val="0039AC"/>
              </a:solidFill>
            </a:endParaRPr>
          </a:p>
          <a:p>
            <a:r>
              <a:rPr lang="en-US" dirty="0">
                <a:solidFill>
                  <a:srgbClr val="0039AC"/>
                </a:solidFill>
              </a:rPr>
              <a:t>• 2D profiling still used for initial reconnaissance, but 3D is</a:t>
            </a:r>
          </a:p>
          <a:p>
            <a:r>
              <a:rPr lang="en-US" dirty="0">
                <a:solidFill>
                  <a:srgbClr val="0039AC"/>
                </a:solidFill>
              </a:rPr>
              <a:t>   industry standard for prospects</a:t>
            </a:r>
          </a:p>
          <a:p>
            <a:endParaRPr lang="en-US" sz="600" dirty="0">
              <a:solidFill>
                <a:srgbClr val="0039AC"/>
              </a:solidFill>
            </a:endParaRPr>
          </a:p>
          <a:p>
            <a:r>
              <a:rPr lang="en-US" dirty="0">
                <a:solidFill>
                  <a:srgbClr val="0039AC"/>
                </a:solidFill>
              </a:rPr>
              <a:t>• Deep crustal imaging is only done in 2D; shows “reflectivity” in</a:t>
            </a:r>
          </a:p>
          <a:p>
            <a:r>
              <a:rPr lang="en-US" dirty="0">
                <a:solidFill>
                  <a:srgbClr val="0039AC"/>
                </a:solidFill>
              </a:rPr>
              <a:t>  crystalline basement from low angle faults &amp; foliated minerals</a:t>
            </a:r>
          </a:p>
        </p:txBody>
      </p:sp>
    </p:spTree>
    <p:extLst>
      <p:ext uri="{BB962C8B-B14F-4D97-AF65-F5344CB8AC3E}">
        <p14:creationId xmlns:p14="http://schemas.microsoft.com/office/powerpoint/2010/main" val="23082247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a:extLst>
              <a:ext uri="{FF2B5EF4-FFF2-40B4-BE49-F238E27FC236}">
                <a16:creationId xmlns:a16="http://schemas.microsoft.com/office/drawing/2014/main" id="{27D286AF-3FD2-904E-A322-F4520114E17A}"/>
              </a:ext>
            </a:extLst>
          </p:cNvPr>
          <p:cNvSpPr txBox="1">
            <a:spLocks/>
          </p:cNvSpPr>
          <p:nvPr/>
        </p:nvSpPr>
        <p:spPr bwMode="auto">
          <a:xfrm>
            <a:off x="7152506" y="104775"/>
            <a:ext cx="2789237" cy="366713"/>
          </a:xfrm>
          <a:prstGeom prst="rect">
            <a:avLst/>
          </a:prstGeom>
          <a:noFill/>
          <a:ln>
            <a:noFill/>
          </a:ln>
          <a:effectLst/>
          <a:extLst>
            <a:ext uri="{909E8E84-426E-40dd-AFC4-6F175D3DCCD1}">
              <a14:hiddenFill xmlns="" xmlns:a14="http://schemas.microsoft.com/office/drawing/2010/main" xmlns:lc="http://schemas.openxmlformats.org/drawingml/2006/lockedCanvas">
                <a:blipFill dpi="0" rotWithShape="0">
                  <a:blip r:embed="rId3"/>
                  <a:srcRect/>
                  <a:tile tx="0" ty="0" sx="100000" sy="100000" flip="none" algn="tl"/>
                </a:blipFill>
              </a14:hiddenFill>
            </a:ext>
            <a:ext uri="{91240B29-F687-4f45-9708-019B960494DF}">
              <a14:hiddenLine xmlns="" xmlns:a14="http://schemas.microsoft.com/office/drawing/2010/main" xmlns:lc="http://schemas.openxmlformats.org/drawingml/2006/lockedCanvas" w="25400">
                <a:solidFill>
                  <a:srgbClr val="000000"/>
                </a:solidFill>
                <a:miter lim="800000"/>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pPr algn="ctr"/>
            <a:r>
              <a:rPr lang="en-US" sz="1800" i="1" dirty="0">
                <a:solidFill>
                  <a:srgbClr val="0039AC"/>
                </a:solidFill>
                <a:latin typeface="Arial Black" charset="0"/>
                <a:ea typeface="ヒラギノ角ゴ ProN W3" charset="0"/>
                <a:cs typeface="ヒラギノ角ゴ ProN W3" charset="0"/>
              </a:rPr>
              <a:t>Haakon Fossen 2010</a:t>
            </a:r>
          </a:p>
        </p:txBody>
      </p:sp>
      <p:pic>
        <p:nvPicPr>
          <p:cNvPr id="6" name="Picture 5">
            <a:extLst>
              <a:ext uri="{FF2B5EF4-FFF2-40B4-BE49-F238E27FC236}">
                <a16:creationId xmlns:a16="http://schemas.microsoft.com/office/drawing/2014/main" id="{B56018D6-A08B-4248-983C-8463979144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4903" y="1412875"/>
            <a:ext cx="4778375" cy="5340350"/>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12700">
                <a:solidFill>
                  <a:schemeClr val="tx1"/>
                </a:solidFill>
                <a:miter lim="800000"/>
                <a:headEnd/>
                <a:tailEnd/>
              </a14:hiddenLine>
            </a:ext>
          </a:extLst>
        </p:spPr>
      </p:pic>
      <p:sp>
        <p:nvSpPr>
          <p:cNvPr id="7" name="Rectangle 6">
            <a:extLst>
              <a:ext uri="{FF2B5EF4-FFF2-40B4-BE49-F238E27FC236}">
                <a16:creationId xmlns:a16="http://schemas.microsoft.com/office/drawing/2014/main" id="{DE339C56-1790-2A4E-97FB-07F49AFBD2B0}"/>
              </a:ext>
            </a:extLst>
          </p:cNvPr>
          <p:cNvSpPr>
            <a:spLocks noChangeArrowheads="1"/>
          </p:cNvSpPr>
          <p:nvPr/>
        </p:nvSpPr>
        <p:spPr bwMode="auto">
          <a:xfrm>
            <a:off x="2246122" y="485775"/>
            <a:ext cx="3655937" cy="769441"/>
          </a:xfrm>
          <a:prstGeom prst="rect">
            <a:avLst/>
          </a:prstGeom>
          <a:noFill/>
          <a:ln>
            <a:noFill/>
          </a:ln>
          <a:effectLst/>
          <a:extLst>
            <a:ext uri="{909E8E84-426E-40dd-AFC4-6F175D3DCCD1}">
              <a14:hiddenFill xmlns="" xmlns:a14="http://schemas.microsoft.com/office/drawing/2010/main" xmlns:lc="http://schemas.openxmlformats.org/drawingml/2006/lockedCanvas">
                <a:solidFill>
                  <a:schemeClr val="accent1"/>
                </a:solidFill>
              </a14:hiddenFill>
            </a:ext>
            <a:ext uri="{91240B29-F687-4f45-9708-019B960494DF}">
              <a14:hiddenLine xmlns="" xmlns:a14="http://schemas.microsoft.com/office/drawing/2010/main" xmlns:lc="http://schemas.openxmlformats.org/drawingml/2006/lockedCanvas" w="9525">
                <a:solidFill>
                  <a:schemeClr val="tx1"/>
                </a:solidFill>
                <a:miter lim="800000"/>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sz="4400" dirty="0">
                <a:solidFill>
                  <a:srgbClr val="0039AC"/>
                </a:solidFill>
                <a:latin typeface="Arial Black" charset="0"/>
              </a:rPr>
              <a:t>Correlation</a:t>
            </a:r>
          </a:p>
        </p:txBody>
      </p:sp>
      <p:sp>
        <p:nvSpPr>
          <p:cNvPr id="2" name="TextBox 1">
            <a:extLst>
              <a:ext uri="{FF2B5EF4-FFF2-40B4-BE49-F238E27FC236}">
                <a16:creationId xmlns:a16="http://schemas.microsoft.com/office/drawing/2014/main" id="{0201E41E-9E90-CBC2-DEDF-30F86A4A2A1C}"/>
              </a:ext>
            </a:extLst>
          </p:cNvPr>
          <p:cNvSpPr txBox="1"/>
          <p:nvPr/>
        </p:nvSpPr>
        <p:spPr>
          <a:xfrm>
            <a:off x="6529584" y="2190224"/>
            <a:ext cx="4035079" cy="3785652"/>
          </a:xfrm>
          <a:prstGeom prst="rect">
            <a:avLst/>
          </a:prstGeom>
          <a:noFill/>
        </p:spPr>
        <p:txBody>
          <a:bodyPr wrap="none" rtlCol="0">
            <a:spAutoFit/>
          </a:bodyPr>
          <a:lstStyle/>
          <a:p>
            <a:r>
              <a:rPr lang="en-US" sz="2400" dirty="0">
                <a:solidFill>
                  <a:srgbClr val="0039AC"/>
                </a:solidFill>
                <a:latin typeface="Arial" panose="020B0604020202020204" pitchFamily="34" charset="0"/>
                <a:cs typeface="Arial" panose="020B0604020202020204" pitchFamily="34" charset="0"/>
              </a:rPr>
              <a:t>One approach to imaging</a:t>
            </a:r>
          </a:p>
          <a:p>
            <a:r>
              <a:rPr lang="en-US" sz="2400" dirty="0">
                <a:solidFill>
                  <a:srgbClr val="0039AC"/>
                </a:solidFill>
                <a:latin typeface="Arial" panose="020B0604020202020204" pitchFamily="34" charset="0"/>
                <a:cs typeface="Arial" panose="020B0604020202020204" pitchFamily="34" charset="0"/>
              </a:rPr>
              <a:t>structure is to focus on</a:t>
            </a:r>
          </a:p>
          <a:p>
            <a:r>
              <a:rPr lang="en-US" sz="2400" dirty="0">
                <a:solidFill>
                  <a:srgbClr val="0039AC"/>
                </a:solidFill>
                <a:latin typeface="Arial" panose="020B0604020202020204" pitchFamily="34" charset="0"/>
                <a:cs typeface="Arial" panose="020B0604020202020204" pitchFamily="34" charset="0"/>
              </a:rPr>
              <a:t>one particular impedance</a:t>
            </a:r>
          </a:p>
          <a:p>
            <a:r>
              <a:rPr lang="en-US" sz="2400" dirty="0">
                <a:solidFill>
                  <a:srgbClr val="0039AC"/>
                </a:solidFill>
                <a:latin typeface="Arial" panose="020B0604020202020204" pitchFamily="34" charset="0"/>
                <a:cs typeface="Arial" panose="020B0604020202020204" pitchFamily="34" charset="0"/>
              </a:rPr>
              <a:t>horizon (often representing</a:t>
            </a:r>
          </a:p>
          <a:p>
            <a:r>
              <a:rPr lang="en-US" sz="2400" dirty="0">
                <a:solidFill>
                  <a:srgbClr val="0039AC"/>
                </a:solidFill>
                <a:latin typeface="Arial" panose="020B0604020202020204" pitchFamily="34" charset="0"/>
                <a:cs typeface="Arial" panose="020B0604020202020204" pitchFamily="34" charset="0"/>
              </a:rPr>
              <a:t>a particular formation of</a:t>
            </a:r>
          </a:p>
          <a:p>
            <a:r>
              <a:rPr lang="en-US" sz="2400" dirty="0">
                <a:solidFill>
                  <a:srgbClr val="0039AC"/>
                </a:solidFill>
                <a:latin typeface="Arial" panose="020B0604020202020204" pitchFamily="34" charset="0"/>
                <a:cs typeface="Arial" panose="020B0604020202020204" pitchFamily="34" charset="0"/>
              </a:rPr>
              <a:t>interest) and mapping the</a:t>
            </a:r>
          </a:p>
          <a:p>
            <a:r>
              <a:rPr lang="en-US" sz="2400" dirty="0">
                <a:solidFill>
                  <a:srgbClr val="0039AC"/>
                </a:solidFill>
                <a:latin typeface="Arial" panose="020B0604020202020204" pitchFamily="34" charset="0"/>
                <a:cs typeface="Arial" panose="020B0604020202020204" pitchFamily="34" charset="0"/>
              </a:rPr>
              <a:t>depth or two-way travel time</a:t>
            </a:r>
          </a:p>
          <a:p>
            <a:r>
              <a:rPr lang="en-US" sz="2400" dirty="0">
                <a:solidFill>
                  <a:srgbClr val="0039AC"/>
                </a:solidFill>
                <a:latin typeface="Arial" panose="020B0604020202020204" pitchFamily="34" charset="0"/>
                <a:cs typeface="Arial" panose="020B0604020202020204" pitchFamily="34" charset="0"/>
              </a:rPr>
              <a:t>of that horizon as a surface</a:t>
            </a:r>
          </a:p>
          <a:p>
            <a:r>
              <a:rPr lang="en-US" sz="2400" dirty="0">
                <a:solidFill>
                  <a:srgbClr val="0039AC"/>
                </a:solidFill>
                <a:latin typeface="Arial" panose="020B0604020202020204" pitchFamily="34" charset="0"/>
                <a:cs typeface="Arial" panose="020B0604020202020204" pitchFamily="34" charset="0"/>
              </a:rPr>
              <a:t>using cross-correlation</a:t>
            </a:r>
          </a:p>
          <a:p>
            <a:r>
              <a:rPr lang="en-US" sz="2400" dirty="0">
                <a:solidFill>
                  <a:srgbClr val="0039AC"/>
                </a:solidFill>
                <a:latin typeface="Arial" panose="020B0604020202020204" pitchFamily="34" charset="0"/>
                <a:cs typeface="Arial" panose="020B0604020202020204" pitchFamily="34" charset="0"/>
              </a:rPr>
              <a:t>techniques</a:t>
            </a:r>
          </a:p>
        </p:txBody>
      </p:sp>
    </p:spTree>
    <p:extLst>
      <p:ext uri="{BB962C8B-B14F-4D97-AF65-F5344CB8AC3E}">
        <p14:creationId xmlns:p14="http://schemas.microsoft.com/office/powerpoint/2010/main" val="23478518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3">
            <a:extLst>
              <a:ext uri="{FF2B5EF4-FFF2-40B4-BE49-F238E27FC236}">
                <a16:creationId xmlns:a16="http://schemas.microsoft.com/office/drawing/2014/main" id="{070B8D4E-A519-0A44-AED7-388EB8AB6BEE}"/>
              </a:ext>
            </a:extLst>
          </p:cNvPr>
          <p:cNvSpPr txBox="1">
            <a:spLocks/>
          </p:cNvSpPr>
          <p:nvPr/>
        </p:nvSpPr>
        <p:spPr bwMode="auto">
          <a:xfrm>
            <a:off x="7447756" y="129381"/>
            <a:ext cx="2789237" cy="366713"/>
          </a:xfrm>
          <a:prstGeom prst="rect">
            <a:avLst/>
          </a:prstGeom>
          <a:noFill/>
          <a:ln>
            <a:noFill/>
          </a:ln>
          <a:effectLst/>
          <a:extLst>
            <a:ext uri="{909E8E84-426E-40dd-AFC4-6F175D3DCCD1}">
              <a14:hiddenFill xmlns="" xmlns:a14="http://schemas.microsoft.com/office/drawing/2010/main" xmlns:lc="http://schemas.openxmlformats.org/drawingml/2006/lockedCanvas">
                <a:blipFill dpi="0" rotWithShape="0">
                  <a:blip r:embed="rId3"/>
                  <a:srcRect/>
                  <a:tile tx="0" ty="0" sx="100000" sy="100000" flip="none" algn="tl"/>
                </a:blipFill>
              </a14:hiddenFill>
            </a:ext>
            <a:ext uri="{91240B29-F687-4f45-9708-019B960494DF}">
              <a14:hiddenLine xmlns="" xmlns:a14="http://schemas.microsoft.com/office/drawing/2010/main" xmlns:lc="http://schemas.openxmlformats.org/drawingml/2006/lockedCanvas" w="25400">
                <a:solidFill>
                  <a:srgbClr val="000000"/>
                </a:solidFill>
                <a:miter lim="800000"/>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pPr algn="ctr"/>
            <a:r>
              <a:rPr lang="en-US" sz="1800" i="1">
                <a:solidFill>
                  <a:srgbClr val="0039AC"/>
                </a:solidFill>
                <a:latin typeface="Arial Black" charset="0"/>
                <a:ea typeface="ヒラギノ角ゴ ProN W3" charset="0"/>
                <a:cs typeface="ヒラギノ角ゴ ProN W3" charset="0"/>
              </a:rPr>
              <a:t>Haakon Fossen 2010</a:t>
            </a:r>
          </a:p>
        </p:txBody>
      </p:sp>
      <p:pic>
        <p:nvPicPr>
          <p:cNvPr id="22" name="Picture 21">
            <a:extLst>
              <a:ext uri="{FF2B5EF4-FFF2-40B4-BE49-F238E27FC236}">
                <a16:creationId xmlns:a16="http://schemas.microsoft.com/office/drawing/2014/main" id="{160F9698-8AB6-C24E-9277-1541C7866C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39868" y="1518444"/>
            <a:ext cx="2357438" cy="3240087"/>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12700">
                <a:solidFill>
                  <a:schemeClr val="tx1"/>
                </a:solidFill>
                <a:miter lim="800000"/>
                <a:headEnd/>
                <a:tailEnd/>
              </a14:hiddenLine>
            </a:ext>
          </a:extLst>
        </p:spPr>
      </p:pic>
      <p:pic>
        <p:nvPicPr>
          <p:cNvPr id="23" name="Picture 22">
            <a:extLst>
              <a:ext uri="{FF2B5EF4-FFF2-40B4-BE49-F238E27FC236}">
                <a16:creationId xmlns:a16="http://schemas.microsoft.com/office/drawing/2014/main" id="{536D70F5-8777-8E4C-B923-0D95167E36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5006" y="223044"/>
            <a:ext cx="5429250" cy="6496050"/>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12700">
                <a:solidFill>
                  <a:schemeClr val="tx1"/>
                </a:solidFill>
                <a:miter lim="800000"/>
                <a:headEnd/>
                <a:tailEnd/>
              </a14:hiddenLine>
            </a:ext>
          </a:extLst>
        </p:spPr>
      </p:pic>
      <p:pic>
        <p:nvPicPr>
          <p:cNvPr id="24" name="Picture 23">
            <a:extLst>
              <a:ext uri="{FF2B5EF4-FFF2-40B4-BE49-F238E27FC236}">
                <a16:creationId xmlns:a16="http://schemas.microsoft.com/office/drawing/2014/main" id="{E07F5ED1-DEC9-D44E-B3A2-8E74BC90DC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4868" y="272256"/>
            <a:ext cx="5389563" cy="6456363"/>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12700">
                <a:solidFill>
                  <a:schemeClr val="tx1"/>
                </a:solidFill>
                <a:miter lim="800000"/>
                <a:headEnd/>
                <a:tailEnd/>
              </a14:hiddenLine>
            </a:ext>
          </a:extLst>
        </p:spPr>
      </p:pic>
    </p:spTree>
    <p:extLst>
      <p:ext uri="{BB962C8B-B14F-4D97-AF65-F5344CB8AC3E}">
        <p14:creationId xmlns:p14="http://schemas.microsoft.com/office/powerpoint/2010/main" val="841401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dissolve">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1D45FC2-242A-1948-8682-01A1B14BF3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95437" y="81756"/>
            <a:ext cx="8924925" cy="6694488"/>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12700">
                <a:solidFill>
                  <a:schemeClr val="tx1"/>
                </a:solidFill>
                <a:miter lim="800000"/>
                <a:headEnd/>
                <a:tailEnd/>
              </a14:hiddenLine>
            </a:ext>
          </a:extLst>
        </p:spPr>
      </p:pic>
      <p:sp>
        <p:nvSpPr>
          <p:cNvPr id="9" name="Text Box 6">
            <a:extLst>
              <a:ext uri="{FF2B5EF4-FFF2-40B4-BE49-F238E27FC236}">
                <a16:creationId xmlns:a16="http://schemas.microsoft.com/office/drawing/2014/main" id="{15B6C71F-613E-894E-8B2E-7E1228E6219C}"/>
              </a:ext>
            </a:extLst>
          </p:cNvPr>
          <p:cNvSpPr txBox="1">
            <a:spLocks/>
          </p:cNvSpPr>
          <p:nvPr/>
        </p:nvSpPr>
        <p:spPr bwMode="auto">
          <a:xfrm>
            <a:off x="7807325" y="81756"/>
            <a:ext cx="2789237" cy="366713"/>
          </a:xfrm>
          <a:prstGeom prst="rect">
            <a:avLst/>
          </a:prstGeom>
          <a:noFill/>
          <a:ln>
            <a:noFill/>
          </a:ln>
          <a:effectLst/>
          <a:extLst>
            <a:ext uri="{909E8E84-426E-40dd-AFC4-6F175D3DCCD1}">
              <a14:hiddenFill xmlns="" xmlns:a14="http://schemas.microsoft.com/office/drawing/2010/main" xmlns:lc="http://schemas.openxmlformats.org/drawingml/2006/lockedCanvas">
                <a:blipFill dpi="0" rotWithShape="0">
                  <a:blip r:embed="rId4"/>
                  <a:srcRect/>
                  <a:tile tx="0" ty="0" sx="100000" sy="100000" flip="none" algn="tl"/>
                </a:blipFill>
              </a14:hiddenFill>
            </a:ext>
            <a:ext uri="{91240B29-F687-4f45-9708-019B960494DF}">
              <a14:hiddenLine xmlns="" xmlns:a14="http://schemas.microsoft.com/office/drawing/2010/main" xmlns:lc="http://schemas.openxmlformats.org/drawingml/2006/lockedCanvas" w="25400">
                <a:solidFill>
                  <a:srgbClr val="000000"/>
                </a:solidFill>
                <a:miter lim="800000"/>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pPr algn="ctr"/>
            <a:r>
              <a:rPr lang="en-US" sz="1800" i="1">
                <a:solidFill>
                  <a:srgbClr val="0039AC"/>
                </a:solidFill>
                <a:latin typeface="Arial Black" charset="0"/>
                <a:ea typeface="ヒラギノ角ゴ ProN W3" charset="0"/>
                <a:cs typeface="ヒラギノ角ゴ ProN W3" charset="0"/>
              </a:rPr>
              <a:t>Haakon Fossen 2010</a:t>
            </a:r>
          </a:p>
        </p:txBody>
      </p:sp>
    </p:spTree>
    <p:extLst>
      <p:ext uri="{BB962C8B-B14F-4D97-AF65-F5344CB8AC3E}">
        <p14:creationId xmlns:p14="http://schemas.microsoft.com/office/powerpoint/2010/main" val="27160787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a:extLst>
              <a:ext uri="{FF2B5EF4-FFF2-40B4-BE49-F238E27FC236}">
                <a16:creationId xmlns:a16="http://schemas.microsoft.com/office/drawing/2014/main" id="{15A42C15-2C05-5547-9C8D-A35A39353F21}"/>
              </a:ext>
            </a:extLst>
          </p:cNvPr>
          <p:cNvSpPr txBox="1">
            <a:spLocks/>
          </p:cNvSpPr>
          <p:nvPr/>
        </p:nvSpPr>
        <p:spPr bwMode="auto">
          <a:xfrm>
            <a:off x="7393781" y="115093"/>
            <a:ext cx="2789237" cy="366713"/>
          </a:xfrm>
          <a:prstGeom prst="rect">
            <a:avLst/>
          </a:prstGeom>
          <a:noFill/>
          <a:ln>
            <a:noFill/>
          </a:ln>
          <a:effectLst/>
          <a:extLst>
            <a:ext uri="{909E8E84-426E-40dd-AFC4-6F175D3DCCD1}">
              <a14:hiddenFill xmlns="" xmlns:a14="http://schemas.microsoft.com/office/drawing/2010/main" xmlns:lc="http://schemas.openxmlformats.org/drawingml/2006/lockedCanvas">
                <a:blipFill dpi="0" rotWithShape="0">
                  <a:blip r:embed="rId3"/>
                  <a:srcRect/>
                  <a:tile tx="0" ty="0" sx="100000" sy="100000" flip="none" algn="tl"/>
                </a:blipFill>
              </a14:hiddenFill>
            </a:ext>
            <a:ext uri="{91240B29-F687-4f45-9708-019B960494DF}">
              <a14:hiddenLine xmlns="" xmlns:a14="http://schemas.microsoft.com/office/drawing/2010/main" xmlns:lc="http://schemas.openxmlformats.org/drawingml/2006/lockedCanvas" w="25400">
                <a:solidFill>
                  <a:srgbClr val="000000"/>
                </a:solidFill>
                <a:miter lim="800000"/>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pPr algn="ctr"/>
            <a:r>
              <a:rPr lang="en-US" sz="1800" i="1">
                <a:solidFill>
                  <a:srgbClr val="0039AC"/>
                </a:solidFill>
                <a:latin typeface="Arial Black" charset="0"/>
                <a:ea typeface="ヒラギノ角ゴ ProN W3" charset="0"/>
                <a:cs typeface="ヒラギノ角ゴ ProN W3" charset="0"/>
              </a:rPr>
              <a:t>Haakon Fossen 2010</a:t>
            </a:r>
          </a:p>
        </p:txBody>
      </p:sp>
      <p:pic>
        <p:nvPicPr>
          <p:cNvPr id="7" name="Picture 6">
            <a:extLst>
              <a:ext uri="{FF2B5EF4-FFF2-40B4-BE49-F238E27FC236}">
                <a16:creationId xmlns:a16="http://schemas.microsoft.com/office/drawing/2014/main" id="{BF7EB1A2-155C-9746-A67F-4F83C5F441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8306" y="1262856"/>
            <a:ext cx="4611687" cy="5480050"/>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12700">
                <a:solidFill>
                  <a:schemeClr val="tx1"/>
                </a:solidFill>
                <a:miter lim="800000"/>
                <a:headEnd/>
                <a:tailEnd/>
              </a14:hiddenLine>
            </a:ext>
          </a:extLst>
        </p:spPr>
      </p:pic>
      <p:pic>
        <p:nvPicPr>
          <p:cNvPr id="8" name="Picture 7">
            <a:extLst>
              <a:ext uri="{FF2B5EF4-FFF2-40B4-BE49-F238E27FC236}">
                <a16:creationId xmlns:a16="http://schemas.microsoft.com/office/drawing/2014/main" id="{9B7866AD-7387-DC46-9C52-695B599C06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8981" y="3010693"/>
            <a:ext cx="3267075" cy="2924175"/>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12700">
                <a:solidFill>
                  <a:schemeClr val="tx1"/>
                </a:solidFill>
                <a:miter lim="800000"/>
                <a:headEnd/>
                <a:tailEnd/>
              </a14:hiddenLine>
            </a:ext>
          </a:extLst>
        </p:spPr>
      </p:pic>
    </p:spTree>
    <p:extLst>
      <p:ext uri="{BB962C8B-B14F-4D97-AF65-F5344CB8AC3E}">
        <p14:creationId xmlns:p14="http://schemas.microsoft.com/office/powerpoint/2010/main" val="23295410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BDA1947-E237-9B4D-BA5B-7CE2110387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00" y="90487"/>
            <a:ext cx="5207000" cy="6686550"/>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12700">
                <a:solidFill>
                  <a:schemeClr val="tx1"/>
                </a:solidFill>
                <a:miter lim="800000"/>
                <a:headEnd/>
                <a:tailEnd/>
              </a14:hiddenLine>
            </a:ext>
          </a:extLst>
        </p:spPr>
      </p:pic>
      <p:sp>
        <p:nvSpPr>
          <p:cNvPr id="11" name="Text Box 5">
            <a:extLst>
              <a:ext uri="{FF2B5EF4-FFF2-40B4-BE49-F238E27FC236}">
                <a16:creationId xmlns:a16="http://schemas.microsoft.com/office/drawing/2014/main" id="{F7326B20-232A-2845-90C1-997880329FE0}"/>
              </a:ext>
            </a:extLst>
          </p:cNvPr>
          <p:cNvSpPr txBox="1">
            <a:spLocks/>
          </p:cNvSpPr>
          <p:nvPr/>
        </p:nvSpPr>
        <p:spPr bwMode="auto">
          <a:xfrm>
            <a:off x="6856413" y="80962"/>
            <a:ext cx="2789237" cy="366713"/>
          </a:xfrm>
          <a:prstGeom prst="rect">
            <a:avLst/>
          </a:prstGeom>
          <a:noFill/>
          <a:ln>
            <a:noFill/>
          </a:ln>
          <a:effectLst/>
          <a:extLst>
            <a:ext uri="{909E8E84-426E-40dd-AFC4-6F175D3DCCD1}">
              <a14:hiddenFill xmlns="" xmlns:a14="http://schemas.microsoft.com/office/drawing/2010/main" xmlns:lc="http://schemas.openxmlformats.org/drawingml/2006/lockedCanvas">
                <a:blipFill dpi="0" rotWithShape="0">
                  <a:blip r:embed="rId4"/>
                  <a:srcRect/>
                  <a:tile tx="0" ty="0" sx="100000" sy="100000" flip="none" algn="tl"/>
                </a:blipFill>
              </a14:hiddenFill>
            </a:ext>
            <a:ext uri="{91240B29-F687-4f45-9708-019B960494DF}">
              <a14:hiddenLine xmlns="" xmlns:a14="http://schemas.microsoft.com/office/drawing/2010/main" xmlns:lc="http://schemas.openxmlformats.org/drawingml/2006/lockedCanvas" w="25400">
                <a:solidFill>
                  <a:srgbClr val="000000"/>
                </a:solidFill>
                <a:miter lim="800000"/>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pPr algn="ctr"/>
            <a:r>
              <a:rPr lang="en-US" sz="1800" i="1">
                <a:solidFill>
                  <a:srgbClr val="0039AC"/>
                </a:solidFill>
                <a:latin typeface="Arial Black" charset="0"/>
                <a:ea typeface="ヒラギノ角ゴ ProN W3" charset="0"/>
                <a:cs typeface="ヒラギノ角ゴ ProN W3" charset="0"/>
              </a:rPr>
              <a:t>Haakon Fossen 2010</a:t>
            </a:r>
          </a:p>
        </p:txBody>
      </p:sp>
    </p:spTree>
    <p:extLst>
      <p:ext uri="{BB962C8B-B14F-4D97-AF65-F5344CB8AC3E}">
        <p14:creationId xmlns:p14="http://schemas.microsoft.com/office/powerpoint/2010/main" val="25505571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Box 3">
            <a:extLst>
              <a:ext uri="{FF2B5EF4-FFF2-40B4-BE49-F238E27FC236}">
                <a16:creationId xmlns:a16="http://schemas.microsoft.com/office/drawing/2014/main" id="{A08A73D5-A42C-8540-BF53-E2C663242B2F}"/>
              </a:ext>
            </a:extLst>
          </p:cNvPr>
          <p:cNvSpPr txBox="1">
            <a:spLocks/>
          </p:cNvSpPr>
          <p:nvPr/>
        </p:nvSpPr>
        <p:spPr bwMode="auto">
          <a:xfrm>
            <a:off x="7616825" y="77787"/>
            <a:ext cx="2789237" cy="366713"/>
          </a:xfrm>
          <a:prstGeom prst="rect">
            <a:avLst/>
          </a:prstGeom>
          <a:noFill/>
          <a:ln>
            <a:noFill/>
          </a:ln>
          <a:effectLst/>
          <a:extLst>
            <a:ext uri="{909E8E84-426E-40dd-AFC4-6F175D3DCCD1}">
              <a14:hiddenFill xmlns="" xmlns:a14="http://schemas.microsoft.com/office/drawing/2010/main" xmlns:lc="http://schemas.openxmlformats.org/drawingml/2006/lockedCanvas">
                <a:blipFill dpi="0" rotWithShape="0">
                  <a:blip r:embed="rId3"/>
                  <a:srcRect/>
                  <a:tile tx="0" ty="0" sx="100000" sy="100000" flip="none" algn="tl"/>
                </a:blipFill>
              </a14:hiddenFill>
            </a:ext>
            <a:ext uri="{91240B29-F687-4f45-9708-019B960494DF}">
              <a14:hiddenLine xmlns="" xmlns:a14="http://schemas.microsoft.com/office/drawing/2010/main" xmlns:lc="http://schemas.openxmlformats.org/drawingml/2006/lockedCanvas" w="25400">
                <a:solidFill>
                  <a:srgbClr val="000000"/>
                </a:solidFill>
                <a:miter lim="800000"/>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pPr algn="ctr"/>
            <a:r>
              <a:rPr lang="en-US" sz="1800" i="1">
                <a:solidFill>
                  <a:srgbClr val="0039AC"/>
                </a:solidFill>
                <a:latin typeface="Arial Black" charset="0"/>
                <a:ea typeface="ヒラギノ角ゴ ProN W3" charset="0"/>
                <a:cs typeface="ヒラギノ角ゴ ProN W3" charset="0"/>
              </a:rPr>
              <a:t>Haakon Fossen 2010</a:t>
            </a:r>
          </a:p>
        </p:txBody>
      </p:sp>
      <p:pic>
        <p:nvPicPr>
          <p:cNvPr id="11" name="Picture 10">
            <a:extLst>
              <a:ext uri="{FF2B5EF4-FFF2-40B4-BE49-F238E27FC236}">
                <a16:creationId xmlns:a16="http://schemas.microsoft.com/office/drawing/2014/main" id="{8C092858-D29F-254F-A2FF-7F18D47E8E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62725" y="2838450"/>
            <a:ext cx="2536825" cy="3473450"/>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12700">
                <a:solidFill>
                  <a:schemeClr val="tx1"/>
                </a:solidFill>
                <a:miter lim="800000"/>
                <a:headEnd/>
                <a:tailEnd/>
              </a14:hiddenLine>
            </a:ext>
          </a:extLst>
        </p:spPr>
      </p:pic>
      <p:pic>
        <p:nvPicPr>
          <p:cNvPr id="12" name="Picture 11">
            <a:extLst>
              <a:ext uri="{FF2B5EF4-FFF2-40B4-BE49-F238E27FC236}">
                <a16:creationId xmlns:a16="http://schemas.microsoft.com/office/drawing/2014/main" id="{4E2FF18D-EAC4-CF4C-AB5C-7A3F1B6FDA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52612" t="3957" r="13985" b="55408"/>
          <a:stretch>
            <a:fillRect/>
          </a:stretch>
        </p:blipFill>
        <p:spPr bwMode="auto">
          <a:xfrm>
            <a:off x="3103562" y="2824162"/>
            <a:ext cx="2354263" cy="3429000"/>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12700">
                <a:solidFill>
                  <a:schemeClr val="tx1"/>
                </a:solidFill>
                <a:miter lim="800000"/>
                <a:headEnd/>
                <a:tailEnd/>
              </a14:hiddenLine>
            </a:ext>
          </a:extLst>
        </p:spPr>
      </p:pic>
      <p:sp>
        <p:nvSpPr>
          <p:cNvPr id="13" name="Rectangle 12">
            <a:extLst>
              <a:ext uri="{FF2B5EF4-FFF2-40B4-BE49-F238E27FC236}">
                <a16:creationId xmlns:a16="http://schemas.microsoft.com/office/drawing/2014/main" id="{9BBA0928-2272-EE48-BE10-328751309A87}"/>
              </a:ext>
            </a:extLst>
          </p:cNvPr>
          <p:cNvSpPr>
            <a:spLocks/>
          </p:cNvSpPr>
          <p:nvPr/>
        </p:nvSpPr>
        <p:spPr bwMode="auto">
          <a:xfrm>
            <a:off x="3841750" y="6323012"/>
            <a:ext cx="790575" cy="457200"/>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12700">
                <a:solidFill>
                  <a:schemeClr val="tx1"/>
                </a:solidFill>
                <a:miter lim="800000"/>
                <a:headEnd/>
                <a:tailEnd/>
              </a14:hiddenLine>
            </a:ext>
          </a:extLst>
        </p:spPr>
        <p:txBody>
          <a:bodyPr wrap="none" lIns="0" tIns="0" rIns="0" bIns="0" anchor="ctr">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pPr algn="ctr" defTabSz="642938"/>
            <a:r>
              <a:rPr lang="en-US" sz="3000">
                <a:solidFill>
                  <a:srgbClr val="0039AC"/>
                </a:solidFill>
                <a:latin typeface="Gill Sans" charset="0"/>
                <a:cs typeface="Gill Sans" charset="0"/>
                <a:sym typeface="Gill Sans" charset="0"/>
              </a:rPr>
              <a:t>Time</a:t>
            </a:r>
          </a:p>
        </p:txBody>
      </p:sp>
      <p:sp>
        <p:nvSpPr>
          <p:cNvPr id="14" name="Rectangle 13">
            <a:extLst>
              <a:ext uri="{FF2B5EF4-FFF2-40B4-BE49-F238E27FC236}">
                <a16:creationId xmlns:a16="http://schemas.microsoft.com/office/drawing/2014/main" id="{07632B28-31C8-474A-A3D6-C3B3AB2C94BA}"/>
              </a:ext>
            </a:extLst>
          </p:cNvPr>
          <p:cNvSpPr>
            <a:spLocks/>
          </p:cNvSpPr>
          <p:nvPr/>
        </p:nvSpPr>
        <p:spPr bwMode="auto">
          <a:xfrm>
            <a:off x="7240587" y="6323012"/>
            <a:ext cx="976313" cy="457200"/>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12700">
                <a:solidFill>
                  <a:schemeClr val="tx1"/>
                </a:solidFill>
                <a:miter lim="800000"/>
                <a:headEnd/>
                <a:tailEnd/>
              </a14:hiddenLine>
            </a:ext>
          </a:extLst>
        </p:spPr>
        <p:txBody>
          <a:bodyPr wrap="none" lIns="0" tIns="0" rIns="0" bIns="0" anchor="ctr">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pPr algn="ctr" defTabSz="642938"/>
            <a:r>
              <a:rPr lang="en-US" sz="3000">
                <a:solidFill>
                  <a:srgbClr val="0039AC"/>
                </a:solidFill>
                <a:latin typeface="Gill Sans" charset="0"/>
                <a:cs typeface="Gill Sans" charset="0"/>
                <a:sym typeface="Gill Sans" charset="0"/>
              </a:rPr>
              <a:t>Depth</a:t>
            </a:r>
          </a:p>
        </p:txBody>
      </p:sp>
      <p:sp>
        <p:nvSpPr>
          <p:cNvPr id="15" name="Rectangle 14">
            <a:extLst>
              <a:ext uri="{FF2B5EF4-FFF2-40B4-BE49-F238E27FC236}">
                <a16:creationId xmlns:a16="http://schemas.microsoft.com/office/drawing/2014/main" id="{7AE66553-6E9F-7C42-9059-09BE3773DD78}"/>
              </a:ext>
            </a:extLst>
          </p:cNvPr>
          <p:cNvSpPr>
            <a:spLocks noChangeArrowheads="1"/>
          </p:cNvSpPr>
          <p:nvPr/>
        </p:nvSpPr>
        <p:spPr bwMode="auto">
          <a:xfrm>
            <a:off x="3243262" y="306387"/>
            <a:ext cx="5524500" cy="762000"/>
          </a:xfrm>
          <a:prstGeom prst="rect">
            <a:avLst/>
          </a:prstGeom>
          <a:noFill/>
          <a:ln>
            <a:noFill/>
          </a:ln>
          <a:effectLst/>
          <a:extLst>
            <a:ext uri="{909E8E84-426E-40dd-AFC4-6F175D3DCCD1}">
              <a14:hiddenFill xmlns="" xmlns:a14="http://schemas.microsoft.com/office/drawing/2010/main" xmlns:lc="http://schemas.openxmlformats.org/drawingml/2006/lockedCanvas">
                <a:solidFill>
                  <a:schemeClr val="accent1"/>
                </a:solidFill>
              </a14:hiddenFill>
            </a:ext>
            <a:ext uri="{91240B29-F687-4f45-9708-019B960494DF}">
              <a14:hiddenLine xmlns="" xmlns:a14="http://schemas.microsoft.com/office/drawing/2010/main" xmlns:lc="http://schemas.openxmlformats.org/drawingml/2006/lockedCanvas" w="9525">
                <a:solidFill>
                  <a:schemeClr val="tx1"/>
                </a:solidFill>
                <a:miter lim="800000"/>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sz="4400">
                <a:solidFill>
                  <a:srgbClr val="0039AC"/>
                </a:solidFill>
                <a:latin typeface="Arial Black" charset="0"/>
              </a:rPr>
              <a:t>Depth conversion</a:t>
            </a:r>
          </a:p>
        </p:txBody>
      </p:sp>
      <p:sp>
        <p:nvSpPr>
          <p:cNvPr id="16" name="Rectangle 15">
            <a:extLst>
              <a:ext uri="{FF2B5EF4-FFF2-40B4-BE49-F238E27FC236}">
                <a16:creationId xmlns:a16="http://schemas.microsoft.com/office/drawing/2014/main" id="{6A2470E3-961A-A84F-BA70-448F68D9702F}"/>
              </a:ext>
            </a:extLst>
          </p:cNvPr>
          <p:cNvSpPr>
            <a:spLocks noChangeArrowheads="1"/>
          </p:cNvSpPr>
          <p:nvPr/>
        </p:nvSpPr>
        <p:spPr bwMode="auto">
          <a:xfrm>
            <a:off x="1785937" y="1144587"/>
            <a:ext cx="7620796" cy="1487587"/>
          </a:xfrm>
          <a:prstGeom prst="rect">
            <a:avLst/>
          </a:prstGeom>
          <a:noFill/>
          <a:ln>
            <a:noFill/>
          </a:ln>
          <a:effectLst/>
          <a:extLst>
            <a:ext uri="{909E8E84-426E-40dd-AFC4-6F175D3DCCD1}">
              <a14:hiddenFill xmlns="" xmlns:a14="http://schemas.microsoft.com/office/drawing/2010/main" xmlns:lc="http://schemas.openxmlformats.org/drawingml/2006/lockedCanvas">
                <a:solidFill>
                  <a:schemeClr val="accent1"/>
                </a:solidFill>
              </a14:hiddenFill>
            </a:ext>
            <a:ext uri="{91240B29-F687-4f45-9708-019B960494DF}">
              <a14:hiddenLine xmlns="" xmlns:a14="http://schemas.microsoft.com/office/drawing/2010/main" xmlns:lc="http://schemas.openxmlformats.org/drawingml/2006/lockedCanvas" w="9525">
                <a:solidFill>
                  <a:schemeClr val="tx1"/>
                </a:solidFill>
                <a:miter lim="800000"/>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pPr>
              <a:lnSpc>
                <a:spcPct val="80000"/>
              </a:lnSpc>
              <a:spcBef>
                <a:spcPct val="20000"/>
              </a:spcBef>
              <a:buSzPct val="171000"/>
            </a:pPr>
            <a:r>
              <a:rPr lang="en-US" sz="3200" dirty="0">
                <a:solidFill>
                  <a:srgbClr val="0039AC"/>
                </a:solidFill>
              </a:rPr>
              <a:t>Requires a velocity model, based on well</a:t>
            </a:r>
          </a:p>
          <a:p>
            <a:pPr>
              <a:lnSpc>
                <a:spcPct val="80000"/>
              </a:lnSpc>
              <a:spcBef>
                <a:spcPct val="20000"/>
              </a:spcBef>
              <a:buSzPct val="171000"/>
            </a:pPr>
            <a:r>
              <a:rPr lang="en-US" sz="3200" dirty="0">
                <a:solidFill>
                  <a:srgbClr val="0039AC"/>
                </a:solidFill>
              </a:rPr>
              <a:t>   information and/or stacking velocities</a:t>
            </a:r>
          </a:p>
          <a:p>
            <a:pPr>
              <a:lnSpc>
                <a:spcPct val="80000"/>
              </a:lnSpc>
              <a:spcBef>
                <a:spcPct val="20000"/>
              </a:spcBef>
              <a:buSzPct val="171000"/>
            </a:pPr>
            <a:r>
              <a:rPr lang="en-US" sz="3200" dirty="0">
                <a:solidFill>
                  <a:srgbClr val="0039AC"/>
                </a:solidFill>
              </a:rPr>
              <a:t>   (from processing of the seismic data)</a:t>
            </a:r>
          </a:p>
        </p:txBody>
      </p:sp>
    </p:spTree>
    <p:extLst>
      <p:ext uri="{BB962C8B-B14F-4D97-AF65-F5344CB8AC3E}">
        <p14:creationId xmlns:p14="http://schemas.microsoft.com/office/powerpoint/2010/main" val="501202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3">
            <a:extLst>
              <a:ext uri="{FF2B5EF4-FFF2-40B4-BE49-F238E27FC236}">
                <a16:creationId xmlns:a16="http://schemas.microsoft.com/office/drawing/2014/main" id="{F875F02F-AD1E-074A-A629-C82FD5BACEEE}"/>
              </a:ext>
            </a:extLst>
          </p:cNvPr>
          <p:cNvSpPr txBox="1">
            <a:spLocks/>
          </p:cNvSpPr>
          <p:nvPr/>
        </p:nvSpPr>
        <p:spPr bwMode="auto">
          <a:xfrm>
            <a:off x="7726363" y="172243"/>
            <a:ext cx="2789237" cy="366713"/>
          </a:xfrm>
          <a:prstGeom prst="rect">
            <a:avLst/>
          </a:prstGeom>
          <a:noFill/>
          <a:ln>
            <a:noFill/>
          </a:ln>
          <a:effectLst/>
          <a:extLst>
            <a:ext uri="{909E8E84-426E-40dd-AFC4-6F175D3DCCD1}">
              <a14:hiddenFill xmlns="" xmlns:a14="http://schemas.microsoft.com/office/drawing/2010/main" xmlns:lc="http://schemas.openxmlformats.org/drawingml/2006/lockedCanvas">
                <a:blipFill dpi="0" rotWithShape="0">
                  <a:blip r:embed="rId3"/>
                  <a:srcRect/>
                  <a:tile tx="0" ty="0" sx="100000" sy="100000" flip="none" algn="tl"/>
                </a:blipFill>
              </a14:hiddenFill>
            </a:ext>
            <a:ext uri="{91240B29-F687-4f45-9708-019B960494DF}">
              <a14:hiddenLine xmlns="" xmlns:a14="http://schemas.microsoft.com/office/drawing/2010/main" xmlns:lc="http://schemas.openxmlformats.org/drawingml/2006/lockedCanvas" w="25400">
                <a:solidFill>
                  <a:srgbClr val="000000"/>
                </a:solidFill>
                <a:miter lim="800000"/>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pPr algn="ctr"/>
            <a:r>
              <a:rPr lang="en-US" sz="1800" i="1">
                <a:solidFill>
                  <a:srgbClr val="0039AC"/>
                </a:solidFill>
                <a:latin typeface="Arial Black" charset="0"/>
                <a:ea typeface="ヒラギノ角ゴ ProN W3" charset="0"/>
                <a:cs typeface="ヒラギノ角ゴ ProN W3" charset="0"/>
              </a:rPr>
              <a:t>Haakon Fossen 2010</a:t>
            </a:r>
          </a:p>
        </p:txBody>
      </p:sp>
      <p:pic>
        <p:nvPicPr>
          <p:cNvPr id="9" name="Picture 8">
            <a:extLst>
              <a:ext uri="{FF2B5EF4-FFF2-40B4-BE49-F238E27FC236}">
                <a16:creationId xmlns:a16="http://schemas.microsoft.com/office/drawing/2014/main" id="{21851AF6-D00E-BA41-826E-CA4FCDA92D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45150" y="3699668"/>
            <a:ext cx="3705225" cy="2986088"/>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12700">
                <a:solidFill>
                  <a:schemeClr val="tx1"/>
                </a:solidFill>
                <a:miter lim="800000"/>
                <a:headEnd/>
                <a:tailEnd/>
              </a14:hiddenLine>
            </a:ext>
          </a:extLst>
        </p:spPr>
      </p:pic>
      <p:sp>
        <p:nvSpPr>
          <p:cNvPr id="10" name="Rectangle 9">
            <a:extLst>
              <a:ext uri="{FF2B5EF4-FFF2-40B4-BE49-F238E27FC236}">
                <a16:creationId xmlns:a16="http://schemas.microsoft.com/office/drawing/2014/main" id="{D53557D9-053E-6B40-8465-B2F7CDA4B906}"/>
              </a:ext>
            </a:extLst>
          </p:cNvPr>
          <p:cNvSpPr>
            <a:spLocks/>
          </p:cNvSpPr>
          <p:nvPr/>
        </p:nvSpPr>
        <p:spPr bwMode="auto">
          <a:xfrm>
            <a:off x="1676400" y="1772443"/>
            <a:ext cx="8845691" cy="2357568"/>
          </a:xfrm>
          <a:prstGeom prst="rect">
            <a:avLst/>
          </a:prstGeom>
          <a:noFill/>
          <a:ln>
            <a:noFill/>
          </a:ln>
          <a:effectLst/>
          <a:extLst>
            <a:ext uri="{909E8E84-426E-40dd-AFC4-6F175D3DCCD1}">
              <a14:hiddenFill xmlns="" xmlns:a14="http://schemas.microsoft.com/office/drawing/2010/main" xmlns:lc="http://schemas.openxmlformats.org/drawingml/2006/lockedCanvas">
                <a:blipFill dpi="0" rotWithShape="0">
                  <a:blip r:embed="rId3"/>
                  <a:srcRect/>
                  <a:tile tx="0" ty="0" sx="100000" sy="100000" flip="none" algn="tl"/>
                </a:blipFill>
              </a14:hiddenFill>
            </a:ext>
            <a:ext uri="{91240B29-F687-4f45-9708-019B960494DF}">
              <a14:hiddenLine xmlns="" xmlns:a14="http://schemas.microsoft.com/office/drawing/2010/main" xmlns:lc="http://schemas.openxmlformats.org/drawingml/2006/lockedCanvas" w="25400">
                <a:solidFill>
                  <a:srgbClr val="000000"/>
                </a:solidFill>
                <a:miter lim="800000"/>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pPr>
              <a:spcBef>
                <a:spcPct val="20000"/>
              </a:spcBef>
              <a:buSzPct val="171000"/>
            </a:pPr>
            <a:r>
              <a:rPr lang="en-US" sz="3200" dirty="0">
                <a:solidFill>
                  <a:srgbClr val="0039AC"/>
                </a:solidFill>
                <a:ea typeface="Osaka" charset="0"/>
                <a:cs typeface="Osaka" charset="0"/>
              </a:rPr>
              <a:t>• Some 3D seismic is depth migrated, which</a:t>
            </a:r>
          </a:p>
          <a:p>
            <a:pPr>
              <a:spcBef>
                <a:spcPct val="20000"/>
              </a:spcBef>
              <a:buSzPct val="171000"/>
            </a:pPr>
            <a:r>
              <a:rPr lang="en-US" sz="3200" dirty="0">
                <a:solidFill>
                  <a:srgbClr val="0039AC"/>
                </a:solidFill>
                <a:ea typeface="Osaka" charset="0"/>
                <a:cs typeface="Osaka" charset="0"/>
              </a:rPr>
              <a:t>   gives a more realistic image (geometrically)</a:t>
            </a:r>
            <a:endParaRPr lang="en-US" sz="3200" dirty="0">
              <a:solidFill>
                <a:srgbClr val="0039AC"/>
              </a:solidFill>
              <a:ea typeface="ヒラギノ角ゴ ProN W3" charset="0"/>
              <a:cs typeface="ヒラギノ角ゴ ProN W3" charset="0"/>
            </a:endParaRPr>
          </a:p>
          <a:p>
            <a:pPr>
              <a:spcBef>
                <a:spcPct val="20000"/>
              </a:spcBef>
              <a:buSzPct val="171000"/>
            </a:pPr>
            <a:r>
              <a:rPr lang="en-US" sz="3200" dirty="0">
                <a:solidFill>
                  <a:srgbClr val="0039AC"/>
                </a:solidFill>
                <a:ea typeface="Osaka" charset="0"/>
                <a:cs typeface="Osaka" charset="0"/>
              </a:rPr>
              <a:t>• May not be easy to manage in a field with new</a:t>
            </a:r>
          </a:p>
          <a:p>
            <a:pPr>
              <a:spcBef>
                <a:spcPct val="20000"/>
              </a:spcBef>
              <a:buSzPct val="171000"/>
            </a:pPr>
            <a:r>
              <a:rPr lang="en-US" sz="3200" dirty="0">
                <a:solidFill>
                  <a:srgbClr val="0039AC"/>
                </a:solidFill>
                <a:ea typeface="Osaka" charset="0"/>
                <a:cs typeface="Osaka" charset="0"/>
              </a:rPr>
              <a:t>   wells being drilled</a:t>
            </a:r>
          </a:p>
        </p:txBody>
      </p:sp>
      <p:sp>
        <p:nvSpPr>
          <p:cNvPr id="11" name="Rectangle 10">
            <a:extLst>
              <a:ext uri="{FF2B5EF4-FFF2-40B4-BE49-F238E27FC236}">
                <a16:creationId xmlns:a16="http://schemas.microsoft.com/office/drawing/2014/main" id="{EBFC4BFE-99D1-8049-BF98-9D7247C437CD}"/>
              </a:ext>
            </a:extLst>
          </p:cNvPr>
          <p:cNvSpPr>
            <a:spLocks noChangeArrowheads="1"/>
          </p:cNvSpPr>
          <p:nvPr/>
        </p:nvSpPr>
        <p:spPr bwMode="auto">
          <a:xfrm>
            <a:off x="3810000" y="705643"/>
            <a:ext cx="4169731" cy="769441"/>
          </a:xfrm>
          <a:prstGeom prst="rect">
            <a:avLst/>
          </a:prstGeom>
          <a:noFill/>
          <a:ln>
            <a:noFill/>
          </a:ln>
          <a:effectLst/>
          <a:extLst>
            <a:ext uri="{909E8E84-426E-40dd-AFC4-6F175D3DCCD1}">
              <a14:hiddenFill xmlns="" xmlns:a14="http://schemas.microsoft.com/office/drawing/2010/main" xmlns:lc="http://schemas.openxmlformats.org/drawingml/2006/lockedCanvas">
                <a:solidFill>
                  <a:schemeClr val="accent1"/>
                </a:solidFill>
              </a14:hiddenFill>
            </a:ext>
            <a:ext uri="{91240B29-F687-4f45-9708-019B960494DF}">
              <a14:hiddenLine xmlns="" xmlns:a14="http://schemas.microsoft.com/office/drawing/2010/main" xmlns:lc="http://schemas.openxmlformats.org/drawingml/2006/lockedCanvas" w="9525">
                <a:solidFill>
                  <a:schemeClr val="tx1"/>
                </a:solidFill>
                <a:miter lim="800000"/>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sz="4400">
                <a:solidFill>
                  <a:srgbClr val="0039AC"/>
                </a:solidFill>
              </a:rPr>
              <a:t>Depth migration</a:t>
            </a:r>
          </a:p>
        </p:txBody>
      </p:sp>
    </p:spTree>
    <p:extLst>
      <p:ext uri="{BB962C8B-B14F-4D97-AF65-F5344CB8AC3E}">
        <p14:creationId xmlns:p14="http://schemas.microsoft.com/office/powerpoint/2010/main" val="32046613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D951BC0-B9C6-3644-8E94-5D7A79C1C437}"/>
              </a:ext>
            </a:extLst>
          </p:cNvPr>
          <p:cNvSpPr>
            <a:spLocks/>
          </p:cNvSpPr>
          <p:nvPr/>
        </p:nvSpPr>
        <p:spPr bwMode="auto">
          <a:xfrm>
            <a:off x="1507331" y="-7937"/>
            <a:ext cx="9177338" cy="6873875"/>
          </a:xfrm>
          <a:prstGeom prst="rect">
            <a:avLst/>
          </a:prstGeom>
          <a:solidFill>
            <a:srgbClr val="000000"/>
          </a:solidFill>
          <a:ln>
            <a:noFill/>
          </a:ln>
          <a:extLst>
            <a:ext uri="{91240B29-F687-4f45-9708-019B960494DF}">
              <a14:hiddenLine xmlns="" xmlns:a14="http://schemas.microsoft.com/office/drawing/2010/main" xmlns:lc="http://schemas.openxmlformats.org/drawingml/2006/lockedCanvas" w="25400">
                <a:solidFill>
                  <a:schemeClr val="tx1"/>
                </a:solidFill>
                <a:miter lim="800000"/>
                <a:headEnd/>
                <a:tailEnd/>
              </a14:hiddenLine>
            </a:ext>
          </a:extLst>
        </p:spPr>
        <p:txBody>
          <a:bodyPr lIns="0" tIns="0" rIns="0" bIns="0"/>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endParaRPr lang="en-US"/>
          </a:p>
        </p:txBody>
      </p:sp>
      <p:pic>
        <p:nvPicPr>
          <p:cNvPr id="6" name="Picture 5">
            <a:extLst>
              <a:ext uri="{FF2B5EF4-FFF2-40B4-BE49-F238E27FC236}">
                <a16:creationId xmlns:a16="http://schemas.microsoft.com/office/drawing/2014/main" id="{BBD469DB-8864-0A4A-9F1F-DEDADC570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0206" y="71438"/>
            <a:ext cx="5589588" cy="4249738"/>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12700">
                <a:solidFill>
                  <a:schemeClr val="tx1"/>
                </a:solidFill>
                <a:miter lim="800000"/>
                <a:headEnd/>
                <a:tailEnd/>
              </a14:hiddenLine>
            </a:ext>
          </a:extLst>
        </p:spPr>
      </p:pic>
      <p:pic>
        <p:nvPicPr>
          <p:cNvPr id="7" name="Picture 6">
            <a:extLst>
              <a:ext uri="{FF2B5EF4-FFF2-40B4-BE49-F238E27FC236}">
                <a16:creationId xmlns:a16="http://schemas.microsoft.com/office/drawing/2014/main" id="{304781E7-49C5-7E42-8A45-A5E560D0BC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20756" y="457201"/>
            <a:ext cx="2419350" cy="3294062"/>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12700">
                <a:solidFill>
                  <a:schemeClr val="tx1"/>
                </a:solidFill>
                <a:miter lim="800000"/>
                <a:headEnd/>
                <a:tailEnd/>
              </a14:hiddenLine>
            </a:ext>
          </a:extLst>
        </p:spPr>
      </p:pic>
      <p:pic>
        <p:nvPicPr>
          <p:cNvPr id="8" name="Picture 7">
            <a:extLst>
              <a:ext uri="{FF2B5EF4-FFF2-40B4-BE49-F238E27FC236}">
                <a16:creationId xmlns:a16="http://schemas.microsoft.com/office/drawing/2014/main" id="{077D8714-F790-8A48-8B1F-24F91B8678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6331" y="3562351"/>
            <a:ext cx="4776788" cy="3287712"/>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12700">
                <a:solidFill>
                  <a:schemeClr val="tx1"/>
                </a:solidFill>
                <a:miter lim="800000"/>
                <a:headEnd/>
                <a:tailEnd/>
              </a14:hiddenLine>
            </a:ext>
          </a:extLst>
        </p:spPr>
      </p:pic>
    </p:spTree>
    <p:extLst>
      <p:ext uri="{BB962C8B-B14F-4D97-AF65-F5344CB8AC3E}">
        <p14:creationId xmlns:p14="http://schemas.microsoft.com/office/powerpoint/2010/main" val="37856459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72DDA801-3DF0-8A40-8D9E-1D1BBF3C514B}"/>
              </a:ext>
            </a:extLst>
          </p:cNvPr>
          <p:cNvSpPr txBox="1">
            <a:spLocks/>
          </p:cNvSpPr>
          <p:nvPr/>
        </p:nvSpPr>
        <p:spPr bwMode="auto">
          <a:xfrm>
            <a:off x="7599363" y="91281"/>
            <a:ext cx="2789237" cy="366713"/>
          </a:xfrm>
          <a:prstGeom prst="rect">
            <a:avLst/>
          </a:prstGeom>
          <a:noFill/>
          <a:ln>
            <a:noFill/>
          </a:ln>
          <a:effectLst/>
          <a:extLst>
            <a:ext uri="{909E8E84-426E-40dd-AFC4-6F175D3DCCD1}">
              <a14:hiddenFill xmlns="" xmlns:a14="http://schemas.microsoft.com/office/drawing/2010/main" xmlns:lc="http://schemas.openxmlformats.org/drawingml/2006/lockedCanvas">
                <a:blipFill dpi="0" rotWithShape="0">
                  <a:blip r:embed="rId3"/>
                  <a:srcRect/>
                  <a:tile tx="0" ty="0" sx="100000" sy="100000" flip="none" algn="tl"/>
                </a:blipFill>
              </a14:hiddenFill>
            </a:ext>
            <a:ext uri="{91240B29-F687-4f45-9708-019B960494DF}">
              <a14:hiddenLine xmlns="" xmlns:a14="http://schemas.microsoft.com/office/drawing/2010/main" xmlns:lc="http://schemas.openxmlformats.org/drawingml/2006/lockedCanvas" w="25400">
                <a:solidFill>
                  <a:srgbClr val="000000"/>
                </a:solidFill>
                <a:miter lim="800000"/>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pPr algn="ctr"/>
            <a:r>
              <a:rPr lang="en-US" sz="1800" i="1">
                <a:solidFill>
                  <a:srgbClr val="0039AC"/>
                </a:solidFill>
                <a:latin typeface="Arial Black" charset="0"/>
                <a:ea typeface="ヒラギノ角ゴ ProN W3" charset="0"/>
                <a:cs typeface="ヒラギノ角ゴ ProN W3" charset="0"/>
              </a:rPr>
              <a:t>Haakon Fossen 2010</a:t>
            </a:r>
          </a:p>
        </p:txBody>
      </p:sp>
      <p:pic>
        <p:nvPicPr>
          <p:cNvPr id="5" name="Picture 4">
            <a:extLst>
              <a:ext uri="{FF2B5EF4-FFF2-40B4-BE49-F238E27FC236}">
                <a16:creationId xmlns:a16="http://schemas.microsoft.com/office/drawing/2014/main" id="{73B50B8A-3D06-E94F-86E4-8EA52774BF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3400" y="1586706"/>
            <a:ext cx="3179763" cy="1982788"/>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12700">
                <a:solidFill>
                  <a:schemeClr val="tx1"/>
                </a:solidFill>
                <a:miter lim="800000"/>
                <a:headEnd/>
                <a:tailEnd/>
              </a14:hiddenLine>
            </a:ext>
          </a:extLst>
        </p:spPr>
      </p:pic>
      <p:pic>
        <p:nvPicPr>
          <p:cNvPr id="6" name="Picture 5">
            <a:extLst>
              <a:ext uri="{FF2B5EF4-FFF2-40B4-BE49-F238E27FC236}">
                <a16:creationId xmlns:a16="http://schemas.microsoft.com/office/drawing/2014/main" id="{BC3DD023-753A-DB4D-80D2-CDFCCDA0E3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4875" y="2888456"/>
            <a:ext cx="5454650" cy="3878263"/>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12700">
                <a:solidFill>
                  <a:schemeClr val="tx1"/>
                </a:solidFill>
                <a:miter lim="800000"/>
                <a:headEnd/>
                <a:tailEnd/>
              </a14:hiddenLine>
            </a:ext>
          </a:extLst>
        </p:spPr>
      </p:pic>
      <p:sp>
        <p:nvSpPr>
          <p:cNvPr id="7" name="Rectangle 6">
            <a:extLst>
              <a:ext uri="{FF2B5EF4-FFF2-40B4-BE49-F238E27FC236}">
                <a16:creationId xmlns:a16="http://schemas.microsoft.com/office/drawing/2014/main" id="{20D81209-093C-DF4B-801F-109358D90DB7}"/>
              </a:ext>
            </a:extLst>
          </p:cNvPr>
          <p:cNvSpPr>
            <a:spLocks noChangeArrowheads="1"/>
          </p:cNvSpPr>
          <p:nvPr/>
        </p:nvSpPr>
        <p:spPr bwMode="auto">
          <a:xfrm>
            <a:off x="3530600" y="472281"/>
            <a:ext cx="5213350" cy="762000"/>
          </a:xfrm>
          <a:prstGeom prst="rect">
            <a:avLst/>
          </a:prstGeom>
          <a:noFill/>
          <a:ln>
            <a:noFill/>
          </a:ln>
          <a:effectLst/>
          <a:extLst>
            <a:ext uri="{909E8E84-426E-40dd-AFC4-6F175D3DCCD1}">
              <a14:hiddenFill xmlns="" xmlns:a14="http://schemas.microsoft.com/office/drawing/2010/main" xmlns:lc="http://schemas.openxmlformats.org/drawingml/2006/lockedCanvas">
                <a:solidFill>
                  <a:schemeClr val="accent1"/>
                </a:solidFill>
              </a14:hiddenFill>
            </a:ext>
            <a:ext uri="{91240B29-F687-4f45-9708-019B960494DF}">
              <a14:hiddenLine xmlns="" xmlns:a14="http://schemas.microsoft.com/office/drawing/2010/main" xmlns:lc="http://schemas.openxmlformats.org/drawingml/2006/lockedCanvas" w="9525">
                <a:solidFill>
                  <a:schemeClr val="tx1"/>
                </a:solidFill>
                <a:miter lim="800000"/>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sz="4400">
                <a:solidFill>
                  <a:srgbClr val="0039AC"/>
                </a:solidFill>
                <a:latin typeface="Arial Black" charset="0"/>
              </a:rPr>
              <a:t>3-D visualization</a:t>
            </a:r>
          </a:p>
        </p:txBody>
      </p:sp>
    </p:spTree>
    <p:extLst>
      <p:ext uri="{BB962C8B-B14F-4D97-AF65-F5344CB8AC3E}">
        <p14:creationId xmlns:p14="http://schemas.microsoft.com/office/powerpoint/2010/main" val="376434979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a:extLst>
              <a:ext uri="{FF2B5EF4-FFF2-40B4-BE49-F238E27FC236}">
                <a16:creationId xmlns:a16="http://schemas.microsoft.com/office/drawing/2014/main" id="{0C058149-C8BD-CB4C-873C-63ACD2DC0896}"/>
              </a:ext>
            </a:extLst>
          </p:cNvPr>
          <p:cNvSpPr txBox="1">
            <a:spLocks/>
          </p:cNvSpPr>
          <p:nvPr/>
        </p:nvSpPr>
        <p:spPr bwMode="auto">
          <a:xfrm>
            <a:off x="7789069" y="112712"/>
            <a:ext cx="2789237" cy="366713"/>
          </a:xfrm>
          <a:prstGeom prst="rect">
            <a:avLst/>
          </a:prstGeom>
          <a:noFill/>
          <a:ln>
            <a:noFill/>
          </a:ln>
          <a:effectLst/>
          <a:extLst>
            <a:ext uri="{909E8E84-426E-40dd-AFC4-6F175D3DCCD1}">
              <a14:hiddenFill xmlns="" xmlns:a14="http://schemas.microsoft.com/office/drawing/2010/main" xmlns:lc="http://schemas.openxmlformats.org/drawingml/2006/lockedCanvas">
                <a:blipFill dpi="0" rotWithShape="0">
                  <a:blip r:embed="rId3"/>
                  <a:srcRect/>
                  <a:tile tx="0" ty="0" sx="100000" sy="100000" flip="none" algn="tl"/>
                </a:blipFill>
              </a14:hiddenFill>
            </a:ext>
            <a:ext uri="{91240B29-F687-4f45-9708-019B960494DF}">
              <a14:hiddenLine xmlns="" xmlns:a14="http://schemas.microsoft.com/office/drawing/2010/main" xmlns:lc="http://schemas.openxmlformats.org/drawingml/2006/lockedCanvas" w="25400">
                <a:solidFill>
                  <a:srgbClr val="000000"/>
                </a:solidFill>
                <a:miter lim="800000"/>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pPr algn="ctr"/>
            <a:r>
              <a:rPr lang="en-US" sz="1800" i="1">
                <a:solidFill>
                  <a:srgbClr val="0039AC"/>
                </a:solidFill>
                <a:latin typeface="Arial Black" charset="0"/>
                <a:ea typeface="ヒラギノ角ゴ ProN W3" charset="0"/>
                <a:cs typeface="ヒラギノ角ゴ ProN W3" charset="0"/>
              </a:rPr>
              <a:t>Haakon Fossen 2010</a:t>
            </a:r>
          </a:p>
        </p:txBody>
      </p:sp>
      <p:pic>
        <p:nvPicPr>
          <p:cNvPr id="7" name="Picture 6">
            <a:extLst>
              <a:ext uri="{FF2B5EF4-FFF2-40B4-BE49-F238E27FC236}">
                <a16:creationId xmlns:a16="http://schemas.microsoft.com/office/drawing/2014/main" id="{65A67D52-CC74-3340-BA11-A8094B9FE426}"/>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2231" y="3700462"/>
            <a:ext cx="4183063" cy="3044825"/>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12700">
                <a:solidFill>
                  <a:schemeClr val="tx1"/>
                </a:solidFill>
                <a:miter lim="800000"/>
                <a:headEnd/>
                <a:tailEnd/>
              </a14:hiddenLine>
            </a:ext>
          </a:extLst>
        </p:spPr>
      </p:pic>
      <p:pic>
        <p:nvPicPr>
          <p:cNvPr id="9" name="Picture 8">
            <a:extLst>
              <a:ext uri="{FF2B5EF4-FFF2-40B4-BE49-F238E27FC236}">
                <a16:creationId xmlns:a16="http://schemas.microsoft.com/office/drawing/2014/main" id="{A0AF1E77-06D9-2240-AFCA-02BEDB3D7B58}"/>
              </a:ext>
            </a:extLst>
          </p:cNvPr>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6706" y="2257425"/>
            <a:ext cx="4838700" cy="3124200"/>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12700">
                <a:solidFill>
                  <a:schemeClr val="tx1"/>
                </a:solidFill>
                <a:miter lim="800000"/>
                <a:headEnd/>
                <a:tailEnd/>
              </a14:hiddenLine>
            </a:ext>
          </a:extLst>
        </p:spPr>
      </p:pic>
      <p:pic>
        <p:nvPicPr>
          <p:cNvPr id="13" name="Picture 12">
            <a:extLst>
              <a:ext uri="{FF2B5EF4-FFF2-40B4-BE49-F238E27FC236}">
                <a16:creationId xmlns:a16="http://schemas.microsoft.com/office/drawing/2014/main" id="{665E4CC0-4F57-7B4C-9DF3-DE0F187CC67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1706" y="1189037"/>
            <a:ext cx="3178175" cy="1830388"/>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12700">
                <a:solidFill>
                  <a:schemeClr val="tx1"/>
                </a:solidFill>
                <a:miter lim="800000"/>
                <a:headEnd/>
                <a:tailEnd/>
              </a14:hiddenLine>
            </a:ext>
          </a:extLst>
        </p:spPr>
      </p:pic>
    </p:spTree>
    <p:extLst>
      <p:ext uri="{BB962C8B-B14F-4D97-AF65-F5344CB8AC3E}">
        <p14:creationId xmlns:p14="http://schemas.microsoft.com/office/powerpoint/2010/main" val="1504358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F43904BF-AA14-4F47-B1BB-99D626ABF08A}"/>
              </a:ext>
            </a:extLst>
          </p:cNvPr>
          <p:cNvSpPr txBox="1">
            <a:spLocks/>
          </p:cNvSpPr>
          <p:nvPr/>
        </p:nvSpPr>
        <p:spPr bwMode="auto">
          <a:xfrm>
            <a:off x="7801769" y="220662"/>
            <a:ext cx="2789237" cy="366713"/>
          </a:xfrm>
          <a:prstGeom prst="rect">
            <a:avLst/>
          </a:prstGeom>
          <a:noFill/>
          <a:ln>
            <a:noFill/>
          </a:ln>
          <a:effectLst/>
          <a:extLst>
            <a:ext uri="{909E8E84-426E-40dd-AFC4-6F175D3DCCD1}">
              <a14:hiddenFill xmlns:lc="http://schemas.openxmlformats.org/drawingml/2006/lockedCanvas" xmlns:a14="http://schemas.microsoft.com/office/drawing/2010/main" xmlns="">
                <a:blipFill dpi="0" rotWithShape="0">
                  <a:blip r:embed="rId3"/>
                  <a:srcRect/>
                  <a:tile tx="0" ty="0" sx="100000" sy="100000" flip="none" algn="tl"/>
                </a:blipFill>
              </a14:hiddenFill>
            </a:ext>
            <a:ext uri="{91240B29-F687-4f45-9708-019B960494DF}">
              <a14:hiddenLine xmlns:lc="http://schemas.openxmlformats.org/drawingml/2006/lockedCanvas" xmlns:a14="http://schemas.microsoft.com/office/drawing/2010/main" xmlns="" w="25400">
                <a:solidFill>
                  <a:srgbClr val="000000"/>
                </a:solidFill>
                <a:miter lim="800000"/>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pPr algn="ctr" eaLnBrk="1" hangingPunct="1"/>
            <a:r>
              <a:rPr lang="en-US" sz="1800" i="1" dirty="0">
                <a:solidFill>
                  <a:srgbClr val="0039AC"/>
                </a:solidFill>
                <a:latin typeface="Arial Black" charset="0"/>
                <a:ea typeface="ヒラギノ角ゴ ProN W3" charset="0"/>
                <a:cs typeface="ヒラギノ角ゴ ProN W3" charset="0"/>
              </a:rPr>
              <a:t>Haakon Fossen 2010</a:t>
            </a:r>
          </a:p>
        </p:txBody>
      </p:sp>
      <p:pic>
        <p:nvPicPr>
          <p:cNvPr id="3" name="Picture 2">
            <a:extLst>
              <a:ext uri="{FF2B5EF4-FFF2-40B4-BE49-F238E27FC236}">
                <a16:creationId xmlns:a16="http://schemas.microsoft.com/office/drawing/2014/main" id="{03CDA92B-8B56-634F-AA66-B1889DE800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1494" y="2330450"/>
            <a:ext cx="8340725" cy="1287462"/>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12700">
                <a:solidFill>
                  <a:schemeClr val="tx1"/>
                </a:solidFill>
                <a:miter lim="800000"/>
                <a:headEnd/>
                <a:tailEnd/>
              </a14:hiddenLine>
            </a:ext>
          </a:extLst>
        </p:spPr>
      </p:pic>
      <p:pic>
        <p:nvPicPr>
          <p:cNvPr id="4" name="Picture 3">
            <a:extLst>
              <a:ext uri="{FF2B5EF4-FFF2-40B4-BE49-F238E27FC236}">
                <a16:creationId xmlns:a16="http://schemas.microsoft.com/office/drawing/2014/main" id="{EFB913EC-61C0-5D42-9B4F-17225956EB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6218" y="3913187"/>
            <a:ext cx="9199563" cy="1285875"/>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12700">
                <a:solidFill>
                  <a:schemeClr val="tx1"/>
                </a:solidFill>
                <a:miter lim="800000"/>
                <a:headEnd/>
                <a:tailEnd/>
              </a14:hiddenLine>
            </a:ext>
          </a:extLst>
        </p:spPr>
      </p:pic>
      <p:sp>
        <p:nvSpPr>
          <p:cNvPr id="5" name="Rectangle 4">
            <a:extLst>
              <a:ext uri="{FF2B5EF4-FFF2-40B4-BE49-F238E27FC236}">
                <a16:creationId xmlns:a16="http://schemas.microsoft.com/office/drawing/2014/main" id="{CF4E1210-57C4-4B4E-98C7-0A0C2079E939}"/>
              </a:ext>
            </a:extLst>
          </p:cNvPr>
          <p:cNvSpPr>
            <a:spLocks noChangeArrowheads="1"/>
          </p:cNvSpPr>
          <p:nvPr/>
        </p:nvSpPr>
        <p:spPr bwMode="auto">
          <a:xfrm>
            <a:off x="2604294" y="682625"/>
            <a:ext cx="7059433" cy="769441"/>
          </a:xfrm>
          <a:prstGeom prst="rect">
            <a:avLst/>
          </a:prstGeom>
          <a:noFill/>
          <a:ln>
            <a:noFill/>
          </a:ln>
          <a:effectLst/>
          <a:extLst>
            <a:ext uri="{909E8E84-426E-40dd-AFC4-6F175D3DCCD1}">
              <a14:hiddenFill xmlns:lc="http://schemas.openxmlformats.org/drawingml/2006/lockedCanvas" xmlns:a14="http://schemas.microsoft.com/office/drawing/2010/main" xmlns="">
                <a:solidFill>
                  <a:schemeClr val="accent1"/>
                </a:solidFill>
              </a14:hiddenFill>
            </a:ext>
            <a:ext uri="{91240B29-F687-4f45-9708-019B960494DF}">
              <a14:hiddenLine xmlns:lc="http://schemas.openxmlformats.org/drawingml/2006/lockedCanvas" xmlns:a14="http://schemas.microsoft.com/office/drawing/2010/main" xmlns="" w="9525">
                <a:solidFill>
                  <a:schemeClr val="tx1"/>
                </a:solidFill>
                <a:miter lim="800000"/>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pPr eaLnBrk="1" hangingPunct="1"/>
            <a:r>
              <a:rPr lang="en-US" sz="4400">
                <a:solidFill>
                  <a:srgbClr val="0039AC"/>
                </a:solidFill>
                <a:latin typeface="Arial Black" charset="0"/>
              </a:rPr>
              <a:t>Deep seismic profiling</a:t>
            </a:r>
          </a:p>
        </p:txBody>
      </p:sp>
      <p:sp>
        <p:nvSpPr>
          <p:cNvPr id="6" name="Rectangle 5">
            <a:extLst>
              <a:ext uri="{FF2B5EF4-FFF2-40B4-BE49-F238E27FC236}">
                <a16:creationId xmlns:a16="http://schemas.microsoft.com/office/drawing/2014/main" id="{537F11AB-FD50-804A-96D0-A8420A7932B3}"/>
              </a:ext>
            </a:extLst>
          </p:cNvPr>
          <p:cNvSpPr>
            <a:spLocks noChangeArrowheads="1"/>
          </p:cNvSpPr>
          <p:nvPr/>
        </p:nvSpPr>
        <p:spPr bwMode="auto">
          <a:xfrm>
            <a:off x="3468518" y="1635125"/>
            <a:ext cx="5254965" cy="461665"/>
          </a:xfrm>
          <a:prstGeom prst="rect">
            <a:avLst/>
          </a:prstGeom>
          <a:noFill/>
          <a:ln>
            <a:noFill/>
          </a:ln>
          <a:effectLst/>
          <a:extLst>
            <a:ext uri="{909E8E84-426E-40dd-AFC4-6F175D3DCCD1}">
              <a14:hiddenFill xmlns:lc="http://schemas.openxmlformats.org/drawingml/2006/lockedCanvas" xmlns:a14="http://schemas.microsoft.com/office/drawing/2010/main" xmlns="">
                <a:solidFill>
                  <a:schemeClr val="accent1"/>
                </a:solidFill>
              </a14:hiddenFill>
            </a:ext>
            <a:ext uri="{91240B29-F687-4f45-9708-019B960494DF}">
              <a14:hiddenLine xmlns:lc="http://schemas.openxmlformats.org/drawingml/2006/lockedCanvas" xmlns:a14="http://schemas.microsoft.com/office/drawing/2010/main" xmlns="" w="9525">
                <a:solidFill>
                  <a:schemeClr val="tx1"/>
                </a:solidFill>
                <a:miter lim="800000"/>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pPr eaLnBrk="1" hangingPunct="1">
              <a:spcBef>
                <a:spcPts val="913"/>
              </a:spcBef>
            </a:pPr>
            <a:r>
              <a:rPr lang="en-US" dirty="0">
                <a:solidFill>
                  <a:srgbClr val="0039AC"/>
                </a:solidFill>
                <a:cs typeface="Times New Roman" charset="0"/>
              </a:rPr>
              <a:t>• Imaging depth ranges from 0-50 km</a:t>
            </a:r>
          </a:p>
        </p:txBody>
      </p:sp>
      <p:sp>
        <p:nvSpPr>
          <p:cNvPr id="7" name="Text Box 10">
            <a:extLst>
              <a:ext uri="{FF2B5EF4-FFF2-40B4-BE49-F238E27FC236}">
                <a16:creationId xmlns:a16="http://schemas.microsoft.com/office/drawing/2014/main" id="{3ACCF2A0-33D7-D841-AAD3-5E155DEF3F4F}"/>
              </a:ext>
            </a:extLst>
          </p:cNvPr>
          <p:cNvSpPr txBox="1">
            <a:spLocks noChangeArrowheads="1"/>
          </p:cNvSpPr>
          <p:nvPr/>
        </p:nvSpPr>
        <p:spPr bwMode="auto">
          <a:xfrm>
            <a:off x="2166144" y="5449887"/>
            <a:ext cx="7938392" cy="1200329"/>
          </a:xfrm>
          <a:prstGeom prst="rect">
            <a:avLst/>
          </a:prstGeom>
          <a:noFill/>
          <a:ln>
            <a:noFill/>
          </a:ln>
          <a:effectLst/>
          <a:extLst>
            <a:ext uri="{909E8E84-426E-40dd-AFC4-6F175D3DCCD1}">
              <a14:hiddenFill xmlns:lc="http://schemas.openxmlformats.org/drawingml/2006/lockedCanvas" xmlns:a14="http://schemas.microsoft.com/office/drawing/2010/main" xmlns="">
                <a:solidFill>
                  <a:schemeClr val="accent1"/>
                </a:solidFill>
              </a14:hiddenFill>
            </a:ext>
            <a:ext uri="{91240B29-F687-4f45-9708-019B960494DF}">
              <a14:hiddenLine xmlns:lc="http://schemas.openxmlformats.org/drawingml/2006/lockedCanvas" xmlns:a14="http://schemas.microsoft.com/office/drawing/2010/main" xmlns="" w="9525">
                <a:solidFill>
                  <a:schemeClr val="tx1"/>
                </a:solidFill>
                <a:miter lim="800000"/>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pPr eaLnBrk="1" hangingPunct="1"/>
            <a:r>
              <a:rPr lang="en-US">
                <a:solidFill>
                  <a:srgbClr val="0039AC"/>
                </a:solidFill>
              </a:rPr>
              <a:t>Strongest &amp; most continuous impedance contrasts below</a:t>
            </a:r>
          </a:p>
          <a:p>
            <a:pPr eaLnBrk="1" hangingPunct="1"/>
            <a:r>
              <a:rPr lang="en-US">
                <a:solidFill>
                  <a:srgbClr val="0039AC"/>
                </a:solidFill>
              </a:rPr>
              <a:t>    sedimentary cover are lithologic changes ~mid-crust</a:t>
            </a:r>
          </a:p>
          <a:p>
            <a:pPr eaLnBrk="1" hangingPunct="1"/>
            <a:r>
              <a:rPr lang="en-US">
                <a:solidFill>
                  <a:srgbClr val="0039AC"/>
                </a:solidFill>
              </a:rPr>
              <a:t>    and at the Moho</a:t>
            </a:r>
          </a:p>
        </p:txBody>
      </p:sp>
    </p:spTree>
    <p:extLst>
      <p:ext uri="{BB962C8B-B14F-4D97-AF65-F5344CB8AC3E}">
        <p14:creationId xmlns:p14="http://schemas.microsoft.com/office/powerpoint/2010/main" val="16320780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3">
            <a:extLst>
              <a:ext uri="{FF2B5EF4-FFF2-40B4-BE49-F238E27FC236}">
                <a16:creationId xmlns:a16="http://schemas.microsoft.com/office/drawing/2014/main" id="{2FED63DD-0F29-354B-8313-9BC0E7AC63BE}"/>
              </a:ext>
            </a:extLst>
          </p:cNvPr>
          <p:cNvSpPr txBox="1">
            <a:spLocks/>
          </p:cNvSpPr>
          <p:nvPr/>
        </p:nvSpPr>
        <p:spPr bwMode="auto">
          <a:xfrm>
            <a:off x="7764463" y="85635"/>
            <a:ext cx="2789237" cy="366713"/>
          </a:xfrm>
          <a:prstGeom prst="rect">
            <a:avLst/>
          </a:prstGeom>
          <a:noFill/>
          <a:ln>
            <a:noFill/>
          </a:ln>
          <a:effectLst/>
          <a:extLst>
            <a:ext uri="{909E8E84-426E-40dd-AFC4-6F175D3DCCD1}">
              <a14:hiddenFill xmlns="" xmlns:a14="http://schemas.microsoft.com/office/drawing/2010/main" xmlns:lc="http://schemas.openxmlformats.org/drawingml/2006/lockedCanvas">
                <a:blipFill dpi="0" rotWithShape="0">
                  <a:blip r:embed="rId3"/>
                  <a:srcRect/>
                  <a:tile tx="0" ty="0" sx="100000" sy="100000" flip="none" algn="tl"/>
                </a:blipFill>
              </a14:hiddenFill>
            </a:ext>
            <a:ext uri="{91240B29-F687-4f45-9708-019B960494DF}">
              <a14:hiddenLine xmlns="" xmlns:a14="http://schemas.microsoft.com/office/drawing/2010/main" xmlns:lc="http://schemas.openxmlformats.org/drawingml/2006/lockedCanvas" w="25400">
                <a:solidFill>
                  <a:srgbClr val="000000"/>
                </a:solidFill>
                <a:miter lim="800000"/>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pPr algn="ctr"/>
            <a:r>
              <a:rPr lang="en-US" sz="1800" i="1">
                <a:solidFill>
                  <a:srgbClr val="0039AC"/>
                </a:solidFill>
                <a:latin typeface="Arial Black" charset="0"/>
                <a:ea typeface="ヒラギノ角ゴ ProN W3" charset="0"/>
                <a:cs typeface="ヒラギノ角ゴ ProN W3" charset="0"/>
              </a:rPr>
              <a:t>Haakon Fossen 2010</a:t>
            </a:r>
          </a:p>
        </p:txBody>
      </p:sp>
      <p:pic>
        <p:nvPicPr>
          <p:cNvPr id="10" name="Picture 9">
            <a:extLst>
              <a:ext uri="{FF2B5EF4-FFF2-40B4-BE49-F238E27FC236}">
                <a16:creationId xmlns:a16="http://schemas.microsoft.com/office/drawing/2014/main" id="{93D165E5-4803-1F4C-9E11-EB2BF36435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0863" y="1076235"/>
            <a:ext cx="6010275" cy="4378325"/>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12700">
                <a:solidFill>
                  <a:schemeClr val="tx1"/>
                </a:solidFill>
                <a:miter lim="800000"/>
                <a:headEnd/>
                <a:tailEnd/>
              </a14:hiddenLine>
            </a:ext>
          </a:extLst>
        </p:spPr>
      </p:pic>
      <p:sp>
        <p:nvSpPr>
          <p:cNvPr id="11" name="Rectangle 10">
            <a:extLst>
              <a:ext uri="{FF2B5EF4-FFF2-40B4-BE49-F238E27FC236}">
                <a16:creationId xmlns:a16="http://schemas.microsoft.com/office/drawing/2014/main" id="{77D34242-B5A8-1E4D-8EF1-291E4B3D00C1}"/>
              </a:ext>
            </a:extLst>
          </p:cNvPr>
          <p:cNvSpPr/>
          <p:nvPr/>
        </p:nvSpPr>
        <p:spPr>
          <a:xfrm>
            <a:off x="1638300" y="5572035"/>
            <a:ext cx="8839200" cy="1200329"/>
          </a:xfrm>
          <a:prstGeom prst="rect">
            <a:avLst/>
          </a:prstGeom>
        </p:spPr>
        <p:txBody>
          <a:bodyPr wrap="squar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pPr defTabSz="642938"/>
            <a:r>
              <a:rPr lang="en-US" sz="1200" dirty="0">
                <a:solidFill>
                  <a:srgbClr val="0039AC"/>
                </a:solidFill>
                <a:latin typeface="Arial"/>
                <a:cs typeface="Arial"/>
                <a:sym typeface="Helvetica" charset="0"/>
              </a:rPr>
              <a:t>A complete 3D picture of the subsurface near two producing oil fields in the Gulf of Mexico not only shows the sea bed at some 1,000 m water depth, but features such as salt structures in green and a salt diapir that penetrates the sea bed (white). Thin lines show the paths of wells drilled to over 2000m below the sea bed to develop the fields, fanning out to penetrate various reservoirs. Shallow bodies in front of the well paths on the left hand side may provide hazards to drilling. Oil field reservoirs can be seen in </a:t>
            </a:r>
            <a:r>
              <a:rPr lang="en-US" sz="1200" dirty="0" err="1">
                <a:solidFill>
                  <a:srgbClr val="0039AC"/>
                </a:solidFill>
                <a:latin typeface="Arial"/>
                <a:cs typeface="Arial"/>
                <a:sym typeface="Helvetica" charset="0"/>
              </a:rPr>
              <a:t>colour</a:t>
            </a:r>
            <a:r>
              <a:rPr lang="en-US" sz="1200" dirty="0">
                <a:solidFill>
                  <a:srgbClr val="0039AC"/>
                </a:solidFill>
                <a:latin typeface="Arial"/>
                <a:cs typeface="Arial"/>
                <a:sym typeface="Helvetica" charset="0"/>
              </a:rPr>
              <a:t> (yellows and reds) at deeper levels. Most features are extracted from the actual data, though parts of two seismic profiles are shown in black and white near the base of the display.</a:t>
            </a:r>
          </a:p>
        </p:txBody>
      </p:sp>
      <p:sp>
        <p:nvSpPr>
          <p:cNvPr id="2" name="Rectangle 1">
            <a:extLst>
              <a:ext uri="{FF2B5EF4-FFF2-40B4-BE49-F238E27FC236}">
                <a16:creationId xmlns:a16="http://schemas.microsoft.com/office/drawing/2014/main" id="{54617970-1D51-FD44-9F7E-E122C80C6DC8}"/>
              </a:ext>
            </a:extLst>
          </p:cNvPr>
          <p:cNvSpPr/>
          <p:nvPr/>
        </p:nvSpPr>
        <p:spPr>
          <a:xfrm>
            <a:off x="4161304" y="462341"/>
            <a:ext cx="3869393" cy="584775"/>
          </a:xfrm>
          <a:prstGeom prst="rect">
            <a:avLst/>
          </a:prstGeom>
        </p:spPr>
        <p:txBody>
          <a:bodyPr wrap="none">
            <a:spAutoFit/>
          </a:bodyPr>
          <a:lstStyle/>
          <a:p>
            <a:r>
              <a:rPr lang="en-US" sz="3200" b="1" dirty="0">
                <a:solidFill>
                  <a:srgbClr val="0039AC"/>
                </a:solidFill>
                <a:latin typeface="Arial Black" panose="020B0604020202020204" pitchFamily="34" charset="0"/>
                <a:cs typeface="Arial Black" panose="020B0604020202020204" pitchFamily="34" charset="0"/>
              </a:rPr>
              <a:t>3-D visualization</a:t>
            </a:r>
            <a:endParaRPr lang="en-US" sz="3200" b="1" dirty="0">
              <a:solidFill>
                <a:srgbClr val="0039AC"/>
              </a:solidFill>
              <a:latin typeface="Arial Black" panose="020B0604020202020204" pitchFamily="34" charset="0"/>
              <a:ea typeface="ヒラギノ角ゴ ProN W3" charset="0"/>
              <a:cs typeface="Arial Black" panose="020B0604020202020204" pitchFamily="34" charset="0"/>
            </a:endParaRPr>
          </a:p>
        </p:txBody>
      </p:sp>
    </p:spTree>
    <p:extLst>
      <p:ext uri="{BB962C8B-B14F-4D97-AF65-F5344CB8AC3E}">
        <p14:creationId xmlns:p14="http://schemas.microsoft.com/office/powerpoint/2010/main" val="6192485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4AA5118-9F6F-6248-B029-095DB66CE840}"/>
              </a:ext>
            </a:extLst>
          </p:cNvPr>
          <p:cNvSpPr>
            <a:spLocks/>
          </p:cNvSpPr>
          <p:nvPr/>
        </p:nvSpPr>
        <p:spPr bwMode="auto">
          <a:xfrm>
            <a:off x="2590800" y="1698150"/>
            <a:ext cx="7010400" cy="1455737"/>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12700">
                <a:solidFill>
                  <a:schemeClr val="tx1"/>
                </a:solidFill>
                <a:miter lim="800000"/>
                <a:headEnd/>
                <a:tailEnd/>
              </a14:hiddenLine>
            </a:ext>
          </a:extLst>
        </p:spPr>
        <p:txBody>
          <a:bodyPr lIns="0" tIns="0" rIns="0" bIns="0" anchor="ct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pPr defTabSz="642938">
              <a:spcBef>
                <a:spcPts val="913"/>
              </a:spcBef>
            </a:pPr>
            <a:r>
              <a:rPr lang="en-US" sz="2000" dirty="0">
                <a:solidFill>
                  <a:srgbClr val="0039AC"/>
                </a:solidFill>
                <a:latin typeface="Arial"/>
                <a:cs typeface="Arial"/>
                <a:sym typeface="Times New Roman" charset="0"/>
              </a:rPr>
              <a:t>• 4D seismic data is the combination of several 3D datasets collected at different times and collected/processed in the same way </a:t>
            </a:r>
          </a:p>
          <a:p>
            <a:pPr defTabSz="642938">
              <a:spcBef>
                <a:spcPts val="913"/>
              </a:spcBef>
            </a:pPr>
            <a:r>
              <a:rPr lang="en-US" sz="2000" dirty="0">
                <a:solidFill>
                  <a:srgbClr val="0039AC"/>
                </a:solidFill>
                <a:latin typeface="Arial"/>
                <a:cs typeface="Arial"/>
                <a:sym typeface="Times New Roman" charset="0"/>
              </a:rPr>
              <a:t>• The difference tells us where and how changes have occurred in the reservoir during production in the time interval. </a:t>
            </a:r>
          </a:p>
          <a:p>
            <a:pPr defTabSz="642938">
              <a:spcBef>
                <a:spcPts val="913"/>
              </a:spcBef>
            </a:pPr>
            <a:r>
              <a:rPr lang="en-US" sz="2000" dirty="0">
                <a:solidFill>
                  <a:srgbClr val="0039AC"/>
                </a:solidFill>
                <a:latin typeface="Arial"/>
                <a:cs typeface="Arial"/>
                <a:sym typeface="Times New Roman" charset="0"/>
              </a:rPr>
              <a:t>• This information is used for optimal positioning of new wells </a:t>
            </a:r>
          </a:p>
        </p:txBody>
      </p:sp>
      <p:pic>
        <p:nvPicPr>
          <p:cNvPr id="16" name="Picture 15">
            <a:extLst>
              <a:ext uri="{FF2B5EF4-FFF2-40B4-BE49-F238E27FC236}">
                <a16:creationId xmlns:a16="http://schemas.microsoft.com/office/drawing/2014/main" id="{6AF0F174-9E73-C345-B2C1-B92B981B2FE2}"/>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3629818"/>
            <a:ext cx="4876800" cy="3103563"/>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12700">
                <a:solidFill>
                  <a:schemeClr val="tx1"/>
                </a:solidFill>
                <a:miter lim="800000"/>
                <a:headEnd/>
                <a:tailEnd/>
              </a14:hiddenLine>
            </a:ext>
          </a:extLst>
        </p:spPr>
      </p:pic>
      <p:sp>
        <p:nvSpPr>
          <p:cNvPr id="2" name="Rectangle 1">
            <a:extLst>
              <a:ext uri="{FF2B5EF4-FFF2-40B4-BE49-F238E27FC236}">
                <a16:creationId xmlns:a16="http://schemas.microsoft.com/office/drawing/2014/main" id="{4E19DDE2-1265-C844-B544-5C496E988EE6}"/>
              </a:ext>
            </a:extLst>
          </p:cNvPr>
          <p:cNvSpPr/>
          <p:nvPr/>
        </p:nvSpPr>
        <p:spPr>
          <a:xfrm>
            <a:off x="4541728" y="722630"/>
            <a:ext cx="3108544" cy="646331"/>
          </a:xfrm>
          <a:prstGeom prst="rect">
            <a:avLst/>
          </a:prstGeom>
        </p:spPr>
        <p:txBody>
          <a:bodyPr wrap="none">
            <a:spAutoFit/>
          </a:bodyPr>
          <a:lstStyle/>
          <a:p>
            <a:pPr algn="ctr" defTabSz="642938"/>
            <a:r>
              <a:rPr lang="en-US" sz="3600" dirty="0">
                <a:solidFill>
                  <a:srgbClr val="0039AC"/>
                </a:solidFill>
                <a:latin typeface="Arial Black"/>
                <a:cs typeface="Arial Black"/>
                <a:sym typeface="Gill Sans" charset="0"/>
              </a:rPr>
              <a:t>4-D seismic</a:t>
            </a:r>
          </a:p>
        </p:txBody>
      </p:sp>
      <p:sp>
        <p:nvSpPr>
          <p:cNvPr id="3" name="Text Box 3">
            <a:extLst>
              <a:ext uri="{FF2B5EF4-FFF2-40B4-BE49-F238E27FC236}">
                <a16:creationId xmlns:a16="http://schemas.microsoft.com/office/drawing/2014/main" id="{C2E02501-70FB-0662-A9C0-BC8E5DA1C0DE}"/>
              </a:ext>
            </a:extLst>
          </p:cNvPr>
          <p:cNvSpPr txBox="1">
            <a:spLocks/>
          </p:cNvSpPr>
          <p:nvPr/>
        </p:nvSpPr>
        <p:spPr bwMode="auto">
          <a:xfrm>
            <a:off x="7784306" y="155575"/>
            <a:ext cx="2789237" cy="366713"/>
          </a:xfrm>
          <a:prstGeom prst="rect">
            <a:avLst/>
          </a:prstGeom>
          <a:noFill/>
          <a:ln>
            <a:noFill/>
          </a:ln>
          <a:effectLst/>
          <a:extLst>
            <a:ext uri="{909E8E84-426E-40dd-AFC4-6F175D3DCCD1}">
              <a14:hiddenFill xmlns="" xmlns:a14="http://schemas.microsoft.com/office/drawing/2010/main" xmlns:lc="http://schemas.openxmlformats.org/drawingml/2006/lockedCanvas">
                <a:blipFill dpi="0" rotWithShape="0">
                  <a:blip r:embed="rId3"/>
                  <a:srcRect/>
                  <a:tile tx="0" ty="0" sx="100000" sy="100000" flip="none" algn="tl"/>
                </a:blipFill>
              </a14:hiddenFill>
            </a:ext>
            <a:ext uri="{91240B29-F687-4f45-9708-019B960494DF}">
              <a14:hiddenLine xmlns="" xmlns:a14="http://schemas.microsoft.com/office/drawing/2010/main" xmlns:lc="http://schemas.openxmlformats.org/drawingml/2006/lockedCanvas" w="25400">
                <a:solidFill>
                  <a:srgbClr val="000000"/>
                </a:solidFill>
                <a:miter lim="800000"/>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pPr algn="ctr"/>
            <a:r>
              <a:rPr lang="en-US" sz="1800" i="1" dirty="0">
                <a:solidFill>
                  <a:srgbClr val="0039AC"/>
                </a:solidFill>
                <a:latin typeface="Arial Black" charset="0"/>
                <a:ea typeface="ヒラギノ角ゴ ProN W3" charset="0"/>
                <a:cs typeface="ヒラギノ角ゴ ProN W3" charset="0"/>
              </a:rPr>
              <a:t>Haakon Fossen 2010</a:t>
            </a:r>
          </a:p>
        </p:txBody>
      </p:sp>
    </p:spTree>
    <p:extLst>
      <p:ext uri="{BB962C8B-B14F-4D97-AF65-F5344CB8AC3E}">
        <p14:creationId xmlns:p14="http://schemas.microsoft.com/office/powerpoint/2010/main" val="9110472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A1C5982-4559-6C44-8821-86072BE35A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0169" y="365919"/>
            <a:ext cx="5391150" cy="6446838"/>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12700">
                <a:solidFill>
                  <a:schemeClr val="tx1"/>
                </a:solidFill>
                <a:miter lim="800000"/>
                <a:headEnd/>
                <a:tailEnd/>
              </a14:hiddenLine>
            </a:ext>
          </a:extLst>
        </p:spPr>
      </p:pic>
      <p:sp>
        <p:nvSpPr>
          <p:cNvPr id="2" name="TextBox 1">
            <a:extLst>
              <a:ext uri="{FF2B5EF4-FFF2-40B4-BE49-F238E27FC236}">
                <a16:creationId xmlns:a16="http://schemas.microsoft.com/office/drawing/2014/main" id="{6C7A3EAF-BBE5-1F46-A7A4-EC543034F540}"/>
              </a:ext>
            </a:extLst>
          </p:cNvPr>
          <p:cNvSpPr txBox="1"/>
          <p:nvPr/>
        </p:nvSpPr>
        <p:spPr>
          <a:xfrm>
            <a:off x="1982146" y="567951"/>
            <a:ext cx="69762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1988</a:t>
            </a:r>
          </a:p>
        </p:txBody>
      </p:sp>
      <p:sp>
        <p:nvSpPr>
          <p:cNvPr id="11" name="TextBox 10">
            <a:extLst>
              <a:ext uri="{FF2B5EF4-FFF2-40B4-BE49-F238E27FC236}">
                <a16:creationId xmlns:a16="http://schemas.microsoft.com/office/drawing/2014/main" id="{1620E081-B97B-5B46-B087-CEAF48E875C3}"/>
              </a:ext>
            </a:extLst>
          </p:cNvPr>
          <p:cNvSpPr txBox="1"/>
          <p:nvPr/>
        </p:nvSpPr>
        <p:spPr>
          <a:xfrm>
            <a:off x="1952802" y="3514666"/>
            <a:ext cx="697627"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1995</a:t>
            </a:r>
          </a:p>
        </p:txBody>
      </p:sp>
      <p:sp>
        <p:nvSpPr>
          <p:cNvPr id="3" name="Text Box 3">
            <a:extLst>
              <a:ext uri="{FF2B5EF4-FFF2-40B4-BE49-F238E27FC236}">
                <a16:creationId xmlns:a16="http://schemas.microsoft.com/office/drawing/2014/main" id="{23B32E0B-59EF-4C78-4549-36F4DE64385A}"/>
              </a:ext>
            </a:extLst>
          </p:cNvPr>
          <p:cNvSpPr txBox="1">
            <a:spLocks/>
          </p:cNvSpPr>
          <p:nvPr/>
        </p:nvSpPr>
        <p:spPr bwMode="auto">
          <a:xfrm>
            <a:off x="7784306" y="155575"/>
            <a:ext cx="2789237" cy="366713"/>
          </a:xfrm>
          <a:prstGeom prst="rect">
            <a:avLst/>
          </a:prstGeom>
          <a:noFill/>
          <a:ln>
            <a:noFill/>
          </a:ln>
          <a:effectLst/>
          <a:extLst>
            <a:ext uri="{909E8E84-426E-40dd-AFC4-6F175D3DCCD1}">
              <a14:hiddenFill xmlns="" xmlns:a14="http://schemas.microsoft.com/office/drawing/2010/main" xmlns:lc="http://schemas.openxmlformats.org/drawingml/2006/lockedCanvas">
                <a:blipFill dpi="0" rotWithShape="0">
                  <a:blip r:embed="rId3"/>
                  <a:srcRect/>
                  <a:tile tx="0" ty="0" sx="100000" sy="100000" flip="none" algn="tl"/>
                </a:blipFill>
              </a14:hiddenFill>
            </a:ext>
            <a:ext uri="{91240B29-F687-4f45-9708-019B960494DF}">
              <a14:hiddenLine xmlns="" xmlns:a14="http://schemas.microsoft.com/office/drawing/2010/main" xmlns:lc="http://schemas.openxmlformats.org/drawingml/2006/lockedCanvas" w="25400">
                <a:solidFill>
                  <a:srgbClr val="000000"/>
                </a:solidFill>
                <a:miter lim="800000"/>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pPr algn="ctr"/>
            <a:r>
              <a:rPr lang="en-US" sz="1800" i="1" dirty="0">
                <a:solidFill>
                  <a:srgbClr val="0039AC"/>
                </a:solidFill>
                <a:latin typeface="Arial Black" charset="0"/>
                <a:ea typeface="ヒラギノ角ゴ ProN W3" charset="0"/>
                <a:cs typeface="ヒラギノ角ゴ ProN W3" charset="0"/>
              </a:rPr>
              <a:t>Haakon Fossen 2010</a:t>
            </a:r>
          </a:p>
        </p:txBody>
      </p:sp>
    </p:spTree>
    <p:extLst>
      <p:ext uri="{BB962C8B-B14F-4D97-AF65-F5344CB8AC3E}">
        <p14:creationId xmlns:p14="http://schemas.microsoft.com/office/powerpoint/2010/main" val="6249562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65760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09FCEA-C6D3-AC24-10DC-D9B9BA0F269A}"/>
            </a:ext>
          </a:extLst>
        </p:cNvPr>
        <p:cNvGrpSpPr/>
        <p:nvPr/>
      </p:nvGrpSpPr>
      <p:grpSpPr>
        <a:xfrm>
          <a:off x="0" y="0"/>
          <a:ext cx="0" cy="0"/>
          <a:chOff x="0" y="0"/>
          <a:chExt cx="0" cy="0"/>
        </a:xfrm>
      </p:grpSpPr>
    </p:spTree>
    <p:extLst>
      <p:ext uri="{BB962C8B-B14F-4D97-AF65-F5344CB8AC3E}">
        <p14:creationId xmlns:p14="http://schemas.microsoft.com/office/powerpoint/2010/main" val="29849320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4067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35361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5">
            <a:extLst>
              <a:ext uri="{FF2B5EF4-FFF2-40B4-BE49-F238E27FC236}">
                <a16:creationId xmlns:a16="http://schemas.microsoft.com/office/drawing/2014/main" id="{E6C9EA9A-5D1B-4147-A23F-89D96ADE9FB7}"/>
              </a:ext>
            </a:extLst>
          </p:cNvPr>
          <p:cNvSpPr txBox="1">
            <a:spLocks noChangeArrowheads="1"/>
          </p:cNvSpPr>
          <p:nvPr/>
        </p:nvSpPr>
        <p:spPr bwMode="auto">
          <a:xfrm>
            <a:off x="3502256" y="152400"/>
            <a:ext cx="5168274" cy="120032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algn="ctr"/>
            <a:r>
              <a:rPr lang="en-US" sz="3600" i="1" dirty="0">
                <a:solidFill>
                  <a:srgbClr val="0039AC"/>
                </a:solidFill>
                <a:latin typeface="Arial Black" charset="0"/>
              </a:rPr>
              <a:t>Geology 5660/6660</a:t>
            </a:r>
          </a:p>
          <a:p>
            <a:pPr algn="ctr"/>
            <a:r>
              <a:rPr lang="en-US" sz="3600" i="1" dirty="0">
                <a:solidFill>
                  <a:srgbClr val="0039AC"/>
                </a:solidFill>
                <a:latin typeface="Arial Black" charset="0"/>
              </a:rPr>
              <a:t>Applied Geophysics</a:t>
            </a:r>
            <a:endParaRPr lang="en-US" sz="3600" i="1" u="sng" dirty="0">
              <a:solidFill>
                <a:srgbClr val="0039AC"/>
              </a:solidFill>
              <a:latin typeface="Arial Black" charset="0"/>
            </a:endParaRPr>
          </a:p>
        </p:txBody>
      </p:sp>
      <p:sp>
        <p:nvSpPr>
          <p:cNvPr id="25" name="Text Box 26">
            <a:extLst>
              <a:ext uri="{FF2B5EF4-FFF2-40B4-BE49-F238E27FC236}">
                <a16:creationId xmlns:a16="http://schemas.microsoft.com/office/drawing/2014/main" id="{A27909E6-F928-2344-87E4-D36B5B1D5094}"/>
              </a:ext>
            </a:extLst>
          </p:cNvPr>
          <p:cNvSpPr txBox="1">
            <a:spLocks noChangeArrowheads="1"/>
          </p:cNvSpPr>
          <p:nvPr/>
        </p:nvSpPr>
        <p:spPr bwMode="auto">
          <a:xfrm>
            <a:off x="8720056" y="76200"/>
            <a:ext cx="1914307"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dirty="0">
                <a:solidFill>
                  <a:srgbClr val="FF0000"/>
                </a:solidFill>
                <a:latin typeface="Arial" panose="020B0604020202020204" pitchFamily="34" charset="0"/>
                <a:cs typeface="Arial" panose="020B0604020202020204" pitchFamily="34" charset="0"/>
              </a:rPr>
              <a:t>26 Feb 2024</a:t>
            </a:r>
          </a:p>
        </p:txBody>
      </p:sp>
      <p:sp>
        <p:nvSpPr>
          <p:cNvPr id="26" name="Text Box 27">
            <a:extLst>
              <a:ext uri="{FF2B5EF4-FFF2-40B4-BE49-F238E27FC236}">
                <a16:creationId xmlns:a16="http://schemas.microsoft.com/office/drawing/2014/main" id="{D27C68A9-C2B4-9F44-A6AA-A8D2C6D4C7E3}"/>
              </a:ext>
            </a:extLst>
          </p:cNvPr>
          <p:cNvSpPr txBox="1">
            <a:spLocks noChangeArrowheads="1"/>
          </p:cNvSpPr>
          <p:nvPr/>
        </p:nvSpPr>
        <p:spPr bwMode="auto">
          <a:xfrm>
            <a:off x="8505743" y="6392543"/>
            <a:ext cx="354359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0" hangingPunct="0"/>
            <a:r>
              <a:rPr lang="en-US" sz="2400" dirty="0">
                <a:solidFill>
                  <a:srgbClr val="0039AC"/>
                </a:solidFill>
                <a:latin typeface="Arial" panose="020B0604020202020204" pitchFamily="34" charset="0"/>
                <a:cs typeface="Arial" panose="020B0604020202020204" pitchFamily="34" charset="0"/>
              </a:rPr>
              <a:t>© A.R. Lowry 2008-2024</a:t>
            </a:r>
            <a:endParaRPr lang="en-US" sz="2400" dirty="0">
              <a:solidFill>
                <a:srgbClr val="0039AC"/>
              </a:solidFill>
              <a:latin typeface="Arial" panose="020B0604020202020204" pitchFamily="34" charset="0"/>
              <a:ea typeface="ヒラギノ角ゴ Pro W3" charset="0"/>
              <a:cs typeface="Arial" panose="020B0604020202020204" pitchFamily="34" charset="0"/>
            </a:endParaRPr>
          </a:p>
        </p:txBody>
      </p:sp>
      <p:sp>
        <p:nvSpPr>
          <p:cNvPr id="27" name="Text Box 28">
            <a:extLst>
              <a:ext uri="{FF2B5EF4-FFF2-40B4-BE49-F238E27FC236}">
                <a16:creationId xmlns:a16="http://schemas.microsoft.com/office/drawing/2014/main" id="{E79EB611-113C-3448-894F-C7D67D590A9B}"/>
              </a:ext>
            </a:extLst>
          </p:cNvPr>
          <p:cNvSpPr txBox="1">
            <a:spLocks noChangeArrowheads="1"/>
          </p:cNvSpPr>
          <p:nvPr/>
        </p:nvSpPr>
        <p:spPr bwMode="auto">
          <a:xfrm>
            <a:off x="296817" y="6394348"/>
            <a:ext cx="6635663"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sz="2400" dirty="0">
                <a:solidFill>
                  <a:srgbClr val="0039AC"/>
                </a:solidFill>
                <a:latin typeface="Arial" panose="020B0604020202020204" pitchFamily="34" charset="0"/>
                <a:cs typeface="Arial" panose="020B0604020202020204" pitchFamily="34" charset="0"/>
              </a:rPr>
              <a:t>Read for Wed 28 Feb: </a:t>
            </a:r>
            <a:r>
              <a:rPr lang="en-US" sz="2400" i="1" kern="1200" dirty="0">
                <a:solidFill>
                  <a:srgbClr val="0039AC"/>
                </a:solidFill>
                <a:effectLst/>
                <a:latin typeface="Arial Black" panose="020B0604020202020204" pitchFamily="34" charset="0"/>
                <a:ea typeface="+mn-ea"/>
                <a:cs typeface="+mn-cs"/>
              </a:rPr>
              <a:t>Burger </a:t>
            </a:r>
            <a:r>
              <a:rPr lang="en-US" sz="2400" kern="1200" dirty="0">
                <a:solidFill>
                  <a:srgbClr val="0039AC"/>
                </a:solidFill>
                <a:effectLst/>
                <a:latin typeface="Arial" panose="020B0604020202020204" pitchFamily="34" charset="0"/>
                <a:cs typeface="Arial" panose="020B0604020202020204" pitchFamily="34" charset="0"/>
              </a:rPr>
              <a:t> 524-539 (§8.4)</a:t>
            </a:r>
            <a:endParaRPr lang="en-US" sz="2400" dirty="0">
              <a:solidFill>
                <a:srgbClr val="0039AC"/>
              </a:solidFill>
              <a:latin typeface="Arial" panose="020B0604020202020204" pitchFamily="34" charset="0"/>
              <a:cs typeface="Arial" panose="020B0604020202020204" pitchFamily="34" charset="0"/>
            </a:endParaRPr>
          </a:p>
        </p:txBody>
      </p:sp>
      <p:sp>
        <p:nvSpPr>
          <p:cNvPr id="2" name="Text Box 70">
            <a:extLst>
              <a:ext uri="{FF2B5EF4-FFF2-40B4-BE49-F238E27FC236}">
                <a16:creationId xmlns:a16="http://schemas.microsoft.com/office/drawing/2014/main" id="{930C53A2-CB5F-5AE2-C116-88D0FE01012A}"/>
              </a:ext>
            </a:extLst>
          </p:cNvPr>
          <p:cNvSpPr txBox="1">
            <a:spLocks noChangeArrowheads="1"/>
          </p:cNvSpPr>
          <p:nvPr/>
        </p:nvSpPr>
        <p:spPr bwMode="auto">
          <a:xfrm>
            <a:off x="1634783" y="1889704"/>
            <a:ext cx="8844088" cy="3508653"/>
          </a:xfrm>
          <a:prstGeom prst="rect">
            <a:avLst/>
          </a:prstGeom>
          <a:noFill/>
          <a:ln>
            <a:noFill/>
          </a:ln>
          <a:effectLst/>
          <a:extLst>
            <a:ext uri="{909E8E84-426E-40dd-AFC4-6F175D3DCCD1}">
              <a14:hiddenFill xmlns:lc="http://schemas.openxmlformats.org/drawingml/2006/lockedCanvas" xmlns:a14="http://schemas.microsoft.com/office/drawing/2010/main" xmlns="">
                <a:solidFill>
                  <a:schemeClr val="accent1"/>
                </a:solidFill>
              </a14:hiddenFill>
            </a:ext>
            <a:ext uri="{91240B29-F687-4f45-9708-019B960494DF}">
              <a14:hiddenLine xmlns:lc="http://schemas.openxmlformats.org/drawingml/2006/lockedCanvas" xmlns:a14="http://schemas.microsoft.com/office/drawing/2010/main" xmlns="" w="9525">
                <a:solidFill>
                  <a:schemeClr val="tx1"/>
                </a:solidFill>
                <a:miter lim="800000"/>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r>
              <a:rPr lang="en-US" i="1" dirty="0">
                <a:solidFill>
                  <a:srgbClr val="FF0000"/>
                </a:solidFill>
                <a:latin typeface="Arial Black" charset="0"/>
              </a:rPr>
              <a:t>Last Time: </a:t>
            </a:r>
            <a:r>
              <a:rPr lang="en-US" i="1" dirty="0">
                <a:solidFill>
                  <a:srgbClr val="0039AC"/>
                </a:solidFill>
                <a:latin typeface="Arial Black" charset="0"/>
              </a:rPr>
              <a:t>Reflection Seismic Interpretation</a:t>
            </a:r>
          </a:p>
          <a:p>
            <a:endParaRPr lang="en-US" sz="600" dirty="0">
              <a:solidFill>
                <a:srgbClr val="0039AC"/>
              </a:solidFill>
            </a:endParaRPr>
          </a:p>
          <a:p>
            <a:r>
              <a:rPr lang="en-US" dirty="0">
                <a:solidFill>
                  <a:srgbClr val="0039AC"/>
                </a:solidFill>
              </a:rPr>
              <a:t>• 3D gives higher resolution, better positioning (because it</a:t>
            </a:r>
          </a:p>
          <a:p>
            <a:r>
              <a:rPr lang="en-US" dirty="0">
                <a:solidFill>
                  <a:srgbClr val="0039AC"/>
                </a:solidFill>
              </a:rPr>
              <a:t>   enables migration of </a:t>
            </a:r>
            <a:r>
              <a:rPr lang="ja-JP" altLang="en-US">
                <a:solidFill>
                  <a:srgbClr val="0039AC"/>
                </a:solidFill>
                <a:latin typeface="Arial"/>
              </a:rPr>
              <a:t>“</a:t>
            </a:r>
            <a:r>
              <a:rPr lang="en-US" dirty="0">
                <a:solidFill>
                  <a:srgbClr val="0039AC"/>
                </a:solidFill>
              </a:rPr>
              <a:t>out-of-plane</a:t>
            </a:r>
            <a:r>
              <a:rPr lang="ja-JP" altLang="en-US">
                <a:solidFill>
                  <a:srgbClr val="0039AC"/>
                </a:solidFill>
                <a:latin typeface="Arial"/>
              </a:rPr>
              <a:t>”</a:t>
            </a:r>
            <a:r>
              <a:rPr lang="en-US" dirty="0">
                <a:solidFill>
                  <a:srgbClr val="0039AC"/>
                </a:solidFill>
              </a:rPr>
              <a:t> seismic reflection energy)</a:t>
            </a:r>
          </a:p>
          <a:p>
            <a:pPr>
              <a:lnSpc>
                <a:spcPct val="80000"/>
              </a:lnSpc>
              <a:spcBef>
                <a:spcPct val="20000"/>
              </a:spcBef>
              <a:buSzPct val="171000"/>
            </a:pPr>
            <a:r>
              <a:rPr lang="en-US" dirty="0">
                <a:solidFill>
                  <a:srgbClr val="0039AC"/>
                </a:solidFill>
              </a:rPr>
              <a:t>• </a:t>
            </a:r>
            <a:r>
              <a:rPr lang="en-US" b="1" i="1" dirty="0">
                <a:solidFill>
                  <a:srgbClr val="0039AC"/>
                </a:solidFill>
                <a:latin typeface="Arial Black" panose="020B0604020202020204" pitchFamily="34" charset="0"/>
                <a:cs typeface="Arial Black" panose="020B0604020202020204" pitchFamily="34" charset="0"/>
              </a:rPr>
              <a:t>Vertical resolution</a:t>
            </a:r>
            <a:r>
              <a:rPr lang="en-US" dirty="0">
                <a:solidFill>
                  <a:srgbClr val="0039AC"/>
                </a:solidFill>
                <a:latin typeface="Arial" panose="020B0604020202020204" pitchFamily="34" charset="0"/>
                <a:cs typeface="Arial" panose="020B0604020202020204" pitchFamily="34" charset="0"/>
              </a:rPr>
              <a:t> </a:t>
            </a:r>
            <a:r>
              <a:rPr lang="en-US" dirty="0">
                <a:solidFill>
                  <a:srgbClr val="0039AC"/>
                </a:solidFill>
              </a:rPr>
              <a:t>: Whether or not a layer is “visible”</a:t>
            </a:r>
          </a:p>
          <a:p>
            <a:pPr>
              <a:lnSpc>
                <a:spcPct val="80000"/>
              </a:lnSpc>
              <a:spcBef>
                <a:spcPct val="20000"/>
              </a:spcBef>
              <a:buSzPct val="171000"/>
            </a:pPr>
            <a:r>
              <a:rPr lang="en-US" dirty="0">
                <a:solidFill>
                  <a:srgbClr val="0039AC"/>
                </a:solidFill>
              </a:rPr>
              <a:t>   to seismic reflection depends in part on properties of the layer</a:t>
            </a:r>
          </a:p>
          <a:p>
            <a:pPr>
              <a:lnSpc>
                <a:spcPct val="80000"/>
              </a:lnSpc>
              <a:spcBef>
                <a:spcPct val="20000"/>
              </a:spcBef>
              <a:buSzPct val="171000"/>
            </a:pPr>
            <a:r>
              <a:rPr lang="en-US" dirty="0">
                <a:solidFill>
                  <a:srgbClr val="0039AC"/>
                </a:solidFill>
              </a:rPr>
              <a:t>   (including both thickness and impedance contrast)</a:t>
            </a:r>
          </a:p>
          <a:p>
            <a:pPr>
              <a:lnSpc>
                <a:spcPct val="80000"/>
              </a:lnSpc>
              <a:spcBef>
                <a:spcPct val="20000"/>
              </a:spcBef>
              <a:buSzPct val="171000"/>
            </a:pPr>
            <a:r>
              <a:rPr lang="en-US" dirty="0">
                <a:solidFill>
                  <a:srgbClr val="0039AC"/>
                </a:solidFill>
              </a:rPr>
              <a:t>• </a:t>
            </a:r>
            <a:r>
              <a:rPr lang="en-US" b="1" i="1" dirty="0">
                <a:solidFill>
                  <a:srgbClr val="0039AC"/>
                </a:solidFill>
                <a:latin typeface="Arial Black" panose="020B0604020202020204" pitchFamily="34" charset="0"/>
                <a:cs typeface="Arial Black" panose="020B0604020202020204" pitchFamily="34" charset="0"/>
              </a:rPr>
              <a:t>Lateral resolution </a:t>
            </a:r>
            <a:r>
              <a:rPr lang="en-US" dirty="0">
                <a:solidFill>
                  <a:srgbClr val="0039AC"/>
                </a:solidFill>
              </a:rPr>
              <a:t>: Faults are not directly imaged but</a:t>
            </a:r>
          </a:p>
          <a:p>
            <a:pPr>
              <a:lnSpc>
                <a:spcPct val="80000"/>
              </a:lnSpc>
              <a:spcBef>
                <a:spcPct val="20000"/>
              </a:spcBef>
              <a:buSzPct val="171000"/>
            </a:pPr>
            <a:r>
              <a:rPr lang="en-US" dirty="0">
                <a:solidFill>
                  <a:srgbClr val="0039AC"/>
                </a:solidFill>
              </a:rPr>
              <a:t>   inferred from both layer offsets and “blurring” caused by</a:t>
            </a:r>
          </a:p>
          <a:p>
            <a:pPr>
              <a:lnSpc>
                <a:spcPct val="80000"/>
              </a:lnSpc>
              <a:spcBef>
                <a:spcPct val="20000"/>
              </a:spcBef>
              <a:buSzPct val="171000"/>
            </a:pPr>
            <a:r>
              <a:rPr lang="en-US" dirty="0">
                <a:solidFill>
                  <a:srgbClr val="0039AC"/>
                </a:solidFill>
              </a:rPr>
              <a:t>   near-fault scattering of seismic energy</a:t>
            </a:r>
          </a:p>
        </p:txBody>
      </p:sp>
    </p:spTree>
    <p:extLst>
      <p:ext uri="{BB962C8B-B14F-4D97-AF65-F5344CB8AC3E}">
        <p14:creationId xmlns:p14="http://schemas.microsoft.com/office/powerpoint/2010/main" val="34278472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3">
            <a:extLst>
              <a:ext uri="{FF2B5EF4-FFF2-40B4-BE49-F238E27FC236}">
                <a16:creationId xmlns:a16="http://schemas.microsoft.com/office/drawing/2014/main" id="{F68698DC-4BA4-6A4E-B4B7-A682ACD70ECD}"/>
              </a:ext>
            </a:extLst>
          </p:cNvPr>
          <p:cNvSpPr txBox="1">
            <a:spLocks/>
          </p:cNvSpPr>
          <p:nvPr/>
        </p:nvSpPr>
        <p:spPr bwMode="auto">
          <a:xfrm>
            <a:off x="7811294" y="266700"/>
            <a:ext cx="2789237" cy="366713"/>
          </a:xfrm>
          <a:prstGeom prst="rect">
            <a:avLst/>
          </a:prstGeom>
          <a:noFill/>
          <a:ln>
            <a:noFill/>
          </a:ln>
          <a:effectLst/>
          <a:extLst>
            <a:ext uri="{909E8E84-426E-40dd-AFC4-6F175D3DCCD1}">
              <a14:hiddenFill xmlns:lc="http://schemas.openxmlformats.org/drawingml/2006/lockedCanvas" xmlns:a14="http://schemas.microsoft.com/office/drawing/2010/main" xmlns="">
                <a:blipFill dpi="0" rotWithShape="0">
                  <a:blip r:embed="rId3"/>
                  <a:srcRect/>
                  <a:tile tx="0" ty="0" sx="100000" sy="100000" flip="none" algn="tl"/>
                </a:blipFill>
              </a14:hiddenFill>
            </a:ext>
            <a:ext uri="{91240B29-F687-4f45-9708-019B960494DF}">
              <a14:hiddenLine xmlns:lc="http://schemas.openxmlformats.org/drawingml/2006/lockedCanvas" xmlns:a14="http://schemas.microsoft.com/office/drawing/2010/main" xmlns="" w="25400">
                <a:solidFill>
                  <a:srgbClr val="000000"/>
                </a:solidFill>
                <a:miter lim="800000"/>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pPr algn="ctr" eaLnBrk="1" hangingPunct="1"/>
            <a:r>
              <a:rPr lang="en-US" sz="1800" i="1" dirty="0">
                <a:solidFill>
                  <a:srgbClr val="0039AC"/>
                </a:solidFill>
                <a:latin typeface="Arial Black" charset="0"/>
                <a:ea typeface="ヒラギノ角ゴ ProN W3" charset="0"/>
                <a:cs typeface="ヒラギノ角ゴ ProN W3" charset="0"/>
              </a:rPr>
              <a:t>Haakon Fossen 2010</a:t>
            </a:r>
          </a:p>
        </p:txBody>
      </p:sp>
      <p:pic>
        <p:nvPicPr>
          <p:cNvPr id="3" name="Picture 2">
            <a:extLst>
              <a:ext uri="{FF2B5EF4-FFF2-40B4-BE49-F238E27FC236}">
                <a16:creationId xmlns:a16="http://schemas.microsoft.com/office/drawing/2014/main" id="{2239BF9B-4CB4-994D-AA0E-F01AC57B39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77181" y="2627313"/>
            <a:ext cx="9037638" cy="3963987"/>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12700">
                <a:solidFill>
                  <a:schemeClr val="tx1"/>
                </a:solidFill>
                <a:miter lim="800000"/>
                <a:headEnd/>
                <a:tailEnd/>
              </a14:hiddenLine>
            </a:ext>
          </a:extLst>
        </p:spPr>
      </p:pic>
      <p:sp>
        <p:nvSpPr>
          <p:cNvPr id="4" name="Text Box 5">
            <a:extLst>
              <a:ext uri="{FF2B5EF4-FFF2-40B4-BE49-F238E27FC236}">
                <a16:creationId xmlns:a16="http://schemas.microsoft.com/office/drawing/2014/main" id="{8F1DB266-70CB-9246-A518-FD8C25A658A4}"/>
              </a:ext>
            </a:extLst>
          </p:cNvPr>
          <p:cNvSpPr txBox="1">
            <a:spLocks noChangeArrowheads="1"/>
          </p:cNvSpPr>
          <p:nvPr/>
        </p:nvSpPr>
        <p:spPr bwMode="auto">
          <a:xfrm>
            <a:off x="1870869" y="952500"/>
            <a:ext cx="8553945" cy="1569660"/>
          </a:xfrm>
          <a:prstGeom prst="rect">
            <a:avLst/>
          </a:prstGeom>
          <a:noFill/>
          <a:ln>
            <a:noFill/>
          </a:ln>
          <a:effectLst/>
          <a:extLst>
            <a:ext uri="{909E8E84-426E-40dd-AFC4-6F175D3DCCD1}">
              <a14:hiddenFill xmlns:lc="http://schemas.openxmlformats.org/drawingml/2006/lockedCanvas" xmlns:a14="http://schemas.microsoft.com/office/drawing/2010/main" xmlns="">
                <a:solidFill>
                  <a:schemeClr val="accent1"/>
                </a:solidFill>
              </a14:hiddenFill>
            </a:ext>
            <a:ext uri="{91240B29-F687-4f45-9708-019B960494DF}">
              <a14:hiddenLine xmlns:lc="http://schemas.openxmlformats.org/drawingml/2006/lockedCanvas" xmlns:a14="http://schemas.microsoft.com/office/drawing/2010/main" xmlns="" w="9525">
                <a:solidFill>
                  <a:schemeClr val="tx1"/>
                </a:solidFill>
                <a:miter lim="800000"/>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pPr eaLnBrk="1" hangingPunct="1"/>
            <a:r>
              <a:rPr lang="en-US" dirty="0">
                <a:solidFill>
                  <a:srgbClr val="0039AC"/>
                </a:solidFill>
              </a:rPr>
              <a:t>Other reflectivity within crystalline crust can relate to lithologic</a:t>
            </a:r>
          </a:p>
          <a:p>
            <a:pPr eaLnBrk="1" hangingPunct="1"/>
            <a:r>
              <a:rPr lang="en-US" dirty="0">
                <a:solidFill>
                  <a:srgbClr val="0039AC"/>
                </a:solidFill>
              </a:rPr>
              <a:t>   changes (e.g. across a low-angle normal fault) but</a:t>
            </a:r>
          </a:p>
          <a:p>
            <a:pPr eaLnBrk="1" hangingPunct="1"/>
            <a:r>
              <a:rPr lang="en-US" dirty="0">
                <a:solidFill>
                  <a:srgbClr val="0039AC"/>
                </a:solidFill>
              </a:rPr>
              <a:t>   often represents mineral alignment (anisotropy!) in ductile</a:t>
            </a:r>
          </a:p>
          <a:p>
            <a:pPr eaLnBrk="1" hangingPunct="1"/>
            <a:r>
              <a:rPr lang="en-US" dirty="0">
                <a:solidFill>
                  <a:srgbClr val="0039AC"/>
                </a:solidFill>
              </a:rPr>
              <a:t>   shear zones</a:t>
            </a:r>
          </a:p>
        </p:txBody>
      </p:sp>
    </p:spTree>
    <p:extLst>
      <p:ext uri="{BB962C8B-B14F-4D97-AF65-F5344CB8AC3E}">
        <p14:creationId xmlns:p14="http://schemas.microsoft.com/office/powerpoint/2010/main" val="795392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1A7D6C2-8330-8A4D-84DB-24FFD6439A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91544" y="145256"/>
            <a:ext cx="6394450" cy="6665913"/>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12700">
                <a:solidFill>
                  <a:schemeClr val="tx1"/>
                </a:solidFill>
                <a:miter lim="800000"/>
                <a:headEnd/>
                <a:tailEnd/>
              </a14:hiddenLine>
            </a:ext>
          </a:extLst>
        </p:spPr>
      </p:pic>
      <p:sp>
        <p:nvSpPr>
          <p:cNvPr id="3" name="Text Box 4">
            <a:extLst>
              <a:ext uri="{FF2B5EF4-FFF2-40B4-BE49-F238E27FC236}">
                <a16:creationId xmlns:a16="http://schemas.microsoft.com/office/drawing/2014/main" id="{EFCD7D7D-1A05-7D46-B3F0-B516AAD38C13}"/>
              </a:ext>
            </a:extLst>
          </p:cNvPr>
          <p:cNvSpPr txBox="1">
            <a:spLocks/>
          </p:cNvSpPr>
          <p:nvPr/>
        </p:nvSpPr>
        <p:spPr bwMode="auto">
          <a:xfrm>
            <a:off x="7211219" y="46831"/>
            <a:ext cx="2789237" cy="366713"/>
          </a:xfrm>
          <a:prstGeom prst="rect">
            <a:avLst/>
          </a:prstGeom>
          <a:noFill/>
          <a:ln>
            <a:noFill/>
          </a:ln>
          <a:effectLst/>
          <a:extLst>
            <a:ext uri="{909E8E84-426E-40dd-AFC4-6F175D3DCCD1}">
              <a14:hiddenFill xmlns:lc="http://schemas.openxmlformats.org/drawingml/2006/lockedCanvas" xmlns:a14="http://schemas.microsoft.com/office/drawing/2010/main" xmlns="">
                <a:blipFill dpi="0" rotWithShape="0">
                  <a:blip r:embed="rId4"/>
                  <a:srcRect/>
                  <a:tile tx="0" ty="0" sx="100000" sy="100000" flip="none" algn="tl"/>
                </a:blipFill>
              </a14:hiddenFill>
            </a:ext>
            <a:ext uri="{91240B29-F687-4f45-9708-019B960494DF}">
              <a14:hiddenLine xmlns:lc="http://schemas.openxmlformats.org/drawingml/2006/lockedCanvas" xmlns:a14="http://schemas.microsoft.com/office/drawing/2010/main" xmlns="" w="25400">
                <a:solidFill>
                  <a:srgbClr val="000000"/>
                </a:solidFill>
                <a:miter lim="800000"/>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pPr algn="ctr" eaLnBrk="1" hangingPunct="1"/>
            <a:r>
              <a:rPr lang="en-US" sz="1800" i="1" dirty="0">
                <a:solidFill>
                  <a:srgbClr val="0039AC"/>
                </a:solidFill>
                <a:latin typeface="Arial Black" charset="0"/>
                <a:ea typeface="ヒラギノ角ゴ ProN W3" charset="0"/>
                <a:cs typeface="ヒラギノ角ゴ ProN W3" charset="0"/>
              </a:rPr>
              <a:t>Haakon Fossen 2010</a:t>
            </a:r>
          </a:p>
        </p:txBody>
      </p:sp>
    </p:spTree>
    <p:extLst>
      <p:ext uri="{BB962C8B-B14F-4D97-AF65-F5344CB8AC3E}">
        <p14:creationId xmlns:p14="http://schemas.microsoft.com/office/powerpoint/2010/main" val="13408576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3">
            <a:extLst>
              <a:ext uri="{FF2B5EF4-FFF2-40B4-BE49-F238E27FC236}">
                <a16:creationId xmlns:a16="http://schemas.microsoft.com/office/drawing/2014/main" id="{6A773CAC-B377-E449-9ACD-76DD8ED8E2ED}"/>
              </a:ext>
            </a:extLst>
          </p:cNvPr>
          <p:cNvSpPr txBox="1">
            <a:spLocks/>
          </p:cNvSpPr>
          <p:nvPr/>
        </p:nvSpPr>
        <p:spPr bwMode="auto">
          <a:xfrm>
            <a:off x="7650163" y="176212"/>
            <a:ext cx="2789237" cy="366713"/>
          </a:xfrm>
          <a:prstGeom prst="rect">
            <a:avLst/>
          </a:prstGeom>
          <a:noFill/>
          <a:ln>
            <a:noFill/>
          </a:ln>
          <a:effectLst/>
          <a:extLst>
            <a:ext uri="{909E8E84-426E-40dd-AFC4-6F175D3DCCD1}">
              <a14:hiddenFill xmlns="" xmlns:a14="http://schemas.microsoft.com/office/drawing/2010/main" xmlns:lc="http://schemas.openxmlformats.org/drawingml/2006/lockedCanvas">
                <a:blipFill dpi="0" rotWithShape="0">
                  <a:blip r:embed="rId3"/>
                  <a:srcRect/>
                  <a:tile tx="0" ty="0" sx="100000" sy="100000" flip="none" algn="tl"/>
                </a:blipFill>
              </a14:hiddenFill>
            </a:ext>
            <a:ext uri="{91240B29-F687-4f45-9708-019B960494DF}">
              <a14:hiddenLine xmlns="" xmlns:a14="http://schemas.microsoft.com/office/drawing/2010/main" xmlns:lc="http://schemas.openxmlformats.org/drawingml/2006/lockedCanvas" w="25400">
                <a:solidFill>
                  <a:srgbClr val="000000"/>
                </a:solidFill>
                <a:miter lim="800000"/>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pPr algn="ctr" eaLnBrk="1" hangingPunct="1"/>
            <a:r>
              <a:rPr lang="en-US" sz="1800" i="1">
                <a:solidFill>
                  <a:srgbClr val="0039AC"/>
                </a:solidFill>
                <a:latin typeface="Arial Black" charset="0"/>
                <a:ea typeface="ヒラギノ角ゴ ProN W3" charset="0"/>
                <a:cs typeface="ヒラギノ角ゴ ProN W3" charset="0"/>
              </a:rPr>
              <a:t>Haakon Fossen 2010</a:t>
            </a:r>
          </a:p>
        </p:txBody>
      </p:sp>
      <p:pic>
        <p:nvPicPr>
          <p:cNvPr id="10" name="Picture 9">
            <a:extLst>
              <a:ext uri="{FF2B5EF4-FFF2-40B4-BE49-F238E27FC236}">
                <a16:creationId xmlns:a16="http://schemas.microsoft.com/office/drawing/2014/main" id="{D02E57D5-6ABC-404C-AD29-01E572846F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0375" y="1430337"/>
            <a:ext cx="4789488" cy="5251450"/>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12700">
                <a:solidFill>
                  <a:schemeClr val="tx1"/>
                </a:solidFill>
                <a:miter lim="800000"/>
                <a:headEnd/>
                <a:tailEnd/>
              </a14:hiddenLine>
            </a:ext>
          </a:extLst>
        </p:spPr>
      </p:pic>
      <p:sp>
        <p:nvSpPr>
          <p:cNvPr id="11" name="Rectangle 10">
            <a:extLst>
              <a:ext uri="{FF2B5EF4-FFF2-40B4-BE49-F238E27FC236}">
                <a16:creationId xmlns:a16="http://schemas.microsoft.com/office/drawing/2014/main" id="{14CC8D1B-FB0F-8D47-B917-EE98C107E079}"/>
              </a:ext>
            </a:extLst>
          </p:cNvPr>
          <p:cNvSpPr>
            <a:spLocks noChangeArrowheads="1"/>
          </p:cNvSpPr>
          <p:nvPr/>
        </p:nvSpPr>
        <p:spPr bwMode="auto">
          <a:xfrm>
            <a:off x="1752600" y="2695575"/>
            <a:ext cx="3608680" cy="1766637"/>
          </a:xfrm>
          <a:prstGeom prst="rect">
            <a:avLst/>
          </a:prstGeom>
          <a:noFill/>
          <a:ln>
            <a:noFill/>
          </a:ln>
          <a:effectLst/>
          <a:extLst>
            <a:ext uri="{909E8E84-426E-40dd-AFC4-6F175D3DCCD1}">
              <a14:hiddenFill xmlns="" xmlns:a14="http://schemas.microsoft.com/office/drawing/2010/main" xmlns:lc="http://schemas.openxmlformats.org/drawingml/2006/lockedCanvas">
                <a:solidFill>
                  <a:schemeClr val="accent1"/>
                </a:solidFill>
              </a14:hiddenFill>
            </a:ext>
            <a:ext uri="{91240B29-F687-4f45-9708-019B960494DF}">
              <a14:hiddenLine xmlns="" xmlns:a14="http://schemas.microsoft.com/office/drawing/2010/main" xmlns:lc="http://schemas.openxmlformats.org/drawingml/2006/lockedCanvas" w="9525">
                <a:solidFill>
                  <a:schemeClr val="tx1"/>
                </a:solidFill>
                <a:miter lim="800000"/>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pPr eaLnBrk="1" hangingPunct="1">
              <a:spcBef>
                <a:spcPct val="20000"/>
              </a:spcBef>
              <a:buSzPct val="171000"/>
            </a:pPr>
            <a:r>
              <a:rPr lang="en-US" sz="3200">
                <a:solidFill>
                  <a:srgbClr val="0039AC"/>
                </a:solidFill>
              </a:rPr>
              <a:t>• Better resolution</a:t>
            </a:r>
            <a:endParaRPr lang="en-US" sz="3200">
              <a:solidFill>
                <a:srgbClr val="0039AC"/>
              </a:solidFill>
              <a:ea typeface="ヒラギノ角ゴ ProN W3" charset="0"/>
              <a:cs typeface="ヒラギノ角ゴ ProN W3" charset="0"/>
            </a:endParaRPr>
          </a:p>
          <a:p>
            <a:pPr eaLnBrk="1" hangingPunct="1">
              <a:spcBef>
                <a:spcPct val="20000"/>
              </a:spcBef>
              <a:buSzPct val="171000"/>
            </a:pPr>
            <a:r>
              <a:rPr lang="en-US" sz="3200">
                <a:solidFill>
                  <a:srgbClr val="0039AC"/>
                </a:solidFill>
              </a:rPr>
              <a:t>• Better positioning</a:t>
            </a:r>
            <a:endParaRPr lang="en-US" sz="3200">
              <a:solidFill>
                <a:srgbClr val="0039AC"/>
              </a:solidFill>
              <a:ea typeface="ヒラギノ角ゴ ProN W3" charset="0"/>
              <a:cs typeface="ヒラギノ角ゴ ProN W3" charset="0"/>
            </a:endParaRPr>
          </a:p>
          <a:p>
            <a:pPr eaLnBrk="1" hangingPunct="1">
              <a:spcBef>
                <a:spcPct val="20000"/>
              </a:spcBef>
              <a:buSzPct val="171000"/>
            </a:pPr>
            <a:r>
              <a:rPr lang="en-US" sz="3200">
                <a:solidFill>
                  <a:srgbClr val="0039AC"/>
                </a:solidFill>
              </a:rPr>
              <a:t>• 3D view options</a:t>
            </a:r>
          </a:p>
        </p:txBody>
      </p:sp>
      <p:sp>
        <p:nvSpPr>
          <p:cNvPr id="12" name="Rectangle 11">
            <a:extLst>
              <a:ext uri="{FF2B5EF4-FFF2-40B4-BE49-F238E27FC236}">
                <a16:creationId xmlns:a16="http://schemas.microsoft.com/office/drawing/2014/main" id="{9CEA37C6-3338-0C44-BDD3-ECA7943741B6}"/>
              </a:ext>
            </a:extLst>
          </p:cNvPr>
          <p:cNvSpPr>
            <a:spLocks noChangeArrowheads="1"/>
          </p:cNvSpPr>
          <p:nvPr/>
        </p:nvSpPr>
        <p:spPr bwMode="auto">
          <a:xfrm>
            <a:off x="2136422" y="557212"/>
            <a:ext cx="7919156" cy="769441"/>
          </a:xfrm>
          <a:prstGeom prst="rect">
            <a:avLst/>
          </a:prstGeom>
          <a:noFill/>
          <a:ln>
            <a:noFill/>
          </a:ln>
          <a:effectLst/>
          <a:extLst>
            <a:ext uri="{909E8E84-426E-40dd-AFC4-6F175D3DCCD1}">
              <a14:hiddenFill xmlns="" xmlns:a14="http://schemas.microsoft.com/office/drawing/2010/main" xmlns:lc="http://schemas.openxmlformats.org/drawingml/2006/lockedCanvas">
                <a:solidFill>
                  <a:schemeClr val="accent1"/>
                </a:solidFill>
              </a14:hiddenFill>
            </a:ext>
            <a:ext uri="{91240B29-F687-4f45-9708-019B960494DF}">
              <a14:hiddenLine xmlns="" xmlns:a14="http://schemas.microsoft.com/office/drawing/2010/main" xmlns:lc="http://schemas.openxmlformats.org/drawingml/2006/lockedCanvas" w="9525">
                <a:solidFill>
                  <a:schemeClr val="tx1"/>
                </a:solidFill>
                <a:miter lim="800000"/>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pPr eaLnBrk="1" hangingPunct="1"/>
            <a:r>
              <a:rPr lang="en-US" sz="4400" dirty="0">
                <a:solidFill>
                  <a:srgbClr val="0039AC"/>
                </a:solidFill>
                <a:latin typeface="Arial Black" charset="0"/>
              </a:rPr>
              <a:t>3-D seismic “data cubes”</a:t>
            </a:r>
          </a:p>
        </p:txBody>
      </p:sp>
    </p:spTree>
    <p:extLst>
      <p:ext uri="{BB962C8B-B14F-4D97-AF65-F5344CB8AC3E}">
        <p14:creationId xmlns:p14="http://schemas.microsoft.com/office/powerpoint/2010/main" val="19321348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a:extLst>
              <a:ext uri="{FF2B5EF4-FFF2-40B4-BE49-F238E27FC236}">
                <a16:creationId xmlns:a16="http://schemas.microsoft.com/office/drawing/2014/main" id="{7739C95E-18AA-B045-8CB9-A4A4E5C06C5A}"/>
              </a:ext>
            </a:extLst>
          </p:cNvPr>
          <p:cNvSpPr txBox="1">
            <a:spLocks/>
          </p:cNvSpPr>
          <p:nvPr/>
        </p:nvSpPr>
        <p:spPr bwMode="auto">
          <a:xfrm>
            <a:off x="7519561" y="37306"/>
            <a:ext cx="2789237" cy="366713"/>
          </a:xfrm>
          <a:prstGeom prst="rect">
            <a:avLst/>
          </a:prstGeom>
          <a:noFill/>
          <a:ln>
            <a:noFill/>
          </a:ln>
          <a:effectLst/>
          <a:extLst>
            <a:ext uri="{909E8E84-426E-40dd-AFC4-6F175D3DCCD1}">
              <a14:hiddenFill xmlns="" xmlns:a14="http://schemas.microsoft.com/office/drawing/2010/main" xmlns:lc="http://schemas.openxmlformats.org/drawingml/2006/lockedCanvas">
                <a:blipFill dpi="0" rotWithShape="0">
                  <a:blip r:embed="rId3"/>
                  <a:srcRect/>
                  <a:tile tx="0" ty="0" sx="100000" sy="100000" flip="none" algn="tl"/>
                </a:blipFill>
              </a14:hiddenFill>
            </a:ext>
            <a:ext uri="{91240B29-F687-4f45-9708-019B960494DF}">
              <a14:hiddenLine xmlns="" xmlns:a14="http://schemas.microsoft.com/office/drawing/2010/main" xmlns:lc="http://schemas.openxmlformats.org/drawingml/2006/lockedCanvas" w="25400">
                <a:solidFill>
                  <a:srgbClr val="000000"/>
                </a:solidFill>
                <a:miter lim="800000"/>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pPr algn="ctr" eaLnBrk="1" hangingPunct="1"/>
            <a:r>
              <a:rPr lang="en-US" sz="1800" i="1">
                <a:solidFill>
                  <a:srgbClr val="0039AC"/>
                </a:solidFill>
                <a:latin typeface="Arial Black" charset="0"/>
                <a:ea typeface="ヒラギノ角ゴ ProN W3" charset="0"/>
                <a:cs typeface="ヒラギノ角ゴ ProN W3" charset="0"/>
              </a:rPr>
              <a:t>Haakon Fossen 2010</a:t>
            </a:r>
          </a:p>
        </p:txBody>
      </p:sp>
      <p:pic>
        <p:nvPicPr>
          <p:cNvPr id="5" name="Picture 4">
            <a:extLst>
              <a:ext uri="{FF2B5EF4-FFF2-40B4-BE49-F238E27FC236}">
                <a16:creationId xmlns:a16="http://schemas.microsoft.com/office/drawing/2014/main" id="{DF763802-432B-D44B-A694-3B930F4466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4823" y="2853531"/>
            <a:ext cx="6338888" cy="3967163"/>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12700">
                <a:solidFill>
                  <a:schemeClr val="tx1"/>
                </a:solidFill>
                <a:miter lim="800000"/>
                <a:headEnd/>
                <a:tailEnd/>
              </a14:hiddenLine>
            </a:ext>
          </a:extLst>
        </p:spPr>
      </p:pic>
      <p:sp>
        <p:nvSpPr>
          <p:cNvPr id="6" name="Rectangle 5">
            <a:extLst>
              <a:ext uri="{FF2B5EF4-FFF2-40B4-BE49-F238E27FC236}">
                <a16:creationId xmlns:a16="http://schemas.microsoft.com/office/drawing/2014/main" id="{9A93F317-80E2-7541-9857-BFEE8329A4CC}"/>
              </a:ext>
            </a:extLst>
          </p:cNvPr>
          <p:cNvSpPr>
            <a:spLocks noChangeArrowheads="1"/>
          </p:cNvSpPr>
          <p:nvPr/>
        </p:nvSpPr>
        <p:spPr bwMode="auto">
          <a:xfrm>
            <a:off x="4044523" y="113506"/>
            <a:ext cx="3633026" cy="769441"/>
          </a:xfrm>
          <a:prstGeom prst="rect">
            <a:avLst/>
          </a:prstGeom>
          <a:noFill/>
          <a:ln>
            <a:noFill/>
          </a:ln>
          <a:effectLst/>
          <a:extLst>
            <a:ext uri="{909E8E84-426E-40dd-AFC4-6F175D3DCCD1}">
              <a14:hiddenFill xmlns="" xmlns:a14="http://schemas.microsoft.com/office/drawing/2010/main" xmlns:lc="http://schemas.openxmlformats.org/drawingml/2006/lockedCanvas">
                <a:solidFill>
                  <a:schemeClr val="accent1"/>
                </a:solidFill>
              </a14:hiddenFill>
            </a:ext>
            <a:ext uri="{91240B29-F687-4f45-9708-019B960494DF}">
              <a14:hiddenLine xmlns="" xmlns:a14="http://schemas.microsoft.com/office/drawing/2010/main" xmlns:lc="http://schemas.openxmlformats.org/drawingml/2006/lockedCanvas" w="9525">
                <a:solidFill>
                  <a:schemeClr val="tx1"/>
                </a:solidFill>
                <a:miter lim="800000"/>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pPr eaLnBrk="1" hangingPunct="1"/>
            <a:r>
              <a:rPr lang="en-US" sz="4400" dirty="0">
                <a:solidFill>
                  <a:srgbClr val="0039AC"/>
                </a:solidFill>
                <a:latin typeface="Arial Black" charset="0"/>
              </a:rPr>
              <a:t>3D Seismic</a:t>
            </a:r>
          </a:p>
        </p:txBody>
      </p:sp>
      <p:sp>
        <p:nvSpPr>
          <p:cNvPr id="7" name="Rectangle 6">
            <a:extLst>
              <a:ext uri="{FF2B5EF4-FFF2-40B4-BE49-F238E27FC236}">
                <a16:creationId xmlns:a16="http://schemas.microsoft.com/office/drawing/2014/main" id="{D486ACBF-5D4E-614E-9D99-601551D6D012}"/>
              </a:ext>
            </a:extLst>
          </p:cNvPr>
          <p:cNvSpPr>
            <a:spLocks noChangeArrowheads="1"/>
          </p:cNvSpPr>
          <p:nvPr/>
        </p:nvSpPr>
        <p:spPr bwMode="auto">
          <a:xfrm>
            <a:off x="1883201" y="705644"/>
            <a:ext cx="8169224" cy="2225994"/>
          </a:xfrm>
          <a:prstGeom prst="rect">
            <a:avLst/>
          </a:prstGeom>
          <a:noFill/>
          <a:ln>
            <a:noFill/>
          </a:ln>
          <a:effectLst/>
          <a:extLst>
            <a:ext uri="{909E8E84-426E-40dd-AFC4-6F175D3DCCD1}">
              <a14:hiddenFill xmlns="" xmlns:a14="http://schemas.microsoft.com/office/drawing/2010/main" xmlns:lc="http://schemas.openxmlformats.org/drawingml/2006/lockedCanvas">
                <a:solidFill>
                  <a:schemeClr val="accent1"/>
                </a:solidFill>
              </a14:hiddenFill>
            </a:ext>
            <a:ext uri="{91240B29-F687-4f45-9708-019B960494DF}">
              <a14:hiddenLine xmlns="" xmlns:a14="http://schemas.microsoft.com/office/drawing/2010/main" xmlns:lc="http://schemas.openxmlformats.org/drawingml/2006/lockedCanvas" w="9525">
                <a:solidFill>
                  <a:schemeClr val="tx1"/>
                </a:solidFill>
                <a:miter lim="800000"/>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pPr eaLnBrk="1" hangingPunct="1">
              <a:lnSpc>
                <a:spcPct val="70000"/>
              </a:lnSpc>
              <a:spcBef>
                <a:spcPts val="913"/>
              </a:spcBef>
            </a:pPr>
            <a:r>
              <a:rPr lang="en-US" i="1" dirty="0">
                <a:solidFill>
                  <a:srgbClr val="0039AC"/>
                </a:solidFill>
                <a:latin typeface="Arial Black" charset="0"/>
                <a:cs typeface="Times New Roman" charset="0"/>
              </a:rPr>
              <a:t>3D Data: </a:t>
            </a:r>
          </a:p>
          <a:p>
            <a:pPr eaLnBrk="1" hangingPunct="1">
              <a:lnSpc>
                <a:spcPct val="70000"/>
              </a:lnSpc>
              <a:spcBef>
                <a:spcPts val="913"/>
              </a:spcBef>
            </a:pPr>
            <a:r>
              <a:rPr lang="en-US" dirty="0">
                <a:solidFill>
                  <a:srgbClr val="0039AC"/>
                </a:solidFill>
                <a:cs typeface="Times New Roman" charset="0"/>
              </a:rPr>
              <a:t>• Collect by shooting many parallel lines ~25 m </a:t>
            </a:r>
            <a:r>
              <a:rPr lang="en-US" b="1" dirty="0">
                <a:solidFill>
                  <a:srgbClr val="FF0000"/>
                </a:solidFill>
                <a:latin typeface="Arial Black" panose="020B0604020202020204" pitchFamily="34" charset="0"/>
                <a:cs typeface="Arial Black" panose="020B0604020202020204" pitchFamily="34" charset="0"/>
              </a:rPr>
              <a:t>(!)</a:t>
            </a:r>
            <a:r>
              <a:rPr lang="en-US" dirty="0">
                <a:solidFill>
                  <a:srgbClr val="0039AC"/>
                </a:solidFill>
                <a:cs typeface="Times New Roman" charset="0"/>
              </a:rPr>
              <a:t> apart</a:t>
            </a:r>
          </a:p>
          <a:p>
            <a:pPr eaLnBrk="1" hangingPunct="1">
              <a:lnSpc>
                <a:spcPct val="70000"/>
              </a:lnSpc>
              <a:spcBef>
                <a:spcPts val="913"/>
              </a:spcBef>
            </a:pPr>
            <a:r>
              <a:rPr lang="en-US" dirty="0">
                <a:solidFill>
                  <a:srgbClr val="0039AC"/>
                </a:solidFill>
                <a:cs typeface="Times New Roman" charset="0"/>
              </a:rPr>
              <a:t>• Migrate together to increase accuracy and to create a</a:t>
            </a:r>
          </a:p>
          <a:p>
            <a:pPr eaLnBrk="1" hangingPunct="1">
              <a:lnSpc>
                <a:spcPct val="70000"/>
              </a:lnSpc>
              <a:spcBef>
                <a:spcPts val="913"/>
              </a:spcBef>
            </a:pPr>
            <a:r>
              <a:rPr lang="en-US" dirty="0">
                <a:solidFill>
                  <a:srgbClr val="0039AC"/>
                </a:solidFill>
                <a:cs typeface="Times New Roman" charset="0"/>
              </a:rPr>
              <a:t>   coherent data volume (or “cube”) </a:t>
            </a:r>
          </a:p>
          <a:p>
            <a:pPr eaLnBrk="1" hangingPunct="1">
              <a:lnSpc>
                <a:spcPct val="70000"/>
              </a:lnSpc>
              <a:spcBef>
                <a:spcPts val="913"/>
              </a:spcBef>
            </a:pPr>
            <a:r>
              <a:rPr lang="en-US" dirty="0">
                <a:solidFill>
                  <a:srgbClr val="0039AC"/>
                </a:solidFill>
                <a:cs typeface="Times New Roman" charset="0"/>
              </a:rPr>
              <a:t>• Collected over all offshore oil and gas fields</a:t>
            </a:r>
          </a:p>
          <a:p>
            <a:pPr eaLnBrk="1" hangingPunct="1">
              <a:lnSpc>
                <a:spcPct val="70000"/>
              </a:lnSpc>
              <a:spcBef>
                <a:spcPts val="913"/>
              </a:spcBef>
            </a:pPr>
            <a:r>
              <a:rPr lang="en-US" dirty="0">
                <a:solidFill>
                  <a:srgbClr val="0039AC"/>
                </a:solidFill>
                <a:cs typeface="Times New Roman" charset="0"/>
              </a:rPr>
              <a:t>• Underpins the geometric understanding of an oil/gas field</a:t>
            </a:r>
          </a:p>
        </p:txBody>
      </p:sp>
    </p:spTree>
    <p:extLst>
      <p:ext uri="{BB962C8B-B14F-4D97-AF65-F5344CB8AC3E}">
        <p14:creationId xmlns:p14="http://schemas.microsoft.com/office/powerpoint/2010/main" val="19608486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 Box 3">
            <a:extLst>
              <a:ext uri="{FF2B5EF4-FFF2-40B4-BE49-F238E27FC236}">
                <a16:creationId xmlns:a16="http://schemas.microsoft.com/office/drawing/2014/main" id="{8DA2A5C1-4286-2A46-A2CB-F3EC7D208C74}"/>
              </a:ext>
            </a:extLst>
          </p:cNvPr>
          <p:cNvSpPr txBox="1">
            <a:spLocks/>
          </p:cNvSpPr>
          <p:nvPr/>
        </p:nvSpPr>
        <p:spPr bwMode="auto">
          <a:xfrm>
            <a:off x="7590631" y="354806"/>
            <a:ext cx="2789237" cy="366713"/>
          </a:xfrm>
          <a:prstGeom prst="rect">
            <a:avLst/>
          </a:prstGeom>
          <a:noFill/>
          <a:ln>
            <a:noFill/>
          </a:ln>
          <a:effectLst/>
          <a:extLst>
            <a:ext uri="{909E8E84-426E-40dd-AFC4-6F175D3DCCD1}">
              <a14:hiddenFill xmlns="" xmlns:a14="http://schemas.microsoft.com/office/drawing/2010/main" xmlns:lc="http://schemas.openxmlformats.org/drawingml/2006/lockedCanvas">
                <a:blipFill dpi="0" rotWithShape="0">
                  <a:blip r:embed="rId3"/>
                  <a:srcRect/>
                  <a:tile tx="0" ty="0" sx="100000" sy="100000" flip="none" algn="tl"/>
                </a:blipFill>
              </a14:hiddenFill>
            </a:ext>
            <a:ext uri="{91240B29-F687-4f45-9708-019B960494DF}">
              <a14:hiddenLine xmlns="" xmlns:a14="http://schemas.microsoft.com/office/drawing/2010/main" xmlns:lc="http://schemas.openxmlformats.org/drawingml/2006/lockedCanvas" w="25400">
                <a:solidFill>
                  <a:srgbClr val="000000"/>
                </a:solidFill>
                <a:miter lim="800000"/>
                <a:headEnd/>
                <a:tailEnd/>
              </a14:hiddenLine>
            </a:ext>
            <a:ext uri="{AF507438-7753-43e0-B8FC-AC1667EBCBE1}">
              <a14:hiddenEffects xmlns="" xmlns:a14="http://schemas.microsoft.com/office/drawing/2010/main" xmlns:lc="http://schemas.openxmlformats.org/drawingml/2006/lockedCanvas">
                <a:effectLst>
                  <a:outerShdw blurRad="63500" dist="38099" dir="2700000" algn="ctr" rotWithShape="0">
                    <a:schemeClr val="bg2">
                      <a:alpha val="74998"/>
                    </a:schemeClr>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pPr algn="ctr" eaLnBrk="1" hangingPunct="1"/>
            <a:r>
              <a:rPr lang="en-US" sz="1800" i="1">
                <a:solidFill>
                  <a:srgbClr val="0039AC"/>
                </a:solidFill>
                <a:latin typeface="Arial Black" charset="0"/>
                <a:ea typeface="ヒラギノ角ゴ ProN W3" charset="0"/>
                <a:cs typeface="ヒラギノ角ゴ ProN W3" charset="0"/>
              </a:rPr>
              <a:t>Haakon Fossen 2010</a:t>
            </a:r>
          </a:p>
        </p:txBody>
      </p:sp>
      <p:pic>
        <p:nvPicPr>
          <p:cNvPr id="23" name="Picture 22">
            <a:extLst>
              <a:ext uri="{FF2B5EF4-FFF2-40B4-BE49-F238E27FC236}">
                <a16:creationId xmlns:a16="http://schemas.microsoft.com/office/drawing/2014/main" id="{875265E2-912D-1D4A-BBFB-E48CA2C76E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2131" y="688181"/>
            <a:ext cx="7634287" cy="5815013"/>
          </a:xfrm>
          <a:prstGeom prst="rect">
            <a:avLst/>
          </a:prstGeom>
          <a:noFill/>
          <a:ln>
            <a:noFill/>
          </a:ln>
          <a:extLst>
            <a:ext uri="{909E8E84-426E-40dd-AFC4-6F175D3DCCD1}">
              <a14:hiddenFill xmlns="" xmlns:a14="http://schemas.microsoft.com/office/drawing/2010/main" xmlns:lc="http://schemas.openxmlformats.org/drawingml/2006/lockedCanvas">
                <a:solidFill>
                  <a:srgbClr val="FFFFFF"/>
                </a:solidFill>
              </a14:hiddenFill>
            </a:ext>
            <a:ext uri="{91240B29-F687-4f45-9708-019B960494DF}">
              <a14:hiddenLine xmlns="" xmlns:a14="http://schemas.microsoft.com/office/drawing/2010/main" xmlns:lc="http://schemas.openxmlformats.org/drawingml/2006/lockedCanvas" w="12700">
                <a:solidFill>
                  <a:schemeClr val="tx1"/>
                </a:solidFill>
                <a:miter lim="800000"/>
                <a:headEnd/>
                <a:tailEnd/>
              </a14:hiddenLine>
            </a:ext>
          </a:extLst>
        </p:spPr>
      </p:pic>
    </p:spTree>
    <p:extLst>
      <p:ext uri="{BB962C8B-B14F-4D97-AF65-F5344CB8AC3E}">
        <p14:creationId xmlns:p14="http://schemas.microsoft.com/office/powerpoint/2010/main" val="24285846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3">
            <a:extLst>
              <a:ext uri="{FF2B5EF4-FFF2-40B4-BE49-F238E27FC236}">
                <a16:creationId xmlns:a16="http://schemas.microsoft.com/office/drawing/2014/main" id="{F39D69A8-A0B8-074A-9A86-441A28B39D5D}"/>
              </a:ext>
            </a:extLst>
          </p:cNvPr>
          <p:cNvSpPr txBox="1">
            <a:spLocks/>
          </p:cNvSpPr>
          <p:nvPr/>
        </p:nvSpPr>
        <p:spPr bwMode="auto">
          <a:xfrm>
            <a:off x="7514431" y="51594"/>
            <a:ext cx="2789237" cy="366713"/>
          </a:xfrm>
          <a:prstGeom prst="rect">
            <a:avLst/>
          </a:prstGeom>
          <a:noFill/>
          <a:ln>
            <a:noFill/>
          </a:ln>
          <a:effectLst/>
          <a:extLst>
            <a:ext uri="{909E8E84-426E-40dd-AFC4-6F175D3DCCD1}">
              <a14:hiddenFill xmlns:lc="http://schemas.openxmlformats.org/drawingml/2006/lockedCanvas" xmlns:a14="http://schemas.microsoft.com/office/drawing/2010/main" xmlns="">
                <a:blipFill dpi="0" rotWithShape="0">
                  <a:blip r:embed="rId3"/>
                  <a:srcRect/>
                  <a:tile tx="0" ty="0" sx="100000" sy="100000" flip="none" algn="tl"/>
                </a:blipFill>
              </a14:hiddenFill>
            </a:ext>
            <a:ext uri="{91240B29-F687-4f45-9708-019B960494DF}">
              <a14:hiddenLine xmlns:lc="http://schemas.openxmlformats.org/drawingml/2006/lockedCanvas" xmlns:a14="http://schemas.microsoft.com/office/drawing/2010/main" xmlns="" w="25400">
                <a:solidFill>
                  <a:srgbClr val="000000"/>
                </a:solidFill>
                <a:miter lim="800000"/>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pPr algn="ctr" eaLnBrk="1" hangingPunct="1"/>
            <a:r>
              <a:rPr lang="en-US" sz="1800" i="1">
                <a:solidFill>
                  <a:srgbClr val="0039AC"/>
                </a:solidFill>
                <a:latin typeface="Arial Black" charset="0"/>
                <a:ea typeface="ヒラギノ角ゴ ProN W3" charset="0"/>
                <a:cs typeface="ヒラギノ角ゴ ProN W3" charset="0"/>
              </a:rPr>
              <a:t>Haakon Fossen 2010</a:t>
            </a:r>
          </a:p>
        </p:txBody>
      </p:sp>
      <p:pic>
        <p:nvPicPr>
          <p:cNvPr id="12" name="Picture 11">
            <a:extLst>
              <a:ext uri="{FF2B5EF4-FFF2-40B4-BE49-F238E27FC236}">
                <a16:creationId xmlns:a16="http://schemas.microsoft.com/office/drawing/2014/main" id="{5BB78DE1-F0CD-7B4D-A5D5-D97A17204C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206" y="1797844"/>
            <a:ext cx="5389562" cy="5008563"/>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12700">
                <a:solidFill>
                  <a:schemeClr val="tx1"/>
                </a:solidFill>
                <a:miter lim="800000"/>
                <a:headEnd/>
                <a:tailEnd/>
              </a14:hiddenLine>
            </a:ext>
          </a:extLst>
        </p:spPr>
      </p:pic>
      <p:pic>
        <p:nvPicPr>
          <p:cNvPr id="13" name="Picture 12">
            <a:extLst>
              <a:ext uri="{FF2B5EF4-FFF2-40B4-BE49-F238E27FC236}">
                <a16:creationId xmlns:a16="http://schemas.microsoft.com/office/drawing/2014/main" id="{9649E902-0628-BD46-8BA5-FA45481A27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88331" y="2270919"/>
            <a:ext cx="2552700" cy="1830388"/>
          </a:xfrm>
          <a:prstGeom prst="rect">
            <a:avLst/>
          </a:prstGeom>
          <a:noFill/>
          <a:ln>
            <a:noFill/>
          </a:ln>
          <a:extLst>
            <a:ext uri="{909E8E84-426E-40dd-AFC4-6F175D3DCCD1}">
              <a14:hiddenFill xmlns:lc="http://schemas.openxmlformats.org/drawingml/2006/lockedCanvas" xmlns:a14="http://schemas.microsoft.com/office/drawing/2010/main" xmlns="">
                <a:solidFill>
                  <a:srgbClr val="FFFFFF"/>
                </a:solidFill>
              </a14:hiddenFill>
            </a:ext>
            <a:ext uri="{91240B29-F687-4f45-9708-019B960494DF}">
              <a14:hiddenLine xmlns:lc="http://schemas.openxmlformats.org/drawingml/2006/lockedCanvas" xmlns:a14="http://schemas.microsoft.com/office/drawing/2010/main" xmlns="" w="12700">
                <a:solidFill>
                  <a:schemeClr val="tx1"/>
                </a:solidFill>
                <a:miter lim="800000"/>
                <a:headEnd/>
                <a:tailEnd/>
              </a14:hiddenLine>
            </a:ext>
          </a:extLst>
        </p:spPr>
      </p:pic>
      <p:sp>
        <p:nvSpPr>
          <p:cNvPr id="14" name="Rectangle 13">
            <a:extLst>
              <a:ext uri="{FF2B5EF4-FFF2-40B4-BE49-F238E27FC236}">
                <a16:creationId xmlns:a16="http://schemas.microsoft.com/office/drawing/2014/main" id="{CDECC9CB-2394-C24C-B438-45F952C9F9AB}"/>
              </a:ext>
            </a:extLst>
          </p:cNvPr>
          <p:cNvSpPr>
            <a:spLocks noChangeArrowheads="1"/>
          </p:cNvSpPr>
          <p:nvPr/>
        </p:nvSpPr>
        <p:spPr bwMode="auto">
          <a:xfrm>
            <a:off x="3217068" y="513557"/>
            <a:ext cx="5183188" cy="762000"/>
          </a:xfrm>
          <a:prstGeom prst="rect">
            <a:avLst/>
          </a:prstGeom>
          <a:noFill/>
          <a:ln>
            <a:noFill/>
          </a:ln>
          <a:effectLst/>
          <a:extLst>
            <a:ext uri="{909E8E84-426E-40dd-AFC4-6F175D3DCCD1}">
              <a14:hiddenFill xmlns:lc="http://schemas.openxmlformats.org/drawingml/2006/lockedCanvas" xmlns:a14="http://schemas.microsoft.com/office/drawing/2010/main" xmlns="">
                <a:solidFill>
                  <a:schemeClr val="accent1"/>
                </a:solidFill>
              </a14:hiddenFill>
            </a:ext>
            <a:ext uri="{91240B29-F687-4f45-9708-019B960494DF}">
              <a14:hiddenLine xmlns:lc="http://schemas.openxmlformats.org/drawingml/2006/lockedCanvas" xmlns:a14="http://schemas.microsoft.com/office/drawing/2010/main" xmlns="" w="9525">
                <a:solidFill>
                  <a:schemeClr val="tx1"/>
                </a:solidFill>
                <a:miter lim="800000"/>
                <a:headEnd/>
                <a:tailEnd/>
              </a14:hiddenLine>
            </a:ext>
            <a:ext uri="{AF507438-7753-43e0-B8FC-AC1667EBCBE1}">
              <a14:hiddenEffects xmlns:lc="http://schemas.openxmlformats.org/drawingml/2006/lockedCanva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defPPr>
              <a:defRPr lang="en-US"/>
            </a:defPPr>
            <a:lvl1pPr algn="l" rtl="0" fontAlgn="base">
              <a:spcBef>
                <a:spcPct val="0"/>
              </a:spcBef>
              <a:spcAft>
                <a:spcPct val="0"/>
              </a:spcAft>
              <a:defRPr sz="2400" kern="1200">
                <a:solidFill>
                  <a:schemeClr val="tx1"/>
                </a:solidFill>
                <a:latin typeface="Arial" charset="0"/>
                <a:ea typeface="ＭＳ Ｐゴシック" charset="0"/>
                <a:cs typeface="+mn-cs"/>
              </a:defRPr>
            </a:lvl1pPr>
            <a:lvl2pPr marL="457200" algn="l" rtl="0" fontAlgn="base">
              <a:spcBef>
                <a:spcPct val="0"/>
              </a:spcBef>
              <a:spcAft>
                <a:spcPct val="0"/>
              </a:spcAft>
              <a:defRPr sz="2400" kern="1200">
                <a:solidFill>
                  <a:schemeClr val="tx1"/>
                </a:solidFill>
                <a:latin typeface="Arial" charset="0"/>
                <a:ea typeface="ＭＳ Ｐゴシック" charset="0"/>
                <a:cs typeface="+mn-cs"/>
              </a:defRPr>
            </a:lvl2pPr>
            <a:lvl3pPr marL="914400" algn="l" rtl="0" fontAlgn="base">
              <a:spcBef>
                <a:spcPct val="0"/>
              </a:spcBef>
              <a:spcAft>
                <a:spcPct val="0"/>
              </a:spcAft>
              <a:defRPr sz="2400" kern="1200">
                <a:solidFill>
                  <a:schemeClr val="tx1"/>
                </a:solidFill>
                <a:latin typeface="Arial" charset="0"/>
                <a:ea typeface="ＭＳ Ｐゴシック" charset="0"/>
                <a:cs typeface="+mn-cs"/>
              </a:defRPr>
            </a:lvl3pPr>
            <a:lvl4pPr marL="1371600" algn="l" rtl="0" fontAlgn="base">
              <a:spcBef>
                <a:spcPct val="0"/>
              </a:spcBef>
              <a:spcAft>
                <a:spcPct val="0"/>
              </a:spcAft>
              <a:defRPr sz="2400" kern="1200">
                <a:solidFill>
                  <a:schemeClr val="tx1"/>
                </a:solidFill>
                <a:latin typeface="Arial" charset="0"/>
                <a:ea typeface="ＭＳ Ｐゴシック" charset="0"/>
                <a:cs typeface="+mn-cs"/>
              </a:defRPr>
            </a:lvl4pPr>
            <a:lvl5pPr marL="1828800" algn="l" rtl="0" fontAlgn="base">
              <a:spcBef>
                <a:spcPct val="0"/>
              </a:spcBef>
              <a:spcAft>
                <a:spcPct val="0"/>
              </a:spcAft>
              <a:defRPr sz="2400" kern="1200">
                <a:solidFill>
                  <a:schemeClr val="tx1"/>
                </a:solidFill>
                <a:latin typeface="Arial" charset="0"/>
                <a:ea typeface="ＭＳ Ｐゴシック" charset="0"/>
                <a:cs typeface="+mn-cs"/>
              </a:defRPr>
            </a:lvl5pPr>
            <a:lvl6pPr marL="2286000" algn="l" defTabSz="457200" rtl="0" eaLnBrk="1" latinLnBrk="0" hangingPunct="1">
              <a:defRPr sz="2400" kern="1200">
                <a:solidFill>
                  <a:schemeClr val="tx1"/>
                </a:solidFill>
                <a:latin typeface="Arial" charset="0"/>
                <a:ea typeface="ＭＳ Ｐゴシック" charset="0"/>
                <a:cs typeface="+mn-cs"/>
              </a:defRPr>
            </a:lvl6pPr>
            <a:lvl7pPr marL="2743200" algn="l" defTabSz="457200" rtl="0" eaLnBrk="1" latinLnBrk="0" hangingPunct="1">
              <a:defRPr sz="2400" kern="1200">
                <a:solidFill>
                  <a:schemeClr val="tx1"/>
                </a:solidFill>
                <a:latin typeface="Arial" charset="0"/>
                <a:ea typeface="ＭＳ Ｐゴシック" charset="0"/>
                <a:cs typeface="+mn-cs"/>
              </a:defRPr>
            </a:lvl7pPr>
            <a:lvl8pPr marL="3200400" algn="l" defTabSz="457200" rtl="0" eaLnBrk="1" latinLnBrk="0" hangingPunct="1">
              <a:defRPr sz="2400" kern="1200">
                <a:solidFill>
                  <a:schemeClr val="tx1"/>
                </a:solidFill>
                <a:latin typeface="Arial" charset="0"/>
                <a:ea typeface="ＭＳ Ｐゴシック" charset="0"/>
                <a:cs typeface="+mn-cs"/>
              </a:defRPr>
            </a:lvl8pPr>
            <a:lvl9pPr marL="3657600" algn="l" defTabSz="457200" rtl="0" eaLnBrk="1" latinLnBrk="0" hangingPunct="1">
              <a:defRPr sz="2400" kern="1200">
                <a:solidFill>
                  <a:schemeClr val="tx1"/>
                </a:solidFill>
                <a:latin typeface="Arial" charset="0"/>
                <a:ea typeface="ＭＳ Ｐゴシック" charset="0"/>
                <a:cs typeface="+mn-cs"/>
              </a:defRPr>
            </a:lvl9pPr>
          </a:lstStyle>
          <a:p>
            <a:pPr eaLnBrk="1" hangingPunct="1"/>
            <a:r>
              <a:rPr lang="en-US" sz="4400">
                <a:solidFill>
                  <a:srgbClr val="0039AC"/>
                </a:solidFill>
                <a:latin typeface="Arial Black" charset="0"/>
              </a:rPr>
              <a:t>Data acquisition</a:t>
            </a:r>
          </a:p>
        </p:txBody>
      </p:sp>
    </p:spTree>
    <p:extLst>
      <p:ext uri="{BB962C8B-B14F-4D97-AF65-F5344CB8AC3E}">
        <p14:creationId xmlns:p14="http://schemas.microsoft.com/office/powerpoint/2010/main" val="22363447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38681</TotalTime>
  <Words>1067</Words>
  <Application>Microsoft Macintosh PowerPoint</Application>
  <PresentationFormat>Widescreen</PresentationFormat>
  <Paragraphs>166</Paragraphs>
  <Slides>37</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37</vt:i4>
      </vt:variant>
    </vt:vector>
  </HeadingPairs>
  <TitlesOfParts>
    <vt:vector size="48" baseType="lpstr">
      <vt:lpstr>Arial</vt:lpstr>
      <vt:lpstr>Arial Black</vt:lpstr>
      <vt:lpstr>Calibri</vt:lpstr>
      <vt:lpstr>Calibri Light</vt:lpstr>
      <vt:lpstr>Gill Sans</vt:lpstr>
      <vt:lpstr>Helvetica</vt:lpstr>
      <vt:lpstr>Osaka</vt:lpstr>
      <vt:lpstr>Symbol</vt:lpstr>
      <vt:lpstr>Times New Roman</vt:lpstr>
      <vt:lpstr>ヒラギノ角ゴ ProN W3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Tony Lowry</dc:creator>
  <cp:lastModifiedBy>Tony Lowry</cp:lastModifiedBy>
  <cp:revision>42</cp:revision>
  <cp:lastPrinted>2022-01-10T14:45:35Z</cp:lastPrinted>
  <dcterms:created xsi:type="dcterms:W3CDTF">2022-01-10T14:15:51Z</dcterms:created>
  <dcterms:modified xsi:type="dcterms:W3CDTF">2026-02-23T20:28:10Z</dcterms:modified>
</cp:coreProperties>
</file>