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73" r:id="rId3"/>
    <p:sldId id="296" r:id="rId4"/>
    <p:sldId id="297" r:id="rId5"/>
    <p:sldId id="298" r:id="rId6"/>
    <p:sldId id="267" r:id="rId7"/>
    <p:sldId id="2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1/23/26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806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Jan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E79EB611-113C-3448-894F-C7D67D590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17" y="6394348"/>
            <a:ext cx="67951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Mon 26 Jan: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65-81 (Ch 3-3.2)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7D5DB6-489A-B022-2659-429E2EBA681D}"/>
              </a:ext>
            </a:extLst>
          </p:cNvPr>
          <p:cNvSpPr txBox="1"/>
          <p:nvPr/>
        </p:nvSpPr>
        <p:spPr>
          <a:xfrm>
            <a:off x="1103943" y="1352729"/>
            <a:ext cx="8609665" cy="5032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Fermat’s Principal </a:t>
            </a:r>
            <a:r>
              <a:rPr lang="en-US" sz="30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&amp; </a:t>
            </a:r>
            <a:r>
              <a:rPr lang="en-US" sz="30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Snell’s Law</a:t>
            </a:r>
            <a:r>
              <a:rPr lang="en-US" sz="30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• </a:t>
            </a:r>
            <a:r>
              <a:rPr lang="en-US" sz="24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ingdings" pitchFamily="2" charset="2"/>
              </a:rPr>
              <a:t>Fermat’s principle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(the propagation path or </a:t>
            </a:r>
            <a:r>
              <a:rPr lang="en-US" sz="2400" b="1" i="1" dirty="0" err="1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ingdings" pitchFamily="2" charset="2"/>
              </a:rPr>
              <a:t>raypath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is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always the path requiring </a:t>
            </a:r>
            <a:r>
              <a:rPr lang="en-US" sz="24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ingdings" pitchFamily="2" charset="2"/>
              </a:rPr>
              <a:t>least time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) leads to </a:t>
            </a:r>
            <a:r>
              <a:rPr lang="en-US" sz="24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ingdings" pitchFamily="2" charset="2"/>
              </a:rPr>
              <a:t>Snell’s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</a:t>
            </a:r>
            <a:r>
              <a:rPr lang="en-US" sz="24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ingdings" pitchFamily="2" charset="2"/>
              </a:rPr>
              <a:t>Law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:</a:t>
            </a:r>
          </a:p>
          <a:p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endParaRPr lang="en-US" sz="3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Snell’s law predicts (for example) that a ray entering a slower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medium bends away from the boundary</a:t>
            </a:r>
          </a:p>
          <a:p>
            <a:r>
              <a:rPr lang="en-US" sz="2400" dirty="0">
                <a:solidFill>
                  <a:srgbClr val="0039AC"/>
                </a:solidFill>
              </a:rPr>
              <a:t>•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</a:rPr>
              <a:t>Reflections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</a:rPr>
              <a:t>Refractions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wave traveling across a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boundary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conserves energy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has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continuous stress</a:t>
            </a:r>
          </a:p>
          <a:p>
            <a:r>
              <a:rPr lang="en-US" sz="2400" i="1" dirty="0">
                <a:solidFill>
                  <a:srgbClr val="0039AC"/>
                </a:solidFill>
              </a:rPr>
              <a:t>  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&amp;</a:t>
            </a:r>
            <a:r>
              <a:rPr lang="en-US" sz="2400" i="1" dirty="0">
                <a:solidFill>
                  <a:srgbClr val="0039AC"/>
                </a:solidFill>
              </a:rPr>
              <a:t>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displacement</a:t>
            </a:r>
            <a:r>
              <a:rPr lang="en-US" sz="2400" i="1" dirty="0">
                <a:solidFill>
                  <a:srgbClr val="0039AC"/>
                </a:solidFill>
              </a:rPr>
              <a:t>  </a:t>
            </a:r>
            <a:r>
              <a:rPr lang="en-US" sz="2400" dirty="0">
                <a:solidFill>
                  <a:srgbClr val="0039AC"/>
                </a:solidFill>
                <a:sym typeface="Symbol" charset="0"/>
              </a:rPr>
              <a:t></a:t>
            </a:r>
            <a:r>
              <a:rPr lang="en-US" sz="2400" dirty="0">
                <a:solidFill>
                  <a:srgbClr val="0039AC"/>
                </a:solidFill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reflects some energy, transmits some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energy, and often converts some energy to another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phase (e.g.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All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are governed by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</a:rPr>
              <a:t>Snell’s Law!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15BF78-7B75-EC72-9CE9-0817B2B3B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082" y="2638536"/>
            <a:ext cx="1143000" cy="68580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E14EA4C-F4C7-2F0E-3F1A-01965B9EC770}"/>
              </a:ext>
            </a:extLst>
          </p:cNvPr>
          <p:cNvSpPr/>
          <p:nvPr/>
        </p:nvSpPr>
        <p:spPr>
          <a:xfrm>
            <a:off x="9711943" y="1789043"/>
            <a:ext cx="1703851" cy="41119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Here, </a:t>
            </a:r>
            <a:r>
              <a:rPr lang="en-US" i="1" dirty="0">
                <a:solidFill>
                  <a:schemeClr val="tx1"/>
                </a:solidFill>
                <a:latin typeface="Symbol" pitchFamily="2" charset="2"/>
              </a:rPr>
              <a:t>q</a:t>
            </a:r>
            <a:r>
              <a:rPr lang="en-US" dirty="0">
                <a:solidFill>
                  <a:srgbClr val="0039AC"/>
                </a:solidFill>
              </a:rPr>
              <a:t>  is the </a:t>
            </a:r>
            <a:r>
              <a:rPr lang="en-US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angle of incidence </a:t>
            </a:r>
            <a:r>
              <a:rPr lang="en-US" dirty="0">
                <a:solidFill>
                  <a:srgbClr val="0039AC"/>
                </a:solidFill>
              </a:rPr>
              <a:t>between the </a:t>
            </a:r>
            <a:r>
              <a:rPr lang="en-US" dirty="0" err="1">
                <a:solidFill>
                  <a:srgbClr val="0039AC"/>
                </a:solidFill>
              </a:rPr>
              <a:t>raypath</a:t>
            </a:r>
            <a:r>
              <a:rPr lang="en-US" dirty="0">
                <a:solidFill>
                  <a:srgbClr val="0039AC"/>
                </a:solidFill>
              </a:rPr>
              <a:t> and the normal to a boundary separating two media (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0039AC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0039AC"/>
                </a:solidFill>
              </a:rPr>
              <a:t>) with different velocities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0039AC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0">
            <a:extLst>
              <a:ext uri="{FF2B5EF4-FFF2-40B4-BE49-F238E27FC236}">
                <a16:creationId xmlns:a16="http://schemas.microsoft.com/office/drawing/2014/main" id="{E9354257-069B-C3AA-EC2D-3B343D213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958" y="2090172"/>
            <a:ext cx="850008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 continued: </a:t>
            </a:r>
          </a:p>
          <a:p>
            <a:r>
              <a:rPr lang="en-US" dirty="0">
                <a:solidFill>
                  <a:srgbClr val="0039AC"/>
                </a:solidFill>
              </a:rPr>
              <a:t>•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Critical Angle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the angle of incidence for which the</a:t>
            </a:r>
          </a:p>
          <a:p>
            <a:r>
              <a:rPr lang="en-US" dirty="0">
                <a:solidFill>
                  <a:srgbClr val="0039AC"/>
                </a:solidFill>
              </a:rPr>
              <a:t>   refraction parallels the interface:</a:t>
            </a:r>
          </a:p>
          <a:p>
            <a:r>
              <a:rPr lang="en-US" dirty="0">
                <a:solidFill>
                  <a:srgbClr val="0039AC"/>
                </a:solidFill>
              </a:rPr>
              <a:t>   (and at &gt; angles, no refraction!)</a:t>
            </a:r>
          </a:p>
          <a:p>
            <a:r>
              <a:rPr lang="en-US" dirty="0">
                <a:solidFill>
                  <a:srgbClr val="0039AC"/>
                </a:solidFill>
              </a:rPr>
              <a:t>•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Diffractions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occur at 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scatterers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” or non-ideal</a:t>
            </a:r>
          </a:p>
          <a:p>
            <a:r>
              <a:rPr lang="en-US" dirty="0">
                <a:solidFill>
                  <a:srgbClr val="0039AC"/>
                </a:solidFill>
                <a:latin typeface="Arial"/>
              </a:rPr>
              <a:t>   boundaries</a:t>
            </a:r>
            <a:r>
              <a:rPr lang="en-US" dirty="0">
                <a:solidFill>
                  <a:srgbClr val="0039AC"/>
                </a:solidFill>
              </a:rPr>
              <a:t>; are predicted by </a:t>
            </a:r>
            <a:r>
              <a:rPr lang="en-US" dirty="0" err="1">
                <a:solidFill>
                  <a:srgbClr val="0039AC"/>
                </a:solidFill>
              </a:rPr>
              <a:t>Huygen</a:t>
            </a:r>
            <a:r>
              <a:rPr lang="en-US" dirty="0" err="1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 err="1">
                <a:solidFill>
                  <a:srgbClr val="0039AC"/>
                </a:solidFill>
              </a:rPr>
              <a:t>s</a:t>
            </a:r>
            <a:r>
              <a:rPr lang="en-US" dirty="0">
                <a:solidFill>
                  <a:srgbClr val="0039AC"/>
                </a:solidFill>
              </a:rPr>
              <a:t> Principle but not by</a:t>
            </a:r>
          </a:p>
          <a:p>
            <a:r>
              <a:rPr lang="en-US" dirty="0">
                <a:solidFill>
                  <a:srgbClr val="0039AC"/>
                </a:solidFill>
              </a:rPr>
              <a:t>   ray theory/Snell’s Law.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084AAF-9E94-F824-7022-A094066DB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934" y="2919511"/>
            <a:ext cx="1295400" cy="668338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7799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3">
            <a:extLst>
              <a:ext uri="{FF2B5EF4-FFF2-40B4-BE49-F238E27FC236}">
                <a16:creationId xmlns:a16="http://schemas.microsoft.com/office/drawing/2014/main" id="{A0FBFFEE-B833-6742-8958-DD292C41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454" y="177968"/>
            <a:ext cx="60724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39AC"/>
                </a:solidFill>
              </a:rPr>
              <a:t>Some basic concepts of seismic amplitude:</a:t>
            </a:r>
          </a:p>
        </p:txBody>
      </p:sp>
      <p:sp>
        <p:nvSpPr>
          <p:cNvPr id="36" name="Text Box 4">
            <a:extLst>
              <a:ext uri="{FF2B5EF4-FFF2-40B4-BE49-F238E27FC236}">
                <a16:creationId xmlns:a16="http://schemas.microsoft.com/office/drawing/2014/main" id="{7CC8F814-AFAB-B24C-B07A-456D728CA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9704" y="622468"/>
            <a:ext cx="492073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200" i="1" dirty="0">
                <a:solidFill>
                  <a:srgbClr val="FF0000"/>
                </a:solidFill>
                <a:latin typeface="Arial Black" charset="0"/>
              </a:rPr>
              <a:t>Impedance Contrast</a:t>
            </a:r>
            <a:r>
              <a:rPr lang="en-US" sz="3200" dirty="0">
                <a:solidFill>
                  <a:srgbClr val="FF0000"/>
                </a:solidFill>
                <a:latin typeface="Arial Black" charset="0"/>
              </a:rPr>
              <a:t>:</a:t>
            </a:r>
          </a:p>
        </p:txBody>
      </p:sp>
      <p:sp>
        <p:nvSpPr>
          <p:cNvPr id="37" name="Text Box 5">
            <a:extLst>
              <a:ext uri="{FF2B5EF4-FFF2-40B4-BE49-F238E27FC236}">
                <a16:creationId xmlns:a16="http://schemas.microsoft.com/office/drawing/2014/main" id="{57DCFC3E-F41B-0C45-B2BF-373B8A712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554" y="1200318"/>
            <a:ext cx="914558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Thus far we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ve focused much of the discussion on concepts</a:t>
            </a:r>
          </a:p>
          <a:p>
            <a:r>
              <a:rPr lang="en-US" dirty="0">
                <a:solidFill>
                  <a:srgbClr val="0039AC"/>
                </a:solidFill>
              </a:rPr>
              <a:t>related to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velocity</a:t>
            </a:r>
            <a:r>
              <a:rPr lang="en-US" dirty="0">
                <a:solidFill>
                  <a:srgbClr val="0039AC"/>
                </a:solidFill>
              </a:rPr>
              <a:t> &amp;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travel-time</a:t>
            </a:r>
            <a:r>
              <a:rPr lang="en-US" dirty="0">
                <a:solidFill>
                  <a:srgbClr val="0039AC"/>
                </a:solidFill>
              </a:rPr>
              <a:t>, but seismic waves also have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amplitude</a:t>
            </a:r>
            <a:r>
              <a:rPr lang="en-US" i="1" dirty="0">
                <a:solidFill>
                  <a:srgbClr val="0039AC"/>
                </a:solidFill>
              </a:rPr>
              <a:t>,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A</a:t>
            </a:r>
            <a:r>
              <a:rPr lang="en-US" dirty="0">
                <a:solidFill>
                  <a:srgbClr val="0039AC"/>
                </a:solidFill>
              </a:rPr>
              <a:t>, of the particle displacements: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F708D44-D4B1-9E49-A679-779E67A0D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1779" y="2721143"/>
            <a:ext cx="2057400" cy="2819400"/>
          </a:xfrm>
          <a:prstGeom prst="rect">
            <a:avLst/>
          </a:prstGeom>
          <a:solidFill>
            <a:srgbClr val="0070C0">
              <a:alpha val="67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6C28C1B-3BA8-A449-BA09-5C74770EF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9179" y="2721143"/>
            <a:ext cx="990600" cy="2819400"/>
          </a:xfrm>
          <a:prstGeom prst="rect">
            <a:avLst/>
          </a:prstGeom>
          <a:solidFill>
            <a:srgbClr val="FF3300">
              <a:alpha val="67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C8C5964B-83B4-0C44-B434-FEC2E0EC5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4486" y="3843477"/>
            <a:ext cx="2504694" cy="2638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Text Box 9">
            <a:extLst>
              <a:ext uri="{FF2B5EF4-FFF2-40B4-BE49-F238E27FC236}">
                <a16:creationId xmlns:a16="http://schemas.microsoft.com/office/drawing/2014/main" id="{29176D05-0DDE-7D4A-ABA3-0EB56C67D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491" y="3019750"/>
            <a:ext cx="1189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 dirty="0"/>
              <a:t>incoming P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3DDEB1A1-B76F-4945-ABF2-DE442D92B755}"/>
              </a:ext>
            </a:extLst>
          </p:cNvPr>
          <p:cNvSpPr>
            <a:spLocks/>
          </p:cNvSpPr>
          <p:nvPr/>
        </p:nvSpPr>
        <p:spPr bwMode="auto">
          <a:xfrm>
            <a:off x="1813179" y="3364932"/>
            <a:ext cx="2286000" cy="914400"/>
          </a:xfrm>
          <a:custGeom>
            <a:avLst/>
            <a:gdLst>
              <a:gd name="T0" fmla="*/ 0 w 2214"/>
              <a:gd name="T1" fmla="*/ 1370 h 1372"/>
              <a:gd name="T2" fmla="*/ 96 w 2214"/>
              <a:gd name="T3" fmla="*/ 1322 h 1372"/>
              <a:gd name="T4" fmla="*/ 144 w 2214"/>
              <a:gd name="T5" fmla="*/ 1226 h 1372"/>
              <a:gd name="T6" fmla="*/ 288 w 2214"/>
              <a:gd name="T7" fmla="*/ 698 h 1372"/>
              <a:gd name="T8" fmla="*/ 370 w 2214"/>
              <a:gd name="T9" fmla="*/ 341 h 1372"/>
              <a:gd name="T10" fmla="*/ 445 w 2214"/>
              <a:gd name="T11" fmla="*/ 122 h 1372"/>
              <a:gd name="T12" fmla="*/ 501 w 2214"/>
              <a:gd name="T13" fmla="*/ 29 h 1372"/>
              <a:gd name="T14" fmla="*/ 564 w 2214"/>
              <a:gd name="T15" fmla="*/ 10 h 1372"/>
              <a:gd name="T16" fmla="*/ 626 w 2214"/>
              <a:gd name="T17" fmla="*/ 41 h 1372"/>
              <a:gd name="T18" fmla="*/ 701 w 2214"/>
              <a:gd name="T19" fmla="*/ 254 h 1372"/>
              <a:gd name="T20" fmla="*/ 832 w 2214"/>
              <a:gd name="T21" fmla="*/ 697 h 1372"/>
              <a:gd name="T22" fmla="*/ 901 w 2214"/>
              <a:gd name="T23" fmla="*/ 997 h 1372"/>
              <a:gd name="T24" fmla="*/ 1001 w 2214"/>
              <a:gd name="T25" fmla="*/ 1297 h 1372"/>
              <a:gd name="T26" fmla="*/ 1076 w 2214"/>
              <a:gd name="T27" fmla="*/ 1366 h 1372"/>
              <a:gd name="T28" fmla="*/ 1170 w 2214"/>
              <a:gd name="T29" fmla="*/ 1335 h 1372"/>
              <a:gd name="T30" fmla="*/ 1201 w 2214"/>
              <a:gd name="T31" fmla="*/ 1272 h 1372"/>
              <a:gd name="T32" fmla="*/ 1307 w 2214"/>
              <a:gd name="T33" fmla="*/ 904 h 1372"/>
              <a:gd name="T34" fmla="*/ 1457 w 2214"/>
              <a:gd name="T35" fmla="*/ 385 h 1372"/>
              <a:gd name="T36" fmla="*/ 1526 w 2214"/>
              <a:gd name="T37" fmla="*/ 141 h 1372"/>
              <a:gd name="T38" fmla="*/ 1595 w 2214"/>
              <a:gd name="T39" fmla="*/ 35 h 1372"/>
              <a:gd name="T40" fmla="*/ 1651 w 2214"/>
              <a:gd name="T41" fmla="*/ 4 h 1372"/>
              <a:gd name="T42" fmla="*/ 1707 w 2214"/>
              <a:gd name="T43" fmla="*/ 60 h 1372"/>
              <a:gd name="T44" fmla="*/ 1795 w 2214"/>
              <a:gd name="T45" fmla="*/ 329 h 1372"/>
              <a:gd name="T46" fmla="*/ 1889 w 2214"/>
              <a:gd name="T47" fmla="*/ 647 h 1372"/>
              <a:gd name="T48" fmla="*/ 2020 w 2214"/>
              <a:gd name="T49" fmla="*/ 1110 h 1372"/>
              <a:gd name="T50" fmla="*/ 2120 w 2214"/>
              <a:gd name="T51" fmla="*/ 1322 h 1372"/>
              <a:gd name="T52" fmla="*/ 2214 w 2214"/>
              <a:gd name="T53" fmla="*/ 1347 h 1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214" h="1372">
                <a:moveTo>
                  <a:pt x="0" y="1370"/>
                </a:moveTo>
                <a:cubicBezTo>
                  <a:pt x="36" y="1358"/>
                  <a:pt x="72" y="1346"/>
                  <a:pt x="96" y="1322"/>
                </a:cubicBezTo>
                <a:cubicBezTo>
                  <a:pt x="120" y="1298"/>
                  <a:pt x="112" y="1330"/>
                  <a:pt x="144" y="1226"/>
                </a:cubicBezTo>
                <a:cubicBezTo>
                  <a:pt x="176" y="1122"/>
                  <a:pt x="250" y="846"/>
                  <a:pt x="288" y="698"/>
                </a:cubicBezTo>
                <a:cubicBezTo>
                  <a:pt x="326" y="550"/>
                  <a:pt x="344" y="437"/>
                  <a:pt x="370" y="341"/>
                </a:cubicBezTo>
                <a:cubicBezTo>
                  <a:pt x="396" y="245"/>
                  <a:pt x="423" y="174"/>
                  <a:pt x="445" y="122"/>
                </a:cubicBezTo>
                <a:cubicBezTo>
                  <a:pt x="467" y="70"/>
                  <a:pt x="481" y="48"/>
                  <a:pt x="501" y="29"/>
                </a:cubicBezTo>
                <a:cubicBezTo>
                  <a:pt x="521" y="10"/>
                  <a:pt x="543" y="8"/>
                  <a:pt x="564" y="10"/>
                </a:cubicBezTo>
                <a:cubicBezTo>
                  <a:pt x="585" y="12"/>
                  <a:pt x="603" y="0"/>
                  <a:pt x="626" y="41"/>
                </a:cubicBezTo>
                <a:cubicBezTo>
                  <a:pt x="649" y="82"/>
                  <a:pt x="667" y="145"/>
                  <a:pt x="701" y="254"/>
                </a:cubicBezTo>
                <a:cubicBezTo>
                  <a:pt x="735" y="363"/>
                  <a:pt x="799" y="573"/>
                  <a:pt x="832" y="697"/>
                </a:cubicBezTo>
                <a:cubicBezTo>
                  <a:pt x="865" y="821"/>
                  <a:pt x="873" y="897"/>
                  <a:pt x="901" y="997"/>
                </a:cubicBezTo>
                <a:cubicBezTo>
                  <a:pt x="929" y="1097"/>
                  <a:pt x="972" y="1236"/>
                  <a:pt x="1001" y="1297"/>
                </a:cubicBezTo>
                <a:cubicBezTo>
                  <a:pt x="1030" y="1358"/>
                  <a:pt x="1048" y="1360"/>
                  <a:pt x="1076" y="1366"/>
                </a:cubicBezTo>
                <a:cubicBezTo>
                  <a:pt x="1104" y="1372"/>
                  <a:pt x="1149" y="1351"/>
                  <a:pt x="1170" y="1335"/>
                </a:cubicBezTo>
                <a:cubicBezTo>
                  <a:pt x="1191" y="1319"/>
                  <a:pt x="1178" y="1344"/>
                  <a:pt x="1201" y="1272"/>
                </a:cubicBezTo>
                <a:cubicBezTo>
                  <a:pt x="1224" y="1200"/>
                  <a:pt x="1264" y="1052"/>
                  <a:pt x="1307" y="904"/>
                </a:cubicBezTo>
                <a:cubicBezTo>
                  <a:pt x="1350" y="756"/>
                  <a:pt x="1420" y="512"/>
                  <a:pt x="1457" y="385"/>
                </a:cubicBezTo>
                <a:cubicBezTo>
                  <a:pt x="1494" y="258"/>
                  <a:pt x="1503" y="199"/>
                  <a:pt x="1526" y="141"/>
                </a:cubicBezTo>
                <a:cubicBezTo>
                  <a:pt x="1549" y="83"/>
                  <a:pt x="1574" y="58"/>
                  <a:pt x="1595" y="35"/>
                </a:cubicBezTo>
                <a:cubicBezTo>
                  <a:pt x="1616" y="12"/>
                  <a:pt x="1632" y="0"/>
                  <a:pt x="1651" y="4"/>
                </a:cubicBezTo>
                <a:cubicBezTo>
                  <a:pt x="1670" y="8"/>
                  <a:pt x="1683" y="6"/>
                  <a:pt x="1707" y="60"/>
                </a:cubicBezTo>
                <a:cubicBezTo>
                  <a:pt x="1731" y="114"/>
                  <a:pt x="1765" y="231"/>
                  <a:pt x="1795" y="329"/>
                </a:cubicBezTo>
                <a:cubicBezTo>
                  <a:pt x="1825" y="427"/>
                  <a:pt x="1852" y="517"/>
                  <a:pt x="1889" y="647"/>
                </a:cubicBezTo>
                <a:cubicBezTo>
                  <a:pt x="1926" y="777"/>
                  <a:pt x="1982" y="998"/>
                  <a:pt x="2020" y="1110"/>
                </a:cubicBezTo>
                <a:cubicBezTo>
                  <a:pt x="2058" y="1222"/>
                  <a:pt x="2088" y="1283"/>
                  <a:pt x="2120" y="1322"/>
                </a:cubicBezTo>
                <a:cubicBezTo>
                  <a:pt x="2152" y="1361"/>
                  <a:pt x="2183" y="1354"/>
                  <a:pt x="2214" y="1347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3300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Line 11">
            <a:extLst>
              <a:ext uri="{FF2B5EF4-FFF2-40B4-BE49-F238E27FC236}">
                <a16:creationId xmlns:a16="http://schemas.microsoft.com/office/drawing/2014/main" id="{BCA57F81-9E7C-F24F-BF04-45E9ABDF1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8870" y="3368310"/>
            <a:ext cx="17145" cy="4958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Text Box 12">
            <a:extLst>
              <a:ext uri="{FF2B5EF4-FFF2-40B4-BE49-F238E27FC236}">
                <a16:creationId xmlns:a16="http://schemas.microsoft.com/office/drawing/2014/main" id="{60F28CBC-75D1-0A4D-87E5-3A6CDAF10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459" y="3485582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 dirty="0">
                <a:latin typeface="Times New Roman" charset="0"/>
              </a:rPr>
              <a:t>A</a:t>
            </a:r>
          </a:p>
        </p:txBody>
      </p:sp>
      <p:sp>
        <p:nvSpPr>
          <p:cNvPr id="45" name="Text Box 13">
            <a:extLst>
              <a:ext uri="{FF2B5EF4-FFF2-40B4-BE49-F238E27FC236}">
                <a16:creationId xmlns:a16="http://schemas.microsoft.com/office/drawing/2014/main" id="{ABA4DEE5-01C1-5148-88CD-15E63CDF7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829" y="2463968"/>
            <a:ext cx="581139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Amplitudes of reflections &amp; </a:t>
            </a:r>
          </a:p>
          <a:p>
            <a:r>
              <a:rPr lang="en-US" dirty="0">
                <a:solidFill>
                  <a:srgbClr val="0039AC"/>
                </a:solidFill>
              </a:rPr>
              <a:t>refractions are determined by 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energy partitioning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at the </a:t>
            </a:r>
          </a:p>
          <a:p>
            <a:r>
              <a:rPr lang="en-US" dirty="0">
                <a:solidFill>
                  <a:srgbClr val="0039AC"/>
                </a:solidFill>
              </a:rPr>
              <a:t>boundary. A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normal-incidence</a:t>
            </a:r>
            <a:r>
              <a:rPr lang="en-US" dirty="0">
                <a:solidFill>
                  <a:srgbClr val="0039AC"/>
                </a:solidFill>
              </a:rPr>
              <a:t> (</a:t>
            </a:r>
            <a:r>
              <a:rPr lang="en-US" i="1" dirty="0">
                <a:latin typeface="Symbol" charset="0"/>
                <a:sym typeface="Symbol" charset="0"/>
              </a:rPr>
              <a:t>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>
                <a:solidFill>
                  <a:srgbClr val="0039AC"/>
                </a:solidFill>
              </a:rPr>
              <a:t>) </a:t>
            </a:r>
          </a:p>
          <a:p>
            <a:r>
              <a:rPr lang="en-US" i="1" dirty="0"/>
              <a:t>P</a:t>
            </a:r>
            <a:r>
              <a:rPr lang="en-US" dirty="0">
                <a:solidFill>
                  <a:srgbClr val="0039AC"/>
                </a:solidFill>
              </a:rPr>
              <a:t>-wave with amplitude 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A</a:t>
            </a:r>
            <a:r>
              <a:rPr lang="en-US" i="1" baseline="-25000" dirty="0">
                <a:solidFill>
                  <a:schemeClr val="tx2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produces a </a:t>
            </a:r>
          </a:p>
          <a:p>
            <a:r>
              <a:rPr lang="en-US" dirty="0">
                <a:solidFill>
                  <a:srgbClr val="0039AC"/>
                </a:solidFill>
              </a:rPr>
              <a:t>reflected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/>
              <a:t>P</a:t>
            </a:r>
            <a:r>
              <a:rPr lang="en-US" dirty="0">
                <a:solidFill>
                  <a:srgbClr val="0039AC"/>
                </a:solidFill>
              </a:rPr>
              <a:t>-wave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with amplitude:</a:t>
            </a:r>
          </a:p>
        </p:txBody>
      </p:sp>
      <p:sp>
        <p:nvSpPr>
          <p:cNvPr id="46" name="Line 14">
            <a:extLst>
              <a:ext uri="{FF2B5EF4-FFF2-40B4-BE49-F238E27FC236}">
                <a16:creationId xmlns:a16="http://schemas.microsoft.com/office/drawing/2014/main" id="{604DE258-AFBF-6C41-93FC-7C25B911B16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9144" y="3870493"/>
            <a:ext cx="1050925" cy="9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8" name="Text Box 16">
            <a:extLst>
              <a:ext uri="{FF2B5EF4-FFF2-40B4-BE49-F238E27FC236}">
                <a16:creationId xmlns:a16="http://schemas.microsoft.com/office/drawing/2014/main" id="{083BF0EB-E69A-164D-A992-A0967FC06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178" y="3492099"/>
            <a:ext cx="8210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latin typeface="Symbol" charset="0"/>
                <a:sym typeface="Symbol" charset="0"/>
              </a:rPr>
              <a:t>q </a:t>
            </a:r>
            <a:r>
              <a:rPr lang="en-US" dirty="0">
                <a:latin typeface="Symbol" charset="0"/>
                <a:sym typeface="Symbol" charset="0"/>
              </a:rPr>
              <a:t>= 0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E8C2BECD-A624-784B-8B08-E70762F61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3954" y="4667418"/>
            <a:ext cx="2679700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0" name="Text Box 18">
            <a:extLst>
              <a:ext uri="{FF2B5EF4-FFF2-40B4-BE49-F238E27FC236}">
                <a16:creationId xmlns:a16="http://schemas.microsoft.com/office/drawing/2014/main" id="{622E2C2B-69D2-4E45-BFFD-35C6E16BD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8104" y="4675356"/>
            <a:ext cx="21301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reflection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coefficient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  <p:sp>
        <p:nvSpPr>
          <p:cNvPr id="51" name="Text Box 19">
            <a:extLst>
              <a:ext uri="{FF2B5EF4-FFF2-40B4-BE49-F238E27FC236}">
                <a16:creationId xmlns:a16="http://schemas.microsoft.com/office/drawing/2014/main" id="{2B54CE5D-0630-6B46-B15C-6095312DD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579" y="5664368"/>
            <a:ext cx="618630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/>
              <a:t>          </a:t>
            </a:r>
            <a:r>
              <a:rPr lang="en-US" dirty="0">
                <a:solidFill>
                  <a:srgbClr val="0039AC"/>
                </a:solidFill>
              </a:rPr>
              <a:t>and a refracted </a:t>
            </a:r>
            <a:r>
              <a:rPr lang="en-US" i="1" dirty="0"/>
              <a:t>P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  <a:p>
            <a:endParaRPr lang="en-US" sz="1200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where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 err="1">
                <a:latin typeface="Times New Roman" charset="0"/>
              </a:rPr>
              <a:t>Z</a:t>
            </a:r>
            <a:r>
              <a:rPr lang="en-US" i="1" baseline="-25000" dirty="0" err="1">
                <a:latin typeface="Times New Roman" charset="0"/>
              </a:rPr>
              <a:t>i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i="1" dirty="0">
                <a:latin typeface="Symbol" charset="0"/>
                <a:sym typeface="Symbol" charset="0"/>
              </a:rPr>
              <a:t></a:t>
            </a:r>
            <a:r>
              <a:rPr lang="en-US" i="1" baseline="-25000" dirty="0" err="1">
                <a:latin typeface="Times New Roman" charset="0"/>
              </a:rPr>
              <a:t>i</a:t>
            </a:r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is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impedance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in layer </a:t>
            </a:r>
            <a:r>
              <a:rPr lang="en-US" i="1" dirty="0" err="1">
                <a:latin typeface="Times New Roman" charset="0"/>
              </a:rPr>
              <a:t>i</a:t>
            </a:r>
            <a:endParaRPr lang="en-US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9E55364-5D91-5448-B3E9-BFED90969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4429" y="5429418"/>
            <a:ext cx="270033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21">
            <a:extLst>
              <a:ext uri="{FF2B5EF4-FFF2-40B4-BE49-F238E27FC236}">
                <a16:creationId xmlns:a16="http://schemas.microsoft.com/office/drawing/2014/main" id="{70C6B431-B270-564E-ADAA-6266E8689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3979" y="5465931"/>
            <a:ext cx="21301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refraction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coefficient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632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9DE2DBF-2621-4C4B-9AF6-F8B3BAD1E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591" y="1720840"/>
            <a:ext cx="832920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Important to note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  <a:p>
            <a:endParaRPr lang="en-US" sz="1200" dirty="0">
              <a:solidFill>
                <a:srgbClr val="0039AC"/>
              </a:solidFill>
            </a:endParaRPr>
          </a:p>
          <a:p>
            <a:pPr>
              <a:buFont typeface="Arial" charset="0"/>
              <a:buAutoNum type="arabicPeriod"/>
            </a:pPr>
            <a:r>
              <a:rPr lang="en-US" dirty="0">
                <a:solidFill>
                  <a:srgbClr val="0039AC"/>
                </a:solidFill>
              </a:rPr>
              <a:t> Many seismology methods focus on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travel-time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</a:p>
          <a:p>
            <a:pPr>
              <a:buFont typeface="Arial" charset="0"/>
              <a:buNone/>
            </a:pPr>
            <a:r>
              <a:rPr lang="en-US" dirty="0">
                <a:solidFill>
                  <a:srgbClr val="0039AC"/>
                </a:solidFill>
              </a:rPr>
              <a:t>    hence are parameterized by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velocity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(e.g., tomography,</a:t>
            </a:r>
          </a:p>
          <a:p>
            <a:pPr>
              <a:buFont typeface="Arial" charset="0"/>
              <a:buNone/>
            </a:pPr>
            <a:r>
              <a:rPr lang="en-US" dirty="0">
                <a:solidFill>
                  <a:srgbClr val="0039AC"/>
                </a:solidFill>
              </a:rPr>
              <a:t>    the refraction method, …).  Reflection seismic uses</a:t>
            </a:r>
          </a:p>
          <a:p>
            <a:pPr>
              <a:buFont typeface="Arial" charset="0"/>
              <a:buNone/>
            </a:pPr>
            <a:r>
              <a:rPr lang="en-US" dirty="0">
                <a:solidFill>
                  <a:srgbClr val="0039AC"/>
                </a:solidFill>
              </a:rPr>
              <a:t>   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amplitude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so it responds to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impedance</a:t>
            </a:r>
            <a:r>
              <a:rPr lang="en-US" dirty="0">
                <a:solidFill>
                  <a:srgbClr val="0039AC"/>
                </a:solidFill>
              </a:rPr>
              <a:t>! </a:t>
            </a:r>
          </a:p>
          <a:p>
            <a:pPr>
              <a:buFont typeface="Arial" charset="0"/>
              <a:buNone/>
            </a:pPr>
            <a:endParaRPr lang="en-US" sz="1200" dirty="0">
              <a:solidFill>
                <a:schemeClr val="accent2"/>
              </a:solidFill>
            </a:endParaRPr>
          </a:p>
          <a:p>
            <a:pPr>
              <a:buFont typeface="Arial" charset="0"/>
              <a:buNone/>
            </a:pPr>
            <a:r>
              <a:rPr lang="en-US" dirty="0">
                <a:solidFill>
                  <a:srgbClr val="0039AC"/>
                </a:solidFill>
              </a:rPr>
              <a:t>2. The relations for reflection get much more complicated </a:t>
            </a:r>
          </a:p>
          <a:p>
            <a:pPr>
              <a:buFont typeface="Arial" charset="0"/>
              <a:buNone/>
            </a:pPr>
            <a:r>
              <a:rPr lang="en-US" dirty="0">
                <a:solidFill>
                  <a:srgbClr val="0039AC"/>
                </a:solidFill>
              </a:rPr>
              <a:t>    when </a:t>
            </a:r>
            <a:r>
              <a:rPr lang="en-US" i="1" dirty="0">
                <a:latin typeface="Symbol" charset="0"/>
                <a:sym typeface="Symbol" charset="0"/>
              </a:rPr>
              <a:t>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Times New Roman"/>
                <a:sym typeface="Symbol" charset="0"/>
              </a:rPr>
              <a:t></a:t>
            </a:r>
            <a:r>
              <a:rPr lang="en-US" dirty="0">
                <a:sym typeface="Symbol" charset="0"/>
              </a:rPr>
              <a:t> </a:t>
            </a:r>
            <a:r>
              <a:rPr lang="en-US" dirty="0">
                <a:latin typeface="Times New Roman"/>
                <a:cs typeface="Times New Roman"/>
                <a:sym typeface="Symbol" charset="0"/>
              </a:rPr>
              <a:t>0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.  We will introduce</a:t>
            </a:r>
            <a:r>
              <a:rPr lang="en-US" dirty="0">
                <a:sym typeface="Symbol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Arial Black" charset="0"/>
              </a:rPr>
              <a:t>Zoeppritz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’ equations</a:t>
            </a:r>
          </a:p>
          <a:p>
            <a:pPr>
              <a:buFont typeface="Arial" charset="0"/>
              <a:buNone/>
            </a:pPr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for the non-trivial case later…</a:t>
            </a:r>
            <a:endParaRPr lang="en-US" dirty="0">
              <a:solidFill>
                <a:srgbClr val="0039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635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>
            <a:extLst>
              <a:ext uri="{FF2B5EF4-FFF2-40B4-BE49-F238E27FC236}">
                <a16:creationId xmlns:a16="http://schemas.microsoft.com/office/drawing/2014/main" id="{9C24ADF9-1EC9-F24B-836E-0225DDD6C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957" y="1765171"/>
            <a:ext cx="776687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Source Amplitudes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relate to the initial energy </a:t>
            </a:r>
          </a:p>
          <a:p>
            <a:r>
              <a:rPr lang="en-US" dirty="0">
                <a:solidFill>
                  <a:srgbClr val="0039AC"/>
                </a:solidFill>
              </a:rPr>
              <a:t>   released by the source and the coupling of the source</a:t>
            </a:r>
          </a:p>
          <a:p>
            <a:r>
              <a:rPr lang="en-US" dirty="0">
                <a:solidFill>
                  <a:srgbClr val="0039AC"/>
                </a:solidFill>
              </a:rPr>
              <a:t>   to the medium: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B1284D5-E383-E844-907F-30117EDC0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338" y="3030806"/>
            <a:ext cx="1898650" cy="331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7EE4DB3-7EAD-974C-9BD0-A85F7E84D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738" y="3030806"/>
            <a:ext cx="4344987" cy="331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994494-A53C-E24C-90DC-C9C06D34C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3030806"/>
            <a:ext cx="1770063" cy="331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ext Box 3">
            <a:extLst>
              <a:ext uri="{FF2B5EF4-FFF2-40B4-BE49-F238E27FC236}">
                <a16:creationId xmlns:a16="http://schemas.microsoft.com/office/drawing/2014/main" id="{A28CC8D3-4575-DD45-A838-D5AC2FFC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772" y="267493"/>
            <a:ext cx="848674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addition to energy partitioning at impedance boundaries,</a:t>
            </a:r>
          </a:p>
          <a:p>
            <a:r>
              <a:rPr lang="en-US" dirty="0">
                <a:solidFill>
                  <a:srgbClr val="0039AC"/>
                </a:solidFill>
              </a:rPr>
              <a:t>seismic amplitudes depend on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geometrical spreading</a:t>
            </a:r>
            <a:r>
              <a:rPr lang="en-US" dirty="0">
                <a:solidFill>
                  <a:srgbClr val="0039AC"/>
                </a:solidFill>
              </a:rPr>
              <a:t>,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absorption attenuation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source amplitude</a:t>
            </a:r>
            <a:r>
              <a:rPr lang="en-US" dirty="0">
                <a:solidFill>
                  <a:srgbClr val="0039AC"/>
                </a:solidFill>
              </a:rPr>
              <a:t>:</a:t>
            </a:r>
            <a:endParaRPr lang="en-US" i="1" dirty="0">
              <a:solidFill>
                <a:srgbClr val="0039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04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>
            <a:extLst>
              <a:ext uri="{FF2B5EF4-FFF2-40B4-BE49-F238E27FC236}">
                <a16:creationId xmlns:a16="http://schemas.microsoft.com/office/drawing/2014/main" id="{F54EB1B5-338B-2043-A133-AA233529B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772" y="267493"/>
            <a:ext cx="8214709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addition to energy partitioning at impedance boundaries,</a:t>
            </a:r>
          </a:p>
          <a:p>
            <a:r>
              <a:rPr lang="en-US" dirty="0">
                <a:solidFill>
                  <a:srgbClr val="0039AC"/>
                </a:solidFill>
              </a:rPr>
              <a:t>seismic amplitudes depend on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geometrical spreading</a:t>
            </a:r>
            <a:r>
              <a:rPr lang="en-US" dirty="0">
                <a:solidFill>
                  <a:srgbClr val="0039AC"/>
                </a:solidFill>
              </a:rPr>
              <a:t>,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absorption attenuation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source amplitude</a:t>
            </a:r>
            <a:r>
              <a:rPr lang="en-US" dirty="0">
                <a:solidFill>
                  <a:srgbClr val="0039AC"/>
                </a:solidFill>
              </a:rPr>
              <a:t>:</a:t>
            </a:r>
            <a:endParaRPr lang="en-US" i="1" dirty="0">
              <a:solidFill>
                <a:srgbClr val="0039AC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0F1681B-7840-C246-AC44-2C3078FE1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447" y="2048668"/>
            <a:ext cx="4038600" cy="38862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B1490743-C913-8A46-A1A7-203ACADAD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4772" y="1562893"/>
            <a:ext cx="4142380" cy="406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Spherical spreading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</a:t>
            </a:r>
          </a:p>
          <a:p>
            <a:r>
              <a:rPr lang="en-US" dirty="0">
                <a:solidFill>
                  <a:srgbClr val="0039AC"/>
                </a:solidFill>
              </a:rPr>
              <a:t>the redistribution of constant</a:t>
            </a:r>
          </a:p>
          <a:p>
            <a:r>
              <a:rPr lang="en-US" dirty="0">
                <a:solidFill>
                  <a:srgbClr val="0039AC"/>
                </a:solidFill>
              </a:rPr>
              <a:t>energy in expanding volume:</a:t>
            </a:r>
          </a:p>
          <a:p>
            <a:endParaRPr lang="en-US" sz="6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Strain energy (per unit area)</a:t>
            </a:r>
          </a:p>
          <a:p>
            <a:r>
              <a:rPr lang="en-US" dirty="0">
                <a:solidFill>
                  <a:srgbClr val="0039AC"/>
                </a:solidFill>
              </a:rPr>
              <a:t>averaged over one period or </a:t>
            </a:r>
          </a:p>
          <a:p>
            <a:r>
              <a:rPr lang="en-US" dirty="0">
                <a:solidFill>
                  <a:srgbClr val="0039AC"/>
                </a:solidFill>
              </a:rPr>
              <a:t>wavelength is (e.g., for an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  <a:p>
            <a:r>
              <a:rPr lang="en-US" i="1" dirty="0"/>
              <a:t>S</a:t>
            </a:r>
            <a:r>
              <a:rPr lang="en-US" dirty="0">
                <a:solidFill>
                  <a:srgbClr val="0039AC"/>
                </a:solidFill>
              </a:rPr>
              <a:t>-wave):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sz="12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Area of the wavefront is </a:t>
            </a:r>
            <a:r>
              <a:rPr lang="en-US" dirty="0">
                <a:latin typeface="Times New Roman" charset="0"/>
              </a:rPr>
              <a:t>2</a:t>
            </a:r>
            <a:r>
              <a:rPr lang="en-US" i="1" dirty="0">
                <a:latin typeface="Symbol" charset="0"/>
                <a:sym typeface="Symbol" charset="0"/>
              </a:rPr>
              <a:t> </a:t>
            </a:r>
            <a:r>
              <a:rPr lang="en-US" i="1" dirty="0">
                <a:latin typeface="Times New Roman" charset="0"/>
              </a:rPr>
              <a:t>r</a:t>
            </a:r>
            <a:r>
              <a:rPr lang="en-US" baseline="30000" dirty="0">
                <a:latin typeface="Times New Roman" charset="0"/>
              </a:rPr>
              <a:t>2</a:t>
            </a:r>
          </a:p>
          <a:p>
            <a:r>
              <a:rPr lang="en-US" dirty="0">
                <a:solidFill>
                  <a:srgbClr val="0039AC"/>
                </a:solidFill>
              </a:rPr>
              <a:t>so</a:t>
            </a:r>
          </a:p>
        </p:txBody>
      </p:sp>
      <p:sp>
        <p:nvSpPr>
          <p:cNvPr id="15" name="AutoShape 6">
            <a:extLst>
              <a:ext uri="{FF2B5EF4-FFF2-40B4-BE49-F238E27FC236}">
                <a16:creationId xmlns:a16="http://schemas.microsoft.com/office/drawing/2014/main" id="{486FF4F9-D8F7-6A41-8D03-AB0116741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847" y="1562893"/>
            <a:ext cx="457200" cy="381000"/>
          </a:xfrm>
          <a:prstGeom prst="cloudCallout">
            <a:avLst>
              <a:gd name="adj1" fmla="val 1042"/>
              <a:gd name="adj2" fmla="val 7833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8E8C915-11AD-1947-A904-7DD9CC9D5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47" y="3957796"/>
            <a:ext cx="27590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5559BFF-7F9B-264F-9815-D55D5A84F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447" y="5215731"/>
            <a:ext cx="30448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43C823F-19A2-2F42-91E0-1CFC94E2A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47" y="5803106"/>
            <a:ext cx="1371600" cy="78740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" name="Freeform 18">
            <a:extLst>
              <a:ext uri="{FF2B5EF4-FFF2-40B4-BE49-F238E27FC236}">
                <a16:creationId xmlns:a16="http://schemas.microsoft.com/office/drawing/2014/main" id="{ED2C3C90-87DE-2E48-A36E-43715CCD5942}"/>
              </a:ext>
            </a:extLst>
          </p:cNvPr>
          <p:cNvSpPr>
            <a:spLocks/>
          </p:cNvSpPr>
          <p:nvPr/>
        </p:nvSpPr>
        <p:spPr bwMode="auto">
          <a:xfrm>
            <a:off x="2013447" y="2058193"/>
            <a:ext cx="1535113" cy="1535113"/>
          </a:xfrm>
          <a:custGeom>
            <a:avLst/>
            <a:gdLst>
              <a:gd name="T0" fmla="*/ 0 w 481"/>
              <a:gd name="T1" fmla="*/ 416 h 416"/>
              <a:gd name="T2" fmla="*/ 181 w 481"/>
              <a:gd name="T3" fmla="*/ 382 h 416"/>
              <a:gd name="T4" fmla="*/ 387 w 481"/>
              <a:gd name="T5" fmla="*/ 263 h 416"/>
              <a:gd name="T6" fmla="*/ 481 w 481"/>
              <a:gd name="T7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1" h="416">
                <a:moveTo>
                  <a:pt x="0" y="416"/>
                </a:moveTo>
                <a:cubicBezTo>
                  <a:pt x="58" y="412"/>
                  <a:pt x="116" y="408"/>
                  <a:pt x="181" y="382"/>
                </a:cubicBezTo>
                <a:cubicBezTo>
                  <a:pt x="246" y="356"/>
                  <a:pt x="337" y="327"/>
                  <a:pt x="387" y="263"/>
                </a:cubicBezTo>
                <a:cubicBezTo>
                  <a:pt x="437" y="199"/>
                  <a:pt x="459" y="99"/>
                  <a:pt x="481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id="{8456C1FF-6DDD-C84E-A04C-2FC0CEF6DC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3447" y="2020093"/>
            <a:ext cx="990600" cy="1219200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0FF2319B-7166-1846-A6E4-14AFA145D821}"/>
              </a:ext>
            </a:extLst>
          </p:cNvPr>
          <p:cNvSpPr>
            <a:spLocks/>
          </p:cNvSpPr>
          <p:nvPr/>
        </p:nvSpPr>
        <p:spPr bwMode="auto">
          <a:xfrm>
            <a:off x="2013447" y="2045493"/>
            <a:ext cx="3071813" cy="3071813"/>
          </a:xfrm>
          <a:custGeom>
            <a:avLst/>
            <a:gdLst>
              <a:gd name="T0" fmla="*/ 0 w 481"/>
              <a:gd name="T1" fmla="*/ 416 h 416"/>
              <a:gd name="T2" fmla="*/ 181 w 481"/>
              <a:gd name="T3" fmla="*/ 382 h 416"/>
              <a:gd name="T4" fmla="*/ 387 w 481"/>
              <a:gd name="T5" fmla="*/ 263 h 416"/>
              <a:gd name="T6" fmla="*/ 481 w 481"/>
              <a:gd name="T7" fmla="*/ 0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1" h="416">
                <a:moveTo>
                  <a:pt x="0" y="416"/>
                </a:moveTo>
                <a:cubicBezTo>
                  <a:pt x="58" y="412"/>
                  <a:pt x="116" y="408"/>
                  <a:pt x="181" y="382"/>
                </a:cubicBezTo>
                <a:cubicBezTo>
                  <a:pt x="246" y="356"/>
                  <a:pt x="337" y="327"/>
                  <a:pt x="387" y="263"/>
                </a:cubicBezTo>
                <a:cubicBezTo>
                  <a:pt x="437" y="199"/>
                  <a:pt x="459" y="99"/>
                  <a:pt x="481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id="{B260D46C-4533-7946-A612-2EB8CDD32F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3447" y="2020093"/>
            <a:ext cx="1973263" cy="243522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90C52AF0-ABD4-EC40-BB99-F84C909F9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647" y="1943893"/>
            <a:ext cx="1016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>
                <a:latin typeface="Times New Roman" charset="0"/>
              </a:rPr>
              <a:t>r</a:t>
            </a:r>
            <a:r>
              <a:rPr lang="en-US" baseline="-25000">
                <a:latin typeface="Times New Roman" charset="0"/>
              </a:rPr>
              <a:t>0</a:t>
            </a:r>
            <a:r>
              <a:rPr lang="en-US" i="1">
                <a:latin typeface="Times New Roman" charset="0"/>
              </a:rPr>
              <a:t> = </a:t>
            </a:r>
            <a:r>
              <a:rPr lang="en-US">
                <a:latin typeface="Times New Roman" charset="0"/>
              </a:rPr>
              <a:t>1</a:t>
            </a:r>
            <a:endParaRPr lang="en-US" i="1">
              <a:latin typeface="Times New Roman" charset="0"/>
            </a:endParaRPr>
          </a:p>
          <a:p>
            <a:pPr algn="ctr"/>
            <a:r>
              <a:rPr lang="en-US" i="1">
                <a:latin typeface="Times New Roman" charset="0"/>
              </a:rPr>
              <a:t>A = A</a:t>
            </a:r>
            <a:r>
              <a:rPr lang="en-US" i="1" baseline="-25000">
                <a:latin typeface="Times New Roman" charset="0"/>
              </a:rPr>
              <a:t>0</a:t>
            </a:r>
            <a:endParaRPr lang="en-US" i="1">
              <a:latin typeface="Times New Roman" charset="0"/>
            </a:endParaRPr>
          </a:p>
        </p:txBody>
      </p:sp>
      <p:sp>
        <p:nvSpPr>
          <p:cNvPr id="24" name="Text Box 15">
            <a:extLst>
              <a:ext uri="{FF2B5EF4-FFF2-40B4-BE49-F238E27FC236}">
                <a16:creationId xmlns:a16="http://schemas.microsoft.com/office/drawing/2014/main" id="{E0B79DBD-1106-5C46-877D-92D6FEE53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510" y="2934493"/>
            <a:ext cx="12525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latin typeface="Times New Roman" charset="0"/>
              </a:rPr>
              <a:t>r = </a:t>
            </a:r>
            <a:r>
              <a:rPr lang="en-US" dirty="0">
                <a:latin typeface="Times New Roman" charset="0"/>
              </a:rPr>
              <a:t>2</a:t>
            </a:r>
            <a:endParaRPr lang="en-US" i="1" dirty="0">
              <a:latin typeface="Times New Roman" charset="0"/>
            </a:endParaRPr>
          </a:p>
          <a:p>
            <a:pPr algn="ctr"/>
            <a:r>
              <a:rPr lang="en-US" i="1" dirty="0">
                <a:latin typeface="Times New Roman" charset="0"/>
              </a:rPr>
              <a:t>A = A</a:t>
            </a:r>
            <a:r>
              <a:rPr lang="en-US" i="1" baseline="-25000" dirty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/2</a:t>
            </a:r>
            <a:endParaRPr lang="en-US" i="1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357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6BAF25DE-0CED-EF41-B658-AF9A352C5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56" y="647700"/>
            <a:ext cx="8951489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Consider a head wave (or “critically refracted” wave):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Area of the wavefront is “cylindrical” rather than a half-sphere</a:t>
            </a: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so increases proportional to </a:t>
            </a:r>
            <a:r>
              <a:rPr lang="en-US" dirty="0">
                <a:latin typeface="Times New Roman" charset="0"/>
              </a:rPr>
              <a:t>2</a:t>
            </a:r>
            <a:r>
              <a:rPr lang="en-US" i="1" dirty="0">
                <a:latin typeface="Symbol" charset="0"/>
                <a:sym typeface="Symbol" charset="0"/>
              </a:rPr>
              <a:t> </a:t>
            </a:r>
            <a:r>
              <a:rPr lang="en-US" i="1" dirty="0">
                <a:latin typeface="Times New Roman" charset="0"/>
              </a:rPr>
              <a:t>r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instead of </a:t>
            </a:r>
            <a:r>
              <a:rPr lang="en-US" dirty="0">
                <a:latin typeface="Times New Roman" charset="0"/>
              </a:rPr>
              <a:t>2</a:t>
            </a:r>
            <a:r>
              <a:rPr lang="en-US" i="1" dirty="0">
                <a:latin typeface="Symbol" charset="0"/>
                <a:sym typeface="Symbol" charset="0"/>
              </a:rPr>
              <a:t> </a:t>
            </a:r>
            <a:r>
              <a:rPr lang="en-US" i="1" dirty="0">
                <a:latin typeface="Times New Roman" charset="0"/>
              </a:rPr>
              <a:t>r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for a half-sphere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Hence </a:t>
            </a:r>
            <a:r>
              <a:rPr lang="en-US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cylindrical spreading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427386-34E1-5443-9260-8FB2F130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206" y="2352675"/>
            <a:ext cx="8458200" cy="990600"/>
          </a:xfrm>
          <a:prstGeom prst="rect">
            <a:avLst/>
          </a:prstGeom>
          <a:solidFill>
            <a:srgbClr val="DA661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C94CE1DD-A646-8C46-81EB-8AC8C62C7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906" y="1971675"/>
            <a:ext cx="457200" cy="304800"/>
          </a:xfrm>
          <a:prstGeom prst="cloudCallout">
            <a:avLst>
              <a:gd name="adj1" fmla="val -9375"/>
              <a:gd name="adj2" fmla="val 8073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D090FAD2-3EEF-8C42-945C-66A564DE2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144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FD7C07A7-C430-8B49-9FF7-36786CDE5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769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910E67A5-B97B-9044-A359-1DDC006D9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981" y="22002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C4544A90-F1DB-2A43-A3AF-C2441528C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1606" y="22002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2946348F-77DF-A74A-B5AE-E3A624DF4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819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D58D1593-8566-1745-9834-42630458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4444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78718D45-1814-0644-9359-2D7B16B23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069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57A023FF-19CC-8649-8B71-F07B55AA6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281" y="22002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EB6CCC9E-D509-4644-B8D3-125819C7F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2906" y="22002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5826625C-F74E-6448-8A0F-AED6C4627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119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3EC322-9125-014C-BF85-0A2B1DC30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206" y="3343275"/>
            <a:ext cx="8458200" cy="9906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AutoShape 17">
            <a:extLst>
              <a:ext uri="{FF2B5EF4-FFF2-40B4-BE49-F238E27FC236}">
                <a16:creationId xmlns:a16="http://schemas.microsoft.com/office/drawing/2014/main" id="{5FD3F474-09E1-1C4B-A3EB-45961DDB5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7519" y="22002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A1138257-5804-BB44-8E54-D1B6B0079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9656" y="2332038"/>
            <a:ext cx="2438400" cy="10191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CC0AFD95-E6B0-4945-9C7D-082196A9E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37894" y="3351213"/>
            <a:ext cx="2459037" cy="0"/>
          </a:xfrm>
          <a:prstGeom prst="line">
            <a:avLst/>
          </a:prstGeom>
          <a:noFill/>
          <a:ln w="762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8648BD4-4ABF-5F4A-9848-A48B7C7D1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093" y="5364163"/>
            <a:ext cx="1050925" cy="846137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803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13878</TotalTime>
  <Words>563</Words>
  <Application>Microsoft Macintosh PowerPoint</Application>
  <PresentationFormat>Widescreen</PresentationFormat>
  <Paragraphs>97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26</cp:revision>
  <cp:lastPrinted>2022-01-10T14:45:35Z</cp:lastPrinted>
  <dcterms:created xsi:type="dcterms:W3CDTF">2022-01-10T14:15:51Z</dcterms:created>
  <dcterms:modified xsi:type="dcterms:W3CDTF">2026-01-23T22:31:12Z</dcterms:modified>
</cp:coreProperties>
</file>