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11" r:id="rId3"/>
    <p:sldId id="312" r:id="rId4"/>
    <p:sldId id="303" r:id="rId5"/>
    <p:sldId id="364" r:id="rId6"/>
    <p:sldId id="298" r:id="rId7"/>
    <p:sldId id="299" r:id="rId8"/>
    <p:sldId id="313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Mar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66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25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349-378 (§6.1-6.4)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574BED9-0293-57AE-7DB3-93EF465EF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94" y="1215757"/>
            <a:ext cx="901721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03AA"/>
                </a:solidFill>
                <a:latin typeface="Arial Black" charset="0"/>
                <a:ea typeface="ＭＳ Ｐゴシック" charset="0"/>
              </a:rPr>
              <a:t>Gravity Measurements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  <a:cs typeface="ＭＳ Ｐゴシック" charset="0"/>
              </a:rPr>
              <a:t>• Measurements may be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surface-based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  <a:cs typeface="ＭＳ Ｐゴシック" charset="0"/>
              </a:rPr>
              <a:t>(i.e., taken with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instruments placed on the ground surface) or </a:t>
            </a:r>
          </a:p>
          <a:p>
            <a:pPr algn="l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space-based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absolute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or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relative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Surface measurements are accurate to ~3-6 </a:t>
            </a:r>
            <a:r>
              <a:rPr lang="en-US" sz="2400" dirty="0">
                <a:solidFill>
                  <a:srgbClr val="0003AA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Gals (for absolute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gravimeters or relative measurements by Lacoste-Romberg):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i.e., nearly one part in 10</a:t>
            </a:r>
            <a:r>
              <a:rPr lang="en-US" sz="2400" baseline="300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9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of the total acceleration!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Satellite measurements (especially GRACE, GOCE) can be 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extremely accurate (&lt;0.1 </a:t>
            </a:r>
            <a:r>
              <a:rPr lang="en-US" sz="2400" dirty="0">
                <a:solidFill>
                  <a:srgbClr val="0003AA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Gal!), but only as an average</a:t>
            </a:r>
          </a:p>
          <a:p>
            <a:pPr algn="l"/>
            <a:r>
              <a:rPr lang="en-US" dirty="0">
                <a:solidFill>
                  <a:srgbClr val="0003AA"/>
                </a:solidFill>
              </a:rPr>
              <a:t>    over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very large spatial scales (&gt; 500 km)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Time-variable gravity can be useful for understanding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dynamical processes (fluid envelopes &amp; solid Earth)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Surface-based time-variable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also used for environmental/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hydrologic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A43C777B-0A17-324B-AF09-925FDB98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662" y="1180138"/>
            <a:ext cx="665278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Tidal attractions from </a:t>
            </a:r>
            <a:r>
              <a:rPr lang="en-US" dirty="0">
                <a:solidFill>
                  <a:srgbClr val="0039AC"/>
                </a:solidFill>
              </a:rPr>
              <a:t>nearby 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celestial bodies (dominated by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distance &amp; direction to Moon, Sun, Jupiter)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 Associated solid Earth tidal deformation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 Mass of atmosphere above (approximately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cs typeface="Lucida Grande" charset="0"/>
              </a:rPr>
              <a:t>   given by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 atmospheric pressure)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Lucida Grande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For these corrections, record time/location of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cs typeface="Lucida Grande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 measurement and the atmospheric pressure.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11DB5-8B2B-0046-8C5D-A5D9A443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44" y="1348402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CD6A1-198A-43D1-A79C-332FED4F1606}"/>
              </a:ext>
            </a:extLst>
          </p:cNvPr>
          <p:cNvSpPr txBox="1"/>
          <p:nvPr/>
        </p:nvSpPr>
        <p:spPr>
          <a:xfrm>
            <a:off x="3922457" y="284238"/>
            <a:ext cx="4347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Gravity Reduction:</a:t>
            </a:r>
          </a:p>
        </p:txBody>
      </p:sp>
    </p:spTree>
    <p:extLst>
      <p:ext uri="{BB962C8B-B14F-4D97-AF65-F5344CB8AC3E}">
        <p14:creationId xmlns:p14="http://schemas.microsoft.com/office/powerpoint/2010/main" val="26030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2BAE9B8-BEA2-BA45-8BF5-9C4FDF57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712" y="173186"/>
            <a:ext cx="3846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Earth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ellipticity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and spin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A62E2D-5500-E44B-9F7D-C25D4082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912" y="1657499"/>
            <a:ext cx="3810000" cy="3276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FF0087B-3871-0948-87F2-7A357C9D8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6387" y="1085999"/>
            <a:ext cx="9525" cy="4291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6D2A0D-B08E-224C-9C8A-AE771566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812" y="3257699"/>
            <a:ext cx="76200" cy="76200"/>
          </a:xfrm>
          <a:prstGeom prst="ellipse">
            <a:avLst/>
          </a:prstGeom>
          <a:solidFill>
            <a:srgbClr val="FF01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3BFD3-9907-CE46-AFB4-BEAE06D8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37" y="135086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Line 8">
            <a:extLst>
              <a:ext uri="{FF2B5EF4-FFF2-40B4-BE49-F238E27FC236}">
                <a16:creationId xmlns:a16="http://schemas.microsoft.com/office/drawing/2014/main" id="{FCF3BC70-DE54-B546-8188-F86D5CD66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325" y="3292624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834B768-EE20-E444-B842-2B06B420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512" y="2914799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6378 km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1169A006-AFD1-5748-9B45-CE8B145D9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325" y="1635274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8D820B0-445A-DD4F-99B5-FF1BB32499A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67237" y="2125811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6356 km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6A5FC53-546C-D941-AA59-5003D7F9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437" y="1200299"/>
            <a:ext cx="414587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Distance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from Earth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center of mass is a function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latitude, so we subtract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gravity at a specified</a:t>
            </a: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ellipsoidal surface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from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total gravity.</a:t>
            </a: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Earth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’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s rotation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induces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 outward (centrifugal)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acceleration as a function of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radial distance from axis of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rotation (i.e., latitude), so we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correct for this also.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F87FB5E-5090-054A-BD8F-0E7DACD1F66E}"/>
              </a:ext>
            </a:extLst>
          </p:cNvPr>
          <p:cNvSpPr>
            <a:spLocks/>
          </p:cNvSpPr>
          <p:nvPr/>
        </p:nvSpPr>
        <p:spPr bwMode="auto">
          <a:xfrm>
            <a:off x="4084775" y="1085999"/>
            <a:ext cx="457200" cy="284162"/>
          </a:xfrm>
          <a:custGeom>
            <a:avLst/>
            <a:gdLst>
              <a:gd name="T0" fmla="*/ 37 w 288"/>
              <a:gd name="T1" fmla="*/ 0 h 179"/>
              <a:gd name="T2" fmla="*/ 1 w 288"/>
              <a:gd name="T3" fmla="*/ 78 h 179"/>
              <a:gd name="T4" fmla="*/ 32 w 288"/>
              <a:gd name="T5" fmla="*/ 140 h 179"/>
              <a:gd name="T6" fmla="*/ 126 w 288"/>
              <a:gd name="T7" fmla="*/ 178 h 179"/>
              <a:gd name="T8" fmla="*/ 263 w 288"/>
              <a:gd name="T9" fmla="*/ 134 h 179"/>
              <a:gd name="T10" fmla="*/ 276 w 288"/>
              <a:gd name="T11" fmla="*/ 53 h 179"/>
              <a:gd name="T12" fmla="*/ 251 w 288"/>
              <a:gd name="T13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179">
                <a:moveTo>
                  <a:pt x="37" y="0"/>
                </a:moveTo>
                <a:cubicBezTo>
                  <a:pt x="19" y="27"/>
                  <a:pt x="2" y="55"/>
                  <a:pt x="1" y="78"/>
                </a:cubicBezTo>
                <a:cubicBezTo>
                  <a:pt x="0" y="101"/>
                  <a:pt x="11" y="123"/>
                  <a:pt x="32" y="140"/>
                </a:cubicBezTo>
                <a:cubicBezTo>
                  <a:pt x="53" y="157"/>
                  <a:pt x="88" y="179"/>
                  <a:pt x="126" y="178"/>
                </a:cubicBezTo>
                <a:cubicBezTo>
                  <a:pt x="164" y="177"/>
                  <a:pt x="238" y="155"/>
                  <a:pt x="263" y="134"/>
                </a:cubicBezTo>
                <a:cubicBezTo>
                  <a:pt x="288" y="113"/>
                  <a:pt x="278" y="73"/>
                  <a:pt x="276" y="53"/>
                </a:cubicBezTo>
                <a:cubicBezTo>
                  <a:pt x="274" y="33"/>
                  <a:pt x="259" y="24"/>
                  <a:pt x="251" y="1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70723563-AAEB-854E-9550-25CB099A25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2912" y="1051074"/>
            <a:ext cx="109538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9489C9A9-2CA3-6B4A-8636-9542BDCAEE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6712" y="1847999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2F7812BD-64A1-C946-8F51-310739A3D1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7112" y="222899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7DD7653D-8A84-6845-AD24-1507A092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2137" y="2767161"/>
            <a:ext cx="446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BEAA99C6-1A17-1141-954E-BEA5E6964C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4950" y="3313261"/>
            <a:ext cx="693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82336533-CC84-5746-8237-2C6B090D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337" y="531509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Latitude correction: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FB9DB6-AA7A-6D45-ABE6-0EC0CB5B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00" y="5699274"/>
            <a:ext cx="4164012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21">
            <a:extLst>
              <a:ext uri="{FF2B5EF4-FFF2-40B4-BE49-F238E27FC236}">
                <a16:creationId xmlns:a16="http://schemas.microsoft.com/office/drawing/2014/main" id="{F39E8EDA-B5BC-7A45-B662-2555859B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300" y="5850086"/>
            <a:ext cx="3709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(1 </a:t>
            </a:r>
            <a:r>
              <a:rPr lang="en-US" sz="2400" dirty="0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Gal accuracy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</a:t>
            </a:r>
          </a:p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1.25 m latitude accuracy!)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A2DF9E76-95BE-9749-83D1-3D7AFCA55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312" y="6261249"/>
            <a:ext cx="4598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(See text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eqn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6.12 for </a:t>
            </a:r>
            <a:r>
              <a:rPr lang="en-US" sz="2400" i="1" dirty="0">
                <a:latin typeface="Times New Roman"/>
                <a:ea typeface="ＭＳ Ｐゴシック" charset="0"/>
                <a:cs typeface="Times New Roman"/>
              </a:rPr>
              <a:t>g</a:t>
            </a:r>
            <a:r>
              <a:rPr lang="en-US" sz="2400" baseline="-25000" dirty="0">
                <a:latin typeface="Times New Roman"/>
                <a:ea typeface="ＭＳ Ｐゴシック" charset="0"/>
                <a:cs typeface="Times New Roman"/>
              </a:rPr>
              <a:t>0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A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&amp;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B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7DF1EF3F-FFA9-8549-8B14-927BC6D2E6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5166" y="3301004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54C7A499-BA74-1F49-809C-5A18BA9E84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9512" y="2497286"/>
            <a:ext cx="1676400" cy="802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670BC53-64A3-5F48-8242-177614E2016C}"/>
              </a:ext>
            </a:extLst>
          </p:cNvPr>
          <p:cNvSpPr/>
          <p:nvPr/>
        </p:nvSpPr>
        <p:spPr>
          <a:xfrm>
            <a:off x="2746472" y="2672154"/>
            <a:ext cx="218364" cy="626393"/>
          </a:xfrm>
          <a:custGeom>
            <a:avLst/>
            <a:gdLst>
              <a:gd name="connsiteX0" fmla="*/ 0 w 218364"/>
              <a:gd name="connsiteY0" fmla="*/ 626393 h 626393"/>
              <a:gd name="connsiteX1" fmla="*/ 51718 w 218364"/>
              <a:gd name="connsiteY1" fmla="*/ 258603 h 626393"/>
              <a:gd name="connsiteX2" fmla="*/ 218364 w 218364"/>
              <a:gd name="connsiteY2" fmla="*/ 0 h 62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64" h="626393">
                <a:moveTo>
                  <a:pt x="0" y="626393"/>
                </a:moveTo>
                <a:cubicBezTo>
                  <a:pt x="7662" y="494697"/>
                  <a:pt x="15324" y="363002"/>
                  <a:pt x="51718" y="258603"/>
                </a:cubicBezTo>
                <a:cubicBezTo>
                  <a:pt x="88112" y="154204"/>
                  <a:pt x="218364" y="0"/>
                  <a:pt x="218364" y="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F6B4AB4C-0484-0C47-96AC-B8C962D1EDF6}"/>
              </a:ext>
            </a:extLst>
          </p:cNvPr>
          <p:cNvSpPr txBox="1"/>
          <p:nvPr/>
        </p:nvSpPr>
        <p:spPr>
          <a:xfrm>
            <a:off x="2701458" y="2708645"/>
            <a:ext cx="44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2"/>
                <a:cs typeface="Symbol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5973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D5E70BD-B008-704D-85E1-CD429D48A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223" y="114300"/>
            <a:ext cx="52370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  <a:endParaRPr lang="en-US" sz="2400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Altitude (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“free air correction”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B74DC9B-1A22-3A41-A36A-72211CD64D6A}"/>
              </a:ext>
            </a:extLst>
          </p:cNvPr>
          <p:cNvSpPr>
            <a:spLocks/>
          </p:cNvSpPr>
          <p:nvPr/>
        </p:nvSpPr>
        <p:spPr bwMode="auto">
          <a:xfrm>
            <a:off x="2403586" y="876300"/>
            <a:ext cx="7467600" cy="1747838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5938C-BED7-8346-ABC9-001B4958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23" y="495300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429DEF48-F3D3-AD47-BE76-B8FF5EA0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223" y="2628900"/>
            <a:ext cx="810555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Following topography also results in differences in radial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distance to the center of mass.  Correction for that change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 distance due to topography is called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“free air”:</a:t>
            </a:r>
          </a:p>
          <a:p>
            <a:pPr algn="l"/>
            <a:endParaRPr lang="en-US" sz="2400" i="1" dirty="0">
              <a:solidFill>
                <a:srgbClr val="FF0300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sz="2400" i="1" dirty="0">
              <a:solidFill>
                <a:srgbClr val="FF0300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sz="1600" i="1" dirty="0">
              <a:solidFill>
                <a:srgbClr val="FF0300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More accurately, including the ellipsoid:</a:t>
            </a:r>
            <a:endParaRPr lang="en-US" sz="2400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AED14-30DE-4040-BAF6-FFBD0BA1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024" y="3791163"/>
            <a:ext cx="3057953" cy="988799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88CC4B4C-865D-9642-9FA1-74628C0B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223" y="5781675"/>
            <a:ext cx="621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(latter terms are small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~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sym typeface="Symbol" charset="0"/>
              </a:rPr>
              <a:t>–0.3086 mGal/m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8A12211-CFB0-5D47-8354-B63CB9A3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411" y="6286500"/>
            <a:ext cx="613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(1 </a:t>
            </a:r>
            <a:r>
              <a:rPr lang="en-US" sz="2400" dirty="0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Gal accuracy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3 mm height accuracy!)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9957E-194E-7749-B2F9-897267B84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811" y="4951413"/>
            <a:ext cx="632777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C8C8C8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1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AGrav">
            <a:extLst>
              <a:ext uri="{FF2B5EF4-FFF2-40B4-BE49-F238E27FC236}">
                <a16:creationId xmlns:a16="http://schemas.microsoft.com/office/drawing/2014/main" id="{229FD314-8E2F-3744-A327-66EE6AF9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4650"/>
            <a:ext cx="4570412" cy="61087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2D224A59-46D3-3946-84DF-BC8BA7B8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2" y="461963"/>
            <a:ext cx="3794478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After observed gravity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measurement is corrected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for free air and other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effects talked about so far,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we call it the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free air anomaly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At right, millions of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terrestrial free air relative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measurements have been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referenced to a small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network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absolute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gravity stations and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adjusted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 a common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reference gravity ellipsoid.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F44228-181E-BA45-BA4A-6D500098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2847975"/>
            <a:ext cx="4411663" cy="41275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347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353D7F3F-2293-D14C-B1B8-EC6D2BE2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34" y="155307"/>
            <a:ext cx="6836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  <a:endParaRPr lang="en-US" sz="2400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Topographic mass (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“B</a:t>
            </a:r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</a:rPr>
              <a:t>ouguer correction”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F1D5FC9-9597-3742-85B3-3855E13026F5}"/>
              </a:ext>
            </a:extLst>
          </p:cNvPr>
          <p:cNvSpPr>
            <a:spLocks/>
          </p:cNvSpPr>
          <p:nvPr/>
        </p:nvSpPr>
        <p:spPr bwMode="auto">
          <a:xfrm>
            <a:off x="2218334" y="1142732"/>
            <a:ext cx="7467600" cy="1747837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6007391-8541-4D49-8C3D-C95D5AE4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072" y="3101707"/>
            <a:ext cx="847700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Simple Bouguer</a:t>
            </a:r>
            <a:r>
              <a:rPr lang="en-US" sz="1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Approximate topography as a slab with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thickness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For standard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= 2670 kg/m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simple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Bouguer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correction is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0.11195 mGal/m.</a:t>
            </a:r>
          </a:p>
          <a:p>
            <a:pPr algn="l" eaLnBrk="0" hangingPunct="0"/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Complete Bouguer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Further correct for upward attraction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of mass above;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negative attraction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of missing mass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below…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55230-B1C8-F046-B29A-8F23E655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259" y="1826944"/>
            <a:ext cx="7421563" cy="1060450"/>
          </a:xfrm>
          <a:prstGeom prst="rect">
            <a:avLst/>
          </a:prstGeom>
          <a:solidFill>
            <a:srgbClr val="FF0106">
              <a:alpha val="64000"/>
            </a:srgbClr>
          </a:solidFill>
          <a:ln w="9525">
            <a:solidFill>
              <a:srgbClr val="FF010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7D6AFED-6C7C-DA48-9B4A-3DB72FAB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409" y="1617394"/>
            <a:ext cx="139700" cy="198438"/>
          </a:xfrm>
          <a:prstGeom prst="can">
            <a:avLst>
              <a:gd name="adj" fmla="val 355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6A056-F5B3-0F48-AFF6-FA3F2AFD4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84" y="3598594"/>
            <a:ext cx="54324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Line 9">
            <a:extLst>
              <a:ext uri="{FF2B5EF4-FFF2-40B4-BE49-F238E27FC236}">
                <a16:creationId xmlns:a16="http://schemas.microsoft.com/office/drawing/2014/main" id="{287F55D6-D493-D341-BBD7-9A1D6C40C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0909" y="1815832"/>
            <a:ext cx="0" cy="1062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2D37EB8-E3A9-EA42-A5FF-D39D842D0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72" y="2092057"/>
            <a:ext cx="30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EDB612-079D-434D-BE05-9C70D5079B62}"/>
              </a:ext>
            </a:extLst>
          </p:cNvPr>
          <p:cNvSpPr>
            <a:spLocks/>
          </p:cNvSpPr>
          <p:nvPr/>
        </p:nvSpPr>
        <p:spPr bwMode="auto">
          <a:xfrm>
            <a:off x="263108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160799-3B61-7F41-8316-F1BFD0AD4795}"/>
              </a:ext>
            </a:extLst>
          </p:cNvPr>
          <p:cNvSpPr>
            <a:spLocks/>
          </p:cNvSpPr>
          <p:nvPr/>
        </p:nvSpPr>
        <p:spPr bwMode="auto">
          <a:xfrm>
            <a:off x="278189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DCA068-CA95-344D-AF13-449C8959A1C1}"/>
              </a:ext>
            </a:extLst>
          </p:cNvPr>
          <p:cNvSpPr>
            <a:spLocks/>
          </p:cNvSpPr>
          <p:nvPr/>
        </p:nvSpPr>
        <p:spPr bwMode="auto">
          <a:xfrm>
            <a:off x="293270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1D9464-8CFE-CF47-B875-EAB6999E78FF}"/>
              </a:ext>
            </a:extLst>
          </p:cNvPr>
          <p:cNvSpPr>
            <a:spLocks/>
          </p:cNvSpPr>
          <p:nvPr/>
        </p:nvSpPr>
        <p:spPr bwMode="auto">
          <a:xfrm>
            <a:off x="308352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138120-896B-2040-8CB2-77A15A4D7B2D}"/>
              </a:ext>
            </a:extLst>
          </p:cNvPr>
          <p:cNvSpPr>
            <a:spLocks/>
          </p:cNvSpPr>
          <p:nvPr/>
        </p:nvSpPr>
        <p:spPr bwMode="auto">
          <a:xfrm>
            <a:off x="323433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C39E86-FAD1-9D4B-A8BD-FBD13184366D}"/>
              </a:ext>
            </a:extLst>
          </p:cNvPr>
          <p:cNvSpPr>
            <a:spLocks/>
          </p:cNvSpPr>
          <p:nvPr/>
        </p:nvSpPr>
        <p:spPr bwMode="auto">
          <a:xfrm>
            <a:off x="338514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FB939-725C-1F42-AEEC-88BBDDE10F41}"/>
              </a:ext>
            </a:extLst>
          </p:cNvPr>
          <p:cNvSpPr>
            <a:spLocks/>
          </p:cNvSpPr>
          <p:nvPr/>
        </p:nvSpPr>
        <p:spPr bwMode="auto">
          <a:xfrm>
            <a:off x="353595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DBB205-C43C-B543-81AF-E7D40CCB4CAE}"/>
              </a:ext>
            </a:extLst>
          </p:cNvPr>
          <p:cNvSpPr>
            <a:spLocks/>
          </p:cNvSpPr>
          <p:nvPr/>
        </p:nvSpPr>
        <p:spPr bwMode="auto">
          <a:xfrm>
            <a:off x="368677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7CF1C1-37F6-D14D-B527-535224581619}"/>
              </a:ext>
            </a:extLst>
          </p:cNvPr>
          <p:cNvSpPr>
            <a:spLocks/>
          </p:cNvSpPr>
          <p:nvPr/>
        </p:nvSpPr>
        <p:spPr bwMode="auto">
          <a:xfrm>
            <a:off x="383758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D490D1-8AA6-B24C-8178-1BA56E68F476}"/>
              </a:ext>
            </a:extLst>
          </p:cNvPr>
          <p:cNvSpPr>
            <a:spLocks/>
          </p:cNvSpPr>
          <p:nvPr/>
        </p:nvSpPr>
        <p:spPr bwMode="auto">
          <a:xfrm>
            <a:off x="398839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FC0686-951B-944B-BB57-CF437BF8BCCA}"/>
              </a:ext>
            </a:extLst>
          </p:cNvPr>
          <p:cNvSpPr>
            <a:spLocks/>
          </p:cNvSpPr>
          <p:nvPr/>
        </p:nvSpPr>
        <p:spPr bwMode="auto">
          <a:xfrm>
            <a:off x="413920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DA3B0F-35E3-1A4A-AE72-E840EF9D1868}"/>
              </a:ext>
            </a:extLst>
          </p:cNvPr>
          <p:cNvSpPr>
            <a:spLocks/>
          </p:cNvSpPr>
          <p:nvPr/>
        </p:nvSpPr>
        <p:spPr bwMode="auto">
          <a:xfrm>
            <a:off x="429002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A6AE66-F9A1-3648-BB95-EA4243C526C0}"/>
              </a:ext>
            </a:extLst>
          </p:cNvPr>
          <p:cNvSpPr>
            <a:spLocks/>
          </p:cNvSpPr>
          <p:nvPr/>
        </p:nvSpPr>
        <p:spPr bwMode="auto">
          <a:xfrm>
            <a:off x="444083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B33BDE-B582-EC47-A9A6-35BDCA952B28}"/>
              </a:ext>
            </a:extLst>
          </p:cNvPr>
          <p:cNvSpPr>
            <a:spLocks/>
          </p:cNvSpPr>
          <p:nvPr/>
        </p:nvSpPr>
        <p:spPr bwMode="auto">
          <a:xfrm>
            <a:off x="459164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A17E13-BE67-2945-8226-6F43659D63B3}"/>
              </a:ext>
            </a:extLst>
          </p:cNvPr>
          <p:cNvSpPr>
            <a:spLocks/>
          </p:cNvSpPr>
          <p:nvPr/>
        </p:nvSpPr>
        <p:spPr bwMode="auto">
          <a:xfrm>
            <a:off x="474245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0D4F92-521E-1F48-A5D9-A606F25A06FB}"/>
              </a:ext>
            </a:extLst>
          </p:cNvPr>
          <p:cNvSpPr>
            <a:spLocks/>
          </p:cNvSpPr>
          <p:nvPr/>
        </p:nvSpPr>
        <p:spPr bwMode="auto">
          <a:xfrm>
            <a:off x="489327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990811-84A2-EF41-A9F0-4B8740744534}"/>
              </a:ext>
            </a:extLst>
          </p:cNvPr>
          <p:cNvSpPr>
            <a:spLocks/>
          </p:cNvSpPr>
          <p:nvPr/>
        </p:nvSpPr>
        <p:spPr bwMode="auto">
          <a:xfrm>
            <a:off x="504408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50F6EEA-B00F-4743-86FB-CF95A2A96E70}"/>
              </a:ext>
            </a:extLst>
          </p:cNvPr>
          <p:cNvSpPr>
            <a:spLocks/>
          </p:cNvSpPr>
          <p:nvPr/>
        </p:nvSpPr>
        <p:spPr bwMode="auto">
          <a:xfrm>
            <a:off x="519489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6A4BD1-D3E0-024C-B625-47AEBB9B7871}"/>
              </a:ext>
            </a:extLst>
          </p:cNvPr>
          <p:cNvSpPr>
            <a:spLocks/>
          </p:cNvSpPr>
          <p:nvPr/>
        </p:nvSpPr>
        <p:spPr bwMode="auto">
          <a:xfrm>
            <a:off x="534570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A322F3-D7FE-DD48-8E2B-03DA6814E7F3}"/>
              </a:ext>
            </a:extLst>
          </p:cNvPr>
          <p:cNvSpPr>
            <a:spLocks/>
          </p:cNvSpPr>
          <p:nvPr/>
        </p:nvSpPr>
        <p:spPr bwMode="auto">
          <a:xfrm>
            <a:off x="549652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7FB113-1B13-9042-B780-E32A5D050B09}"/>
              </a:ext>
            </a:extLst>
          </p:cNvPr>
          <p:cNvSpPr>
            <a:spLocks/>
          </p:cNvSpPr>
          <p:nvPr/>
        </p:nvSpPr>
        <p:spPr bwMode="auto">
          <a:xfrm>
            <a:off x="564733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6D35DC-8651-F747-892D-5521CC7A8129}"/>
              </a:ext>
            </a:extLst>
          </p:cNvPr>
          <p:cNvSpPr>
            <a:spLocks/>
          </p:cNvSpPr>
          <p:nvPr/>
        </p:nvSpPr>
        <p:spPr bwMode="auto">
          <a:xfrm>
            <a:off x="579814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CE298B-EB37-934D-9540-25AB37E1334E}"/>
              </a:ext>
            </a:extLst>
          </p:cNvPr>
          <p:cNvSpPr>
            <a:spLocks/>
          </p:cNvSpPr>
          <p:nvPr/>
        </p:nvSpPr>
        <p:spPr bwMode="auto">
          <a:xfrm>
            <a:off x="594895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9252CF2-0248-8C49-8C3A-D330EBFBDEA2}"/>
              </a:ext>
            </a:extLst>
          </p:cNvPr>
          <p:cNvSpPr>
            <a:spLocks/>
          </p:cNvSpPr>
          <p:nvPr/>
        </p:nvSpPr>
        <p:spPr bwMode="auto">
          <a:xfrm>
            <a:off x="609977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5B105A-6E6C-1748-8EFE-48D15434DEE2}"/>
              </a:ext>
            </a:extLst>
          </p:cNvPr>
          <p:cNvSpPr>
            <a:spLocks/>
          </p:cNvSpPr>
          <p:nvPr/>
        </p:nvSpPr>
        <p:spPr bwMode="auto">
          <a:xfrm>
            <a:off x="625058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5842E7-92C5-E144-864E-2B00A3988463}"/>
              </a:ext>
            </a:extLst>
          </p:cNvPr>
          <p:cNvSpPr>
            <a:spLocks/>
          </p:cNvSpPr>
          <p:nvPr/>
        </p:nvSpPr>
        <p:spPr bwMode="auto">
          <a:xfrm>
            <a:off x="308828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EC547F-203F-8140-A338-37DC97733326}"/>
              </a:ext>
            </a:extLst>
          </p:cNvPr>
          <p:cNvSpPr>
            <a:spLocks/>
          </p:cNvSpPr>
          <p:nvPr/>
        </p:nvSpPr>
        <p:spPr bwMode="auto">
          <a:xfrm>
            <a:off x="323909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FA5C40E-C7CF-624B-8695-7ABEE56F3C57}"/>
              </a:ext>
            </a:extLst>
          </p:cNvPr>
          <p:cNvSpPr>
            <a:spLocks/>
          </p:cNvSpPr>
          <p:nvPr/>
        </p:nvSpPr>
        <p:spPr bwMode="auto">
          <a:xfrm>
            <a:off x="338990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9E1BECD-3789-FC44-B04F-8ACC890FA6E3}"/>
              </a:ext>
            </a:extLst>
          </p:cNvPr>
          <p:cNvSpPr>
            <a:spLocks/>
          </p:cNvSpPr>
          <p:nvPr/>
        </p:nvSpPr>
        <p:spPr bwMode="auto">
          <a:xfrm>
            <a:off x="3540722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B30B21-8337-484B-A720-84DF6D46E820}"/>
              </a:ext>
            </a:extLst>
          </p:cNvPr>
          <p:cNvSpPr>
            <a:spLocks/>
          </p:cNvSpPr>
          <p:nvPr/>
        </p:nvSpPr>
        <p:spPr bwMode="auto">
          <a:xfrm>
            <a:off x="369153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430EAC0-87D6-DB4A-81F0-05A08BFFBC07}"/>
              </a:ext>
            </a:extLst>
          </p:cNvPr>
          <p:cNvSpPr>
            <a:spLocks/>
          </p:cNvSpPr>
          <p:nvPr/>
        </p:nvSpPr>
        <p:spPr bwMode="auto">
          <a:xfrm>
            <a:off x="384234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E313BED-1E87-0244-8BA4-604443A605B5}"/>
              </a:ext>
            </a:extLst>
          </p:cNvPr>
          <p:cNvSpPr>
            <a:spLocks/>
          </p:cNvSpPr>
          <p:nvPr/>
        </p:nvSpPr>
        <p:spPr bwMode="auto">
          <a:xfrm>
            <a:off x="399315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27D0B17-BC12-C64F-AD81-483A70D930CA}"/>
              </a:ext>
            </a:extLst>
          </p:cNvPr>
          <p:cNvSpPr>
            <a:spLocks/>
          </p:cNvSpPr>
          <p:nvPr/>
        </p:nvSpPr>
        <p:spPr bwMode="auto">
          <a:xfrm>
            <a:off x="4143972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23DCBEA-47B1-4A4D-8086-4A333DE383C5}"/>
              </a:ext>
            </a:extLst>
          </p:cNvPr>
          <p:cNvSpPr>
            <a:spLocks/>
          </p:cNvSpPr>
          <p:nvPr/>
        </p:nvSpPr>
        <p:spPr bwMode="auto">
          <a:xfrm>
            <a:off x="429478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EF8EC44-036B-894D-BB78-61C4D5726279}"/>
              </a:ext>
            </a:extLst>
          </p:cNvPr>
          <p:cNvSpPr>
            <a:spLocks/>
          </p:cNvSpPr>
          <p:nvPr/>
        </p:nvSpPr>
        <p:spPr bwMode="auto">
          <a:xfrm>
            <a:off x="444559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851E535-243D-4844-9FDD-E0B5A09E46E5}"/>
              </a:ext>
            </a:extLst>
          </p:cNvPr>
          <p:cNvSpPr>
            <a:spLocks/>
          </p:cNvSpPr>
          <p:nvPr/>
        </p:nvSpPr>
        <p:spPr bwMode="auto">
          <a:xfrm>
            <a:off x="459640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D4ACDA9-0054-EE49-8F81-F2EFC2FD2296}"/>
              </a:ext>
            </a:extLst>
          </p:cNvPr>
          <p:cNvSpPr>
            <a:spLocks/>
          </p:cNvSpPr>
          <p:nvPr/>
        </p:nvSpPr>
        <p:spPr bwMode="auto">
          <a:xfrm>
            <a:off x="4747222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C470B44-6829-A34B-842F-462A79F7AE6C}"/>
              </a:ext>
            </a:extLst>
          </p:cNvPr>
          <p:cNvSpPr>
            <a:spLocks/>
          </p:cNvSpPr>
          <p:nvPr/>
        </p:nvSpPr>
        <p:spPr bwMode="auto">
          <a:xfrm>
            <a:off x="489803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8E8BCAF-4ECD-6F4B-BCF4-DBC612F0E9BC}"/>
              </a:ext>
            </a:extLst>
          </p:cNvPr>
          <p:cNvSpPr>
            <a:spLocks/>
          </p:cNvSpPr>
          <p:nvPr/>
        </p:nvSpPr>
        <p:spPr bwMode="auto">
          <a:xfrm>
            <a:off x="504884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CEB2AAE-50FE-E041-A3B8-2FBDF0BC7024}"/>
              </a:ext>
            </a:extLst>
          </p:cNvPr>
          <p:cNvSpPr>
            <a:spLocks/>
          </p:cNvSpPr>
          <p:nvPr/>
        </p:nvSpPr>
        <p:spPr bwMode="auto">
          <a:xfrm>
            <a:off x="519965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FD6EBA2-14A9-B346-BD3D-48B928750420}"/>
              </a:ext>
            </a:extLst>
          </p:cNvPr>
          <p:cNvSpPr>
            <a:spLocks/>
          </p:cNvSpPr>
          <p:nvPr/>
        </p:nvSpPr>
        <p:spPr bwMode="auto">
          <a:xfrm>
            <a:off x="5350472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B055F31-755C-8445-861D-C884E53689B0}"/>
              </a:ext>
            </a:extLst>
          </p:cNvPr>
          <p:cNvSpPr>
            <a:spLocks/>
          </p:cNvSpPr>
          <p:nvPr/>
        </p:nvSpPr>
        <p:spPr bwMode="auto">
          <a:xfrm>
            <a:off x="550128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A0BE877-52F9-F84A-9B2C-8FE2420112C3}"/>
              </a:ext>
            </a:extLst>
          </p:cNvPr>
          <p:cNvSpPr>
            <a:spLocks/>
          </p:cNvSpPr>
          <p:nvPr/>
        </p:nvSpPr>
        <p:spPr bwMode="auto">
          <a:xfrm>
            <a:off x="565209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30D105E-6FED-B549-A39F-9C4C9C6F18E6}"/>
              </a:ext>
            </a:extLst>
          </p:cNvPr>
          <p:cNvSpPr>
            <a:spLocks/>
          </p:cNvSpPr>
          <p:nvPr/>
        </p:nvSpPr>
        <p:spPr bwMode="auto">
          <a:xfrm>
            <a:off x="580290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31C1477-0228-1343-A962-32F4F2AD9F37}"/>
              </a:ext>
            </a:extLst>
          </p:cNvPr>
          <p:cNvSpPr>
            <a:spLocks/>
          </p:cNvSpPr>
          <p:nvPr/>
        </p:nvSpPr>
        <p:spPr bwMode="auto">
          <a:xfrm>
            <a:off x="3697884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D3DADC9-3BB8-B64A-A26C-B8DE4DE4A1CD}"/>
              </a:ext>
            </a:extLst>
          </p:cNvPr>
          <p:cNvSpPr>
            <a:spLocks/>
          </p:cNvSpPr>
          <p:nvPr/>
        </p:nvSpPr>
        <p:spPr bwMode="auto">
          <a:xfrm>
            <a:off x="3848697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1AA04F-E00D-5A49-9099-F867CB97FB45}"/>
              </a:ext>
            </a:extLst>
          </p:cNvPr>
          <p:cNvSpPr>
            <a:spLocks/>
          </p:cNvSpPr>
          <p:nvPr/>
        </p:nvSpPr>
        <p:spPr bwMode="auto">
          <a:xfrm>
            <a:off x="3999509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63F805D-010E-0A42-885F-530B4D2C870D}"/>
              </a:ext>
            </a:extLst>
          </p:cNvPr>
          <p:cNvSpPr>
            <a:spLocks/>
          </p:cNvSpPr>
          <p:nvPr/>
        </p:nvSpPr>
        <p:spPr bwMode="auto">
          <a:xfrm>
            <a:off x="4150322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F0B0259-BD03-4F4E-BE9F-8301AA8360CD}"/>
              </a:ext>
            </a:extLst>
          </p:cNvPr>
          <p:cNvSpPr>
            <a:spLocks/>
          </p:cNvSpPr>
          <p:nvPr/>
        </p:nvSpPr>
        <p:spPr bwMode="auto">
          <a:xfrm>
            <a:off x="4301134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DAA6176-0CAE-CB42-AD66-0FB2FE1D98FB}"/>
              </a:ext>
            </a:extLst>
          </p:cNvPr>
          <p:cNvSpPr>
            <a:spLocks/>
          </p:cNvSpPr>
          <p:nvPr/>
        </p:nvSpPr>
        <p:spPr bwMode="auto">
          <a:xfrm>
            <a:off x="4451947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D96CE6A-17FB-024A-8848-AE421ED74CD8}"/>
              </a:ext>
            </a:extLst>
          </p:cNvPr>
          <p:cNvSpPr>
            <a:spLocks/>
          </p:cNvSpPr>
          <p:nvPr/>
        </p:nvSpPr>
        <p:spPr bwMode="auto">
          <a:xfrm>
            <a:off x="4602759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9E311D-8D9E-5443-B232-10F4AE9F8C24}"/>
              </a:ext>
            </a:extLst>
          </p:cNvPr>
          <p:cNvSpPr>
            <a:spLocks/>
          </p:cNvSpPr>
          <p:nvPr/>
        </p:nvSpPr>
        <p:spPr bwMode="auto">
          <a:xfrm>
            <a:off x="4753572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21CB7F8-E21B-1440-8841-9A2D009D8E10}"/>
              </a:ext>
            </a:extLst>
          </p:cNvPr>
          <p:cNvSpPr>
            <a:spLocks/>
          </p:cNvSpPr>
          <p:nvPr/>
        </p:nvSpPr>
        <p:spPr bwMode="auto">
          <a:xfrm>
            <a:off x="4904384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64D0C72-7564-AF44-8A45-6199E2091B72}"/>
              </a:ext>
            </a:extLst>
          </p:cNvPr>
          <p:cNvSpPr>
            <a:spLocks/>
          </p:cNvSpPr>
          <p:nvPr/>
        </p:nvSpPr>
        <p:spPr bwMode="auto">
          <a:xfrm>
            <a:off x="5055197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475A0A6-F25B-9A4F-BF81-0F3747575456}"/>
              </a:ext>
            </a:extLst>
          </p:cNvPr>
          <p:cNvSpPr>
            <a:spLocks/>
          </p:cNvSpPr>
          <p:nvPr/>
        </p:nvSpPr>
        <p:spPr bwMode="auto">
          <a:xfrm>
            <a:off x="5206009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06E6AD2-D39E-DE4D-B7E9-EAC2F8064277}"/>
              </a:ext>
            </a:extLst>
          </p:cNvPr>
          <p:cNvSpPr>
            <a:spLocks/>
          </p:cNvSpPr>
          <p:nvPr/>
        </p:nvSpPr>
        <p:spPr bwMode="auto">
          <a:xfrm>
            <a:off x="5356822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EB2972A-A7AB-A449-B196-F20587B95BFF}"/>
              </a:ext>
            </a:extLst>
          </p:cNvPr>
          <p:cNvSpPr>
            <a:spLocks/>
          </p:cNvSpPr>
          <p:nvPr/>
        </p:nvSpPr>
        <p:spPr bwMode="auto">
          <a:xfrm>
            <a:off x="5507634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0C3AE9-843D-3C4B-B856-5DB91D130351}"/>
              </a:ext>
            </a:extLst>
          </p:cNvPr>
          <p:cNvSpPr>
            <a:spLocks/>
          </p:cNvSpPr>
          <p:nvPr/>
        </p:nvSpPr>
        <p:spPr bwMode="auto">
          <a:xfrm>
            <a:off x="5658447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25F552D-D1A0-3742-8FE4-CA08EA2C08A3}"/>
              </a:ext>
            </a:extLst>
          </p:cNvPr>
          <p:cNvSpPr>
            <a:spLocks/>
          </p:cNvSpPr>
          <p:nvPr/>
        </p:nvSpPr>
        <p:spPr bwMode="auto">
          <a:xfrm>
            <a:off x="4001097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54318DC-3730-5F40-B6AF-ED79B7E13FEF}"/>
              </a:ext>
            </a:extLst>
          </p:cNvPr>
          <p:cNvSpPr>
            <a:spLocks/>
          </p:cNvSpPr>
          <p:nvPr/>
        </p:nvSpPr>
        <p:spPr bwMode="auto">
          <a:xfrm>
            <a:off x="4151909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C66B2AA-9384-1F4D-983F-5EB0CEC05983}"/>
              </a:ext>
            </a:extLst>
          </p:cNvPr>
          <p:cNvSpPr>
            <a:spLocks/>
          </p:cNvSpPr>
          <p:nvPr/>
        </p:nvSpPr>
        <p:spPr bwMode="auto">
          <a:xfrm>
            <a:off x="4302722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1D7787D-D9ED-4B46-8786-FB86A62224BA}"/>
              </a:ext>
            </a:extLst>
          </p:cNvPr>
          <p:cNvSpPr>
            <a:spLocks/>
          </p:cNvSpPr>
          <p:nvPr/>
        </p:nvSpPr>
        <p:spPr bwMode="auto">
          <a:xfrm>
            <a:off x="4453534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FC6582A-D1FE-4B4A-BA94-0D642767C0CE}"/>
              </a:ext>
            </a:extLst>
          </p:cNvPr>
          <p:cNvSpPr>
            <a:spLocks/>
          </p:cNvSpPr>
          <p:nvPr/>
        </p:nvSpPr>
        <p:spPr bwMode="auto">
          <a:xfrm>
            <a:off x="4604347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C86CCE-2DB4-DB41-9D56-D8245B3552F9}"/>
              </a:ext>
            </a:extLst>
          </p:cNvPr>
          <p:cNvSpPr>
            <a:spLocks/>
          </p:cNvSpPr>
          <p:nvPr/>
        </p:nvSpPr>
        <p:spPr bwMode="auto">
          <a:xfrm>
            <a:off x="4755159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E36C20A-E19B-F340-B5DD-C7974E52260F}"/>
              </a:ext>
            </a:extLst>
          </p:cNvPr>
          <p:cNvSpPr>
            <a:spLocks/>
          </p:cNvSpPr>
          <p:nvPr/>
        </p:nvSpPr>
        <p:spPr bwMode="auto">
          <a:xfrm>
            <a:off x="4905972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8F9D135-52E2-4243-8F7A-7D4FF4B5C8A3}"/>
              </a:ext>
            </a:extLst>
          </p:cNvPr>
          <p:cNvSpPr>
            <a:spLocks/>
          </p:cNvSpPr>
          <p:nvPr/>
        </p:nvSpPr>
        <p:spPr bwMode="auto">
          <a:xfrm>
            <a:off x="5056784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A1E7314-C308-0F4D-94E6-7D6B6FED63ED}"/>
              </a:ext>
            </a:extLst>
          </p:cNvPr>
          <p:cNvSpPr>
            <a:spLocks/>
          </p:cNvSpPr>
          <p:nvPr/>
        </p:nvSpPr>
        <p:spPr bwMode="auto">
          <a:xfrm>
            <a:off x="5207597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0F95A9E-A60A-F04E-B30F-4DB0E491296A}"/>
              </a:ext>
            </a:extLst>
          </p:cNvPr>
          <p:cNvSpPr>
            <a:spLocks/>
          </p:cNvSpPr>
          <p:nvPr/>
        </p:nvSpPr>
        <p:spPr bwMode="auto">
          <a:xfrm>
            <a:off x="5358409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F7E3556-BB85-874F-92E4-9223912F3FDF}"/>
              </a:ext>
            </a:extLst>
          </p:cNvPr>
          <p:cNvSpPr>
            <a:spLocks/>
          </p:cNvSpPr>
          <p:nvPr/>
        </p:nvSpPr>
        <p:spPr bwMode="auto">
          <a:xfrm>
            <a:off x="4304309" y="11347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8278742-54FF-EF49-A4A4-DBA1EF028B5A}"/>
              </a:ext>
            </a:extLst>
          </p:cNvPr>
          <p:cNvSpPr>
            <a:spLocks/>
          </p:cNvSpPr>
          <p:nvPr/>
        </p:nvSpPr>
        <p:spPr bwMode="auto">
          <a:xfrm>
            <a:off x="4455122" y="11347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878F54B-2DF2-7B4D-9F26-3579F55F8F5F}"/>
              </a:ext>
            </a:extLst>
          </p:cNvPr>
          <p:cNvSpPr>
            <a:spLocks/>
          </p:cNvSpPr>
          <p:nvPr/>
        </p:nvSpPr>
        <p:spPr bwMode="auto">
          <a:xfrm>
            <a:off x="705862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FECAAA4-6EA8-F64F-A56E-56D39ABC7178}"/>
              </a:ext>
            </a:extLst>
          </p:cNvPr>
          <p:cNvSpPr>
            <a:spLocks/>
          </p:cNvSpPr>
          <p:nvPr/>
        </p:nvSpPr>
        <p:spPr bwMode="auto">
          <a:xfrm>
            <a:off x="720943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798B6F-4C5B-0D4B-BA84-02F18771FB32}"/>
              </a:ext>
            </a:extLst>
          </p:cNvPr>
          <p:cNvSpPr>
            <a:spLocks/>
          </p:cNvSpPr>
          <p:nvPr/>
        </p:nvSpPr>
        <p:spPr bwMode="auto">
          <a:xfrm>
            <a:off x="7360247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17D5867-2EFE-9342-B6D3-683E1D12BCC4}"/>
              </a:ext>
            </a:extLst>
          </p:cNvPr>
          <p:cNvSpPr>
            <a:spLocks/>
          </p:cNvSpPr>
          <p:nvPr/>
        </p:nvSpPr>
        <p:spPr bwMode="auto">
          <a:xfrm>
            <a:off x="7511059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DA08080-F9A4-4D42-A29B-B649237347CE}"/>
              </a:ext>
            </a:extLst>
          </p:cNvPr>
          <p:cNvSpPr>
            <a:spLocks/>
          </p:cNvSpPr>
          <p:nvPr/>
        </p:nvSpPr>
        <p:spPr bwMode="auto">
          <a:xfrm>
            <a:off x="766187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505E967-E1B4-2147-9F83-1589DD0B50DE}"/>
              </a:ext>
            </a:extLst>
          </p:cNvPr>
          <p:cNvSpPr>
            <a:spLocks/>
          </p:cNvSpPr>
          <p:nvPr/>
        </p:nvSpPr>
        <p:spPr bwMode="auto">
          <a:xfrm>
            <a:off x="781268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7FB8462-A6DA-1F4D-9DA6-C5C5D8210803}"/>
              </a:ext>
            </a:extLst>
          </p:cNvPr>
          <p:cNvSpPr>
            <a:spLocks/>
          </p:cNvSpPr>
          <p:nvPr/>
        </p:nvSpPr>
        <p:spPr bwMode="auto">
          <a:xfrm>
            <a:off x="7963497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499275B-33CB-A846-BF1A-9987CEA58761}"/>
              </a:ext>
            </a:extLst>
          </p:cNvPr>
          <p:cNvSpPr>
            <a:spLocks/>
          </p:cNvSpPr>
          <p:nvPr/>
        </p:nvSpPr>
        <p:spPr bwMode="auto">
          <a:xfrm>
            <a:off x="8114309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F283F16-EFC6-3341-A08D-9DDEA78808F1}"/>
              </a:ext>
            </a:extLst>
          </p:cNvPr>
          <p:cNvSpPr>
            <a:spLocks/>
          </p:cNvSpPr>
          <p:nvPr/>
        </p:nvSpPr>
        <p:spPr bwMode="auto">
          <a:xfrm>
            <a:off x="826512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F6B2E00-7FAC-BD49-957D-853BFDCF7AB3}"/>
              </a:ext>
            </a:extLst>
          </p:cNvPr>
          <p:cNvSpPr>
            <a:spLocks/>
          </p:cNvSpPr>
          <p:nvPr/>
        </p:nvSpPr>
        <p:spPr bwMode="auto">
          <a:xfrm>
            <a:off x="841593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186ED94-FD6B-F546-8344-6FA57AB4B690}"/>
              </a:ext>
            </a:extLst>
          </p:cNvPr>
          <p:cNvSpPr>
            <a:spLocks/>
          </p:cNvSpPr>
          <p:nvPr/>
        </p:nvSpPr>
        <p:spPr bwMode="auto">
          <a:xfrm>
            <a:off x="8566747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43570D5-4287-334F-94FD-625B89B3BBA7}"/>
              </a:ext>
            </a:extLst>
          </p:cNvPr>
          <p:cNvSpPr>
            <a:spLocks/>
          </p:cNvSpPr>
          <p:nvPr/>
        </p:nvSpPr>
        <p:spPr bwMode="auto">
          <a:xfrm>
            <a:off x="8717559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F52C3C5-89B7-F34D-948D-A0BFA18E3E8C}"/>
              </a:ext>
            </a:extLst>
          </p:cNvPr>
          <p:cNvSpPr>
            <a:spLocks/>
          </p:cNvSpPr>
          <p:nvPr/>
        </p:nvSpPr>
        <p:spPr bwMode="auto">
          <a:xfrm>
            <a:off x="886837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E21D71C-1F48-1E41-A913-1DD45C1B6718}"/>
              </a:ext>
            </a:extLst>
          </p:cNvPr>
          <p:cNvSpPr>
            <a:spLocks/>
          </p:cNvSpPr>
          <p:nvPr/>
        </p:nvSpPr>
        <p:spPr bwMode="auto">
          <a:xfrm>
            <a:off x="901918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455FCB4-2FD5-3140-995A-87194043E03E}"/>
              </a:ext>
            </a:extLst>
          </p:cNvPr>
          <p:cNvSpPr>
            <a:spLocks/>
          </p:cNvSpPr>
          <p:nvPr/>
        </p:nvSpPr>
        <p:spPr bwMode="auto">
          <a:xfrm>
            <a:off x="9169997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DA72715-2E79-E143-A929-1FFC74DD6C48}"/>
              </a:ext>
            </a:extLst>
          </p:cNvPr>
          <p:cNvSpPr>
            <a:spLocks/>
          </p:cNvSpPr>
          <p:nvPr/>
        </p:nvSpPr>
        <p:spPr bwMode="auto">
          <a:xfrm>
            <a:off x="9320809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2AFC604-92CE-F540-A783-BB49CBFC5929}"/>
              </a:ext>
            </a:extLst>
          </p:cNvPr>
          <p:cNvSpPr>
            <a:spLocks/>
          </p:cNvSpPr>
          <p:nvPr/>
        </p:nvSpPr>
        <p:spPr bwMode="auto">
          <a:xfrm>
            <a:off x="947162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5E3E5D7-7641-E041-BACE-FF7D988230D8}"/>
              </a:ext>
            </a:extLst>
          </p:cNvPr>
          <p:cNvSpPr>
            <a:spLocks/>
          </p:cNvSpPr>
          <p:nvPr/>
        </p:nvSpPr>
        <p:spPr bwMode="auto">
          <a:xfrm>
            <a:off x="962243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EFE9E08-2117-F448-8C7B-516042E1A569}"/>
              </a:ext>
            </a:extLst>
          </p:cNvPr>
          <p:cNvSpPr>
            <a:spLocks/>
          </p:cNvSpPr>
          <p:nvPr/>
        </p:nvSpPr>
        <p:spPr bwMode="auto">
          <a:xfrm>
            <a:off x="7363422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1D0D1C9-346D-2C4A-B10C-7A53917E0E35}"/>
              </a:ext>
            </a:extLst>
          </p:cNvPr>
          <p:cNvSpPr>
            <a:spLocks/>
          </p:cNvSpPr>
          <p:nvPr/>
        </p:nvSpPr>
        <p:spPr bwMode="auto">
          <a:xfrm>
            <a:off x="7514234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9300CC3-5491-E041-BFBC-FDB833E6ED4C}"/>
              </a:ext>
            </a:extLst>
          </p:cNvPr>
          <p:cNvSpPr>
            <a:spLocks/>
          </p:cNvSpPr>
          <p:nvPr/>
        </p:nvSpPr>
        <p:spPr bwMode="auto">
          <a:xfrm>
            <a:off x="7665047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A2A9D6E-0170-3C4D-B6BB-5B7CFE50E9CD}"/>
              </a:ext>
            </a:extLst>
          </p:cNvPr>
          <p:cNvSpPr>
            <a:spLocks/>
          </p:cNvSpPr>
          <p:nvPr/>
        </p:nvSpPr>
        <p:spPr bwMode="auto">
          <a:xfrm>
            <a:off x="7815859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5209403-61A2-0744-ABE1-067F7999E625}"/>
              </a:ext>
            </a:extLst>
          </p:cNvPr>
          <p:cNvSpPr>
            <a:spLocks/>
          </p:cNvSpPr>
          <p:nvPr/>
        </p:nvSpPr>
        <p:spPr bwMode="auto">
          <a:xfrm>
            <a:off x="7966672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B6CA9B6-7FE0-E143-9D61-AA922D9BC6F6}"/>
              </a:ext>
            </a:extLst>
          </p:cNvPr>
          <p:cNvSpPr>
            <a:spLocks/>
          </p:cNvSpPr>
          <p:nvPr/>
        </p:nvSpPr>
        <p:spPr bwMode="auto">
          <a:xfrm>
            <a:off x="8117484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A206E41-9D27-764F-86F3-38A0305F0372}"/>
              </a:ext>
            </a:extLst>
          </p:cNvPr>
          <p:cNvSpPr>
            <a:spLocks/>
          </p:cNvSpPr>
          <p:nvPr/>
        </p:nvSpPr>
        <p:spPr bwMode="auto">
          <a:xfrm>
            <a:off x="8268297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A091B75-8B27-A24B-B92B-C3A659F39FAC}"/>
              </a:ext>
            </a:extLst>
          </p:cNvPr>
          <p:cNvSpPr>
            <a:spLocks/>
          </p:cNvSpPr>
          <p:nvPr/>
        </p:nvSpPr>
        <p:spPr bwMode="auto">
          <a:xfrm>
            <a:off x="8419109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BB0B665-05BF-4845-A8B8-F780660A4413}"/>
              </a:ext>
            </a:extLst>
          </p:cNvPr>
          <p:cNvSpPr>
            <a:spLocks/>
          </p:cNvSpPr>
          <p:nvPr/>
        </p:nvSpPr>
        <p:spPr bwMode="auto">
          <a:xfrm>
            <a:off x="8569922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D71BC8E-9CCD-E54D-8EA2-0B24DAAB327A}"/>
              </a:ext>
            </a:extLst>
          </p:cNvPr>
          <p:cNvSpPr>
            <a:spLocks/>
          </p:cNvSpPr>
          <p:nvPr/>
        </p:nvSpPr>
        <p:spPr bwMode="auto">
          <a:xfrm>
            <a:off x="8720734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AA898E7-5CC1-2145-BB03-64F1ACFF0879}"/>
              </a:ext>
            </a:extLst>
          </p:cNvPr>
          <p:cNvSpPr>
            <a:spLocks/>
          </p:cNvSpPr>
          <p:nvPr/>
        </p:nvSpPr>
        <p:spPr bwMode="auto">
          <a:xfrm>
            <a:off x="8871547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9EE9C89-AD8C-FF43-8B62-3C570E0815C7}"/>
              </a:ext>
            </a:extLst>
          </p:cNvPr>
          <p:cNvSpPr>
            <a:spLocks/>
          </p:cNvSpPr>
          <p:nvPr/>
        </p:nvSpPr>
        <p:spPr bwMode="auto">
          <a:xfrm>
            <a:off x="9022359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28C4821-A520-2F4D-97F0-D58A1FB709ED}"/>
              </a:ext>
            </a:extLst>
          </p:cNvPr>
          <p:cNvSpPr>
            <a:spLocks/>
          </p:cNvSpPr>
          <p:nvPr/>
        </p:nvSpPr>
        <p:spPr bwMode="auto">
          <a:xfrm>
            <a:off x="9173172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B14B8B8-2C07-454D-8669-B676DBB8F0F7}"/>
              </a:ext>
            </a:extLst>
          </p:cNvPr>
          <p:cNvSpPr>
            <a:spLocks/>
          </p:cNvSpPr>
          <p:nvPr/>
        </p:nvSpPr>
        <p:spPr bwMode="auto">
          <a:xfrm>
            <a:off x="9323984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D7F2AD3-FBB1-2D45-9900-1E141159932E}"/>
              </a:ext>
            </a:extLst>
          </p:cNvPr>
          <p:cNvSpPr>
            <a:spLocks/>
          </p:cNvSpPr>
          <p:nvPr/>
        </p:nvSpPr>
        <p:spPr bwMode="auto">
          <a:xfrm>
            <a:off x="9474797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1DD9F71-7345-FF49-A97E-367660566EEB}"/>
              </a:ext>
            </a:extLst>
          </p:cNvPr>
          <p:cNvSpPr>
            <a:spLocks/>
          </p:cNvSpPr>
          <p:nvPr/>
        </p:nvSpPr>
        <p:spPr bwMode="auto">
          <a:xfrm>
            <a:off x="9625609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4E4AD4C-EEED-FF4E-A3D2-BB9448A47C79}"/>
              </a:ext>
            </a:extLst>
          </p:cNvPr>
          <p:cNvSpPr>
            <a:spLocks/>
          </p:cNvSpPr>
          <p:nvPr/>
        </p:nvSpPr>
        <p:spPr bwMode="auto">
          <a:xfrm>
            <a:off x="7817447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9572B50-1552-9449-BFD8-308D5B4B4929}"/>
              </a:ext>
            </a:extLst>
          </p:cNvPr>
          <p:cNvSpPr>
            <a:spLocks/>
          </p:cNvSpPr>
          <p:nvPr/>
        </p:nvSpPr>
        <p:spPr bwMode="auto">
          <a:xfrm>
            <a:off x="7968259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82CE993-BF12-554F-9B43-140DBE2DC135}"/>
              </a:ext>
            </a:extLst>
          </p:cNvPr>
          <p:cNvSpPr>
            <a:spLocks/>
          </p:cNvSpPr>
          <p:nvPr/>
        </p:nvSpPr>
        <p:spPr bwMode="auto">
          <a:xfrm>
            <a:off x="8119072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CEE2B7B-4CA9-3849-87F1-6F181177B852}"/>
              </a:ext>
            </a:extLst>
          </p:cNvPr>
          <p:cNvSpPr>
            <a:spLocks/>
          </p:cNvSpPr>
          <p:nvPr/>
        </p:nvSpPr>
        <p:spPr bwMode="auto">
          <a:xfrm>
            <a:off x="8269884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468C493-84C3-7E45-BD1F-CD5733CED2DE}"/>
              </a:ext>
            </a:extLst>
          </p:cNvPr>
          <p:cNvSpPr>
            <a:spLocks/>
          </p:cNvSpPr>
          <p:nvPr/>
        </p:nvSpPr>
        <p:spPr bwMode="auto">
          <a:xfrm>
            <a:off x="8420697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D9192D1-DBF4-6646-A476-3EFD8ECEC45A}"/>
              </a:ext>
            </a:extLst>
          </p:cNvPr>
          <p:cNvSpPr>
            <a:spLocks/>
          </p:cNvSpPr>
          <p:nvPr/>
        </p:nvSpPr>
        <p:spPr bwMode="auto">
          <a:xfrm>
            <a:off x="8571509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2028001-16DA-B848-9006-551F48687B9F}"/>
              </a:ext>
            </a:extLst>
          </p:cNvPr>
          <p:cNvSpPr>
            <a:spLocks/>
          </p:cNvSpPr>
          <p:nvPr/>
        </p:nvSpPr>
        <p:spPr bwMode="auto">
          <a:xfrm>
            <a:off x="8722322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E0623CD-87FD-D54B-8369-5ECA4483A556}"/>
              </a:ext>
            </a:extLst>
          </p:cNvPr>
          <p:cNvSpPr>
            <a:spLocks/>
          </p:cNvSpPr>
          <p:nvPr/>
        </p:nvSpPr>
        <p:spPr bwMode="auto">
          <a:xfrm>
            <a:off x="8873134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C8981C9-9CBB-774C-869B-61422518D082}"/>
              </a:ext>
            </a:extLst>
          </p:cNvPr>
          <p:cNvSpPr>
            <a:spLocks/>
          </p:cNvSpPr>
          <p:nvPr/>
        </p:nvSpPr>
        <p:spPr bwMode="auto">
          <a:xfrm>
            <a:off x="9023947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ECCB8C1-8E51-BD45-A45F-87FCB9A0DC67}"/>
              </a:ext>
            </a:extLst>
          </p:cNvPr>
          <p:cNvSpPr>
            <a:spLocks/>
          </p:cNvSpPr>
          <p:nvPr/>
        </p:nvSpPr>
        <p:spPr bwMode="auto">
          <a:xfrm>
            <a:off x="9174759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31AE5A7-29DC-4C47-9490-44490A2A2F74}"/>
              </a:ext>
            </a:extLst>
          </p:cNvPr>
          <p:cNvSpPr>
            <a:spLocks/>
          </p:cNvSpPr>
          <p:nvPr/>
        </p:nvSpPr>
        <p:spPr bwMode="auto">
          <a:xfrm>
            <a:off x="9325572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F871748-92E8-5949-B283-56B9B5E0798E}"/>
              </a:ext>
            </a:extLst>
          </p:cNvPr>
          <p:cNvSpPr>
            <a:spLocks/>
          </p:cNvSpPr>
          <p:nvPr/>
        </p:nvSpPr>
        <p:spPr bwMode="auto">
          <a:xfrm>
            <a:off x="9476384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80D0D1A1-BF7E-FE45-B61B-D85ED09E96C1}"/>
              </a:ext>
            </a:extLst>
          </p:cNvPr>
          <p:cNvSpPr>
            <a:spLocks/>
          </p:cNvSpPr>
          <p:nvPr/>
        </p:nvSpPr>
        <p:spPr bwMode="auto">
          <a:xfrm>
            <a:off x="9627197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1C9A31B-A740-DA48-8911-D69C0488D7DB}"/>
              </a:ext>
            </a:extLst>
          </p:cNvPr>
          <p:cNvSpPr>
            <a:spLocks/>
          </p:cNvSpPr>
          <p:nvPr/>
        </p:nvSpPr>
        <p:spPr bwMode="auto">
          <a:xfrm>
            <a:off x="8574684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00CF69B-B237-7F48-8D9D-BE8D76DE6155}"/>
              </a:ext>
            </a:extLst>
          </p:cNvPr>
          <p:cNvSpPr>
            <a:spLocks/>
          </p:cNvSpPr>
          <p:nvPr/>
        </p:nvSpPr>
        <p:spPr bwMode="auto">
          <a:xfrm>
            <a:off x="8725497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E5B9E3-D993-9B45-90C4-6C475249A28A}"/>
              </a:ext>
            </a:extLst>
          </p:cNvPr>
          <p:cNvSpPr>
            <a:spLocks/>
          </p:cNvSpPr>
          <p:nvPr/>
        </p:nvSpPr>
        <p:spPr bwMode="auto">
          <a:xfrm>
            <a:off x="8876309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EC9274F-E379-854A-862C-87B4C1B3110E}"/>
              </a:ext>
            </a:extLst>
          </p:cNvPr>
          <p:cNvSpPr>
            <a:spLocks/>
          </p:cNvSpPr>
          <p:nvPr/>
        </p:nvSpPr>
        <p:spPr bwMode="auto">
          <a:xfrm>
            <a:off x="9027122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146A41B-F17F-FC46-94B9-1AD516F62449}"/>
              </a:ext>
            </a:extLst>
          </p:cNvPr>
          <p:cNvSpPr>
            <a:spLocks/>
          </p:cNvSpPr>
          <p:nvPr/>
        </p:nvSpPr>
        <p:spPr bwMode="auto">
          <a:xfrm>
            <a:off x="9177934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822A57A-733A-1041-9A5A-1D7C10A65D32}"/>
              </a:ext>
            </a:extLst>
          </p:cNvPr>
          <p:cNvSpPr>
            <a:spLocks/>
          </p:cNvSpPr>
          <p:nvPr/>
        </p:nvSpPr>
        <p:spPr bwMode="auto">
          <a:xfrm>
            <a:off x="9328747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E3C96CE-5531-0E40-BBF2-9788A4391EF4}"/>
              </a:ext>
            </a:extLst>
          </p:cNvPr>
          <p:cNvSpPr>
            <a:spLocks/>
          </p:cNvSpPr>
          <p:nvPr/>
        </p:nvSpPr>
        <p:spPr bwMode="auto">
          <a:xfrm>
            <a:off x="9479559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9D6E694-33A3-D94D-A0BB-6B7C628D1205}"/>
              </a:ext>
            </a:extLst>
          </p:cNvPr>
          <p:cNvSpPr>
            <a:spLocks/>
          </p:cNvSpPr>
          <p:nvPr/>
        </p:nvSpPr>
        <p:spPr bwMode="auto">
          <a:xfrm>
            <a:off x="9630372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987CF0-AE25-4841-BB0E-8A0D0EB985E6}"/>
              </a:ext>
            </a:extLst>
          </p:cNvPr>
          <p:cNvSpPr>
            <a:spLocks/>
          </p:cNvSpPr>
          <p:nvPr/>
        </p:nvSpPr>
        <p:spPr bwMode="auto">
          <a:xfrm>
            <a:off x="9328747" y="24873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7232567-9A8C-3D47-8A05-4F0FD369A4C1}"/>
              </a:ext>
            </a:extLst>
          </p:cNvPr>
          <p:cNvSpPr>
            <a:spLocks/>
          </p:cNvSpPr>
          <p:nvPr/>
        </p:nvSpPr>
        <p:spPr bwMode="auto">
          <a:xfrm>
            <a:off x="9479559" y="24873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D385CD4-CF0F-6447-AF88-5552216B3DA4}"/>
              </a:ext>
            </a:extLst>
          </p:cNvPr>
          <p:cNvSpPr>
            <a:spLocks/>
          </p:cNvSpPr>
          <p:nvPr/>
        </p:nvSpPr>
        <p:spPr bwMode="auto">
          <a:xfrm>
            <a:off x="9630372" y="24873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1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Grav">
            <a:extLst>
              <a:ext uri="{FF2B5EF4-FFF2-40B4-BE49-F238E27FC236}">
                <a16:creationId xmlns:a16="http://schemas.microsoft.com/office/drawing/2014/main" id="{4940800A-9895-9C45-AC7D-BDACDD74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7" y="374650"/>
            <a:ext cx="4570413" cy="61087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oGrav">
            <a:extLst>
              <a:ext uri="{FF2B5EF4-FFF2-40B4-BE49-F238E27FC236}">
                <a16:creationId xmlns:a16="http://schemas.microsoft.com/office/drawing/2014/main" id="{F8824413-886B-A049-AF98-CDDE94A6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84175"/>
            <a:ext cx="4554537" cy="60880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F584B-24C4-9F4B-93E5-5EAAAB08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625975"/>
            <a:ext cx="3178175" cy="5429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5E435AC2-723E-2C88-44A2-329866B0CA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358"/>
          <a:stretch/>
        </p:blipFill>
        <p:spPr>
          <a:xfrm>
            <a:off x="8534158" y="384175"/>
            <a:ext cx="2019783" cy="18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5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Grav">
            <a:extLst>
              <a:ext uri="{FF2B5EF4-FFF2-40B4-BE49-F238E27FC236}">
                <a16:creationId xmlns:a16="http://schemas.microsoft.com/office/drawing/2014/main" id="{4AE156F8-A93C-714A-9868-B496EF6F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37" y="384969"/>
            <a:ext cx="4554537" cy="60880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4670B17A-AFE3-6E43-A881-DDCD5DCC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599" y="461169"/>
            <a:ext cx="3999863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Some applications take a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further step and calculate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 correction for mass that</a:t>
            </a:r>
          </a:p>
          <a:p>
            <a:pPr algn="l" eaLnBrk="0" hangingPunct="0"/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isostatically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compensates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topography…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Implicitly assumes that all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loading is topographic mass</a:t>
            </a:r>
          </a:p>
          <a:p>
            <a:pPr algn="l" eaLnBrk="0" hangingPunct="0"/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piled on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at the surface,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 also assumes a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lithospheric plate strength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(usually local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isostasy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no strength)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Explicitly wrong!!!– better to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model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true strength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 loading…</a:t>
            </a:r>
          </a:p>
        </p:txBody>
      </p:sp>
    </p:spTree>
    <p:extLst>
      <p:ext uri="{BB962C8B-B14F-4D97-AF65-F5344CB8AC3E}">
        <p14:creationId xmlns:p14="http://schemas.microsoft.com/office/powerpoint/2010/main" val="179820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vSRP">
            <a:extLst>
              <a:ext uri="{FF2B5EF4-FFF2-40B4-BE49-F238E27FC236}">
                <a16:creationId xmlns:a16="http://schemas.microsoft.com/office/drawing/2014/main" id="{5FB04722-33F9-654B-9B78-D0DF409B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66" y="76200"/>
            <a:ext cx="5961063" cy="66897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2B617F6F-C350-0547-A19C-0D8F07E607E0}"/>
              </a:ext>
            </a:extLst>
          </p:cNvPr>
          <p:cNvSpPr txBox="1">
            <a:spLocks/>
          </p:cNvSpPr>
          <p:nvPr/>
        </p:nvSpPr>
        <p:spPr bwMode="auto">
          <a:xfrm>
            <a:off x="8266091" y="174020"/>
            <a:ext cx="2888932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rgbClr val="0039AC"/>
                </a:solidFill>
                <a:latin typeface="Arial" charset="0"/>
              </a:rPr>
              <a:t>Bouguer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gravity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from PACES data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set for the region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around Yellowstone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&amp; Snake River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Plain (shaded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relief is gravity in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B; terrain for all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of the others).</a:t>
            </a:r>
          </a:p>
          <a:p>
            <a:pPr algn="l"/>
            <a:endParaRPr lang="en-US" sz="800" dirty="0">
              <a:solidFill>
                <a:srgbClr val="0039AC"/>
              </a:solidFill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Note “outlier”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measurements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(=&gt; position error,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poor reduction,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or incorrect network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reference value);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high uncertainty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away from meas.</a:t>
            </a:r>
            <a:endParaRPr lang="en-US" sz="2400" dirty="0">
              <a:solidFill>
                <a:srgbClr val="0039AC"/>
              </a:solidFill>
              <a:latin typeface="Arial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4747F559-E919-E946-A911-A9DE15906EE0}"/>
              </a:ext>
            </a:extLst>
          </p:cNvPr>
          <p:cNvSpPr txBox="1">
            <a:spLocks/>
          </p:cNvSpPr>
          <p:nvPr/>
        </p:nvSpPr>
        <p:spPr bwMode="auto">
          <a:xfrm>
            <a:off x="6994137" y="6518736"/>
            <a:ext cx="85407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dirty="0">
                <a:latin typeface="Helvetica" charset="0"/>
              </a:rPr>
              <a:t>Curvature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D8DDBA4-C20B-894D-1490-21BEB9EC586D}"/>
              </a:ext>
            </a:extLst>
          </p:cNvPr>
          <p:cNvSpPr/>
          <p:nvPr/>
        </p:nvSpPr>
        <p:spPr>
          <a:xfrm>
            <a:off x="596351" y="2350605"/>
            <a:ext cx="1539146" cy="21567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This is why careful gravity reduction and network adjustment is important!</a:t>
            </a:r>
          </a:p>
        </p:txBody>
      </p:sp>
    </p:spTree>
    <p:extLst>
      <p:ext uri="{BB962C8B-B14F-4D97-AF65-F5344CB8AC3E}">
        <p14:creationId xmlns:p14="http://schemas.microsoft.com/office/powerpoint/2010/main" val="212581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46074</TotalTime>
  <Words>639</Words>
  <Application>Microsoft Macintosh PowerPoint</Application>
  <PresentationFormat>Widescreen</PresentationFormat>
  <Paragraphs>132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54</cp:revision>
  <cp:lastPrinted>2022-01-10T14:45:35Z</cp:lastPrinted>
  <dcterms:created xsi:type="dcterms:W3CDTF">2022-01-10T14:15:51Z</dcterms:created>
  <dcterms:modified xsi:type="dcterms:W3CDTF">2026-03-23T21:28:17Z</dcterms:modified>
</cp:coreProperties>
</file>