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8"/>
  </p:notes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94" r:id="rId9"/>
    <p:sldId id="273" r:id="rId10"/>
    <p:sldId id="295" r:id="rId11"/>
    <p:sldId id="303" r:id="rId12"/>
    <p:sldId id="304" r:id="rId13"/>
    <p:sldId id="285" r:id="rId14"/>
    <p:sldId id="305" r:id="rId15"/>
    <p:sldId id="306" r:id="rId16"/>
    <p:sldId id="292" r:id="rId17"/>
    <p:sldId id="307" r:id="rId18"/>
    <p:sldId id="284" r:id="rId19"/>
    <p:sldId id="308" r:id="rId20"/>
    <p:sldId id="309" r:id="rId21"/>
    <p:sldId id="310" r:id="rId22"/>
    <p:sldId id="348" r:id="rId23"/>
    <p:sldId id="355" r:id="rId24"/>
    <p:sldId id="356" r:id="rId25"/>
    <p:sldId id="357" r:id="rId26"/>
    <p:sldId id="358" r:id="rId27"/>
    <p:sldId id="359" r:id="rId28"/>
    <p:sldId id="360" r:id="rId29"/>
    <p:sldId id="361" r:id="rId30"/>
    <p:sldId id="362" r:id="rId31"/>
    <p:sldId id="363" r:id="rId32"/>
    <p:sldId id="364" r:id="rId33"/>
    <p:sldId id="365" r:id="rId34"/>
    <p:sldId id="366" r:id="rId35"/>
    <p:sldId id="367" r:id="rId36"/>
    <p:sldId id="368" r:id="rId37"/>
    <p:sldId id="369" r:id="rId38"/>
    <p:sldId id="370" r:id="rId39"/>
    <p:sldId id="371" r:id="rId40"/>
    <p:sldId id="372" r:id="rId41"/>
    <p:sldId id="373" r:id="rId42"/>
    <p:sldId id="374" r:id="rId43"/>
    <p:sldId id="375" r:id="rId44"/>
    <p:sldId id="376" r:id="rId45"/>
    <p:sldId id="377" r:id="rId46"/>
    <p:sldId id="378" r:id="rId47"/>
    <p:sldId id="379" r:id="rId48"/>
    <p:sldId id="380" r:id="rId49"/>
    <p:sldId id="353" r:id="rId50"/>
    <p:sldId id="381" r:id="rId51"/>
    <p:sldId id="382" r:id="rId52"/>
    <p:sldId id="383" r:id="rId53"/>
    <p:sldId id="384" r:id="rId54"/>
    <p:sldId id="385" r:id="rId55"/>
    <p:sldId id="386" r:id="rId56"/>
    <p:sldId id="387" r:id="rId5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9AC"/>
    <a:srgbClr val="0046CD"/>
    <a:srgbClr val="0014E9"/>
    <a:srgbClr val="001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266"/>
    <p:restoredTop sz="96327"/>
  </p:normalViewPr>
  <p:slideViewPr>
    <p:cSldViewPr snapToGrid="0" snapToObjects="1">
      <p:cViewPr varScale="1">
        <p:scale>
          <a:sx n="128" d="100"/>
          <a:sy n="128" d="100"/>
        </p:scale>
        <p:origin x="113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AAD093-0389-CA48-9E5F-E8F7C95315DC}" type="datetimeFigureOut">
              <a:rPr lang="en-US" smtClean="0"/>
              <a:t>4/24/24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BC8ECB-8D36-A040-8E31-F92042CBEE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8594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A7641C-8CB9-5E41-99E9-C8A4BEF995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E75745-1516-9449-BD5D-5F19438F06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440652-FEDB-2E4A-B8DB-D90538F9D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4/24/24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F76CB5-ACAD-3348-86C5-C0F68AE4C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146ECA-B641-4146-A4B1-EF4B92F85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042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036DF-AA04-A140-937E-CDCBF8686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CD5B59-2960-334C-86E7-79FEBCD875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25BD3D-6EBF-7B4A-943E-1664A3022B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4/24/24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470CA9-EBB3-4C4D-9DF2-BBA35921E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311DD3-EC20-FB4E-B26A-92E04175B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364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38F4168-24EA-3E4E-8ACE-B6E0C92C99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E97E59-05EB-9349-BFD2-32D5965083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31616D-3542-364D-8C26-292EBFE1F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4/24/24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1D3A45-BBC3-FB46-B4F0-F7F78F6B3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4F114F-8D5C-F346-83EE-7EB807C6F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194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6230B-D4A4-4A4B-AC84-D15E8A05B6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C58D13-1B7D-FC4F-9230-0BAFF05B9A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0CDAED-29B6-8F40-BE23-E666DB19A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4/24/24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9406FF-6B3C-1148-95A5-C38431D2B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109295-452E-9E43-90DE-F16C7BB84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115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6CF45-13C7-DF4B-8D24-5AA039069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E01534-D0C7-CF42-9F6A-93B466CA36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080413-86EE-9B4F-959C-6887E6C60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4/24/24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8DE4F0-18B4-C64F-9A26-D6E972B7C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1AFF24-BD71-D144-AA77-B5B6E31BD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684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9353C0-BED1-DF47-A9D7-9423B0D56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D6AC81-0124-BD41-9575-839086ADDD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C06F59-1CDB-324E-9AAD-DB2052CC58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6CB5CF-988B-E245-A99B-0E4A36AAE2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4/24/24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50CCF9-5BEA-B84D-B89C-7D0D88561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17CED7-6555-FD4A-9ED8-43D78DA20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94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20F37-26B4-D44A-9D78-533C4E2B7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B72A02-74FA-7044-BC9D-A5944D82BA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D9D3CA-B505-0240-BBC2-0DC01666B1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667049-29B4-7047-8883-82B771138F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8DD144-A084-1B45-A947-CF94660E01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05A7335-BAF3-9B40-B61F-413CA49055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4/24/24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E3EF31F-D030-E84C-90A4-9AA3EAF99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28595ED-A46A-CC41-A929-E74A17649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381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EE33BC-2237-1949-B72F-6488522D9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29BA7C5-0FB4-DF42-AA3A-41B7E62413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4/24/24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D5F252-D71B-F645-8957-78B60BB3E5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42DB99-6BC5-7147-A3B8-9ECA8BC5D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150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6ABEBD7-6E81-9E41-A883-0492E4BD6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4/24/24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F067740-1648-3148-92B8-61D3B6ADB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67BDC9-5E9B-5542-AC3E-95238D475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079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226C50-171B-494C-B3CB-91D669296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04CFC7-5E2F-9D45-A557-79DAD6EA25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C01FE0-0E17-7C4E-AB50-5AF31E8F14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E4E894-C0B8-E447-A926-053A62843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4/24/24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793B9A-6F22-9F4F-9196-4B5F27D24C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9AF896-7BFA-974A-A63A-F686B2182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095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91CDB9-F651-004C-BE28-60334419E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E812B5C-5229-6748-A227-72E6BA0C46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4E979C-3B27-354A-8C50-8E7B40FA99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B2BF51-7953-8147-A3F2-9DD98B238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4/24/24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DB73BB-B534-DE4D-A2F6-7F002FCE7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85022B-B707-E145-A298-1543E7A73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242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1BFF541-98F2-C047-A9B1-FAAA4077E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0EB22A-A9D8-AB44-BB89-9054E98FA0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D24AA3-1AE0-E14C-81EC-B1EA2A68D1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3700C9-8BFE-814F-993B-E78ED40E45EE}" type="datetimeFigureOut">
              <a:rPr lang="en-US" smtClean="0"/>
              <a:t>4/24/24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7003DE-AB5F-A345-820A-F38DC09AD4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8AACEE-6833-E44C-A086-C16D4C7A74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747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7" Type="http://schemas.openxmlformats.org/officeDocument/2006/relationships/image" Target="../media/image18.png"/><Relationship Id="rId2" Type="http://schemas.openxmlformats.org/officeDocument/2006/relationships/hyperlink" Target="http://www.crewes.org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emf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7" Type="http://schemas.openxmlformats.org/officeDocument/2006/relationships/image" Target="../media/image20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emf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emf"/><Relationship Id="rId3" Type="http://schemas.openxmlformats.org/officeDocument/2006/relationships/oleObject" Target="../embeddings/oleObject1.bin"/><Relationship Id="rId7" Type="http://schemas.openxmlformats.org/officeDocument/2006/relationships/image" Target="../media/image24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2.emf"/><Relationship Id="rId9" Type="http://schemas.openxmlformats.org/officeDocument/2006/relationships/image" Target="../media/image26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emf"/><Relationship Id="rId4" Type="http://schemas.openxmlformats.org/officeDocument/2006/relationships/image" Target="../media/image31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emf"/><Relationship Id="rId3" Type="http://schemas.openxmlformats.org/officeDocument/2006/relationships/image" Target="../media/image34.emf"/><Relationship Id="rId7" Type="http://schemas.openxmlformats.org/officeDocument/2006/relationships/image" Target="../media/image38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emf"/><Relationship Id="rId5" Type="http://schemas.openxmlformats.org/officeDocument/2006/relationships/image" Target="../media/image36.emf"/><Relationship Id="rId4" Type="http://schemas.openxmlformats.org/officeDocument/2006/relationships/image" Target="../media/image35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43.wmf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image" Target="../media/image45.wmf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1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5.emf"/><Relationship Id="rId4" Type="http://schemas.openxmlformats.org/officeDocument/2006/relationships/image" Target="../media/image54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5.emf"/><Relationship Id="rId4" Type="http://schemas.openxmlformats.org/officeDocument/2006/relationships/image" Target="../media/image54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8.em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2.png"/><Relationship Id="rId4" Type="http://schemas.openxmlformats.org/officeDocument/2006/relationships/image" Target="../media/image61.emf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emf"/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6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emf"/><Relationship Id="rId2" Type="http://schemas.openxmlformats.org/officeDocument/2006/relationships/image" Target="../media/image67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9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e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emf"/><Relationship Id="rId2" Type="http://schemas.openxmlformats.org/officeDocument/2006/relationships/image" Target="../media/image7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3.emf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emf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emf"/><Relationship Id="rId2" Type="http://schemas.openxmlformats.org/officeDocument/2006/relationships/image" Target="../media/image74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8.emf"/><Relationship Id="rId5" Type="http://schemas.openxmlformats.org/officeDocument/2006/relationships/image" Target="../media/image77.emf"/><Relationship Id="rId4" Type="http://schemas.openxmlformats.org/officeDocument/2006/relationships/image" Target="../media/image76.emf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emf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emf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emf"/><Relationship Id="rId2" Type="http://schemas.openxmlformats.org/officeDocument/2006/relationships/image" Target="../media/image8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4.emf"/><Relationship Id="rId4" Type="http://schemas.openxmlformats.org/officeDocument/2006/relationships/image" Target="../media/image83.emf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emf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6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Box 5">
            <a:extLst>
              <a:ext uri="{FF2B5EF4-FFF2-40B4-BE49-F238E27FC236}">
                <a16:creationId xmlns:a16="http://schemas.microsoft.com/office/drawing/2014/main" id="{E6C9EA9A-5D1B-4147-A23F-89D96ADE9F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2256" y="152400"/>
            <a:ext cx="5168274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3600" i="1" dirty="0">
                <a:solidFill>
                  <a:srgbClr val="0039AC"/>
                </a:solidFill>
                <a:latin typeface="Arial Black" charset="0"/>
              </a:rPr>
              <a:t>Geology 5660/6660</a:t>
            </a:r>
          </a:p>
          <a:p>
            <a:pPr algn="ctr"/>
            <a:r>
              <a:rPr lang="en-US" sz="3600" i="1" dirty="0">
                <a:solidFill>
                  <a:srgbClr val="0039AC"/>
                </a:solidFill>
                <a:latin typeface="Arial Black" charset="0"/>
              </a:rPr>
              <a:t>Applied Geophysics</a:t>
            </a:r>
            <a:endParaRPr lang="en-US" sz="3600" i="1" u="sng" dirty="0">
              <a:solidFill>
                <a:srgbClr val="0039AC"/>
              </a:solidFill>
              <a:latin typeface="Arial Black" charset="0"/>
            </a:endParaRPr>
          </a:p>
        </p:txBody>
      </p:sp>
      <p:sp>
        <p:nvSpPr>
          <p:cNvPr id="25" name="Text Box 26">
            <a:extLst>
              <a:ext uri="{FF2B5EF4-FFF2-40B4-BE49-F238E27FC236}">
                <a16:creationId xmlns:a16="http://schemas.microsoft.com/office/drawing/2014/main" id="{A27909E6-F928-2344-87E4-D36B5B1D50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35035" y="76200"/>
            <a:ext cx="184601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 Apr 2024</a:t>
            </a:r>
          </a:p>
        </p:txBody>
      </p:sp>
      <p:sp>
        <p:nvSpPr>
          <p:cNvPr id="26" name="Text Box 27">
            <a:extLst>
              <a:ext uri="{FF2B5EF4-FFF2-40B4-BE49-F238E27FC236}">
                <a16:creationId xmlns:a16="http://schemas.microsoft.com/office/drawing/2014/main" id="{D27C68A9-C2B4-9F44-A6AA-A8D2C6D4C7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05743" y="6443663"/>
            <a:ext cx="354359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A.R. Lowry 2008-2024</a:t>
            </a:r>
            <a:endParaRPr lang="en-US" sz="2400" dirty="0">
              <a:solidFill>
                <a:srgbClr val="0039AC"/>
              </a:solidFill>
              <a:latin typeface="Arial" panose="020B0604020202020204" pitchFamily="34" charset="0"/>
              <a:ea typeface="ヒラギノ角ゴ Pro W3" charset="0"/>
              <a:cs typeface="Arial" panose="020B0604020202020204" pitchFamily="34" charset="0"/>
            </a:endParaRPr>
          </a:p>
        </p:txBody>
      </p:sp>
      <p:sp>
        <p:nvSpPr>
          <p:cNvPr id="3" name="Text Box 25">
            <a:extLst>
              <a:ext uri="{FF2B5EF4-FFF2-40B4-BE49-F238E27FC236}">
                <a16:creationId xmlns:a16="http://schemas.microsoft.com/office/drawing/2014/main" id="{2B884089-9606-DE4D-F8AC-0087E2D2F7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0553" y="2828836"/>
            <a:ext cx="392440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Review for Final Exam</a:t>
            </a:r>
          </a:p>
          <a:p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(Comprehensive)</a:t>
            </a:r>
            <a:endParaRPr lang="en-US" dirty="0">
              <a:solidFill>
                <a:srgbClr val="0039A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41289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>
            <a:extLst>
              <a:ext uri="{FF2B5EF4-FFF2-40B4-BE49-F238E27FC236}">
                <a16:creationId xmlns:a16="http://schemas.microsoft.com/office/drawing/2014/main" id="{958F913F-3129-C7EB-588F-94D05939A6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5028" y="843677"/>
            <a:ext cx="8741945" cy="5170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26 Jan: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i="1" dirty="0">
                <a:solidFill>
                  <a:srgbClr val="0039AC"/>
                </a:solidFill>
                <a:latin typeface="Arial Black" charset="0"/>
              </a:rPr>
              <a:t>Fundamentals of Seismic Amplitudes</a:t>
            </a:r>
            <a:endParaRPr lang="en-US" dirty="0">
              <a:solidFill>
                <a:srgbClr val="0039AC"/>
              </a:solidFill>
            </a:endParaRPr>
          </a:p>
          <a:p>
            <a:r>
              <a:rPr lang="en-US" dirty="0">
                <a:solidFill>
                  <a:srgbClr val="0039AC"/>
                </a:solidFill>
              </a:rPr>
              <a:t>• The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Impedance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0039AC"/>
                </a:solidFill>
              </a:rPr>
              <a:t>of a medium is </a:t>
            </a:r>
            <a:r>
              <a:rPr lang="en-US" i="1" dirty="0">
                <a:solidFill>
                  <a:schemeClr val="tx2"/>
                </a:solidFill>
                <a:latin typeface="Times New Roman" charset="0"/>
              </a:rPr>
              <a:t>Z = </a:t>
            </a:r>
            <a:r>
              <a:rPr lang="en-US" i="1" dirty="0">
                <a:solidFill>
                  <a:schemeClr val="tx2"/>
                </a:solidFill>
                <a:latin typeface="Symbol" charset="0"/>
                <a:sym typeface="Symbol" charset="0"/>
              </a:rPr>
              <a:t></a:t>
            </a:r>
            <a:r>
              <a:rPr lang="en-US" i="1" dirty="0">
                <a:solidFill>
                  <a:schemeClr val="tx2"/>
                </a:solidFill>
                <a:latin typeface="Times New Roman" charset="0"/>
              </a:rPr>
              <a:t>V</a:t>
            </a:r>
            <a:r>
              <a:rPr lang="en-US" dirty="0">
                <a:solidFill>
                  <a:srgbClr val="0039AC"/>
                </a:solidFill>
              </a:rPr>
              <a:t>. Reflected and</a:t>
            </a:r>
          </a:p>
          <a:p>
            <a:r>
              <a:rPr lang="en-US" dirty="0">
                <a:solidFill>
                  <a:srgbClr val="0039AC"/>
                </a:solidFill>
              </a:rPr>
              <a:t>   refracted amplitudes depend on the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impedance contrast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chemeClr val="accent2"/>
                </a:solidFill>
              </a:rPr>
              <a:t>   </a:t>
            </a:r>
            <a:r>
              <a:rPr lang="en-US" dirty="0">
                <a:solidFill>
                  <a:srgbClr val="0039AC"/>
                </a:solidFill>
              </a:rPr>
              <a:t>via reflection &amp; refraction coefficients (for normal-incidence):</a:t>
            </a:r>
          </a:p>
          <a:p>
            <a:endParaRPr lang="en-US" dirty="0">
              <a:solidFill>
                <a:schemeClr val="accent2"/>
              </a:solidFill>
            </a:endParaRPr>
          </a:p>
          <a:p>
            <a:endParaRPr lang="en-US" dirty="0">
              <a:solidFill>
                <a:schemeClr val="accent2"/>
              </a:solidFill>
            </a:endParaRPr>
          </a:p>
          <a:p>
            <a:endParaRPr lang="en-US" sz="1800" dirty="0">
              <a:solidFill>
                <a:schemeClr val="accent2"/>
              </a:solidFill>
            </a:endParaRPr>
          </a:p>
          <a:p>
            <a:r>
              <a:rPr lang="en-US" dirty="0">
                <a:solidFill>
                  <a:srgbClr val="0039AC"/>
                </a:solidFill>
              </a:rPr>
              <a:t>•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Source</a:t>
            </a:r>
            <a:r>
              <a:rPr lang="en-US" dirty="0">
                <a:solidFill>
                  <a:srgbClr val="0039AC"/>
                </a:solidFill>
              </a:rPr>
              <a:t> amplitude determines the total energy in an</a:t>
            </a:r>
          </a:p>
          <a:p>
            <a:r>
              <a:rPr lang="en-US" dirty="0">
                <a:solidFill>
                  <a:srgbClr val="0039AC"/>
                </a:solidFill>
              </a:rPr>
              <a:t>   (idealized) elastic wave</a:t>
            </a:r>
          </a:p>
          <a:p>
            <a:r>
              <a:rPr lang="en-US" dirty="0">
                <a:solidFill>
                  <a:srgbClr val="0039AC"/>
                </a:solidFill>
              </a:rPr>
              <a:t>•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Geometrical Spreading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0003AA"/>
                </a:solidFill>
              </a:rPr>
              <a:t>distributes energy over</a:t>
            </a:r>
          </a:p>
          <a:p>
            <a:r>
              <a:rPr lang="en-US" dirty="0">
                <a:solidFill>
                  <a:srgbClr val="0003AA"/>
                </a:solidFill>
              </a:rPr>
              <a:t>   increasing surface area of the wavefront.</a:t>
            </a:r>
          </a:p>
          <a:p>
            <a:r>
              <a:rPr lang="en-US" dirty="0">
                <a:solidFill>
                  <a:srgbClr val="0003AA"/>
                </a:solidFill>
              </a:rPr>
              <a:t>   Uniform half-space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spherical spreading</a:t>
            </a:r>
            <a:r>
              <a:rPr lang="en-US" dirty="0">
                <a:solidFill>
                  <a:srgbClr val="0039AC"/>
                </a:solidFill>
              </a:rPr>
              <a:t>:</a:t>
            </a:r>
          </a:p>
          <a:p>
            <a:endParaRPr lang="en-US" dirty="0">
              <a:solidFill>
                <a:srgbClr val="0039AC"/>
              </a:solidFill>
            </a:endParaRPr>
          </a:p>
          <a:p>
            <a:endParaRPr lang="en-US" dirty="0">
              <a:solidFill>
                <a:srgbClr val="0039AC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65B7890-F11B-6632-5123-D56252A854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80152" y="2423112"/>
            <a:ext cx="2679700" cy="803275"/>
          </a:xfrm>
          <a:prstGeom prst="rect">
            <a:avLst/>
          </a:prstGeom>
          <a:solidFill>
            <a:srgbClr val="BBBBBB"/>
          </a:solidFill>
          <a:ln w="508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:mc="http://schemas.openxmlformats.org/markup-compatibility/2006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241D8B6-B4EC-600A-CD24-E6090B62F7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28227" y="2423112"/>
            <a:ext cx="2700338" cy="803275"/>
          </a:xfrm>
          <a:prstGeom prst="rect">
            <a:avLst/>
          </a:prstGeom>
          <a:solidFill>
            <a:srgbClr val="BBBBBB"/>
          </a:solidFill>
          <a:ln w="508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:mc="http://schemas.openxmlformats.org/markup-compatibility/2006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EB64F67-01C5-8189-2257-DB21EFAE36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6900" y="5262703"/>
            <a:ext cx="838200" cy="665163"/>
          </a:xfrm>
          <a:prstGeom prst="rect">
            <a:avLst/>
          </a:prstGeom>
          <a:solidFill>
            <a:srgbClr val="BBBBBB"/>
          </a:solidFill>
          <a:ln w="50800">
            <a:solidFill>
              <a:srgbClr val="FF0000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9860973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0">
            <a:extLst>
              <a:ext uri="{FF2B5EF4-FFF2-40B4-BE49-F238E27FC236}">
                <a16:creationId xmlns:a16="http://schemas.microsoft.com/office/drawing/2014/main" id="{D8FA5D91-7962-A487-D516-856EEF5A39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5520" y="1659498"/>
            <a:ext cx="8420960" cy="2769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26 Jan continued: </a:t>
            </a:r>
            <a:r>
              <a:rPr lang="en-US" i="1" dirty="0">
                <a:solidFill>
                  <a:srgbClr val="0039AC"/>
                </a:solidFill>
                <a:latin typeface="Arial Black" charset="0"/>
              </a:rPr>
              <a:t>Amplitude</a:t>
            </a:r>
            <a:endParaRPr lang="en-US" dirty="0">
              <a:solidFill>
                <a:srgbClr val="0039AC"/>
              </a:solidFill>
            </a:endParaRPr>
          </a:p>
          <a:p>
            <a:r>
              <a:rPr lang="en-US" dirty="0">
                <a:solidFill>
                  <a:srgbClr val="0039AC"/>
                </a:solidFill>
              </a:rPr>
              <a:t>• </a:t>
            </a:r>
            <a:r>
              <a:rPr lang="en-US" dirty="0">
                <a:solidFill>
                  <a:srgbClr val="0003AA"/>
                </a:solidFill>
              </a:rPr>
              <a:t>For a refracted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head wave</a:t>
            </a:r>
            <a:r>
              <a:rPr lang="en-US" dirty="0">
                <a:solidFill>
                  <a:srgbClr val="0039AC"/>
                </a:solidFill>
              </a:rPr>
              <a:t>, geometrical spreading is</a:t>
            </a:r>
          </a:p>
          <a:p>
            <a:r>
              <a:rPr lang="en-US" dirty="0">
                <a:solidFill>
                  <a:srgbClr val="0039AC"/>
                </a:solidFill>
              </a:rPr>
              <a:t>  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cylindrical spreading</a:t>
            </a:r>
            <a:r>
              <a:rPr lang="en-US" sz="1200" i="1" dirty="0">
                <a:solidFill>
                  <a:srgbClr val="FF0000"/>
                </a:solidFill>
                <a:latin typeface="Arial Black" charset="0"/>
              </a:rPr>
              <a:t> </a:t>
            </a:r>
            <a:r>
              <a:rPr lang="en-US" dirty="0">
                <a:solidFill>
                  <a:srgbClr val="0003AA"/>
                </a:solidFill>
              </a:rPr>
              <a:t>:</a:t>
            </a:r>
          </a:p>
          <a:p>
            <a:endParaRPr lang="en-US" dirty="0">
              <a:solidFill>
                <a:srgbClr val="0039AC"/>
              </a:solidFill>
            </a:endParaRPr>
          </a:p>
          <a:p>
            <a:endParaRPr lang="en-US" sz="3000" dirty="0">
              <a:solidFill>
                <a:srgbClr val="0039AC"/>
              </a:solidFill>
            </a:endParaRPr>
          </a:p>
          <a:p>
            <a:r>
              <a:rPr lang="en-US" dirty="0">
                <a:solidFill>
                  <a:srgbClr val="0003AA"/>
                </a:solidFill>
              </a:rPr>
              <a:t>•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Anelastic Attenuation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0039AC"/>
                </a:solidFill>
              </a:rPr>
              <a:t>converts part of the elastic</a:t>
            </a:r>
          </a:p>
          <a:p>
            <a:r>
              <a:rPr lang="en-US" dirty="0">
                <a:solidFill>
                  <a:srgbClr val="0039AC"/>
                </a:solidFill>
              </a:rPr>
              <a:t>   wave energy to work and </a:t>
            </a:r>
            <a:r>
              <a:rPr lang="en-US" dirty="0">
                <a:solidFill>
                  <a:srgbClr val="0003AA"/>
                </a:solidFill>
              </a:rPr>
              <a:t>depends on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Quality Factor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i="1" dirty="0">
                <a:latin typeface="Times New Roman" charset="0"/>
              </a:rPr>
              <a:t>Q</a:t>
            </a:r>
            <a:r>
              <a:rPr lang="en-US" dirty="0">
                <a:solidFill>
                  <a:srgbClr val="0003AA"/>
                </a:solidFill>
              </a:rPr>
              <a:t>:</a:t>
            </a:r>
            <a:endParaRPr lang="en-US" dirty="0">
              <a:solidFill>
                <a:srgbClr val="0039AC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8B5F020-2954-9619-F8C7-13E2370A32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563" y="2859826"/>
            <a:ext cx="904875" cy="730250"/>
          </a:xfrm>
          <a:prstGeom prst="rect">
            <a:avLst/>
          </a:prstGeom>
          <a:solidFill>
            <a:srgbClr val="BBBBBB"/>
          </a:solidFill>
          <a:ln w="50800">
            <a:solidFill>
              <a:srgbClr val="FF0000"/>
            </a:solidFill>
            <a:miter lim="800000"/>
            <a:headEnd/>
            <a:tailEnd/>
          </a:ln>
          <a:effectLst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7955BF1-E60C-7C63-F584-32F27CF399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436503"/>
            <a:ext cx="1524000" cy="762000"/>
          </a:xfrm>
          <a:prstGeom prst="rect">
            <a:avLst/>
          </a:prstGeom>
          <a:solidFill>
            <a:srgbClr val="BBBBBB"/>
          </a:solidFill>
          <a:ln w="50800">
            <a:solidFill>
              <a:srgbClr val="FF0000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3507296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4">
            <a:extLst>
              <a:ext uri="{FF2B5EF4-FFF2-40B4-BE49-F238E27FC236}">
                <a16:creationId xmlns:a16="http://schemas.microsoft.com/office/drawing/2014/main" id="{F2987563-9968-2195-C2A6-F2F7F91AF0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4307" y="1720840"/>
            <a:ext cx="9323386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29 Jan: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i="1" dirty="0">
                <a:solidFill>
                  <a:srgbClr val="0039AC"/>
                </a:solidFill>
                <a:latin typeface="Arial Black" charset="0"/>
              </a:rPr>
              <a:t>Seismic Amplitudes</a:t>
            </a:r>
            <a:endParaRPr lang="en-US" dirty="0">
              <a:solidFill>
                <a:srgbClr val="0039AC"/>
              </a:solidFill>
            </a:endParaRPr>
          </a:p>
          <a:p>
            <a:r>
              <a:rPr lang="en-US" dirty="0">
                <a:solidFill>
                  <a:srgbClr val="0039AC"/>
                </a:solidFill>
              </a:rPr>
              <a:t>• </a:t>
            </a:r>
            <a:r>
              <a:rPr lang="en-US" b="1" i="1" dirty="0">
                <a:solidFill>
                  <a:srgbClr val="0039AC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Attenuation</a:t>
            </a:r>
            <a:r>
              <a:rPr lang="en-US" dirty="0">
                <a:solidFill>
                  <a:srgbClr val="0039AC"/>
                </a:solidFill>
              </a:rPr>
              <a:t> quality factor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dirty="0">
                <a:solidFill>
                  <a:srgbClr val="0039AC"/>
                </a:solidFill>
              </a:rPr>
              <a:t> is another physical rock property</a:t>
            </a:r>
          </a:p>
          <a:p>
            <a:r>
              <a:rPr lang="en-US" dirty="0">
                <a:solidFill>
                  <a:srgbClr val="0039AC"/>
                </a:solidFill>
              </a:rPr>
              <a:t>   that gives different information than velocity (more sensitive</a:t>
            </a:r>
          </a:p>
          <a:p>
            <a:r>
              <a:rPr lang="en-US" dirty="0">
                <a:solidFill>
                  <a:srgbClr val="0039AC"/>
                </a:solidFill>
              </a:rPr>
              <a:t>   to shallow porosity &amp; fluids, deep temperature, melt &amp; volatiles)</a:t>
            </a:r>
          </a:p>
          <a:p>
            <a:r>
              <a:rPr lang="en-US" dirty="0">
                <a:solidFill>
                  <a:srgbClr val="0039AC"/>
                </a:solidFill>
              </a:rPr>
              <a:t>•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dirty="0">
                <a:solidFill>
                  <a:srgbClr val="0039AC"/>
                </a:solidFill>
              </a:rPr>
              <a:t> is hard to measure though because amplitudes also depend</a:t>
            </a:r>
          </a:p>
          <a:p>
            <a:r>
              <a:rPr lang="en-US" dirty="0">
                <a:solidFill>
                  <a:srgbClr val="0039AC"/>
                </a:solidFill>
              </a:rPr>
              <a:t>   on </a:t>
            </a:r>
            <a:r>
              <a:rPr lang="en-US" b="1" i="1" dirty="0">
                <a:solidFill>
                  <a:srgbClr val="FF00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energy partitioning</a:t>
            </a:r>
            <a:r>
              <a:rPr lang="en-US" dirty="0">
                <a:solidFill>
                  <a:srgbClr val="0003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(i.e., </a:t>
            </a:r>
            <a:r>
              <a:rPr lang="en-US" b="1" i="1" dirty="0">
                <a:solidFill>
                  <a:srgbClr val="FF00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mode conversions</a:t>
            </a:r>
            <a:r>
              <a:rPr lang="en-US" dirty="0">
                <a:solidFill>
                  <a:srgbClr val="0003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dirty="0">
                <a:solidFill>
                  <a:srgbClr val="0039AC"/>
                </a:solidFill>
              </a:rPr>
              <a:t>,</a:t>
            </a:r>
          </a:p>
          <a:p>
            <a:r>
              <a:rPr lang="en-US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b="1" i="1" dirty="0">
                <a:solidFill>
                  <a:srgbClr val="FF00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multipathing</a:t>
            </a:r>
            <a:r>
              <a:rPr lang="en-US" dirty="0">
                <a:solidFill>
                  <a:srgbClr val="0039AC"/>
                </a:solidFill>
              </a:rPr>
              <a:t>, and </a:t>
            </a:r>
            <a:r>
              <a:rPr lang="en-US" b="1" i="1" dirty="0">
                <a:solidFill>
                  <a:srgbClr val="FF00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scattering</a:t>
            </a:r>
          </a:p>
          <a:p>
            <a:r>
              <a:rPr lang="en-US" dirty="0">
                <a:solidFill>
                  <a:srgbClr val="0039AC"/>
                </a:solidFill>
              </a:rPr>
              <a:t>• Still,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dirty="0">
                <a:solidFill>
                  <a:srgbClr val="0039AC"/>
                </a:solidFill>
              </a:rPr>
              <a:t> can help to interpret seismic images (if you can measure</a:t>
            </a:r>
          </a:p>
          <a:p>
            <a:r>
              <a:rPr lang="en-US" dirty="0">
                <a:solidFill>
                  <a:srgbClr val="0039AC"/>
                </a:solidFill>
              </a:rPr>
              <a:t>   it)!</a:t>
            </a:r>
          </a:p>
        </p:txBody>
      </p:sp>
    </p:spTree>
    <p:extLst>
      <p:ext uri="{BB962C8B-B14F-4D97-AF65-F5344CB8AC3E}">
        <p14:creationId xmlns:p14="http://schemas.microsoft.com/office/powerpoint/2010/main" val="24785862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30">
            <a:extLst>
              <a:ext uri="{FF2B5EF4-FFF2-40B4-BE49-F238E27FC236}">
                <a16:creationId xmlns:a16="http://schemas.microsoft.com/office/drawing/2014/main" id="{6F3E8D88-76CC-6C4C-B4B9-A150EB7018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9942" y="1166843"/>
            <a:ext cx="9372117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29 Jan continued: </a:t>
            </a:r>
            <a:r>
              <a:rPr lang="en-US" i="1" dirty="0" err="1">
                <a:solidFill>
                  <a:srgbClr val="0039AC"/>
                </a:solidFill>
                <a:latin typeface="Arial Black" charset="0"/>
              </a:rPr>
              <a:t>Zoeppritz</a:t>
            </a:r>
            <a:r>
              <a:rPr lang="en-US" i="1" dirty="0">
                <a:solidFill>
                  <a:srgbClr val="0039AC"/>
                </a:solidFill>
                <a:latin typeface="Arial Black" charset="0"/>
              </a:rPr>
              <a:t> Equations</a:t>
            </a:r>
            <a:endParaRPr lang="en-US" dirty="0">
              <a:solidFill>
                <a:srgbClr val="0039AC"/>
              </a:solidFill>
            </a:endParaRPr>
          </a:p>
          <a:p>
            <a:r>
              <a:rPr lang="en-US" dirty="0">
                <a:solidFill>
                  <a:srgbClr val="0039AC"/>
                </a:solidFill>
              </a:rPr>
              <a:t>•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Mode Conversion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0039AC"/>
                </a:solidFill>
              </a:rPr>
              <a:t>(</a:t>
            </a:r>
            <a:r>
              <a:rPr lang="en-US" i="1" dirty="0"/>
              <a:t>P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rgbClr val="0039AC"/>
                </a:solidFill>
              </a:rPr>
              <a:t>to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i="1" dirty="0"/>
              <a:t>S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rgbClr val="0039AC"/>
                </a:solidFill>
              </a:rPr>
              <a:t>or </a:t>
            </a:r>
            <a:r>
              <a:rPr lang="en-US" i="1" dirty="0"/>
              <a:t>S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rgbClr val="0039AC"/>
                </a:solidFill>
              </a:rPr>
              <a:t>to </a:t>
            </a:r>
            <a:r>
              <a:rPr lang="en-US" i="1" dirty="0"/>
              <a:t>P</a:t>
            </a:r>
            <a:r>
              <a:rPr lang="en-US" dirty="0">
                <a:solidFill>
                  <a:srgbClr val="0039AC"/>
                </a:solidFill>
              </a:rPr>
              <a:t>) occurs when </a:t>
            </a:r>
            <a:r>
              <a:rPr lang="en-US" i="1" dirty="0">
                <a:latin typeface="Symbol" charset="0"/>
                <a:sym typeface="Symbol" charset="0"/>
              </a:rPr>
              <a:t></a:t>
            </a:r>
            <a:r>
              <a:rPr lang="en-US" dirty="0"/>
              <a:t> </a:t>
            </a:r>
            <a:r>
              <a:rPr lang="en-US" dirty="0">
                <a:latin typeface="Times New Roman" charset="0"/>
              </a:rPr>
              <a:t>≠ 0</a:t>
            </a:r>
            <a:r>
              <a:rPr lang="en-US" dirty="0"/>
              <a:t> </a:t>
            </a:r>
          </a:p>
          <a:p>
            <a:r>
              <a:rPr lang="en-US" dirty="0">
                <a:solidFill>
                  <a:srgbClr val="0039AC"/>
                </a:solidFill>
              </a:rPr>
              <a:t>• Introduced the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ray parameter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0039AC"/>
                </a:solidFill>
              </a:rPr>
              <a:t>(based on Snell</a:t>
            </a:r>
            <a:r>
              <a:rPr lang="en-US" dirty="0">
                <a:solidFill>
                  <a:srgbClr val="0039AC"/>
                </a:solidFill>
                <a:latin typeface="Arial"/>
              </a:rPr>
              <a:t>’</a:t>
            </a:r>
            <a:r>
              <a:rPr lang="en-US" dirty="0">
                <a:solidFill>
                  <a:srgbClr val="0039AC"/>
                </a:solidFill>
              </a:rPr>
              <a:t>s Law):</a:t>
            </a:r>
          </a:p>
          <a:p>
            <a:endParaRPr lang="en-US" i="1" dirty="0">
              <a:solidFill>
                <a:srgbClr val="0039AC"/>
              </a:solidFill>
              <a:latin typeface="Arial Black" charset="0"/>
            </a:endParaRPr>
          </a:p>
          <a:p>
            <a:endParaRPr lang="en-US" dirty="0">
              <a:solidFill>
                <a:srgbClr val="0039AC"/>
              </a:solidFill>
            </a:endParaRPr>
          </a:p>
          <a:p>
            <a:r>
              <a:rPr lang="en-US" dirty="0">
                <a:solidFill>
                  <a:srgbClr val="0039AC"/>
                </a:solidFill>
              </a:rPr>
              <a:t>    </a:t>
            </a:r>
            <a:r>
              <a:rPr lang="en-US" dirty="0">
                <a:solidFill>
                  <a:srgbClr val="0039AC"/>
                </a:solidFill>
                <a:sym typeface="Symbol" charset="0"/>
              </a:rPr>
              <a:t> Predicts propagation paths if </a:t>
            </a:r>
            <a:r>
              <a:rPr lang="en-US" i="1" dirty="0">
                <a:latin typeface="Symbol" charset="0"/>
                <a:sym typeface="Symbol" charset="0"/>
              </a:rPr>
              <a:t></a:t>
            </a:r>
            <a:r>
              <a:rPr lang="en-US" dirty="0">
                <a:solidFill>
                  <a:srgbClr val="0039AC"/>
                </a:solidFill>
                <a:sym typeface="Symbol" charset="0"/>
              </a:rPr>
              <a:t>,</a:t>
            </a:r>
            <a:r>
              <a:rPr lang="en-US" dirty="0">
                <a:solidFill>
                  <a:schemeClr val="accent2"/>
                </a:solidFill>
                <a:sym typeface="Symbol" charset="0"/>
              </a:rPr>
              <a:t> </a:t>
            </a:r>
            <a:r>
              <a:rPr lang="en-US" i="1" dirty="0">
                <a:latin typeface="Symbol" charset="0"/>
                <a:sym typeface="Symbol" charset="0"/>
              </a:rPr>
              <a:t></a:t>
            </a:r>
            <a:r>
              <a:rPr lang="en-US" i="1" dirty="0">
                <a:solidFill>
                  <a:schemeClr val="accent2"/>
                </a:solidFill>
                <a:latin typeface="Symbol" charset="0"/>
                <a:sym typeface="Symbol" charset="0"/>
              </a:rPr>
              <a:t></a:t>
            </a:r>
            <a:r>
              <a:rPr lang="en-US" dirty="0">
                <a:solidFill>
                  <a:schemeClr val="accent2"/>
                </a:solidFill>
                <a:sym typeface="Symbol" charset="0"/>
              </a:rPr>
              <a:t> </a:t>
            </a:r>
            <a:r>
              <a:rPr lang="en-US" dirty="0">
                <a:solidFill>
                  <a:srgbClr val="0039AC"/>
                </a:solidFill>
                <a:sym typeface="Symbol" charset="0"/>
              </a:rPr>
              <a:t>structure is known! </a:t>
            </a:r>
            <a:endParaRPr lang="en-US" sz="1200" dirty="0">
              <a:solidFill>
                <a:srgbClr val="0039AC"/>
              </a:solidFill>
            </a:endParaRPr>
          </a:p>
          <a:p>
            <a:r>
              <a:rPr lang="en-US" dirty="0">
                <a:solidFill>
                  <a:srgbClr val="0039AC"/>
                </a:solidFill>
                <a:sym typeface="Symbol" charset="0"/>
              </a:rPr>
              <a:t>• Continuous displacements (</a:t>
            </a:r>
            <a:r>
              <a:rPr lang="en-US" dirty="0">
                <a:solidFill>
                  <a:schemeClr val="accent2"/>
                </a:solidFill>
                <a:sym typeface="Symbol" charset="0"/>
              </a:rPr>
              <a:t>            </a:t>
            </a:r>
            <a:r>
              <a:rPr lang="en-US" dirty="0">
                <a:solidFill>
                  <a:srgbClr val="0039AC"/>
                </a:solidFill>
                <a:sym typeface="Symbol" charset="0"/>
              </a:rPr>
              <a:t>, </a:t>
            </a:r>
            <a:r>
              <a:rPr lang="en-US" dirty="0">
                <a:solidFill>
                  <a:schemeClr val="accent2"/>
                </a:solidFill>
                <a:sym typeface="Symbol" charset="0"/>
              </a:rPr>
              <a:t>             </a:t>
            </a:r>
            <a:r>
              <a:rPr lang="en-US" dirty="0">
                <a:solidFill>
                  <a:srgbClr val="0039AC"/>
                </a:solidFill>
                <a:sym typeface="Symbol" charset="0"/>
              </a:rPr>
              <a:t>) and stresses</a:t>
            </a:r>
          </a:p>
          <a:p>
            <a:r>
              <a:rPr lang="en-US" dirty="0">
                <a:solidFill>
                  <a:srgbClr val="0039AC"/>
                </a:solidFill>
                <a:sym typeface="Symbol" charset="0"/>
              </a:rPr>
              <a:t>    (               ,                ) provide four equations in five unknown</a:t>
            </a:r>
          </a:p>
          <a:p>
            <a:r>
              <a:rPr lang="en-US" dirty="0">
                <a:solidFill>
                  <a:srgbClr val="0039AC"/>
                </a:solidFill>
                <a:sym typeface="Symbol" charset="0"/>
              </a:rPr>
              <a:t>    amplitudes of incoming and outgoing waves… Normalize </a:t>
            </a:r>
          </a:p>
          <a:p>
            <a:r>
              <a:rPr lang="en-US" dirty="0">
                <a:solidFill>
                  <a:srgbClr val="0039AC"/>
                </a:solidFill>
                <a:sym typeface="Symbol" charset="0"/>
              </a:rPr>
              <a:t>    by amplitude of incoming wave gives</a:t>
            </a:r>
            <a:r>
              <a:rPr lang="en-US" dirty="0">
                <a:solidFill>
                  <a:schemeClr val="accent2"/>
                </a:solidFill>
                <a:sym typeface="Symbol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Arial Black" charset="0"/>
              </a:rPr>
              <a:t>Zoeppritz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’ equations </a:t>
            </a:r>
            <a:endParaRPr lang="en-US" dirty="0">
              <a:solidFill>
                <a:srgbClr val="FF0000"/>
              </a:solidFill>
              <a:sym typeface="Symbol" charset="0"/>
            </a:endParaRPr>
          </a:p>
          <a:p>
            <a:r>
              <a:rPr lang="en-US" dirty="0">
                <a:solidFill>
                  <a:srgbClr val="0039AC"/>
                </a:solidFill>
              </a:rPr>
              <a:t>• Graphical user interface models of </a:t>
            </a:r>
            <a:r>
              <a:rPr lang="en-US" dirty="0" err="1">
                <a:solidFill>
                  <a:srgbClr val="0039AC"/>
                </a:solidFill>
              </a:rPr>
              <a:t>Zoeppritz</a:t>
            </a:r>
            <a:r>
              <a:rPr lang="en-US" dirty="0">
                <a:solidFill>
                  <a:srgbClr val="0039AC"/>
                </a:solidFill>
                <a:latin typeface="Arial"/>
              </a:rPr>
              <a:t>’</a:t>
            </a:r>
            <a:r>
              <a:rPr lang="en-US" dirty="0">
                <a:solidFill>
                  <a:srgbClr val="0039AC"/>
                </a:solidFill>
              </a:rPr>
              <a:t> equations are at</a:t>
            </a:r>
          </a:p>
          <a:p>
            <a:r>
              <a:rPr lang="en-US" dirty="0"/>
              <a:t>    </a:t>
            </a:r>
            <a:r>
              <a:rPr lang="en-US" dirty="0">
                <a:hlinkClick r:id="rId2"/>
              </a:rPr>
              <a:t>http://www.crewes.org/</a:t>
            </a:r>
            <a:r>
              <a:rPr lang="en-US" u="sng" dirty="0" err="1">
                <a:solidFill>
                  <a:schemeClr val="hlink"/>
                </a:solidFill>
              </a:rPr>
              <a:t>ResearchLinks</a:t>
            </a:r>
            <a:r>
              <a:rPr lang="en-US" u="sng" dirty="0">
                <a:solidFill>
                  <a:schemeClr val="hlink"/>
                </a:solidFill>
              </a:rPr>
              <a:t>/</a:t>
            </a:r>
            <a:r>
              <a:rPr lang="en-US" u="sng" dirty="0" err="1">
                <a:solidFill>
                  <a:schemeClr val="hlink"/>
                </a:solidFill>
              </a:rPr>
              <a:t>ExplorerPrograms</a:t>
            </a:r>
            <a:r>
              <a:rPr lang="en-US" u="sng" dirty="0">
                <a:solidFill>
                  <a:schemeClr val="hlink"/>
                </a:solidFill>
              </a:rPr>
              <a:t>/ZE/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541B939-2040-7949-98CF-944EEFE727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9594" y="2349745"/>
            <a:ext cx="4040188" cy="67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mc="http://schemas.openxmlformats.org/markup-compatibility/2006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mc="http://schemas.openxmlformats.org/markup-compatibility/2006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mc="http://schemas.openxmlformats.org/markup-compatibility/2006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8300247-7C6C-614D-B324-3253A0351CB1}"/>
                  </a:ext>
                </a:extLst>
              </p:cNvPr>
              <p:cNvSpPr txBox="1"/>
              <p:nvPr/>
            </p:nvSpPr>
            <p:spPr>
              <a:xfrm>
                <a:off x="5435274" y="3429943"/>
                <a:ext cx="1204056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–</m:t>
                        </m:r>
                      </m:sup>
                    </m:sSubSup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8300247-7C6C-614D-B324-3253A0351C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5274" y="3429943"/>
                <a:ext cx="1204056" cy="369332"/>
              </a:xfrm>
              <a:prstGeom prst="rect">
                <a:avLst/>
              </a:prstGeom>
              <a:blipFill>
                <a:blip r:embed="rId4"/>
                <a:stretch>
                  <a:fillRect l="-6316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648CF00-309E-A843-88B4-4E42B38A8A08}"/>
                  </a:ext>
                </a:extLst>
              </p:cNvPr>
              <p:cNvSpPr txBox="1"/>
              <p:nvPr/>
            </p:nvSpPr>
            <p:spPr>
              <a:xfrm>
                <a:off x="6678139" y="3429943"/>
                <a:ext cx="1204056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–</m:t>
                        </m:r>
                      </m:sup>
                    </m:sSubSup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648CF00-309E-A843-88B4-4E42B38A8A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8139" y="3429943"/>
                <a:ext cx="1204056" cy="369332"/>
              </a:xfrm>
              <a:prstGeom prst="rect">
                <a:avLst/>
              </a:prstGeom>
              <a:blipFill>
                <a:blip r:embed="rId5"/>
                <a:stretch>
                  <a:fillRect l="-5208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BEC8A5E-9AA6-2348-B43A-3072C7DFE385}"/>
                  </a:ext>
                </a:extLst>
              </p:cNvPr>
              <p:cNvSpPr txBox="1"/>
              <p:nvPr/>
            </p:nvSpPr>
            <p:spPr>
              <a:xfrm>
                <a:off x="1953739" y="3779231"/>
                <a:ext cx="129492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𝑥𝑧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–</m:t>
                        </m:r>
                      </m:sup>
                    </m:sSubSup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BEC8A5E-9AA6-2348-B43A-3072C7DFE3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3739" y="3779231"/>
                <a:ext cx="1294928" cy="369332"/>
              </a:xfrm>
              <a:prstGeom prst="rect">
                <a:avLst/>
              </a:prstGeom>
              <a:blipFill>
                <a:blip r:embed="rId6"/>
                <a:stretch>
                  <a:fillRect l="-4854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9DAC6A0-5E9A-AB46-908B-24E429C0C8B7}"/>
                  </a:ext>
                </a:extLst>
              </p:cNvPr>
              <p:cNvSpPr txBox="1"/>
              <p:nvPr/>
            </p:nvSpPr>
            <p:spPr>
              <a:xfrm>
                <a:off x="3418100" y="3779231"/>
                <a:ext cx="129492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𝑥𝑥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–</m:t>
                        </m:r>
                      </m:sup>
                    </m:sSubSup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9DAC6A0-5E9A-AB46-908B-24E429C0C8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8100" y="3779231"/>
                <a:ext cx="1294928" cy="369332"/>
              </a:xfrm>
              <a:prstGeom prst="rect">
                <a:avLst/>
              </a:prstGeom>
              <a:blipFill>
                <a:blip r:embed="rId7"/>
                <a:stretch>
                  <a:fillRect l="-5825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789738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5">
            <a:extLst>
              <a:ext uri="{FF2B5EF4-FFF2-40B4-BE49-F238E27FC236}">
                <a16:creationId xmlns:a16="http://schemas.microsoft.com/office/drawing/2014/main" id="{63FA42E8-9E27-9F56-1D4C-7312ABF07D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5477" y="905975"/>
            <a:ext cx="8741047" cy="4370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31 Jan: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0003AA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Zoeppritz</a:t>
            </a:r>
            <a:r>
              <a:rPr lang="en-US" b="1" i="1" dirty="0">
                <a:solidFill>
                  <a:srgbClr val="0003AA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’ equations and AVO</a:t>
            </a:r>
            <a:endParaRPr lang="en-US" b="1" dirty="0">
              <a:solidFill>
                <a:srgbClr val="0003A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solidFill>
                  <a:srgbClr val="0003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 </a:t>
            </a:r>
            <a:r>
              <a:rPr lang="en-US" b="1" i="1" dirty="0" err="1">
                <a:solidFill>
                  <a:srgbClr val="0003AA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Zoeppritz</a:t>
            </a:r>
            <a:r>
              <a:rPr lang="en-US" b="1" i="1" dirty="0">
                <a:solidFill>
                  <a:srgbClr val="0003AA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’ equations </a:t>
            </a:r>
            <a:r>
              <a:rPr lang="en-US" dirty="0">
                <a:solidFill>
                  <a:srgbClr val="0003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give amplitudes of reflections and</a:t>
            </a:r>
          </a:p>
          <a:p>
            <a:r>
              <a:rPr lang="en-US" dirty="0">
                <a:solidFill>
                  <a:srgbClr val="0003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refractions that vary with angle of incidence at a boundary</a:t>
            </a:r>
          </a:p>
          <a:p>
            <a:r>
              <a:rPr lang="en-US" dirty="0">
                <a:solidFill>
                  <a:srgbClr val="0003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en-US" b="1" i="1" dirty="0">
                <a:solidFill>
                  <a:srgbClr val="0003AA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Amplitude vs offset (AVO) </a:t>
            </a:r>
            <a:r>
              <a:rPr lang="en-US" dirty="0">
                <a:solidFill>
                  <a:srgbClr val="0003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uses </a:t>
            </a:r>
            <a:r>
              <a:rPr lang="en-US" b="1" i="1" dirty="0">
                <a:solidFill>
                  <a:srgbClr val="0003AA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reflection</a:t>
            </a:r>
            <a:r>
              <a:rPr lang="en-US" dirty="0">
                <a:solidFill>
                  <a:srgbClr val="0003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amplitudes</a:t>
            </a:r>
          </a:p>
          <a:p>
            <a:r>
              <a:rPr lang="en-US" dirty="0">
                <a:solidFill>
                  <a:srgbClr val="0003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at different offsets (hence different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dirty="0">
                <a:solidFill>
                  <a:srgbClr val="0003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to infer properties</a:t>
            </a:r>
          </a:p>
          <a:p>
            <a:endParaRPr lang="en-US" sz="600" i="1" dirty="0">
              <a:solidFill>
                <a:srgbClr val="0039AC"/>
              </a:solidFill>
              <a:latin typeface="Arial Black" charset="0"/>
            </a:endParaRPr>
          </a:p>
          <a:p>
            <a:r>
              <a:rPr lang="en-US" i="1" dirty="0">
                <a:solidFill>
                  <a:srgbClr val="0039AC"/>
                </a:solidFill>
                <a:latin typeface="Arial Black" charset="0"/>
              </a:rPr>
              <a:t>The Refraction Method:</a:t>
            </a:r>
            <a:endParaRPr lang="en-US" dirty="0">
              <a:solidFill>
                <a:srgbClr val="0039AC"/>
              </a:solidFill>
            </a:endParaRPr>
          </a:p>
          <a:p>
            <a:r>
              <a:rPr lang="en-US" dirty="0">
                <a:solidFill>
                  <a:srgbClr val="0039AC"/>
                </a:solidFill>
                <a:sym typeface="Symbol" charset="0"/>
              </a:rPr>
              <a:t>• For a </a:t>
            </a:r>
            <a:r>
              <a:rPr lang="en-US" i="1" dirty="0">
                <a:solidFill>
                  <a:srgbClr val="0039AC"/>
                </a:solidFill>
                <a:latin typeface="Arial Black" charset="0"/>
              </a:rPr>
              <a:t>single horizontal layer over a </a:t>
            </a:r>
            <a:r>
              <a:rPr lang="en-US" i="1" dirty="0" err="1">
                <a:solidFill>
                  <a:srgbClr val="0039AC"/>
                </a:solidFill>
                <a:latin typeface="Arial Black" charset="0"/>
              </a:rPr>
              <a:t>halfspace</a:t>
            </a:r>
            <a:r>
              <a:rPr lang="en-US" dirty="0">
                <a:solidFill>
                  <a:srgbClr val="0039AC"/>
                </a:solidFill>
                <a:sym typeface="Symbol" charset="0"/>
              </a:rPr>
              <a:t>,</a:t>
            </a:r>
          </a:p>
          <a:p>
            <a:r>
              <a:rPr lang="en-US" dirty="0">
                <a:solidFill>
                  <a:srgbClr val="0039AC"/>
                </a:solidFill>
                <a:sym typeface="Symbol" charset="0"/>
              </a:rPr>
              <a:t>   observed travel-times for </a:t>
            </a:r>
            <a:r>
              <a:rPr lang="en-US" i="1" dirty="0">
                <a:solidFill>
                  <a:srgbClr val="0039AC"/>
                </a:solidFill>
                <a:latin typeface="Arial Black" charset="0"/>
              </a:rPr>
              <a:t>direct</a:t>
            </a:r>
            <a:r>
              <a:rPr lang="en-US" dirty="0">
                <a:solidFill>
                  <a:srgbClr val="0039AC"/>
                </a:solidFill>
                <a:sym typeface="Symbol" charset="0"/>
              </a:rPr>
              <a:t>  and </a:t>
            </a:r>
            <a:r>
              <a:rPr lang="en-US" i="1" dirty="0">
                <a:solidFill>
                  <a:srgbClr val="0039AC"/>
                </a:solidFill>
                <a:latin typeface="Arial Black" charset="0"/>
              </a:rPr>
              <a:t>refracted</a:t>
            </a:r>
            <a:r>
              <a:rPr lang="en-US" dirty="0">
                <a:solidFill>
                  <a:srgbClr val="0039AC"/>
                </a:solidFill>
                <a:sym typeface="Symbol" charset="0"/>
              </a:rPr>
              <a:t> arrivals:</a:t>
            </a:r>
          </a:p>
          <a:p>
            <a:endParaRPr lang="en-US" dirty="0">
              <a:solidFill>
                <a:srgbClr val="0039AC"/>
              </a:solidFill>
              <a:sym typeface="Symbol" charset="0"/>
            </a:endParaRPr>
          </a:p>
          <a:p>
            <a:endParaRPr lang="en-US" sz="3200" dirty="0">
              <a:solidFill>
                <a:srgbClr val="0039AC"/>
              </a:solidFill>
              <a:sym typeface="Symbol" charset="0"/>
            </a:endParaRPr>
          </a:p>
          <a:p>
            <a:r>
              <a:rPr lang="en-US" dirty="0">
                <a:solidFill>
                  <a:srgbClr val="0039AC"/>
                </a:solidFill>
                <a:sym typeface="Symbol" charset="0"/>
              </a:rPr>
              <a:t>   give the velocities and layer thickness from </a:t>
            </a:r>
            <a:r>
              <a:rPr lang="en-US" i="1" dirty="0">
                <a:latin typeface="Times New Roman" charset="0"/>
              </a:rPr>
              <a:t>t = m</a:t>
            </a:r>
            <a:r>
              <a:rPr lang="en-US" i="1" baseline="-25000" dirty="0">
                <a:latin typeface="Times New Roman" charset="0"/>
              </a:rPr>
              <a:t>i</a:t>
            </a:r>
            <a:r>
              <a:rPr lang="en-US" sz="600" i="1" dirty="0">
                <a:latin typeface="Times New Roman" charset="0"/>
              </a:rPr>
              <a:t> </a:t>
            </a:r>
            <a:r>
              <a:rPr lang="en-US" i="1" dirty="0">
                <a:latin typeface="Times New Roman" charset="0"/>
              </a:rPr>
              <a:t>x + b</a:t>
            </a:r>
            <a:r>
              <a:rPr lang="en-US" i="1" baseline="-25000" dirty="0">
                <a:latin typeface="Times New Roman" charset="0"/>
              </a:rPr>
              <a:t>i</a:t>
            </a:r>
            <a:r>
              <a:rPr lang="en-US" dirty="0">
                <a:solidFill>
                  <a:schemeClr val="accent2"/>
                </a:solidFill>
                <a:sym typeface="Symbol" charset="0"/>
              </a:rPr>
              <a:t> </a:t>
            </a:r>
            <a:r>
              <a:rPr lang="en-US" dirty="0">
                <a:solidFill>
                  <a:srgbClr val="0039AC"/>
                </a:solidFill>
                <a:sym typeface="Symbol" charset="0"/>
              </a:rPr>
              <a:t>as: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F1E41C3-8F4B-5936-470A-3DA7659EA3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464" y="4000988"/>
            <a:ext cx="2236788" cy="831850"/>
          </a:xfrm>
          <a:prstGeom prst="rect">
            <a:avLst/>
          </a:prstGeom>
          <a:solidFill>
            <a:srgbClr val="BBBBBB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:mc="http://schemas.openxmlformats.org/markup-compatibility/2006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F35B48A-A40A-EDB6-8E0E-73D0A8026C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4264" y="4059726"/>
            <a:ext cx="642938" cy="714375"/>
          </a:xfrm>
          <a:prstGeom prst="rect">
            <a:avLst/>
          </a:prstGeom>
          <a:solidFill>
            <a:srgbClr val="BBBBBB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:mc="http://schemas.openxmlformats.org/markup-compatibility/2006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1C6CFAD-4986-37DF-0B03-6F46DF43C0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364" y="5220188"/>
            <a:ext cx="1485900" cy="731838"/>
          </a:xfrm>
          <a:prstGeom prst="rect">
            <a:avLst/>
          </a:prstGeom>
          <a:solidFill>
            <a:srgbClr val="BBBBBB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:mc="http://schemas.openxmlformats.org/markup-compatibility/2006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EBC9D0B-D6B7-2D70-31CA-0E623D6509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4264" y="5263051"/>
            <a:ext cx="754063" cy="644525"/>
          </a:xfrm>
          <a:prstGeom prst="rect">
            <a:avLst/>
          </a:prstGeom>
          <a:solidFill>
            <a:srgbClr val="BBBBBB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:mc="http://schemas.openxmlformats.org/markup-compatibility/2006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36206EF-9EEA-3CEC-0D04-967C1C5515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6064" y="5264638"/>
            <a:ext cx="817563" cy="644525"/>
          </a:xfrm>
          <a:prstGeom prst="rect">
            <a:avLst/>
          </a:prstGeom>
          <a:solidFill>
            <a:srgbClr val="BBBBBB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:mc="http://schemas.openxmlformats.org/markup-compatibility/2006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5526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5">
            <a:extLst>
              <a:ext uri="{FF2B5EF4-FFF2-40B4-BE49-F238E27FC236}">
                <a16:creationId xmlns:a16="http://schemas.microsoft.com/office/drawing/2014/main" id="{63FA42E8-9E27-9F56-1D4C-7312ABF07D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2414" y="1096278"/>
            <a:ext cx="8407173" cy="4278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2 Feb: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i="1" dirty="0">
                <a:solidFill>
                  <a:srgbClr val="0039AC"/>
                </a:solidFill>
                <a:latin typeface="Arial Black" charset="0"/>
              </a:rPr>
              <a:t>The Refraction Method:</a:t>
            </a:r>
            <a:endParaRPr lang="en-US" dirty="0">
              <a:solidFill>
                <a:srgbClr val="0039AC"/>
              </a:solidFill>
            </a:endParaRPr>
          </a:p>
          <a:p>
            <a:r>
              <a:rPr lang="en-US" dirty="0">
                <a:solidFill>
                  <a:srgbClr val="0039AC"/>
                </a:solidFill>
                <a:sym typeface="Symbol" charset="0"/>
              </a:rPr>
              <a:t>• For a </a:t>
            </a:r>
            <a:r>
              <a:rPr lang="en-US" i="1" dirty="0">
                <a:solidFill>
                  <a:srgbClr val="0039AC"/>
                </a:solidFill>
                <a:latin typeface="Arial Black" charset="0"/>
              </a:rPr>
              <a:t>single horizontal layer over a </a:t>
            </a:r>
            <a:r>
              <a:rPr lang="en-US" i="1" dirty="0" err="1">
                <a:solidFill>
                  <a:srgbClr val="0039AC"/>
                </a:solidFill>
                <a:latin typeface="Arial Black" charset="0"/>
              </a:rPr>
              <a:t>halfspace</a:t>
            </a:r>
            <a:r>
              <a:rPr lang="en-US" dirty="0">
                <a:solidFill>
                  <a:srgbClr val="0039AC"/>
                </a:solidFill>
                <a:sym typeface="Symbol" charset="0"/>
              </a:rPr>
              <a:t>,</a:t>
            </a:r>
          </a:p>
          <a:p>
            <a:r>
              <a:rPr lang="en-US" dirty="0">
                <a:solidFill>
                  <a:srgbClr val="0039AC"/>
                </a:solidFill>
                <a:sym typeface="Symbol" charset="0"/>
              </a:rPr>
              <a:t>   observed travel-times for </a:t>
            </a:r>
            <a:r>
              <a:rPr lang="en-US" i="1" dirty="0">
                <a:solidFill>
                  <a:srgbClr val="0039AC"/>
                </a:solidFill>
                <a:latin typeface="Arial Black" charset="0"/>
              </a:rPr>
              <a:t>direct</a:t>
            </a:r>
            <a:r>
              <a:rPr lang="en-US" dirty="0">
                <a:solidFill>
                  <a:srgbClr val="0039AC"/>
                </a:solidFill>
                <a:sym typeface="Symbol" charset="0"/>
              </a:rPr>
              <a:t>  and </a:t>
            </a:r>
            <a:r>
              <a:rPr lang="en-US" i="1" dirty="0">
                <a:solidFill>
                  <a:srgbClr val="0039AC"/>
                </a:solidFill>
                <a:latin typeface="Arial Black" charset="0"/>
              </a:rPr>
              <a:t>refracted</a:t>
            </a:r>
            <a:r>
              <a:rPr lang="en-US" dirty="0">
                <a:solidFill>
                  <a:srgbClr val="0039AC"/>
                </a:solidFill>
                <a:sym typeface="Symbol" charset="0"/>
              </a:rPr>
              <a:t> arrivals:</a:t>
            </a:r>
          </a:p>
          <a:p>
            <a:endParaRPr lang="en-US" dirty="0">
              <a:solidFill>
                <a:srgbClr val="0039AC"/>
              </a:solidFill>
              <a:sym typeface="Symbol" charset="0"/>
            </a:endParaRPr>
          </a:p>
          <a:p>
            <a:endParaRPr lang="en-US" sz="3200" dirty="0">
              <a:solidFill>
                <a:srgbClr val="0039AC"/>
              </a:solidFill>
              <a:sym typeface="Symbol" charset="0"/>
            </a:endParaRPr>
          </a:p>
          <a:p>
            <a:r>
              <a:rPr lang="en-US" dirty="0">
                <a:solidFill>
                  <a:srgbClr val="0039AC"/>
                </a:solidFill>
                <a:sym typeface="Symbol" charset="0"/>
              </a:rPr>
              <a:t>   give the velocities and layer thickness from </a:t>
            </a:r>
            <a:r>
              <a:rPr lang="en-US" i="1" dirty="0">
                <a:latin typeface="Times New Roman" charset="0"/>
              </a:rPr>
              <a:t>t = m</a:t>
            </a:r>
            <a:r>
              <a:rPr lang="en-US" i="1" baseline="-25000" dirty="0">
                <a:latin typeface="Times New Roman" charset="0"/>
              </a:rPr>
              <a:t>i</a:t>
            </a:r>
            <a:r>
              <a:rPr lang="en-US" sz="600" i="1" dirty="0">
                <a:latin typeface="Times New Roman" charset="0"/>
              </a:rPr>
              <a:t> </a:t>
            </a:r>
            <a:r>
              <a:rPr lang="en-US" i="1" dirty="0">
                <a:latin typeface="Times New Roman" charset="0"/>
              </a:rPr>
              <a:t>x + b</a:t>
            </a:r>
            <a:r>
              <a:rPr lang="en-US" i="1" baseline="-25000" dirty="0">
                <a:latin typeface="Times New Roman" charset="0"/>
              </a:rPr>
              <a:t>i</a:t>
            </a:r>
            <a:r>
              <a:rPr lang="en-US" dirty="0">
                <a:solidFill>
                  <a:schemeClr val="accent2"/>
                </a:solidFill>
                <a:sym typeface="Symbol" charset="0"/>
              </a:rPr>
              <a:t> </a:t>
            </a:r>
            <a:r>
              <a:rPr lang="en-US" dirty="0">
                <a:solidFill>
                  <a:srgbClr val="0039AC"/>
                </a:solidFill>
                <a:sym typeface="Symbol" charset="0"/>
              </a:rPr>
              <a:t>as:</a:t>
            </a:r>
          </a:p>
          <a:p>
            <a:endParaRPr lang="en-US" dirty="0">
              <a:solidFill>
                <a:srgbClr val="0039AC"/>
              </a:solidFill>
              <a:sym typeface="Symbol" charset="0"/>
            </a:endParaRPr>
          </a:p>
          <a:p>
            <a:endParaRPr lang="en-US" dirty="0">
              <a:solidFill>
                <a:srgbClr val="0039AC"/>
              </a:solidFill>
              <a:sym typeface="Symbol" charset="0"/>
            </a:endParaRPr>
          </a:p>
          <a:p>
            <a:r>
              <a:rPr lang="en-US" dirty="0">
                <a:solidFill>
                  <a:srgbClr val="0039AC"/>
                </a:solidFill>
                <a:sym typeface="Symbol" charset="0"/>
              </a:rPr>
              <a:t>• The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crossover distance</a:t>
            </a:r>
            <a:r>
              <a:rPr lang="en-US" dirty="0">
                <a:solidFill>
                  <a:srgbClr val="FF0000"/>
                </a:solidFill>
                <a:sym typeface="Symbol" charset="0"/>
              </a:rPr>
              <a:t> </a:t>
            </a:r>
            <a:r>
              <a:rPr lang="en-US" i="1" dirty="0" err="1">
                <a:latin typeface="Times New Roman" charset="0"/>
              </a:rPr>
              <a:t>x</a:t>
            </a:r>
            <a:r>
              <a:rPr lang="en-US" i="1" baseline="-25000" dirty="0" err="1">
                <a:latin typeface="Times New Roman" charset="0"/>
              </a:rPr>
              <a:t>co</a:t>
            </a:r>
            <a:r>
              <a:rPr lang="en-US" dirty="0">
                <a:solidFill>
                  <a:schemeClr val="accent2"/>
                </a:solidFill>
                <a:sym typeface="Symbol" charset="0"/>
              </a:rPr>
              <a:t> </a:t>
            </a:r>
            <a:r>
              <a:rPr lang="en-US" dirty="0">
                <a:solidFill>
                  <a:srgbClr val="0039AC"/>
                </a:solidFill>
                <a:sym typeface="Symbol" charset="0"/>
              </a:rPr>
              <a:t>can be used</a:t>
            </a:r>
          </a:p>
          <a:p>
            <a:r>
              <a:rPr lang="en-US" dirty="0">
                <a:solidFill>
                  <a:srgbClr val="0039AC"/>
                </a:solidFill>
                <a:sym typeface="Symbol" charset="0"/>
              </a:rPr>
              <a:t>   in experiment design, to ensure adequate</a:t>
            </a:r>
          </a:p>
          <a:p>
            <a:r>
              <a:rPr lang="en-US" dirty="0">
                <a:solidFill>
                  <a:srgbClr val="0039AC"/>
                </a:solidFill>
                <a:sym typeface="Symbol" charset="0"/>
              </a:rPr>
              <a:t>   geophone sampling: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F1E41C3-8F4B-5936-470A-3DA7659EA3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4401" y="2263101"/>
            <a:ext cx="2236788" cy="831850"/>
          </a:xfrm>
          <a:prstGeom prst="rect">
            <a:avLst/>
          </a:prstGeom>
          <a:solidFill>
            <a:srgbClr val="BBBBBB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:mc="http://schemas.openxmlformats.org/markup-compatibility/2006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F35B48A-A40A-EDB6-8E0E-73D0A8026C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1201" y="2321839"/>
            <a:ext cx="642938" cy="714375"/>
          </a:xfrm>
          <a:prstGeom prst="rect">
            <a:avLst/>
          </a:prstGeom>
          <a:solidFill>
            <a:srgbClr val="BBBBBB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:mc="http://schemas.openxmlformats.org/markup-compatibility/2006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1C6CFAD-4986-37DF-0B03-6F46DF43C0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8301" y="3482301"/>
            <a:ext cx="1485900" cy="731838"/>
          </a:xfrm>
          <a:prstGeom prst="rect">
            <a:avLst/>
          </a:prstGeom>
          <a:solidFill>
            <a:srgbClr val="BBBBBB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:mc="http://schemas.openxmlformats.org/markup-compatibility/2006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EBC9D0B-D6B7-2D70-31CA-0E623D6509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1201" y="3525164"/>
            <a:ext cx="754063" cy="644525"/>
          </a:xfrm>
          <a:prstGeom prst="rect">
            <a:avLst/>
          </a:prstGeom>
          <a:solidFill>
            <a:srgbClr val="BBBBBB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:mc="http://schemas.openxmlformats.org/markup-compatibility/2006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36206EF-9EEA-3CEC-0D04-967C1C5515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3001" y="3526751"/>
            <a:ext cx="817563" cy="644525"/>
          </a:xfrm>
          <a:prstGeom prst="rect">
            <a:avLst/>
          </a:prstGeom>
          <a:solidFill>
            <a:srgbClr val="BBBBBB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:mc="http://schemas.openxmlformats.org/markup-compatibility/2006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F941701-84C2-DC5A-45A3-3FB63AD397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0319" y="4977497"/>
            <a:ext cx="1808163" cy="78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mc="http://schemas.openxmlformats.org/markup-compatibility/2006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mc="http://schemas.openxmlformats.org/markup-compatibility/2006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mc="http://schemas.openxmlformats.org/markup-compatibility/2006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72363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25">
            <a:extLst>
              <a:ext uri="{FF2B5EF4-FFF2-40B4-BE49-F238E27FC236}">
                <a16:creationId xmlns:a16="http://schemas.microsoft.com/office/drawing/2014/main" id="{31188B7F-711A-125C-C67D-7AC07583EA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0029" y="1116209"/>
            <a:ext cx="8731942" cy="4555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2 Feb continued: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i="1" dirty="0">
                <a:solidFill>
                  <a:srgbClr val="0039AC"/>
                </a:solidFill>
                <a:latin typeface="Arial Black" charset="0"/>
              </a:rPr>
              <a:t>The Refraction Method:</a:t>
            </a:r>
            <a:endParaRPr lang="en-US" dirty="0">
              <a:solidFill>
                <a:srgbClr val="0039AC"/>
              </a:solidFill>
            </a:endParaRPr>
          </a:p>
          <a:p>
            <a:endParaRPr lang="en-US" dirty="0">
              <a:solidFill>
                <a:srgbClr val="0039AC"/>
              </a:solidFill>
              <a:sym typeface="Symbol" charset="0"/>
            </a:endParaRPr>
          </a:p>
          <a:p>
            <a:endParaRPr lang="en-US" sz="600" dirty="0">
              <a:solidFill>
                <a:srgbClr val="0039AC"/>
              </a:solidFill>
              <a:sym typeface="Symbol" charset="0"/>
            </a:endParaRPr>
          </a:p>
          <a:p>
            <a:r>
              <a:rPr lang="en-US" dirty="0">
                <a:solidFill>
                  <a:srgbClr val="0039AC"/>
                </a:solidFill>
                <a:sym typeface="Symbol" charset="0"/>
              </a:rPr>
              <a:t>• For an </a:t>
            </a:r>
            <a:r>
              <a:rPr lang="en-US" i="1" dirty="0">
                <a:latin typeface="Times New Roman"/>
                <a:cs typeface="Times New Roman"/>
                <a:sym typeface="Symbol" charset="0"/>
              </a:rPr>
              <a:t>n</a:t>
            </a:r>
            <a:r>
              <a:rPr lang="en-US" dirty="0">
                <a:solidFill>
                  <a:srgbClr val="0039AC"/>
                </a:solidFill>
                <a:sym typeface="Symbol" charset="0"/>
              </a:rPr>
              <a:t>-layer Earth:</a:t>
            </a:r>
          </a:p>
          <a:p>
            <a:endParaRPr lang="en-US" sz="2000" dirty="0">
              <a:solidFill>
                <a:srgbClr val="0039AC"/>
              </a:solidFill>
              <a:sym typeface="Symbol" charset="0"/>
            </a:endParaRPr>
          </a:p>
          <a:p>
            <a:r>
              <a:rPr lang="en-US" dirty="0">
                <a:solidFill>
                  <a:srgbClr val="0039AC"/>
                </a:solidFill>
                <a:sym typeface="Symbol" charset="0"/>
              </a:rPr>
              <a:t>• </a:t>
            </a:r>
            <a:r>
              <a:rPr lang="en-US" b="1" i="1" dirty="0">
                <a:solidFill>
                  <a:srgbClr val="0039AC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Single </a:t>
            </a:r>
            <a:r>
              <a:rPr lang="en-US" i="1" dirty="0">
                <a:solidFill>
                  <a:srgbClr val="0039AC"/>
                </a:solidFill>
                <a:latin typeface="Arial Black" charset="0"/>
              </a:rPr>
              <a:t>Dipping Layer Boundary:</a:t>
            </a:r>
            <a:endParaRPr lang="en-US" dirty="0">
              <a:solidFill>
                <a:srgbClr val="0039AC"/>
              </a:solidFill>
              <a:sym typeface="Symbol" charset="0"/>
            </a:endParaRPr>
          </a:p>
          <a:p>
            <a:r>
              <a:rPr lang="en-US" dirty="0">
                <a:solidFill>
                  <a:srgbClr val="0039AC"/>
                </a:solidFill>
              </a:rPr>
              <a:t>   </a:t>
            </a:r>
            <a:r>
              <a:rPr lang="en-US" dirty="0">
                <a:solidFill>
                  <a:srgbClr val="0039AC"/>
                </a:solidFill>
                <a:sym typeface="Symbol" charset="0"/>
              </a:rPr>
              <a:t> Requires </a:t>
            </a:r>
            <a:r>
              <a:rPr lang="en-US" i="1" dirty="0">
                <a:solidFill>
                  <a:srgbClr val="0039AC"/>
                </a:solidFill>
                <a:latin typeface="Arial Black" charset="0"/>
              </a:rPr>
              <a:t>reversed profile</a:t>
            </a:r>
            <a:r>
              <a:rPr lang="en-US" dirty="0">
                <a:solidFill>
                  <a:srgbClr val="0039AC"/>
                </a:solidFill>
                <a:sym typeface="Symbol" charset="0"/>
              </a:rPr>
              <a:t> to separate dip from velocity</a:t>
            </a:r>
            <a:endParaRPr lang="en-US" dirty="0">
              <a:solidFill>
                <a:srgbClr val="0039AC"/>
              </a:solidFill>
            </a:endParaRPr>
          </a:p>
          <a:p>
            <a:r>
              <a:rPr lang="en-US" dirty="0">
                <a:solidFill>
                  <a:srgbClr val="0039AC"/>
                </a:solidFill>
                <a:sym typeface="Symbol" charset="0"/>
              </a:rPr>
              <a:t>    Travel-times going </a:t>
            </a:r>
            <a:r>
              <a:rPr lang="en-US" dirty="0">
                <a:solidFill>
                  <a:srgbClr val="0039AC"/>
                </a:solidFill>
                <a:latin typeface="Arial"/>
                <a:sym typeface="Symbol" charset="0"/>
              </a:rPr>
              <a:t>“</a:t>
            </a:r>
            <a:r>
              <a:rPr lang="en-US" dirty="0">
                <a:solidFill>
                  <a:srgbClr val="0039AC"/>
                </a:solidFill>
                <a:sym typeface="Symbol" charset="0"/>
              </a:rPr>
              <a:t>up-dip</a:t>
            </a:r>
            <a:r>
              <a:rPr lang="en-US" dirty="0">
                <a:solidFill>
                  <a:srgbClr val="0039AC"/>
                </a:solidFill>
                <a:latin typeface="Arial"/>
                <a:sym typeface="Symbol" charset="0"/>
              </a:rPr>
              <a:t>”</a:t>
            </a:r>
            <a:r>
              <a:rPr lang="en-US" dirty="0">
                <a:solidFill>
                  <a:srgbClr val="0039AC"/>
                </a:solidFill>
                <a:sym typeface="Symbol" charset="0"/>
              </a:rPr>
              <a:t> (</a:t>
            </a:r>
            <a:r>
              <a:rPr lang="en-US" i="1" dirty="0" err="1">
                <a:latin typeface="Times New Roman" charset="0"/>
              </a:rPr>
              <a:t>ud</a:t>
            </a:r>
            <a:r>
              <a:rPr lang="en-US" dirty="0">
                <a:solidFill>
                  <a:srgbClr val="0039AC"/>
                </a:solidFill>
                <a:sym typeface="Symbol" charset="0"/>
              </a:rPr>
              <a:t>) and </a:t>
            </a:r>
            <a:r>
              <a:rPr lang="en-US" dirty="0">
                <a:solidFill>
                  <a:srgbClr val="0039AC"/>
                </a:solidFill>
                <a:latin typeface="Arial"/>
                <a:sym typeface="Symbol" charset="0"/>
              </a:rPr>
              <a:t>“</a:t>
            </a:r>
            <a:r>
              <a:rPr lang="en-US" dirty="0">
                <a:solidFill>
                  <a:srgbClr val="0039AC"/>
                </a:solidFill>
                <a:sym typeface="Symbol" charset="0"/>
              </a:rPr>
              <a:t>down-dip</a:t>
            </a:r>
            <a:r>
              <a:rPr lang="en-US" dirty="0">
                <a:solidFill>
                  <a:srgbClr val="0039AC"/>
                </a:solidFill>
                <a:latin typeface="Arial"/>
                <a:sym typeface="Symbol" charset="0"/>
              </a:rPr>
              <a:t>”</a:t>
            </a:r>
            <a:r>
              <a:rPr lang="en-US" dirty="0">
                <a:solidFill>
                  <a:srgbClr val="0039AC"/>
                </a:solidFill>
                <a:sym typeface="Symbol" charset="0"/>
              </a:rPr>
              <a:t> (</a:t>
            </a:r>
            <a:r>
              <a:rPr lang="en-US" i="1" dirty="0">
                <a:latin typeface="Times New Roman" charset="0"/>
              </a:rPr>
              <a:t>dd</a:t>
            </a:r>
            <a:r>
              <a:rPr lang="en-US" dirty="0">
                <a:solidFill>
                  <a:srgbClr val="0039AC"/>
                </a:solidFill>
                <a:sym typeface="Symbol" charset="0"/>
              </a:rPr>
              <a:t>) are:</a:t>
            </a:r>
          </a:p>
          <a:p>
            <a:endParaRPr lang="en-US" dirty="0">
              <a:solidFill>
                <a:srgbClr val="0039AC"/>
              </a:solidFill>
              <a:sym typeface="Symbol" charset="0"/>
            </a:endParaRPr>
          </a:p>
          <a:p>
            <a:endParaRPr lang="en-US" dirty="0">
              <a:solidFill>
                <a:srgbClr val="0039AC"/>
              </a:solidFill>
            </a:endParaRPr>
          </a:p>
          <a:p>
            <a:r>
              <a:rPr lang="en-US" dirty="0">
                <a:solidFill>
                  <a:srgbClr val="0039AC"/>
                </a:solidFill>
              </a:rPr>
              <a:t>   </a:t>
            </a:r>
            <a:r>
              <a:rPr lang="en-US" dirty="0">
                <a:solidFill>
                  <a:srgbClr val="0039AC"/>
                </a:solidFill>
                <a:sym typeface="Symbol" charset="0"/>
              </a:rPr>
              <a:t> </a:t>
            </a:r>
            <a:r>
              <a:rPr lang="en-US" dirty="0">
                <a:solidFill>
                  <a:srgbClr val="0039AC"/>
                </a:solidFill>
              </a:rPr>
              <a:t>Can calculate </a:t>
            </a:r>
            <a:r>
              <a:rPr lang="en-US" i="1" dirty="0">
                <a:solidFill>
                  <a:srgbClr val="0039AC"/>
                </a:solidFill>
                <a:latin typeface="Arial Black" charset="0"/>
              </a:rPr>
              <a:t>velocities</a:t>
            </a:r>
            <a:r>
              <a:rPr lang="en-US" dirty="0">
                <a:solidFill>
                  <a:srgbClr val="0039AC"/>
                </a:solidFill>
              </a:rPr>
              <a:t>, </a:t>
            </a:r>
            <a:r>
              <a:rPr lang="en-US" i="1" dirty="0">
                <a:solidFill>
                  <a:srgbClr val="0039AC"/>
                </a:solidFill>
                <a:latin typeface="Arial Black" charset="0"/>
              </a:rPr>
              <a:t>dip angle</a:t>
            </a:r>
            <a:r>
              <a:rPr lang="en-US" i="1" dirty="0">
                <a:solidFill>
                  <a:srgbClr val="0039AC"/>
                </a:solidFill>
              </a:rPr>
              <a:t> </a:t>
            </a:r>
            <a:r>
              <a:rPr lang="en-US" i="1" dirty="0">
                <a:latin typeface="Symbol" charset="0"/>
                <a:sym typeface="Symbol" charset="0"/>
              </a:rPr>
              <a:t></a:t>
            </a:r>
            <a:r>
              <a:rPr lang="en-US" dirty="0">
                <a:solidFill>
                  <a:srgbClr val="0039AC"/>
                </a:solidFill>
              </a:rPr>
              <a:t>, &amp; </a:t>
            </a:r>
            <a:r>
              <a:rPr lang="en-US" i="1" dirty="0">
                <a:solidFill>
                  <a:srgbClr val="0039AC"/>
                </a:solidFill>
                <a:latin typeface="Arial Black" charset="0"/>
              </a:rPr>
              <a:t>thickness</a:t>
            </a:r>
            <a:r>
              <a:rPr lang="en-US" i="1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en-US" dirty="0">
              <a:solidFill>
                <a:srgbClr val="0039AC"/>
              </a:solidFill>
            </a:endParaRPr>
          </a:p>
          <a:p>
            <a:endParaRPr lang="en-US" dirty="0">
              <a:solidFill>
                <a:srgbClr val="0039AC"/>
              </a:solidFill>
              <a:sym typeface="Symbol" charset="0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BB6EE65A-E40E-7E21-5951-6B841BAD48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091" y="1755409"/>
            <a:ext cx="2625725" cy="882650"/>
          </a:xfrm>
          <a:prstGeom prst="rect">
            <a:avLst/>
          </a:prstGeom>
          <a:solidFill>
            <a:srgbClr val="BBBBBB"/>
          </a:solidFill>
          <a:ln w="508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mc="http://schemas.openxmlformats.org/markup-compatibility/2006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pSp>
        <p:nvGrpSpPr>
          <p:cNvPr id="36" name="Group 15">
            <a:extLst>
              <a:ext uri="{FF2B5EF4-FFF2-40B4-BE49-F238E27FC236}">
                <a16:creationId xmlns:a16="http://schemas.microsoft.com/office/drawing/2014/main" id="{6E61B647-4AB8-4D73-59F1-F9E2C6F14D0B}"/>
              </a:ext>
            </a:extLst>
          </p:cNvPr>
          <p:cNvGrpSpPr>
            <a:grpSpLocks/>
          </p:cNvGrpSpPr>
          <p:nvPr/>
        </p:nvGrpSpPr>
        <p:grpSpPr bwMode="auto">
          <a:xfrm>
            <a:off x="2518223" y="3861052"/>
            <a:ext cx="6757987" cy="701675"/>
            <a:chOff x="735" y="2160"/>
            <a:chExt cx="4257" cy="442"/>
          </a:xfrm>
        </p:grpSpPr>
        <p:graphicFrame>
          <p:nvGraphicFramePr>
            <p:cNvPr id="37" name="Object 16">
              <a:extLst>
                <a:ext uri="{FF2B5EF4-FFF2-40B4-BE49-F238E27FC236}">
                  <a16:creationId xmlns:a16="http://schemas.microsoft.com/office/drawing/2014/main" id="{70523F56-EC64-F048-FD7F-A383E212DA2F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735" y="2160"/>
            <a:ext cx="1953" cy="44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1689100" imgH="381000" progId="Equation.3">
                    <p:embed/>
                  </p:oleObj>
                </mc:Choice>
                <mc:Fallback>
                  <p:oleObj name="Equation" r:id="rId3" imgW="1689100" imgH="381000" progId="Equation.3">
                    <p:embed/>
                    <p:pic>
                      <p:nvPicPr>
                        <p:cNvPr id="37" name="Object 16">
                          <a:extLst>
                            <a:ext uri="{FF2B5EF4-FFF2-40B4-BE49-F238E27FC236}">
                              <a16:creationId xmlns:a16="http://schemas.microsoft.com/office/drawing/2014/main" id="{70523F56-EC64-F048-FD7F-A383E212DA2F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35" y="2160"/>
                          <a:ext cx="1953" cy="44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8" name="Object 17">
              <a:extLst>
                <a:ext uri="{FF2B5EF4-FFF2-40B4-BE49-F238E27FC236}">
                  <a16:creationId xmlns:a16="http://schemas.microsoft.com/office/drawing/2014/main" id="{ACBD7A24-EF9D-1B82-8582-7E131AB81ADB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024" y="2161"/>
            <a:ext cx="1968" cy="44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1701800" imgH="381000" progId="Equation.3">
                    <p:embed/>
                  </p:oleObj>
                </mc:Choice>
                <mc:Fallback>
                  <p:oleObj name="Equation" r:id="rId5" imgW="1701800" imgH="381000" progId="Equation.3">
                    <p:embed/>
                    <p:pic>
                      <p:nvPicPr>
                        <p:cNvPr id="38" name="Object 17">
                          <a:extLst>
                            <a:ext uri="{FF2B5EF4-FFF2-40B4-BE49-F238E27FC236}">
                              <a16:creationId xmlns:a16="http://schemas.microsoft.com/office/drawing/2014/main" id="{ACBD7A24-EF9D-1B82-8582-7E131AB81ADB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24" y="2161"/>
                          <a:ext cx="1968" cy="44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39" name="Picture 38">
            <a:extLst>
              <a:ext uri="{FF2B5EF4-FFF2-40B4-BE49-F238E27FC236}">
                <a16:creationId xmlns:a16="http://schemas.microsoft.com/office/drawing/2014/main" id="{9C59CDCF-FABC-3967-BB61-D09D7AC641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7580" y="4863701"/>
            <a:ext cx="2650435" cy="878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:mc="http://schemas.openxmlformats.org/markup-compatibility/2006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:mc="http://schemas.openxmlformats.org/markup-compatibility/2006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:mc="http://schemas.openxmlformats.org/markup-compatibility/2006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7375F575-BB76-3CEE-BA32-77C389193D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2641" y="4906841"/>
            <a:ext cx="3048000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:mc="http://schemas.openxmlformats.org/markup-compatibility/2006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:mc="http://schemas.openxmlformats.org/markup-compatibility/2006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:mc="http://schemas.openxmlformats.org/markup-compatibility/2006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BC2B9545-DD93-A863-2882-8B666EBDEA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5266" y="4857628"/>
            <a:ext cx="2165350" cy="81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:mc="http://schemas.openxmlformats.org/markup-compatibility/2006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:mc="http://schemas.openxmlformats.org/markup-compatibility/2006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:mc="http://schemas.openxmlformats.org/markup-compatibility/2006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37278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4">
            <a:extLst>
              <a:ext uri="{FF2B5EF4-FFF2-40B4-BE49-F238E27FC236}">
                <a16:creationId xmlns:a16="http://schemas.microsoft.com/office/drawing/2014/main" id="{C3AE7513-6EBB-1E38-1A91-E8DEE7C211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6583" y="1351508"/>
            <a:ext cx="8618834" cy="415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5 Feb: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i="1" dirty="0">
                <a:solidFill>
                  <a:srgbClr val="0039AC"/>
                </a:solidFill>
                <a:latin typeface="Arial Black" charset="0"/>
              </a:rPr>
              <a:t>Refraction With Dipping Layers</a:t>
            </a:r>
            <a:endParaRPr lang="en-US" dirty="0">
              <a:solidFill>
                <a:srgbClr val="0039AC"/>
              </a:solidFill>
            </a:endParaRPr>
          </a:p>
          <a:p>
            <a:r>
              <a:rPr lang="en-US" dirty="0">
                <a:solidFill>
                  <a:srgbClr val="0039AC"/>
                </a:solidFill>
              </a:rPr>
              <a:t>• Algebraic solution for </a:t>
            </a:r>
            <a:r>
              <a:rPr lang="en-US" b="1" i="1" dirty="0">
                <a:solidFill>
                  <a:srgbClr val="0039AC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parameters</a:t>
            </a:r>
            <a:r>
              <a:rPr lang="en-US" dirty="0">
                <a:solidFill>
                  <a:srgbClr val="0039AC"/>
                </a:solidFill>
              </a:rPr>
              <a:t> (thickness, dip, velocity)</a:t>
            </a:r>
          </a:p>
          <a:p>
            <a:r>
              <a:rPr lang="en-US" dirty="0">
                <a:solidFill>
                  <a:srgbClr val="0039AC"/>
                </a:solidFill>
              </a:rPr>
              <a:t>   of subsurface structure from </a:t>
            </a:r>
            <a:r>
              <a:rPr lang="en-US" b="1" i="1" dirty="0">
                <a:solidFill>
                  <a:srgbClr val="0039AC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observations</a:t>
            </a:r>
            <a:r>
              <a:rPr lang="en-US" dirty="0">
                <a:solidFill>
                  <a:srgbClr val="0039AC"/>
                </a:solidFill>
              </a:rPr>
              <a:t> (travel times)</a:t>
            </a:r>
          </a:p>
          <a:p>
            <a:r>
              <a:rPr lang="en-US" dirty="0">
                <a:solidFill>
                  <a:srgbClr val="0039AC"/>
                </a:solidFill>
              </a:rPr>
              <a:t>   is a simple example of </a:t>
            </a:r>
            <a:r>
              <a:rPr lang="en-US" b="1" i="1" dirty="0">
                <a:solidFill>
                  <a:srgbClr val="FF00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data inversion</a:t>
            </a:r>
          </a:p>
          <a:p>
            <a:r>
              <a:rPr lang="en-US" dirty="0">
                <a:solidFill>
                  <a:srgbClr val="0039AC"/>
                </a:solidFill>
              </a:rPr>
              <a:t>• Refract solves for multiple dipping layers using the </a:t>
            </a:r>
          </a:p>
          <a:p>
            <a:r>
              <a:rPr lang="en-US" dirty="0">
                <a:solidFill>
                  <a:srgbClr val="0039AC"/>
                </a:solidFill>
              </a:rPr>
              <a:t>   Adachi formulation</a:t>
            </a:r>
            <a:r>
              <a:rPr lang="mr-IN" dirty="0">
                <a:solidFill>
                  <a:srgbClr val="0039AC"/>
                </a:solidFill>
              </a:rPr>
              <a:t>…</a:t>
            </a:r>
            <a:endParaRPr lang="en-US" dirty="0">
              <a:solidFill>
                <a:srgbClr val="0039AC"/>
              </a:solidFill>
            </a:endParaRPr>
          </a:p>
          <a:p>
            <a:r>
              <a:rPr lang="en-US" sz="2400" dirty="0">
                <a:solidFill>
                  <a:srgbClr val="0039AC"/>
                </a:solidFill>
              </a:rPr>
              <a:t>• </a:t>
            </a:r>
            <a:r>
              <a:rPr lang="en-US" sz="2400" i="1" dirty="0">
                <a:solidFill>
                  <a:srgbClr val="0039AC"/>
                </a:solidFill>
                <a:latin typeface="Arial Black" charset="0"/>
              </a:rPr>
              <a:t>Limitations of the Refraction Method:</a:t>
            </a:r>
            <a:endParaRPr lang="en-US" sz="2400" dirty="0">
              <a:solidFill>
                <a:srgbClr val="0039AC"/>
              </a:solidFill>
              <a:latin typeface="Arial" panose="020B0604020202020204" pitchFamily="34" charset="0"/>
              <a:cs typeface="Arial" panose="020B0604020202020204" pitchFamily="34" charset="0"/>
              <a:sym typeface="Symbol" charset="0"/>
            </a:endParaRPr>
          </a:p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  <a:sym typeface="Symbol" charset="0"/>
              </a:rPr>
              <a:t> </a:t>
            </a:r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not get returns from</a:t>
            </a:r>
            <a:r>
              <a:rPr lang="en-US" sz="2400" i="1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>
                <a:solidFill>
                  <a:srgbClr val="0039AC"/>
                </a:solidFill>
                <a:latin typeface="Arial Black" charset="0"/>
                <a:cs typeface="ＭＳ Ｐゴシック" charset="0"/>
              </a:rPr>
              <a:t>low velocity layers</a:t>
            </a:r>
            <a:endParaRPr lang="en-US" sz="2400" dirty="0">
              <a:solidFill>
                <a:srgbClr val="0039A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  <a:sym typeface="Symbol" charset="0"/>
              </a:rPr>
              <a:t>    Can alias or miss entirely </a:t>
            </a:r>
            <a:r>
              <a:rPr lang="en-US" sz="2400" i="1" dirty="0">
                <a:solidFill>
                  <a:srgbClr val="0039AC"/>
                </a:solidFill>
                <a:latin typeface="Arial Black" charset="0"/>
              </a:rPr>
              <a:t>thin layers</a:t>
            </a:r>
            <a:endParaRPr lang="en-US" sz="2400" dirty="0">
              <a:solidFill>
                <a:srgbClr val="0039AC"/>
              </a:solidFill>
              <a:latin typeface="Arial" panose="020B0604020202020204" pitchFamily="34" charset="0"/>
              <a:cs typeface="Arial" panose="020B0604020202020204" pitchFamily="34" charset="0"/>
              <a:sym typeface="Symbol" charset="0"/>
            </a:endParaRPr>
          </a:p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  <a:sym typeface="Symbol" charset="0"/>
              </a:rPr>
              <a:t>   Deeper layer </a:t>
            </a:r>
            <a:r>
              <a:rPr lang="en-US" sz="2400" i="1" dirty="0">
                <a:solidFill>
                  <a:srgbClr val="0039AC"/>
                </a:solidFill>
                <a:latin typeface="Arial Black" charset="0"/>
              </a:rPr>
              <a:t>thicknesses </a:t>
            </a:r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  <a:sym typeface="Symbol" charset="0"/>
              </a:rPr>
              <a:t> are </a:t>
            </a:r>
            <a:r>
              <a:rPr lang="en-US" sz="2400" i="1" dirty="0">
                <a:solidFill>
                  <a:srgbClr val="0039AC"/>
                </a:solidFill>
                <a:latin typeface="Arial Black" charset="0"/>
              </a:rPr>
              <a:t>overestimated </a:t>
            </a:r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  <a:sym typeface="Symbol" charset="0"/>
              </a:rPr>
              <a:t> for the</a:t>
            </a:r>
          </a:p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  <a:sym typeface="Symbol" charset="0"/>
              </a:rPr>
              <a:t>   first case; </a:t>
            </a:r>
            <a:r>
              <a:rPr lang="en-US" sz="2400" i="1" dirty="0">
                <a:solidFill>
                  <a:srgbClr val="0039AC"/>
                </a:solidFill>
                <a:latin typeface="Arial Black" charset="0"/>
              </a:rPr>
              <a:t>underestimated</a:t>
            </a:r>
            <a:r>
              <a:rPr lang="en-US" sz="2400" dirty="0">
                <a:solidFill>
                  <a:srgbClr val="0039AC"/>
                </a:solidFill>
                <a:sym typeface="Symbol" charset="0"/>
              </a:rPr>
              <a:t>  </a:t>
            </a:r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  <a:sym typeface="Symbol" charset="0"/>
              </a:rPr>
              <a:t>for the second</a:t>
            </a:r>
          </a:p>
        </p:txBody>
      </p:sp>
    </p:spTree>
    <p:extLst>
      <p:ext uri="{BB962C8B-B14F-4D97-AF65-F5344CB8AC3E}">
        <p14:creationId xmlns:p14="http://schemas.microsoft.com/office/powerpoint/2010/main" val="31720960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 Box 25">
            <a:extLst>
              <a:ext uri="{FF2B5EF4-FFF2-40B4-BE49-F238E27FC236}">
                <a16:creationId xmlns:a16="http://schemas.microsoft.com/office/drawing/2014/main" id="{5C277218-9A49-FC48-B7F4-06C2ACB7A2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2630" y="1451536"/>
            <a:ext cx="8881727" cy="3954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i="1" dirty="0">
                <a:solidFill>
                  <a:srgbClr val="FF0000"/>
                </a:solidFill>
                <a:latin typeface="Arial Black" charset="0"/>
              </a:rPr>
              <a:t>5 Feb Continued: </a:t>
            </a:r>
            <a:r>
              <a:rPr lang="en-US" sz="2400" i="1" dirty="0">
                <a:solidFill>
                  <a:srgbClr val="0039AC"/>
                </a:solidFill>
                <a:latin typeface="Arial Black" charset="0"/>
              </a:rPr>
              <a:t>Refraction in Non-Ideal Media:</a:t>
            </a:r>
            <a:endParaRPr lang="en-US" sz="2400" dirty="0">
              <a:solidFill>
                <a:srgbClr val="0039AC"/>
              </a:solidFill>
            </a:endParaRPr>
          </a:p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en-US" sz="2400" i="1" dirty="0">
                <a:solidFill>
                  <a:srgbClr val="0039AC"/>
                </a:solidFill>
                <a:latin typeface="Arial Black" charset="0"/>
              </a:rPr>
              <a:t>Velocity changes</a:t>
            </a:r>
            <a:r>
              <a:rPr lang="en-US" sz="2400" dirty="0">
                <a:solidFill>
                  <a:srgbClr val="0039AC"/>
                </a:solidFill>
              </a:rPr>
              <a:t>  </a:t>
            </a:r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within layers can be distinguished by</a:t>
            </a:r>
          </a:p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  <a:sym typeface="Symbol" charset="0"/>
              </a:rPr>
              <a:t>similar slopes (forward &amp; reversed) over same locales </a:t>
            </a:r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en-US" sz="2400" i="1" dirty="0">
                <a:solidFill>
                  <a:srgbClr val="0039AC"/>
                </a:solidFill>
                <a:latin typeface="Arial Black" charset="0"/>
              </a:rPr>
              <a:t>Change in thickness</a:t>
            </a:r>
            <a:r>
              <a:rPr lang="en-US" sz="2400" dirty="0">
                <a:solidFill>
                  <a:srgbClr val="0039AC"/>
                </a:solidFill>
              </a:rPr>
              <a:t>  </a:t>
            </a:r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  <a:sym typeface="Symbol" charset="0"/>
              </a:rPr>
              <a:t> </a:t>
            </a:r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 in intercept time</a:t>
            </a:r>
          </a:p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en-US" sz="2400" i="1" dirty="0">
                <a:solidFill>
                  <a:srgbClr val="0039AC"/>
                </a:solidFill>
                <a:latin typeface="Arial Black" charset="0"/>
              </a:rPr>
              <a:t>Single step change in thickness </a:t>
            </a:r>
            <a:r>
              <a:rPr lang="en-US" sz="2400" i="1" dirty="0">
                <a:latin typeface="Symbol" charset="0"/>
                <a:sym typeface="Symbol" charset="0"/>
              </a:rPr>
              <a:t></a:t>
            </a:r>
            <a:r>
              <a:rPr lang="en-US" sz="2400" i="1" dirty="0">
                <a:latin typeface="Times New Roman" charset="0"/>
              </a:rPr>
              <a:t>h</a:t>
            </a:r>
            <a:r>
              <a:rPr lang="en-US" sz="2400" i="1" dirty="0">
                <a:solidFill>
                  <a:srgbClr val="0039AC"/>
                </a:solidFill>
                <a:latin typeface="Arial Black" charset="0"/>
              </a:rPr>
              <a:t>:</a:t>
            </a:r>
            <a:endParaRPr lang="en-US" sz="2400" i="1" dirty="0">
              <a:solidFill>
                <a:srgbClr val="0039A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i="1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  <a:sym typeface="Symbol" charset="0"/>
              </a:rPr>
              <a:t> </a:t>
            </a:r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sz="2400" i="1" dirty="0">
                <a:latin typeface="Times New Roman" charset="0"/>
              </a:rPr>
              <a:t>t-x</a:t>
            </a:r>
            <a:r>
              <a:rPr lang="en-US" sz="2400" dirty="0">
                <a:solidFill>
                  <a:schemeClr val="accent2"/>
                </a:solidFill>
              </a:rPr>
              <a:t> </a:t>
            </a:r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plot, similar slopes before &amp; after a shift in intercept</a:t>
            </a:r>
          </a:p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(with opposite sign forward vs reversed)</a:t>
            </a:r>
          </a:p>
          <a:p>
            <a:endParaRPr lang="en-US" sz="2400" dirty="0">
              <a:solidFill>
                <a:srgbClr val="0039AC"/>
              </a:solidFill>
            </a:endParaRPr>
          </a:p>
          <a:p>
            <a:endParaRPr lang="en-US" sz="2400" dirty="0">
              <a:solidFill>
                <a:srgbClr val="0039AC"/>
              </a:solidFill>
            </a:endParaRPr>
          </a:p>
          <a:p>
            <a:endParaRPr lang="en-US" sz="1100" dirty="0">
              <a:solidFill>
                <a:srgbClr val="0039AC"/>
              </a:solidFill>
            </a:endParaRPr>
          </a:p>
          <a:p>
            <a:r>
              <a:rPr lang="en-US" sz="2400" dirty="0">
                <a:solidFill>
                  <a:schemeClr val="accent2"/>
                </a:solidFill>
              </a:rPr>
              <a:t>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FAD50A1-6AFD-195E-7430-8AC43B8466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1333" y="4190587"/>
            <a:ext cx="2516188" cy="849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mc="http://schemas.openxmlformats.org/markup-compatibility/2006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mc="http://schemas.openxmlformats.org/markup-compatibility/2006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mc="http://schemas.openxmlformats.org/markup-compatibility/2006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664AE86-0BC1-D442-9970-F660FB498D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9933" y="4196937"/>
            <a:ext cx="1993900" cy="836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mc="http://schemas.openxmlformats.org/markup-compatibility/2006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mc="http://schemas.openxmlformats.org/markup-compatibility/2006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mc="http://schemas.openxmlformats.org/markup-compatibility/2006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DE657D4E-D3FB-DB91-F3F9-C169A6C07B79}"/>
              </a:ext>
            </a:extLst>
          </p:cNvPr>
          <p:cNvSpPr/>
          <p:nvPr/>
        </p:nvSpPr>
        <p:spPr>
          <a:xfrm>
            <a:off x="1427643" y="4177665"/>
            <a:ext cx="2403166" cy="90868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39AC"/>
                </a:solidFill>
              </a:rPr>
              <a:t>Here, </a:t>
            </a:r>
            <a:r>
              <a:rPr lang="en-US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dirty="0">
                <a:solidFill>
                  <a:srgbClr val="0039AC"/>
                </a:solidFill>
              </a:rPr>
              <a:t> is intercept of a line fit (earlier we used </a:t>
            </a:r>
            <a:r>
              <a:rPr lang="en-US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dirty="0">
                <a:solidFill>
                  <a:srgbClr val="0039AC"/>
                </a:solidFill>
              </a:rPr>
              <a:t> for intercept!)</a:t>
            </a:r>
          </a:p>
        </p:txBody>
      </p:sp>
    </p:spTree>
    <p:extLst>
      <p:ext uri="{BB962C8B-B14F-4D97-AF65-F5344CB8AC3E}">
        <p14:creationId xmlns:p14="http://schemas.microsoft.com/office/powerpoint/2010/main" val="39003492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5">
            <a:extLst>
              <a:ext uri="{FF2B5EF4-FFF2-40B4-BE49-F238E27FC236}">
                <a16:creationId xmlns:a16="http://schemas.microsoft.com/office/drawing/2014/main" id="{6EED4507-0128-DADC-3530-68FEEA8466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108" y="882275"/>
            <a:ext cx="7976864" cy="5047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7 Feb: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i="1" dirty="0">
                <a:solidFill>
                  <a:srgbClr val="0039AC"/>
                </a:solidFill>
                <a:latin typeface="Arial Black" charset="0"/>
              </a:rPr>
              <a:t>Refraction in Non-Ideal Media:</a:t>
            </a:r>
            <a:endParaRPr lang="en-US" dirty="0">
              <a:solidFill>
                <a:srgbClr val="0039AC"/>
              </a:solidFill>
            </a:endParaRPr>
          </a:p>
          <a:p>
            <a:r>
              <a:rPr lang="en-US" dirty="0">
                <a:solidFill>
                  <a:srgbClr val="0039AC"/>
                </a:solidFill>
              </a:rPr>
              <a:t>• </a:t>
            </a:r>
            <a:r>
              <a:rPr lang="en-US" i="1" dirty="0">
                <a:solidFill>
                  <a:srgbClr val="FF0000"/>
                </a:solidFill>
                <a:latin typeface="Arial Black" charset="0"/>
                <a:cs typeface="ＭＳ Ｐゴシック" charset="0"/>
              </a:rPr>
              <a:t>Plus-Minus Method </a:t>
            </a:r>
            <a:r>
              <a:rPr lang="en-US" i="1" dirty="0">
                <a:solidFill>
                  <a:srgbClr val="0039AC"/>
                </a:solidFill>
                <a:latin typeface="Arial Black" charset="0"/>
                <a:cs typeface="ＭＳ Ｐゴシック" charset="0"/>
              </a:rPr>
              <a:t>for arbitrarily changing </a:t>
            </a:r>
            <a:r>
              <a:rPr lang="en-US" i="1" dirty="0">
                <a:latin typeface="Times New Roman" charset="0"/>
                <a:cs typeface="ＭＳ Ｐゴシック" charset="0"/>
              </a:rPr>
              <a:t>h</a:t>
            </a:r>
            <a:r>
              <a:rPr lang="en-US" i="1" dirty="0">
                <a:solidFill>
                  <a:srgbClr val="0039AC"/>
                </a:solidFill>
                <a:latin typeface="Arial Black" charset="0"/>
                <a:cs typeface="ＭＳ Ｐゴシック" charset="0"/>
              </a:rPr>
              <a:t>:</a:t>
            </a:r>
          </a:p>
          <a:p>
            <a:endParaRPr lang="en-US" i="1" dirty="0">
              <a:solidFill>
                <a:srgbClr val="0039AC"/>
              </a:solidFill>
              <a:latin typeface="Arial Black" charset="0"/>
              <a:cs typeface="ＭＳ Ｐゴシック" charset="0"/>
            </a:endParaRPr>
          </a:p>
          <a:p>
            <a:endParaRPr lang="en-US" dirty="0">
              <a:solidFill>
                <a:srgbClr val="0039AC"/>
              </a:solidFill>
              <a:sym typeface="Symbol" charset="0"/>
            </a:endParaRPr>
          </a:p>
          <a:p>
            <a:r>
              <a:rPr lang="en-US" dirty="0">
                <a:solidFill>
                  <a:srgbClr val="0039AC"/>
                </a:solidFill>
                <a:sym typeface="Symbol" charset="0"/>
              </a:rPr>
              <a:t> where</a:t>
            </a:r>
            <a:r>
              <a:rPr lang="en-US" dirty="0">
                <a:solidFill>
                  <a:schemeClr val="accent2"/>
                </a:solidFill>
                <a:sym typeface="Symbol" charset="0"/>
              </a:rPr>
              <a:t> </a:t>
            </a:r>
            <a:r>
              <a:rPr lang="en-US" i="1" dirty="0">
                <a:latin typeface="Times New Roman" charset="0"/>
              </a:rPr>
              <a:t>m</a:t>
            </a:r>
            <a:r>
              <a:rPr lang="en-US" i="1" baseline="-25000" dirty="0">
                <a:latin typeface="Times New Roman" charset="0"/>
              </a:rPr>
              <a:t>–</a:t>
            </a:r>
            <a:r>
              <a:rPr lang="en-US" dirty="0">
                <a:solidFill>
                  <a:schemeClr val="accent2"/>
                </a:solidFill>
                <a:sym typeface="Symbol" charset="0"/>
              </a:rPr>
              <a:t> </a:t>
            </a:r>
            <a:r>
              <a:rPr lang="en-US" dirty="0">
                <a:solidFill>
                  <a:srgbClr val="0039AC"/>
                </a:solidFill>
                <a:sym typeface="Symbol" charset="0"/>
              </a:rPr>
              <a:t>is slope of a plot of </a:t>
            </a:r>
            <a:r>
              <a:rPr lang="en-US" i="1" dirty="0">
                <a:latin typeface="Times New Roman" charset="0"/>
                <a:cs typeface="ＭＳ Ｐゴシック" charset="0"/>
              </a:rPr>
              <a:t>t</a:t>
            </a:r>
            <a:r>
              <a:rPr lang="en-US" baseline="-25000" dirty="0">
                <a:latin typeface="Times New Roman" charset="0"/>
                <a:cs typeface="ＭＳ Ｐゴシック" charset="0"/>
              </a:rPr>
              <a:t>1</a:t>
            </a:r>
            <a:r>
              <a:rPr lang="en-US" i="1" baseline="-25000" dirty="0">
                <a:latin typeface="Times New Roman" charset="0"/>
                <a:cs typeface="ＭＳ Ｐゴシック" charset="0"/>
              </a:rPr>
              <a:t>i</a:t>
            </a:r>
            <a:r>
              <a:rPr lang="en-US" i="1" dirty="0">
                <a:latin typeface="Times New Roman" charset="0"/>
                <a:cs typeface="ＭＳ Ｐゴシック" charset="0"/>
              </a:rPr>
              <a:t>–t</a:t>
            </a:r>
            <a:r>
              <a:rPr lang="en-US" baseline="-25000" dirty="0">
                <a:latin typeface="Times New Roman" charset="0"/>
                <a:cs typeface="ＭＳ Ｐゴシック" charset="0"/>
              </a:rPr>
              <a:t>2</a:t>
            </a:r>
            <a:r>
              <a:rPr lang="en-US" i="1" baseline="-25000" dirty="0">
                <a:latin typeface="Times New Roman" charset="0"/>
                <a:cs typeface="ＭＳ Ｐゴシック" charset="0"/>
              </a:rPr>
              <a:t>i</a:t>
            </a:r>
            <a:r>
              <a:rPr lang="en-US" dirty="0">
                <a:solidFill>
                  <a:schemeClr val="accent2"/>
                </a:solidFill>
                <a:cs typeface="ＭＳ Ｐゴシック" charset="0"/>
              </a:rPr>
              <a:t> </a:t>
            </a: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vs</a:t>
            </a:r>
            <a:r>
              <a:rPr lang="en-US" dirty="0">
                <a:solidFill>
                  <a:schemeClr val="accent2"/>
                </a:solidFill>
                <a:cs typeface="ＭＳ Ｐゴシック" charset="0"/>
              </a:rPr>
              <a:t> </a:t>
            </a:r>
            <a:r>
              <a:rPr lang="en-US" i="1" dirty="0">
                <a:latin typeface="Times New Roman" charset="0"/>
                <a:cs typeface="ＭＳ Ｐゴシック" charset="0"/>
              </a:rPr>
              <a:t>x</a:t>
            </a:r>
            <a:r>
              <a:rPr lang="en-US" i="1" baseline="-25000" dirty="0">
                <a:latin typeface="Times New Roman" charset="0"/>
                <a:cs typeface="ＭＳ Ｐゴシック" charset="0"/>
              </a:rPr>
              <a:t>i</a:t>
            </a:r>
            <a:r>
              <a:rPr lang="en-US" dirty="0">
                <a:solidFill>
                  <a:schemeClr val="accent2"/>
                </a:solidFill>
                <a:cs typeface="ＭＳ Ｐゴシック" charset="0"/>
              </a:rPr>
              <a:t> </a:t>
            </a: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for</a:t>
            </a:r>
            <a:r>
              <a:rPr lang="en-US" dirty="0">
                <a:solidFill>
                  <a:schemeClr val="accent2"/>
                </a:solidFill>
                <a:cs typeface="ＭＳ Ｐゴシック" charset="0"/>
              </a:rPr>
              <a:t> </a:t>
            </a:r>
            <a:r>
              <a:rPr lang="en-US" dirty="0">
                <a:cs typeface="ＭＳ Ｐゴシック" charset="0"/>
              </a:rPr>
              <a:t>SP</a:t>
            </a:r>
            <a:r>
              <a:rPr lang="en-US" dirty="0">
                <a:latin typeface="Times New Roman" charset="0"/>
                <a:cs typeface="ＭＳ Ｐゴシック" charset="0"/>
              </a:rPr>
              <a:t>1</a:t>
            </a: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,</a:t>
            </a:r>
            <a:r>
              <a:rPr lang="en-US" dirty="0">
                <a:solidFill>
                  <a:schemeClr val="accent2"/>
                </a:solidFill>
                <a:cs typeface="ＭＳ Ｐゴシック" charset="0"/>
              </a:rPr>
              <a:t> </a:t>
            </a:r>
            <a:r>
              <a:rPr lang="en-US" dirty="0">
                <a:latin typeface="Times New Roman" charset="0"/>
                <a:cs typeface="ＭＳ Ｐゴシック" charset="0"/>
              </a:rPr>
              <a:t>2</a:t>
            </a:r>
            <a:r>
              <a:rPr lang="en-US" dirty="0">
                <a:solidFill>
                  <a:schemeClr val="accent2"/>
                </a:solidFill>
                <a:cs typeface="ＭＳ Ｐゴシック" charset="0"/>
              </a:rPr>
              <a:t> </a:t>
            </a: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and </a:t>
            </a:r>
          </a:p>
          <a:p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     geophones </a:t>
            </a:r>
            <a:r>
              <a:rPr lang="en-US" i="1" dirty="0" err="1">
                <a:latin typeface="Times New Roman" charset="0"/>
                <a:cs typeface="ＭＳ Ｐゴシック" charset="0"/>
              </a:rPr>
              <a:t>i</a:t>
            </a:r>
            <a:endParaRPr lang="en-US" i="1" dirty="0">
              <a:latin typeface="Times New Roman" charset="0"/>
              <a:cs typeface="ＭＳ Ｐゴシック" charset="0"/>
            </a:endParaRPr>
          </a:p>
          <a:p>
            <a:r>
              <a:rPr lang="en-US" b="1" i="1" dirty="0">
                <a:solidFill>
                  <a:srgbClr val="0003AA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The </a:t>
            </a:r>
            <a:r>
              <a:rPr lang="en-US" b="1" i="1" dirty="0">
                <a:solidFill>
                  <a:srgbClr val="FF00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Reflection Seismic </a:t>
            </a:r>
            <a:r>
              <a:rPr lang="en-US" b="1" i="1" dirty="0">
                <a:solidFill>
                  <a:srgbClr val="0003AA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Method:</a:t>
            </a:r>
          </a:p>
          <a:p>
            <a:r>
              <a:rPr lang="en-US" dirty="0">
                <a:solidFill>
                  <a:srgbClr val="0039AC"/>
                </a:solidFill>
              </a:rPr>
              <a:t>•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Seismic Reflection Travel-Times </a:t>
            </a:r>
            <a:r>
              <a:rPr lang="en-US" dirty="0">
                <a:solidFill>
                  <a:srgbClr val="0039AC"/>
                </a:solidFill>
              </a:rPr>
              <a:t>have </a:t>
            </a:r>
            <a:r>
              <a:rPr lang="en-US" dirty="0" err="1">
                <a:solidFill>
                  <a:srgbClr val="0039AC"/>
                </a:solidFill>
              </a:rPr>
              <a:t>eqns</a:t>
            </a:r>
            <a:r>
              <a:rPr lang="en-US" dirty="0">
                <a:solidFill>
                  <a:srgbClr val="0039AC"/>
                </a:solidFill>
              </a:rPr>
              <a:t> of a</a:t>
            </a:r>
          </a:p>
          <a:p>
            <a:r>
              <a:rPr lang="en-US" dirty="0">
                <a:solidFill>
                  <a:srgbClr val="0039AC"/>
                </a:solidFill>
              </a:rPr>
              <a:t>   hyperbola. For a single layer,</a:t>
            </a:r>
          </a:p>
          <a:p>
            <a:r>
              <a:rPr lang="en-US" dirty="0">
                <a:solidFill>
                  <a:srgbClr val="0039AC"/>
                </a:solidFill>
              </a:rPr>
              <a:t>                            has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intercept 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latin typeface="Times New Roman" charset="0"/>
              </a:rPr>
              <a:t>2</a:t>
            </a:r>
            <a:r>
              <a:rPr lang="en-US" i="1" dirty="0">
                <a:latin typeface="Times New Roman" charset="0"/>
              </a:rPr>
              <a:t>h</a:t>
            </a:r>
            <a:r>
              <a:rPr lang="en-US" baseline="-25000" dirty="0">
                <a:latin typeface="Times New Roman" charset="0"/>
              </a:rPr>
              <a:t>1</a:t>
            </a:r>
            <a:r>
              <a:rPr lang="en-US" dirty="0">
                <a:latin typeface="Times New Roman" charset="0"/>
              </a:rPr>
              <a:t>/</a:t>
            </a:r>
            <a:r>
              <a:rPr lang="en-US" i="1" dirty="0">
                <a:latin typeface="Times New Roman" charset="0"/>
              </a:rPr>
              <a:t>V</a:t>
            </a:r>
            <a:r>
              <a:rPr lang="en-US" baseline="-25000" dirty="0">
                <a:latin typeface="Times New Roman" charset="0"/>
              </a:rPr>
              <a:t>1</a:t>
            </a:r>
            <a:r>
              <a:rPr lang="en-US" dirty="0"/>
              <a:t> </a:t>
            </a:r>
            <a:r>
              <a:rPr lang="en-US" dirty="0">
                <a:solidFill>
                  <a:srgbClr val="0039AC"/>
                </a:solidFill>
              </a:rPr>
              <a:t>and</a:t>
            </a:r>
          </a:p>
          <a:p>
            <a:r>
              <a:rPr lang="en-US" dirty="0">
                <a:solidFill>
                  <a:schemeClr val="accent2"/>
                </a:solidFill>
              </a:rPr>
              <a:t>                           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slope of the asymptote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0039AC"/>
                </a:solidFill>
              </a:rPr>
              <a:t>is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latin typeface="Times New Roman" charset="0"/>
              </a:rPr>
              <a:t>1/</a:t>
            </a:r>
            <a:r>
              <a:rPr lang="en-US" i="1" dirty="0">
                <a:latin typeface="Times New Roman" charset="0"/>
              </a:rPr>
              <a:t>V</a:t>
            </a:r>
            <a:r>
              <a:rPr lang="en-US" baseline="-25000" dirty="0">
                <a:latin typeface="Times New Roman" charset="0"/>
              </a:rPr>
              <a:t>1</a:t>
            </a:r>
            <a:r>
              <a:rPr lang="en-US" dirty="0">
                <a:solidFill>
                  <a:srgbClr val="0039AC"/>
                </a:solidFill>
              </a:rPr>
              <a:t>!</a:t>
            </a:r>
          </a:p>
          <a:p>
            <a:endParaRPr lang="en-US" sz="1000" dirty="0">
              <a:solidFill>
                <a:srgbClr val="0039AC"/>
              </a:solidFill>
            </a:endParaRPr>
          </a:p>
          <a:p>
            <a:r>
              <a:rPr lang="en-US" dirty="0">
                <a:solidFill>
                  <a:srgbClr val="0039AC"/>
                </a:solidFill>
              </a:rPr>
              <a:t>• Defined </a:t>
            </a:r>
            <a:r>
              <a:rPr lang="en-US" i="1" dirty="0">
                <a:solidFill>
                  <a:srgbClr val="FF0300"/>
                </a:solidFill>
                <a:latin typeface="Arial Black" charset="0"/>
                <a:cs typeface="ＭＳ Ｐゴシック" charset="0"/>
              </a:rPr>
              <a:t>Normal Move-Out (</a:t>
            </a:r>
            <a:r>
              <a:rPr lang="en-US" i="1" dirty="0">
                <a:solidFill>
                  <a:srgbClr val="FF0501"/>
                </a:solidFill>
                <a:latin typeface="Arial Black" charset="0"/>
                <a:cs typeface="ＭＳ Ｐゴシック" charset="0"/>
              </a:rPr>
              <a:t>NMO)</a:t>
            </a:r>
            <a:r>
              <a:rPr lang="en-US" dirty="0">
                <a:cs typeface="ＭＳ Ｐゴシック" charset="0"/>
              </a:rPr>
              <a:t> </a:t>
            </a: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as the reflection </a:t>
            </a:r>
          </a:p>
          <a:p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   travel-time at distance </a:t>
            </a:r>
            <a:r>
              <a:rPr lang="en-US" i="1" dirty="0">
                <a:solidFill>
                  <a:schemeClr val="tx2"/>
                </a:solidFill>
                <a:latin typeface="Times New Roman" charset="0"/>
                <a:cs typeface="ＭＳ Ｐゴシック" charset="0"/>
              </a:rPr>
              <a:t>x</a:t>
            </a:r>
            <a:r>
              <a:rPr lang="en-US" dirty="0">
                <a:solidFill>
                  <a:schemeClr val="accent2"/>
                </a:solidFill>
                <a:cs typeface="ＭＳ Ｐゴシック" charset="0"/>
              </a:rPr>
              <a:t> </a:t>
            </a: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minus the intercept (</a:t>
            </a:r>
            <a:r>
              <a:rPr lang="en-US" i="1" dirty="0">
                <a:latin typeface="Times New Roman" charset="0"/>
                <a:cs typeface="ＭＳ Ｐゴシック" charset="0"/>
              </a:rPr>
              <a:t>t</a:t>
            </a:r>
            <a:r>
              <a:rPr lang="en-US" dirty="0">
                <a:solidFill>
                  <a:schemeClr val="accent2"/>
                </a:solidFill>
                <a:cs typeface="ＭＳ Ｐゴシック" charset="0"/>
              </a:rPr>
              <a:t> </a:t>
            </a: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at</a:t>
            </a:r>
            <a:r>
              <a:rPr lang="en-US" dirty="0">
                <a:solidFill>
                  <a:schemeClr val="accent2"/>
                </a:solidFill>
                <a:cs typeface="ＭＳ Ｐゴシック" charset="0"/>
              </a:rPr>
              <a:t> </a:t>
            </a:r>
            <a:r>
              <a:rPr lang="en-US" i="1" dirty="0">
                <a:latin typeface="Times New Roman" charset="0"/>
                <a:cs typeface="ＭＳ Ｐゴシック" charset="0"/>
              </a:rPr>
              <a:t>x</a:t>
            </a:r>
            <a:r>
              <a:rPr lang="en-US" dirty="0">
                <a:cs typeface="ＭＳ Ｐゴシック" charset="0"/>
              </a:rPr>
              <a:t> </a:t>
            </a:r>
            <a:r>
              <a:rPr lang="en-US" dirty="0">
                <a:latin typeface="Times New Roman"/>
                <a:cs typeface="Times New Roman"/>
              </a:rPr>
              <a:t>= 0</a:t>
            </a:r>
            <a:r>
              <a:rPr lang="en-US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dirty="0">
                <a:solidFill>
                  <a:srgbClr val="0039AC"/>
                </a:solidFill>
                <a:latin typeface="Arial"/>
                <a:cs typeface="Arial"/>
              </a:rPr>
              <a:t>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4848294-19DE-AC3D-697C-A5342EDFDD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5104" y="1601711"/>
            <a:ext cx="3016250" cy="836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:mc="http://schemas.openxmlformats.org/markup-compatibility/2006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:mc="http://schemas.openxmlformats.org/markup-compatibility/2006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:mc="http://schemas.openxmlformats.org/markup-compatibility/2006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A068FC2-7916-F449-D315-24CC5A9A03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1904" y="1635049"/>
            <a:ext cx="987425" cy="779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:mc="http://schemas.openxmlformats.org/markup-compatibility/2006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:mc="http://schemas.openxmlformats.org/markup-compatibility/2006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:mc="http://schemas.openxmlformats.org/markup-compatibility/2006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58318C1-F751-2EFD-F2C4-61A7080CFD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8172" y="4274881"/>
            <a:ext cx="1676400" cy="800100"/>
          </a:xfrm>
          <a:prstGeom prst="rect">
            <a:avLst/>
          </a:prstGeom>
          <a:solidFill>
            <a:srgbClr val="BBBBBB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mc="http://schemas.openxmlformats.org/markup-compatibility/2006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1D66B1B-CE37-AA69-F030-1CC1271AAE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2080" y="5253413"/>
            <a:ext cx="2208213" cy="72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mc="http://schemas.openxmlformats.org/markup-compatibility/2006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mc="http://schemas.openxmlformats.org/markup-compatibility/2006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mc="http://schemas.openxmlformats.org/markup-compatibility/2006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8F5FFF8E-F6AA-98BB-9933-535B572C66C0}"/>
              </a:ext>
            </a:extLst>
          </p:cNvPr>
          <p:cNvSpPr/>
          <p:nvPr/>
        </p:nvSpPr>
        <p:spPr>
          <a:xfrm>
            <a:off x="9306900" y="2241476"/>
            <a:ext cx="1913992" cy="1652736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39AC"/>
                </a:solidFill>
              </a:rPr>
              <a:t>(NMO is used to shift reflection arrival times and make two-way travel time images!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BA2112F-8674-5578-5975-B79DB111506E}"/>
              </a:ext>
            </a:extLst>
          </p:cNvPr>
          <p:cNvCxnSpPr>
            <a:cxnSpLocks/>
          </p:cNvCxnSpPr>
          <p:nvPr/>
        </p:nvCxnSpPr>
        <p:spPr>
          <a:xfrm flipH="1">
            <a:off x="10033214" y="3894212"/>
            <a:ext cx="119933" cy="1313286"/>
          </a:xfrm>
          <a:prstGeom prst="straightConnector1">
            <a:avLst/>
          </a:prstGeom>
          <a:ln w="38100">
            <a:solidFill>
              <a:srgbClr val="0039A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08355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5">
            <a:extLst>
              <a:ext uri="{FF2B5EF4-FFF2-40B4-BE49-F238E27FC236}">
                <a16:creationId xmlns:a16="http://schemas.microsoft.com/office/drawing/2014/main" id="{2B884089-9606-DE4D-F8AC-0087E2D2F7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1971" y="1166843"/>
            <a:ext cx="8828058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8 Jan: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i="1" dirty="0">
                <a:solidFill>
                  <a:srgbClr val="0039AC"/>
                </a:solidFill>
                <a:latin typeface="Arial Black" charset="0"/>
              </a:rPr>
              <a:t>Overview of Applied Geophysics</a:t>
            </a:r>
            <a:r>
              <a:rPr lang="en-US" dirty="0">
                <a:solidFill>
                  <a:srgbClr val="0039AC"/>
                </a:solidFill>
              </a:rPr>
              <a:t> </a:t>
            </a:r>
          </a:p>
          <a:p>
            <a:r>
              <a:rPr lang="en-US" dirty="0">
                <a:solidFill>
                  <a:srgbClr val="0039AC"/>
                </a:solidFill>
              </a:rPr>
              <a:t>• Important syllabus points: Labs, projects, exams, text, website</a:t>
            </a:r>
          </a:p>
          <a:p>
            <a:endParaRPr lang="en-US" sz="800" dirty="0">
              <a:solidFill>
                <a:srgbClr val="0039AC"/>
              </a:solidFill>
            </a:endParaRPr>
          </a:p>
          <a:p>
            <a:r>
              <a:rPr lang="en-US" dirty="0">
                <a:solidFill>
                  <a:srgbClr val="0039AC"/>
                </a:solidFill>
              </a:rPr>
              <a:t>• Geophysics:</a:t>
            </a:r>
          </a:p>
          <a:p>
            <a:r>
              <a:rPr lang="en-US" dirty="0">
                <a:solidFill>
                  <a:srgbClr val="0039AC"/>
                </a:solidFill>
              </a:rPr>
              <a:t>   What is it? Who does it? (Career tracks) And why?</a:t>
            </a:r>
          </a:p>
          <a:p>
            <a:endParaRPr lang="en-US" sz="800" dirty="0">
              <a:solidFill>
                <a:srgbClr val="0039AC"/>
              </a:solidFill>
            </a:endParaRPr>
          </a:p>
          <a:p>
            <a:pPr>
              <a:buFontTx/>
              <a:buChar char="•"/>
            </a:pPr>
            <a:r>
              <a:rPr lang="en-US" dirty="0">
                <a:solidFill>
                  <a:srgbClr val="0039AC"/>
                </a:solidFill>
              </a:rPr>
              <a:t> What this class will be about: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Geophysical Imaging</a:t>
            </a:r>
            <a:endParaRPr lang="en-US" dirty="0">
              <a:solidFill>
                <a:srgbClr val="0039AC"/>
              </a:solidFill>
            </a:endParaRPr>
          </a:p>
          <a:p>
            <a:r>
              <a:rPr lang="en-US" dirty="0">
                <a:solidFill>
                  <a:srgbClr val="0039AC"/>
                </a:solidFill>
              </a:rPr>
              <a:t>   Examples: </a:t>
            </a:r>
          </a:p>
          <a:p>
            <a:r>
              <a:rPr lang="en-US" dirty="0">
                <a:solidFill>
                  <a:srgbClr val="0039AC"/>
                </a:solidFill>
              </a:rPr>
              <a:t>     ‹› Seismic reflection imaging of the subsurface under</a:t>
            </a:r>
          </a:p>
          <a:p>
            <a:r>
              <a:rPr lang="en-US" dirty="0">
                <a:solidFill>
                  <a:srgbClr val="0039AC"/>
                </a:solidFill>
              </a:rPr>
              <a:t>         Upheaval Dome (salt dome, or impact structure?)</a:t>
            </a:r>
          </a:p>
          <a:p>
            <a:r>
              <a:rPr lang="en-US" dirty="0">
                <a:solidFill>
                  <a:srgbClr val="0039AC"/>
                </a:solidFill>
              </a:rPr>
              <a:t>     ‹› </a:t>
            </a:r>
            <a:r>
              <a:rPr lang="en-US" dirty="0" err="1">
                <a:solidFill>
                  <a:srgbClr val="0039AC"/>
                </a:solidFill>
              </a:rPr>
              <a:t>Magnetotelluric</a:t>
            </a:r>
            <a:r>
              <a:rPr lang="en-US" dirty="0">
                <a:solidFill>
                  <a:srgbClr val="0039AC"/>
                </a:solidFill>
              </a:rPr>
              <a:t> (electrical) imaging of a mining prospect</a:t>
            </a:r>
          </a:p>
          <a:p>
            <a:endParaRPr lang="en-US" sz="800" dirty="0">
              <a:solidFill>
                <a:srgbClr val="0039AC"/>
              </a:solidFill>
            </a:endParaRPr>
          </a:p>
          <a:p>
            <a:pPr>
              <a:buFontTx/>
              <a:buChar char="•"/>
            </a:pPr>
            <a:r>
              <a:rPr lang="en-US" dirty="0">
                <a:solidFill>
                  <a:srgbClr val="0039AC"/>
                </a:solidFill>
              </a:rPr>
              <a:t> Reminder: Be thinking about possible ~nearby field sites! </a:t>
            </a:r>
          </a:p>
          <a:p>
            <a:r>
              <a:rPr lang="en-US" dirty="0">
                <a:solidFill>
                  <a:srgbClr val="0039AC"/>
                </a:solidFill>
              </a:rPr>
              <a:t>   (</a:t>
            </a:r>
            <a:r>
              <a:rPr lang="en-US" i="1" dirty="0">
                <a:solidFill>
                  <a:srgbClr val="0039AC"/>
                </a:solidFill>
                <a:latin typeface="Arial Black" charset="0"/>
              </a:rPr>
              <a:t>We </a:t>
            </a:r>
            <a:r>
              <a:rPr lang="en-US" i="1" u="sng" dirty="0">
                <a:solidFill>
                  <a:srgbClr val="0039AC"/>
                </a:solidFill>
                <a:latin typeface="Arial Black" charset="0"/>
              </a:rPr>
              <a:t>will</a:t>
            </a:r>
            <a:r>
              <a:rPr lang="en-US" i="1" dirty="0">
                <a:solidFill>
                  <a:srgbClr val="0039AC"/>
                </a:solidFill>
                <a:latin typeface="Arial Black" charset="0"/>
              </a:rPr>
              <a:t> discuss in the next few weeks!</a:t>
            </a:r>
            <a:r>
              <a:rPr lang="en-US" dirty="0">
                <a:solidFill>
                  <a:srgbClr val="0039AC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5984538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25">
            <a:extLst>
              <a:ext uri="{FF2B5EF4-FFF2-40B4-BE49-F238E27FC236}">
                <a16:creationId xmlns:a16="http://schemas.microsoft.com/office/drawing/2014/main" id="{D41A978A-EC91-0A27-210D-EDE892F44F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3704" y="1304545"/>
            <a:ext cx="7810151" cy="4016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9 Feb: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b="1" i="1" dirty="0">
                <a:solidFill>
                  <a:srgbClr val="0039AC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Seismic </a:t>
            </a:r>
            <a:r>
              <a:rPr lang="en-US" i="1" dirty="0">
                <a:solidFill>
                  <a:srgbClr val="0039AC"/>
                </a:solidFill>
                <a:latin typeface="Arial Black" charset="0"/>
              </a:rPr>
              <a:t>Reflection Method:</a:t>
            </a:r>
            <a:endParaRPr lang="en-US" dirty="0">
              <a:solidFill>
                <a:srgbClr val="0039AC"/>
              </a:solidFill>
            </a:endParaRPr>
          </a:p>
          <a:p>
            <a:r>
              <a:rPr lang="en-US" dirty="0">
                <a:solidFill>
                  <a:srgbClr val="0039AC"/>
                </a:solidFill>
                <a:latin typeface="Arial"/>
                <a:cs typeface="Arial"/>
              </a:rPr>
              <a:t>• A second (or more) layer reflection involves messy</a:t>
            </a:r>
          </a:p>
          <a:p>
            <a:r>
              <a:rPr lang="en-US" dirty="0">
                <a:solidFill>
                  <a:srgbClr val="0039AC"/>
                </a:solidFill>
                <a:latin typeface="Arial"/>
                <a:cs typeface="Arial"/>
              </a:rPr>
              <a:t>   algebra to represent exactly using Snell’s law!</a:t>
            </a:r>
          </a:p>
          <a:p>
            <a:endParaRPr lang="en-US" sz="400" dirty="0">
              <a:solidFill>
                <a:srgbClr val="0039AC"/>
              </a:solidFill>
              <a:latin typeface="Arial"/>
              <a:cs typeface="Arial"/>
            </a:endParaRPr>
          </a:p>
          <a:p>
            <a:r>
              <a:rPr lang="en-US" dirty="0">
                <a:solidFill>
                  <a:srgbClr val="0039AC"/>
                </a:solidFill>
                <a:latin typeface="Arial"/>
                <a:cs typeface="Arial"/>
              </a:rPr>
              <a:t>• For a single dipping layer,</a:t>
            </a:r>
          </a:p>
          <a:p>
            <a:endParaRPr lang="en-US" dirty="0">
              <a:solidFill>
                <a:srgbClr val="0039AC"/>
              </a:solidFill>
              <a:latin typeface="Arial"/>
              <a:cs typeface="Arial"/>
            </a:endParaRPr>
          </a:p>
          <a:p>
            <a:endParaRPr lang="en-US" dirty="0">
              <a:solidFill>
                <a:srgbClr val="0039AC"/>
              </a:solidFill>
              <a:latin typeface="Arial"/>
              <a:cs typeface="Arial"/>
            </a:endParaRPr>
          </a:p>
          <a:p>
            <a:r>
              <a:rPr lang="en-US" dirty="0">
                <a:solidFill>
                  <a:srgbClr val="0039AC"/>
                </a:solidFill>
              </a:rPr>
              <a:t>• </a:t>
            </a:r>
            <a:r>
              <a:rPr lang="en-US" i="1" dirty="0">
                <a:latin typeface="Times New Roman" charset="0"/>
                <a:cs typeface="ＭＳ Ｐゴシック" charset="0"/>
              </a:rPr>
              <a:t>x</a:t>
            </a:r>
            <a:r>
              <a:rPr lang="en-US" baseline="30000" dirty="0">
                <a:latin typeface="Times New Roman" charset="0"/>
                <a:cs typeface="ＭＳ Ｐゴシック" charset="0"/>
              </a:rPr>
              <a:t>2</a:t>
            </a:r>
            <a:r>
              <a:rPr lang="en-US" dirty="0">
                <a:latin typeface="Times New Roman" charset="0"/>
                <a:cs typeface="ＭＳ Ｐゴシック" charset="0"/>
              </a:rPr>
              <a:t> – </a:t>
            </a:r>
            <a:r>
              <a:rPr lang="en-US" i="1" dirty="0">
                <a:latin typeface="Times New Roman" charset="0"/>
                <a:cs typeface="ＭＳ Ｐゴシック" charset="0"/>
              </a:rPr>
              <a:t>t</a:t>
            </a:r>
            <a:r>
              <a:rPr lang="en-US" baseline="30000" dirty="0">
                <a:latin typeface="Times New Roman" charset="0"/>
                <a:cs typeface="ＭＳ Ｐゴシック" charset="0"/>
              </a:rPr>
              <a:t>2</a:t>
            </a:r>
            <a:r>
              <a:rPr lang="en-US" dirty="0">
                <a:cs typeface="ＭＳ Ｐゴシック" charset="0"/>
              </a:rPr>
              <a:t> </a:t>
            </a:r>
            <a:r>
              <a:rPr lang="en-US" i="1" dirty="0">
                <a:solidFill>
                  <a:srgbClr val="FF0000"/>
                </a:solidFill>
                <a:latin typeface="Arial Black" charset="0"/>
                <a:cs typeface="ＭＳ Ｐゴシック" charset="0"/>
              </a:rPr>
              <a:t>Method </a:t>
            </a: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: On a plot of </a:t>
            </a:r>
            <a:r>
              <a:rPr lang="en-US" i="1" dirty="0">
                <a:latin typeface="Times New Roman" charset="0"/>
                <a:cs typeface="ＭＳ Ｐゴシック" charset="0"/>
              </a:rPr>
              <a:t>t</a:t>
            </a:r>
            <a:r>
              <a:rPr lang="en-US" baseline="30000" dirty="0">
                <a:latin typeface="Times New Roman" charset="0"/>
                <a:cs typeface="ＭＳ Ｐゴシック" charset="0"/>
              </a:rPr>
              <a:t>2</a:t>
            </a:r>
            <a:r>
              <a:rPr lang="en-US" dirty="0">
                <a:solidFill>
                  <a:schemeClr val="tx2"/>
                </a:solidFill>
                <a:cs typeface="ＭＳ Ｐゴシック" charset="0"/>
              </a:rPr>
              <a:t> </a:t>
            </a: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vs</a:t>
            </a:r>
            <a:r>
              <a:rPr lang="en-US" dirty="0">
                <a:solidFill>
                  <a:schemeClr val="accent2"/>
                </a:solidFill>
                <a:cs typeface="ＭＳ Ｐゴシック" charset="0"/>
              </a:rPr>
              <a:t> </a:t>
            </a:r>
            <a:r>
              <a:rPr lang="en-US" i="1" dirty="0">
                <a:latin typeface="Times New Roman" charset="0"/>
                <a:cs typeface="ＭＳ Ｐゴシック" charset="0"/>
              </a:rPr>
              <a:t>x</a:t>
            </a:r>
            <a:r>
              <a:rPr lang="en-US" baseline="30000" dirty="0">
                <a:latin typeface="Times New Roman" charset="0"/>
                <a:cs typeface="ＭＳ Ｐゴシック" charset="0"/>
              </a:rPr>
              <a:t>2</a:t>
            </a: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, for a single layer:</a:t>
            </a:r>
          </a:p>
          <a:p>
            <a:endParaRPr lang="en-US" dirty="0">
              <a:solidFill>
                <a:schemeClr val="accent2"/>
              </a:solidFill>
            </a:endParaRPr>
          </a:p>
          <a:p>
            <a:br>
              <a:rPr lang="en-US" dirty="0">
                <a:solidFill>
                  <a:schemeClr val="accent2"/>
                </a:solidFill>
              </a:rPr>
            </a:br>
            <a:endParaRPr lang="en-US" sz="1100" dirty="0">
              <a:solidFill>
                <a:schemeClr val="accent2"/>
              </a:solidFill>
            </a:endParaRPr>
          </a:p>
          <a:p>
            <a:r>
              <a:rPr lang="en-US" dirty="0">
                <a:solidFill>
                  <a:srgbClr val="0039AC"/>
                </a:solidFill>
              </a:rPr>
              <a:t>• For dipping layer</a:t>
            </a: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: Mean slope is     ; limb separation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0419B6B-B28F-ED89-8E99-BAD5DBF470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2083" y="2931111"/>
            <a:ext cx="2597150" cy="674687"/>
          </a:xfrm>
          <a:prstGeom prst="rect">
            <a:avLst/>
          </a:prstGeom>
          <a:solidFill>
            <a:srgbClr val="BBBBBB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mc="http://schemas.openxmlformats.org/markup-compatibility/2006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00E5386-3B29-C297-6AEE-2A697A00E6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736" y="4070098"/>
            <a:ext cx="968375" cy="684212"/>
          </a:xfrm>
          <a:prstGeom prst="rect">
            <a:avLst/>
          </a:prstGeom>
          <a:solidFill>
            <a:srgbClr val="BBBBBB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:mc="http://schemas.openxmlformats.org/markup-compatibility/2006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F9771A3-2900-FA5F-CBBC-13E1208AD4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6736" y="4052635"/>
            <a:ext cx="1039813" cy="719138"/>
          </a:xfrm>
          <a:prstGeom prst="rect">
            <a:avLst/>
          </a:prstGeom>
          <a:solidFill>
            <a:srgbClr val="BBBBBB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:mc="http://schemas.openxmlformats.org/markup-compatibility/2006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C163FC8-E3C5-94F2-710E-382835C785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936" y="4052635"/>
            <a:ext cx="863600" cy="719138"/>
          </a:xfrm>
          <a:prstGeom prst="rect">
            <a:avLst/>
          </a:prstGeom>
          <a:solidFill>
            <a:srgbClr val="BBBBBB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:mc="http://schemas.openxmlformats.org/markup-compatibility/2006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1B4024E-43CA-43BA-8B3B-34A82E5F08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2574" y="4052635"/>
            <a:ext cx="950912" cy="719138"/>
          </a:xfrm>
          <a:prstGeom prst="rect">
            <a:avLst/>
          </a:prstGeom>
          <a:solidFill>
            <a:srgbClr val="BBBBBB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:mc="http://schemas.openxmlformats.org/markup-compatibility/2006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A5EEDFC-1BEF-ACCA-8AFC-4F41306AE7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3936" y="4829556"/>
            <a:ext cx="30162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:mc="http://schemas.openxmlformats.org/markup-compatibility/2006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:mc="http://schemas.openxmlformats.org/markup-compatibility/2006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:mc="http://schemas.openxmlformats.org/markup-compatibility/2006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8757B9E-D0DE-52CD-6796-33152C4208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5296" y="4888293"/>
            <a:ext cx="1143000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:mc="http://schemas.openxmlformats.org/markup-compatibility/2006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:mc="http://schemas.openxmlformats.org/markup-compatibility/2006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:mc="http://schemas.openxmlformats.org/markup-compatibility/2006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8" name="Text Box 80">
            <a:extLst>
              <a:ext uri="{FF2B5EF4-FFF2-40B4-BE49-F238E27FC236}">
                <a16:creationId xmlns:a16="http://schemas.microsoft.com/office/drawing/2014/main" id="{1D646487-7E44-3B0A-BC3C-2A94D0D7EF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85111" y="4136773"/>
            <a:ext cx="58102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3000" dirty="0">
                <a:sym typeface="Symbol" charset="0"/>
              </a:rPr>
              <a:t>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40485679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0">
            <a:extLst>
              <a:ext uri="{FF2B5EF4-FFF2-40B4-BE49-F238E27FC236}">
                <a16:creationId xmlns:a16="http://schemas.microsoft.com/office/drawing/2014/main" id="{810C7FD9-3F32-3E71-1C31-32070DA3D0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2136" y="870530"/>
            <a:ext cx="8327729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12 Feb: </a:t>
            </a:r>
            <a:r>
              <a:rPr lang="en-US" i="1" dirty="0">
                <a:solidFill>
                  <a:srgbClr val="0039AC"/>
                </a:solidFill>
                <a:latin typeface="Arial Black" charset="0"/>
              </a:rPr>
              <a:t>Seismic Reflection Methods</a:t>
            </a:r>
          </a:p>
          <a:p>
            <a:r>
              <a:rPr lang="en-US" dirty="0">
                <a:solidFill>
                  <a:srgbClr val="0039AC"/>
                </a:solidFill>
                <a:sym typeface="Symbol" charset="0"/>
              </a:rPr>
              <a:t>• </a:t>
            </a:r>
            <a:r>
              <a:rPr lang="en-US" i="1" dirty="0">
                <a:solidFill>
                  <a:srgbClr val="FF0300"/>
                </a:solidFill>
                <a:latin typeface="Arial Black" charset="0"/>
              </a:rPr>
              <a:t>Dix Equations </a:t>
            </a:r>
            <a:r>
              <a:rPr lang="en-US" i="1" dirty="0">
                <a:solidFill>
                  <a:srgbClr val="0039AC"/>
                </a:solidFill>
                <a:latin typeface="Arial Black" charset="0"/>
              </a:rPr>
              <a:t>for multiple layers:</a:t>
            </a:r>
          </a:p>
          <a:p>
            <a:pPr eaLnBrk="1" hangingPunct="1">
              <a:defRPr/>
            </a:pPr>
            <a:endParaRPr lang="en-US" u="sng" dirty="0">
              <a:solidFill>
                <a:srgbClr val="0039AC"/>
              </a:solidFill>
            </a:endParaRPr>
          </a:p>
          <a:p>
            <a:pPr eaLnBrk="1" hangingPunct="1">
              <a:defRPr/>
            </a:pPr>
            <a:endParaRPr lang="en-US" u="sng" dirty="0">
              <a:solidFill>
                <a:srgbClr val="0039AC"/>
              </a:solidFill>
            </a:endParaRPr>
          </a:p>
          <a:p>
            <a:pPr eaLnBrk="1" hangingPunct="1">
              <a:defRPr/>
            </a:pPr>
            <a:endParaRPr lang="en-US" dirty="0">
              <a:solidFill>
                <a:srgbClr val="0039AC"/>
              </a:solidFill>
            </a:endParaRPr>
          </a:p>
          <a:p>
            <a:pPr eaLnBrk="1" hangingPunct="1">
              <a:defRPr/>
            </a:pPr>
            <a:r>
              <a:rPr lang="en-US" i="1" dirty="0">
                <a:solidFill>
                  <a:srgbClr val="0039AC"/>
                </a:solidFill>
                <a:latin typeface="Arial Black" charset="0"/>
              </a:rPr>
              <a:t>   approximates</a:t>
            </a:r>
            <a:r>
              <a:rPr lang="en-US" dirty="0">
                <a:solidFill>
                  <a:srgbClr val="0039AC"/>
                </a:solidFill>
              </a:rPr>
              <a:t> the true physics by neglecting a</a:t>
            </a:r>
          </a:p>
          <a:p>
            <a:pPr eaLnBrk="1" hangingPunct="1">
              <a:defRPr/>
            </a:pPr>
            <a:r>
              <a:rPr lang="en-US" dirty="0">
                <a:solidFill>
                  <a:srgbClr val="0039AC"/>
                </a:solidFill>
              </a:rPr>
              <a:t>    </a:t>
            </a:r>
            <a:r>
              <a:rPr lang="en-US" i="1" dirty="0">
                <a:latin typeface="Times New Roman" charset="0"/>
              </a:rPr>
              <a:t>t</a:t>
            </a:r>
            <a:r>
              <a:rPr lang="en-US" dirty="0">
                <a:solidFill>
                  <a:srgbClr val="0039AC"/>
                </a:solidFill>
              </a:rPr>
              <a:t>-to-the-first-power dependence in Snell’s law…</a:t>
            </a:r>
          </a:p>
          <a:p>
            <a:pPr eaLnBrk="1" hangingPunct="1">
              <a:defRPr/>
            </a:pPr>
            <a:r>
              <a:rPr lang="en-US" dirty="0">
                <a:solidFill>
                  <a:srgbClr val="0039AC"/>
                </a:solidFill>
              </a:rPr>
              <a:t>• But Dix’ equations enable us to use (observed) slopes and</a:t>
            </a:r>
          </a:p>
          <a:p>
            <a:pPr eaLnBrk="1" hangingPunct="1">
              <a:defRPr/>
            </a:pPr>
            <a:r>
              <a:rPr lang="en-US" dirty="0">
                <a:solidFill>
                  <a:srgbClr val="0039AC"/>
                </a:solidFill>
              </a:rPr>
              <a:t>   intercepts in a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solidFill>
                  <a:srgbClr val="0039AC"/>
                </a:solidFill>
              </a:rPr>
              <a:t> vs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solidFill>
                  <a:srgbClr val="0039AC"/>
                </a:solidFill>
              </a:rPr>
              <a:t> plot to estimate velocities and</a:t>
            </a:r>
          </a:p>
          <a:p>
            <a:pPr eaLnBrk="1" hangingPunct="1">
              <a:defRPr/>
            </a:pPr>
            <a:r>
              <a:rPr lang="en-US" dirty="0">
                <a:solidFill>
                  <a:srgbClr val="0039AC"/>
                </a:solidFill>
              </a:rPr>
              <a:t>   thicknesses of layers bounded by reflections</a:t>
            </a:r>
          </a:p>
          <a:p>
            <a:pPr eaLnBrk="1" hangingPunct="1">
              <a:defRPr/>
            </a:pPr>
            <a:r>
              <a:rPr lang="en-US" dirty="0">
                <a:solidFill>
                  <a:srgbClr val="0039AC"/>
                </a:solidFill>
              </a:rPr>
              <a:t>• Normal move-out can also be approximated from </a:t>
            </a:r>
          </a:p>
          <a:p>
            <a:pPr eaLnBrk="1" hangingPunct="1">
              <a:defRPr/>
            </a:pPr>
            <a:r>
              <a:rPr lang="en-US" dirty="0">
                <a:solidFill>
                  <a:srgbClr val="0039AC"/>
                </a:solidFill>
              </a:rPr>
              <a:t>   (observed)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dirty="0">
                <a:solidFill>
                  <a:srgbClr val="0039AC"/>
                </a:solidFill>
              </a:rPr>
              <a:t> and an estimated velocity as (e.g., 1</a:t>
            </a:r>
            <a:r>
              <a:rPr lang="en-US" baseline="30000" dirty="0">
                <a:solidFill>
                  <a:srgbClr val="0039AC"/>
                </a:solidFill>
              </a:rPr>
              <a:t>st</a:t>
            </a:r>
            <a:r>
              <a:rPr lang="en-US" dirty="0">
                <a:solidFill>
                  <a:srgbClr val="0039AC"/>
                </a:solidFill>
              </a:rPr>
              <a:t> order):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31D8CFE-A775-30B8-832A-4666E62515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6704" y="1691624"/>
            <a:ext cx="3787775" cy="1068388"/>
          </a:xfrm>
          <a:prstGeom prst="rect">
            <a:avLst/>
          </a:prstGeom>
          <a:solidFill>
            <a:srgbClr val="BBBBBB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:mc="http://schemas.openxmlformats.org/markup-compatibility/2006" xmlns="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49BD54B-C98D-2E7C-5306-D97761BBC7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5479" y="1799574"/>
            <a:ext cx="3557588" cy="850900"/>
          </a:xfrm>
          <a:prstGeom prst="rect">
            <a:avLst/>
          </a:prstGeom>
          <a:solidFill>
            <a:srgbClr val="BBBBBB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:mc="http://schemas.openxmlformats.org/markup-compatibility/2006" xmlns="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9487DAD-E008-9051-37FD-E2DF8ADDF8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4879" y="5301671"/>
            <a:ext cx="1371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:mc="http://schemas.openxmlformats.org/markup-compatibility/2006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:mc="http://schemas.openxmlformats.org/markup-compatibility/2006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:mc="http://schemas.openxmlformats.org/markup-compatibility/2006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73057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0">
            <a:extLst>
              <a:ext uri="{FF2B5EF4-FFF2-40B4-BE49-F238E27FC236}">
                <a16:creationId xmlns:a16="http://schemas.microsoft.com/office/drawing/2014/main" id="{B0A5D89F-6C6F-FC29-1618-FDAB361966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6204" y="2276475"/>
            <a:ext cx="8579593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1" hangingPunct="1"/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12 Feb Continued:</a:t>
            </a:r>
            <a:r>
              <a:rPr lang="en-US" i="1" dirty="0">
                <a:solidFill>
                  <a:srgbClr val="FF3300"/>
                </a:solidFill>
                <a:latin typeface="Arial Black" charset="0"/>
              </a:rPr>
              <a:t> </a:t>
            </a:r>
            <a:endParaRPr lang="en-US" i="1" dirty="0">
              <a:solidFill>
                <a:srgbClr val="0039AC"/>
              </a:solidFill>
              <a:latin typeface="Arial Black" charset="0"/>
            </a:endParaRPr>
          </a:p>
          <a:p>
            <a:pPr eaLnBrk="1" hangingPunct="1"/>
            <a:r>
              <a:rPr lang="en-US" dirty="0">
                <a:solidFill>
                  <a:srgbClr val="0039AC"/>
                </a:solidFill>
                <a:sym typeface="Symbol" charset="0"/>
              </a:rPr>
              <a:t>•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Dipping Layer Problem:</a:t>
            </a:r>
            <a:endParaRPr lang="en-US" i="1" dirty="0">
              <a:solidFill>
                <a:srgbClr val="0039AC"/>
              </a:solidFill>
              <a:latin typeface="Arial Black" charset="0"/>
            </a:endParaRPr>
          </a:p>
          <a:p>
            <a:pPr eaLnBrk="1" hangingPunct="1"/>
            <a:r>
              <a:rPr lang="en-US" dirty="0">
                <a:solidFill>
                  <a:srgbClr val="0039AC"/>
                </a:solidFill>
              </a:rPr>
              <a:t>   </a:t>
            </a:r>
            <a:r>
              <a:rPr lang="en-US" dirty="0">
                <a:solidFill>
                  <a:srgbClr val="0039AC"/>
                </a:solidFill>
                <a:sym typeface="Symbol" charset="0"/>
              </a:rPr>
              <a:t> Using </a:t>
            </a:r>
            <a:r>
              <a:rPr lang="en-US" dirty="0">
                <a:latin typeface="Symbol" charset="0"/>
                <a:sym typeface="Symbol" charset="0"/>
              </a:rPr>
              <a:t></a:t>
            </a:r>
            <a:r>
              <a:rPr lang="en-US" i="1" dirty="0">
                <a:latin typeface="Times New Roman" charset="0"/>
              </a:rPr>
              <a:t>t</a:t>
            </a:r>
            <a:r>
              <a:rPr lang="en-US" baseline="30000" dirty="0">
                <a:latin typeface="Times New Roman" charset="0"/>
              </a:rPr>
              <a:t>2</a:t>
            </a:r>
            <a:r>
              <a:rPr lang="en-US" dirty="0">
                <a:solidFill>
                  <a:schemeClr val="accent2"/>
                </a:solidFill>
                <a:sym typeface="Symbol" charset="0"/>
              </a:rPr>
              <a:t> </a:t>
            </a:r>
            <a:r>
              <a:rPr lang="en-US" dirty="0">
                <a:solidFill>
                  <a:srgbClr val="0039AC"/>
                </a:solidFill>
                <a:sym typeface="Symbol" charset="0"/>
              </a:rPr>
              <a:t>on</a:t>
            </a:r>
            <a:r>
              <a:rPr lang="en-US" dirty="0">
                <a:solidFill>
                  <a:schemeClr val="accent2"/>
                </a:solidFill>
                <a:sym typeface="Symbol" charset="0"/>
              </a:rPr>
              <a:t> </a:t>
            </a:r>
            <a:r>
              <a:rPr lang="en-US" i="1" dirty="0">
                <a:latin typeface="Times New Roman" charset="0"/>
              </a:rPr>
              <a:t>x</a:t>
            </a:r>
            <a:r>
              <a:rPr lang="en-US" baseline="30000" dirty="0">
                <a:latin typeface="Times New Roman" charset="0"/>
              </a:rPr>
              <a:t>2</a:t>
            </a:r>
            <a:r>
              <a:rPr lang="en-US" dirty="0">
                <a:latin typeface="Times New Roman" charset="0"/>
              </a:rPr>
              <a:t>–</a:t>
            </a:r>
            <a:r>
              <a:rPr lang="en-US" i="1" dirty="0">
                <a:latin typeface="Times New Roman" charset="0"/>
              </a:rPr>
              <a:t>t</a:t>
            </a:r>
            <a:r>
              <a:rPr lang="en-US" baseline="30000" dirty="0">
                <a:latin typeface="Times New Roman" charset="0"/>
              </a:rPr>
              <a:t>2</a:t>
            </a:r>
            <a:r>
              <a:rPr lang="en-US" dirty="0">
                <a:solidFill>
                  <a:schemeClr val="accent2"/>
                </a:solidFill>
                <a:sym typeface="Symbol" charset="0"/>
              </a:rPr>
              <a:t> </a:t>
            </a:r>
            <a:r>
              <a:rPr lang="en-US" dirty="0">
                <a:solidFill>
                  <a:srgbClr val="0039AC"/>
                </a:solidFill>
                <a:sym typeface="Symbol" charset="0"/>
              </a:rPr>
              <a:t>plot:                       (works for 1-layer!)</a:t>
            </a:r>
          </a:p>
          <a:p>
            <a:pPr eaLnBrk="1" hangingPunct="1"/>
            <a:endParaRPr lang="en-US" sz="600" dirty="0">
              <a:solidFill>
                <a:srgbClr val="0039AC"/>
              </a:solidFill>
              <a:sym typeface="Symbol" charset="0"/>
            </a:endParaRPr>
          </a:p>
          <a:p>
            <a:pPr eaLnBrk="1" hangingPunct="1"/>
            <a:r>
              <a:rPr lang="en-US" dirty="0">
                <a:solidFill>
                  <a:srgbClr val="0039AC"/>
                </a:solidFill>
              </a:rPr>
              <a:t>   </a:t>
            </a:r>
            <a:r>
              <a:rPr lang="en-US" dirty="0">
                <a:solidFill>
                  <a:srgbClr val="0039AC"/>
                </a:solidFill>
                <a:sym typeface="Symbol" charset="0"/>
              </a:rPr>
              <a:t> Using </a:t>
            </a:r>
            <a:r>
              <a:rPr lang="en-US" i="1" dirty="0">
                <a:latin typeface="Times New Roman" charset="0"/>
              </a:rPr>
              <a:t>T</a:t>
            </a:r>
            <a:r>
              <a:rPr lang="en-US" i="1" baseline="-25000" dirty="0">
                <a:latin typeface="Times New Roman" charset="0"/>
              </a:rPr>
              <a:t>DMO</a:t>
            </a:r>
            <a:r>
              <a:rPr lang="en-US" dirty="0">
                <a:solidFill>
                  <a:schemeClr val="accent2"/>
                </a:solidFill>
                <a:sym typeface="Symbol" charset="0"/>
              </a:rPr>
              <a:t> </a:t>
            </a:r>
            <a:r>
              <a:rPr lang="en-US" dirty="0">
                <a:solidFill>
                  <a:srgbClr val="0039AC"/>
                </a:solidFill>
                <a:sym typeface="Symbol" charset="0"/>
              </a:rPr>
              <a:t>approximation on a </a:t>
            </a:r>
            <a:r>
              <a:rPr lang="en-US" i="1" dirty="0">
                <a:latin typeface="Times New Roman" charset="0"/>
              </a:rPr>
              <a:t>T</a:t>
            </a:r>
            <a:r>
              <a:rPr lang="en-US" i="1" baseline="-25000" dirty="0">
                <a:latin typeface="Times New Roman" charset="0"/>
              </a:rPr>
              <a:t>NMO</a:t>
            </a:r>
            <a:r>
              <a:rPr lang="en-US" dirty="0">
                <a:solidFill>
                  <a:schemeClr val="accent2"/>
                </a:solidFill>
                <a:sym typeface="Symbol" charset="0"/>
              </a:rPr>
              <a:t> </a:t>
            </a:r>
            <a:r>
              <a:rPr lang="en-US" dirty="0" err="1">
                <a:solidFill>
                  <a:srgbClr val="0039AC"/>
                </a:solidFill>
                <a:sym typeface="Symbol" charset="0"/>
              </a:rPr>
              <a:t>vs</a:t>
            </a:r>
            <a:r>
              <a:rPr lang="en-US" dirty="0">
                <a:solidFill>
                  <a:schemeClr val="accent2"/>
                </a:solidFill>
                <a:sym typeface="Symbol" charset="0"/>
              </a:rPr>
              <a:t> </a:t>
            </a:r>
            <a:r>
              <a:rPr lang="en-US" i="1" dirty="0">
                <a:latin typeface="Times New Roman" charset="0"/>
              </a:rPr>
              <a:t>x</a:t>
            </a:r>
            <a:r>
              <a:rPr lang="en-US" dirty="0">
                <a:solidFill>
                  <a:schemeClr val="accent2"/>
                </a:solidFill>
                <a:sym typeface="Symbol" charset="0"/>
              </a:rPr>
              <a:t> </a:t>
            </a:r>
            <a:r>
              <a:rPr lang="en-US" dirty="0">
                <a:solidFill>
                  <a:srgbClr val="0039AC"/>
                </a:solidFill>
                <a:sym typeface="Symbol" charset="0"/>
              </a:rPr>
              <a:t>plot:</a:t>
            </a:r>
            <a:endParaRPr lang="en-US" u="sng" dirty="0">
              <a:solidFill>
                <a:srgbClr val="0039AC"/>
              </a:solidFill>
            </a:endParaRPr>
          </a:p>
          <a:p>
            <a:pPr eaLnBrk="1" hangingPunct="1"/>
            <a:endParaRPr lang="en-US" sz="600" dirty="0">
              <a:solidFill>
                <a:schemeClr val="accent2"/>
              </a:solidFill>
            </a:endParaRPr>
          </a:p>
          <a:p>
            <a:pPr eaLnBrk="1" hangingPunct="1"/>
            <a:r>
              <a:rPr lang="en-US" dirty="0">
                <a:solidFill>
                  <a:schemeClr val="accent2"/>
                </a:solidFill>
              </a:rPr>
              <a:t>                                                                   </a:t>
            </a:r>
            <a:r>
              <a:rPr lang="en-US" dirty="0">
                <a:solidFill>
                  <a:srgbClr val="0039AC"/>
                </a:solidFill>
              </a:rPr>
              <a:t>(works for </a:t>
            </a:r>
            <a:r>
              <a:rPr lang="en-US" i="1" dirty="0">
                <a:latin typeface="Times New Roman" charset="0"/>
              </a:rPr>
              <a:t>n</a:t>
            </a:r>
            <a:r>
              <a:rPr lang="en-US" dirty="0">
                <a:solidFill>
                  <a:srgbClr val="0039AC"/>
                </a:solidFill>
              </a:rPr>
              <a:t>-layers!)</a:t>
            </a:r>
            <a:endParaRPr lang="en-US" u="sng" dirty="0">
              <a:solidFill>
                <a:srgbClr val="0039AC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BE8652C-D573-49BA-C02D-EBB94DBAE6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815" y="2886075"/>
            <a:ext cx="1811337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:mc="http://schemas.openxmlformats.org/markup-compatibility/2006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:mc="http://schemas.openxmlformats.org/markup-compatibility/2006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:mc="http://schemas.openxmlformats.org/markup-compatibility/2006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CFB43CE-4D3D-EC21-1530-3FCCB6BB87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7030" y="3875088"/>
            <a:ext cx="2162175" cy="70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:mc="http://schemas.openxmlformats.org/markup-compatibility/2006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:mc="http://schemas.openxmlformats.org/markup-compatibility/2006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:mc="http://schemas.openxmlformats.org/markup-compatibility/2006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47712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70">
            <a:extLst>
              <a:ext uri="{FF2B5EF4-FFF2-40B4-BE49-F238E27FC236}">
                <a16:creationId xmlns:a16="http://schemas.microsoft.com/office/drawing/2014/main" id="{4C937701-5B4F-984E-AD68-A0D03E53E9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5661" y="1117501"/>
            <a:ext cx="10201319" cy="433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1" hangingPunct="1"/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14 Feb:</a:t>
            </a:r>
            <a:r>
              <a:rPr lang="en-US" i="1" dirty="0">
                <a:solidFill>
                  <a:srgbClr val="FF3300"/>
                </a:solidFill>
                <a:latin typeface="Arial Black" charset="0"/>
              </a:rPr>
              <a:t> </a:t>
            </a:r>
            <a:r>
              <a:rPr lang="en-US" i="1" dirty="0">
                <a:solidFill>
                  <a:srgbClr val="0039AC"/>
                </a:solidFill>
                <a:latin typeface="Arial Black" charset="0"/>
              </a:rPr>
              <a:t>Seismic Reflection Methods</a:t>
            </a:r>
          </a:p>
          <a:p>
            <a:pPr eaLnBrk="1" hangingPunct="1"/>
            <a:r>
              <a:rPr lang="en-US" dirty="0">
                <a:solidFill>
                  <a:srgbClr val="0039AC"/>
                </a:solidFill>
              </a:rPr>
              <a:t>• </a:t>
            </a:r>
            <a:r>
              <a:rPr lang="en-US" i="1" dirty="0">
                <a:solidFill>
                  <a:srgbClr val="0039AC"/>
                </a:solidFill>
                <a:latin typeface="Arial Black" charset="0"/>
              </a:rPr>
              <a:t>Practicalities </a:t>
            </a:r>
            <a:r>
              <a:rPr lang="en-US" dirty="0">
                <a:solidFill>
                  <a:srgbClr val="0039AC"/>
                </a:solidFill>
              </a:rPr>
              <a:t>: Approximations valid for </a:t>
            </a:r>
            <a:r>
              <a:rPr lang="en-US" i="1" dirty="0">
                <a:solidFill>
                  <a:srgbClr val="0039AC"/>
                </a:solidFill>
              </a:rPr>
              <a:t>small offsets only</a:t>
            </a:r>
            <a:r>
              <a:rPr lang="en-US" dirty="0">
                <a:solidFill>
                  <a:srgbClr val="0039AC"/>
                </a:solidFill>
              </a:rPr>
              <a:t>; reflections</a:t>
            </a:r>
          </a:p>
          <a:p>
            <a:pPr eaLnBrk="1" hangingPunct="1"/>
            <a:r>
              <a:rPr lang="en-US" dirty="0">
                <a:solidFill>
                  <a:srgbClr val="0039AC"/>
                </a:solidFill>
              </a:rPr>
              <a:t>   visible in </a:t>
            </a:r>
            <a:r>
              <a:rPr lang="en-US" i="1" dirty="0">
                <a:solidFill>
                  <a:srgbClr val="0039AC"/>
                </a:solidFill>
                <a:latin typeface="Arial Black" charset="0"/>
              </a:rPr>
              <a:t>optimal window</a:t>
            </a:r>
            <a:r>
              <a:rPr lang="en-US" dirty="0">
                <a:solidFill>
                  <a:srgbClr val="0039AC"/>
                </a:solidFill>
              </a:rPr>
              <a:t>; note </a:t>
            </a:r>
            <a:r>
              <a:rPr lang="en-US" i="1" dirty="0">
                <a:solidFill>
                  <a:srgbClr val="0039AC"/>
                </a:solidFill>
                <a:latin typeface="Arial Black" charset="0"/>
              </a:rPr>
              <a:t>multiples</a:t>
            </a:r>
            <a:r>
              <a:rPr lang="en-US" dirty="0">
                <a:solidFill>
                  <a:srgbClr val="0039AC"/>
                </a:solidFill>
              </a:rPr>
              <a:t>! (which still can be used</a:t>
            </a:r>
          </a:p>
          <a:p>
            <a:pPr eaLnBrk="1" hangingPunct="1"/>
            <a:r>
              <a:rPr lang="en-US" dirty="0">
                <a:solidFill>
                  <a:srgbClr val="0039AC"/>
                </a:solidFill>
              </a:rPr>
              <a:t>   to add information to imaging!)</a:t>
            </a:r>
          </a:p>
          <a:p>
            <a:pPr eaLnBrk="1" hangingPunct="1"/>
            <a:endParaRPr lang="en-US" sz="600" dirty="0">
              <a:solidFill>
                <a:srgbClr val="0039AC"/>
              </a:solidFill>
            </a:endParaRPr>
          </a:p>
          <a:p>
            <a:pPr eaLnBrk="1" hangingPunct="1"/>
            <a:r>
              <a:rPr lang="en-US" dirty="0">
                <a:solidFill>
                  <a:srgbClr val="0039AC"/>
                </a:solidFill>
              </a:rPr>
              <a:t>• </a:t>
            </a:r>
            <a:r>
              <a:rPr lang="en-US" i="1" dirty="0">
                <a:solidFill>
                  <a:srgbClr val="FF0000"/>
                </a:solidFill>
                <a:latin typeface="Arial Black" charset="0"/>
                <a:cs typeface="ＭＳ Ｐゴシック" charset="0"/>
              </a:rPr>
              <a:t>Diffractions</a:t>
            </a: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: For a truncated layer boundary, travel-time</a:t>
            </a:r>
          </a:p>
          <a:p>
            <a:pPr eaLnBrk="1" hangingPunct="1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   of the diffraction has different moveout</a:t>
            </a:r>
            <a:r>
              <a:rPr lang="en-US" dirty="0">
                <a:solidFill>
                  <a:srgbClr val="0039AC"/>
                </a:solidFill>
              </a:rPr>
              <a:t> than reflection energy</a:t>
            </a:r>
          </a:p>
          <a:p>
            <a:pPr eaLnBrk="1" hangingPunct="1"/>
            <a:r>
              <a:rPr lang="en-US" dirty="0">
                <a:solidFill>
                  <a:srgbClr val="0039AC"/>
                </a:solidFill>
              </a:rPr>
              <a:t>   </a:t>
            </a:r>
            <a:r>
              <a:rPr lang="en-US" dirty="0">
                <a:solidFill>
                  <a:srgbClr val="0039AC"/>
                </a:solidFill>
                <a:sym typeface="Symbol" charset="0"/>
              </a:rPr>
              <a:t> After migration, diffraction will remain as a “</a:t>
            </a:r>
            <a:r>
              <a:rPr lang="en-US" i="1" dirty="0">
                <a:solidFill>
                  <a:srgbClr val="0039AC"/>
                </a:solidFill>
                <a:latin typeface="Arial Black" charset="0"/>
              </a:rPr>
              <a:t>smile </a:t>
            </a:r>
            <a:r>
              <a:rPr lang="en-US" dirty="0">
                <a:solidFill>
                  <a:srgbClr val="0039AC"/>
                </a:solidFill>
                <a:sym typeface="Symbol" charset="0"/>
              </a:rPr>
              <a:t>”</a:t>
            </a:r>
          </a:p>
          <a:p>
            <a:pPr eaLnBrk="1" hangingPunct="1"/>
            <a:r>
              <a:rPr lang="en-US" dirty="0">
                <a:solidFill>
                  <a:srgbClr val="0039AC"/>
                </a:solidFill>
                <a:sym typeface="Symbol" charset="0"/>
              </a:rPr>
              <a:t>       (and in seismic section, shows up as a “</a:t>
            </a:r>
            <a:r>
              <a:rPr lang="en-US" i="1" dirty="0">
                <a:solidFill>
                  <a:srgbClr val="0039AC"/>
                </a:solidFill>
                <a:latin typeface="Arial Black" charset="0"/>
              </a:rPr>
              <a:t>frown </a:t>
            </a:r>
            <a:r>
              <a:rPr lang="en-US" dirty="0">
                <a:solidFill>
                  <a:srgbClr val="0039AC"/>
                </a:solidFill>
                <a:sym typeface="Symbol" charset="0"/>
              </a:rPr>
              <a:t>”)</a:t>
            </a:r>
          </a:p>
          <a:p>
            <a:pPr eaLnBrk="1" hangingPunct="1"/>
            <a:endParaRPr lang="en-US" sz="600" dirty="0">
              <a:solidFill>
                <a:srgbClr val="0039AC"/>
              </a:solidFill>
              <a:sym typeface="Symbol" charset="0"/>
            </a:endParaRPr>
          </a:p>
          <a:p>
            <a:r>
              <a:rPr lang="en-US" dirty="0">
                <a:solidFill>
                  <a:srgbClr val="0039AC"/>
                </a:solidFill>
                <a:sym typeface="Symbol" charset="0"/>
              </a:rPr>
              <a:t>•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Resolution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0039AC"/>
                </a:solidFill>
              </a:rPr>
              <a:t>is frequency-dependent:</a:t>
            </a:r>
            <a:endParaRPr lang="en-US" i="1" dirty="0">
              <a:solidFill>
                <a:srgbClr val="0039AC"/>
              </a:solidFill>
              <a:latin typeface="Arial Black" charset="0"/>
            </a:endParaRPr>
          </a:p>
          <a:p>
            <a:r>
              <a:rPr lang="en-US" dirty="0">
                <a:solidFill>
                  <a:srgbClr val="0039AC"/>
                </a:solidFill>
              </a:rPr>
              <a:t>   </a:t>
            </a:r>
            <a:r>
              <a:rPr lang="en-US" dirty="0">
                <a:solidFill>
                  <a:srgbClr val="0039AC"/>
                </a:solidFill>
                <a:sym typeface="Symbol" charset="0"/>
              </a:rPr>
              <a:t> Vertical resolution is </a:t>
            </a: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theoretically </a:t>
            </a:r>
            <a:r>
              <a:rPr lang="en-US" i="1" dirty="0">
                <a:latin typeface="Times New Roman" charset="0"/>
                <a:cs typeface="ＭＳ Ｐゴシック" charset="0"/>
              </a:rPr>
              <a:t>h</a:t>
            </a:r>
            <a:r>
              <a:rPr lang="en-US" dirty="0">
                <a:latin typeface="Times New Roman" charset="0"/>
                <a:cs typeface="ＭＳ Ｐゴシック" charset="0"/>
              </a:rPr>
              <a:t> </a:t>
            </a:r>
            <a:r>
              <a:rPr lang="en-US" dirty="0">
                <a:latin typeface="Times New Roman" charset="0"/>
                <a:cs typeface="ＭＳ Ｐゴシック" charset="0"/>
                <a:sym typeface="Symbol" charset="0"/>
              </a:rPr>
              <a:t></a:t>
            </a:r>
            <a:r>
              <a:rPr lang="en-US" dirty="0">
                <a:latin typeface="Times New Roman" charset="0"/>
                <a:cs typeface="ＭＳ Ｐゴシック" charset="0"/>
              </a:rPr>
              <a:t> </a:t>
            </a:r>
            <a:r>
              <a:rPr lang="en-US" i="1" dirty="0">
                <a:latin typeface="Symbol" charset="0"/>
                <a:cs typeface="ＭＳ Ｐゴシック" charset="0"/>
                <a:sym typeface="Symbol" charset="0"/>
              </a:rPr>
              <a:t></a:t>
            </a:r>
            <a:r>
              <a:rPr lang="en-US" dirty="0">
                <a:latin typeface="Times New Roman" charset="0"/>
                <a:cs typeface="ＭＳ Ｐゴシック" charset="0"/>
              </a:rPr>
              <a:t>/4</a:t>
            </a: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 (but practical limit </a:t>
            </a:r>
            <a:r>
              <a:rPr lang="en-US" i="1" dirty="0">
                <a:latin typeface="Times New Roman" charset="0"/>
                <a:cs typeface="ＭＳ Ｐゴシック" charset="0"/>
              </a:rPr>
              <a:t>h</a:t>
            </a:r>
            <a:r>
              <a:rPr lang="en-US" dirty="0">
                <a:cs typeface="ＭＳ Ｐゴシック" charset="0"/>
              </a:rPr>
              <a:t> </a:t>
            </a:r>
            <a:r>
              <a:rPr lang="en-US" dirty="0">
                <a:latin typeface="Times New Roman" charset="0"/>
                <a:cs typeface="ＭＳ Ｐゴシック" charset="0"/>
              </a:rPr>
              <a:t>&gt;</a:t>
            </a:r>
            <a:r>
              <a:rPr lang="en-US" dirty="0">
                <a:cs typeface="ＭＳ Ｐゴシック" charset="0"/>
              </a:rPr>
              <a:t> </a:t>
            </a:r>
            <a:r>
              <a:rPr lang="en-US" i="1" dirty="0">
                <a:latin typeface="Symbol" charset="0"/>
                <a:cs typeface="ＭＳ Ｐゴシック" charset="0"/>
                <a:sym typeface="Symbol" charset="0"/>
              </a:rPr>
              <a:t></a:t>
            </a:r>
            <a:r>
              <a:rPr lang="en-US" dirty="0">
                <a:latin typeface="Times New Roman" charset="0"/>
                <a:cs typeface="ＭＳ Ｐゴシック" charset="0"/>
              </a:rPr>
              <a:t>/2</a:t>
            </a: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)</a:t>
            </a:r>
            <a:endParaRPr lang="en-US" dirty="0">
              <a:solidFill>
                <a:srgbClr val="0039AC"/>
              </a:solidFill>
              <a:sym typeface="Symbol" charset="0"/>
            </a:endParaRPr>
          </a:p>
          <a:p>
            <a:r>
              <a:rPr lang="en-US" dirty="0">
                <a:solidFill>
                  <a:srgbClr val="0039AC"/>
                </a:solidFill>
                <a:sym typeface="Symbol" charset="0"/>
              </a:rPr>
              <a:t>    Horizontal resolution limit is pixel with radius:</a:t>
            </a:r>
            <a:endParaRPr lang="en-US" sz="800" dirty="0">
              <a:solidFill>
                <a:srgbClr val="0039AC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FAD0B7D-065B-5E47-54F6-CEF5676724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5276" y="2533405"/>
            <a:ext cx="2151063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:mc="http://schemas.openxmlformats.org/markup-compatibility/2006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:mc="http://schemas.openxmlformats.org/markup-compatibility/2006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:mc="http://schemas.openxmlformats.org/markup-compatibility/2006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F31D8D2-0786-8A60-11DE-2385776649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207" y="4946749"/>
            <a:ext cx="1493838" cy="79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:mc="http://schemas.openxmlformats.org/markup-compatibility/2006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:mc="http://schemas.openxmlformats.org/markup-compatibility/2006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:mc="http://schemas.openxmlformats.org/markup-compatibility/2006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1970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70">
            <a:extLst>
              <a:ext uri="{FF2B5EF4-FFF2-40B4-BE49-F238E27FC236}">
                <a16:creationId xmlns:a16="http://schemas.microsoft.com/office/drawing/2014/main" id="{4C937701-5B4F-984E-AD68-A0D03E53E9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4795" y="1982450"/>
            <a:ext cx="8802410" cy="289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1" hangingPunct="1"/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14 Feb:</a:t>
            </a:r>
            <a:r>
              <a:rPr lang="en-US" i="1" dirty="0">
                <a:solidFill>
                  <a:srgbClr val="FF3300"/>
                </a:solidFill>
                <a:latin typeface="Arial Black" charset="0"/>
              </a:rPr>
              <a:t> </a:t>
            </a:r>
            <a:r>
              <a:rPr lang="en-US" i="1" dirty="0">
                <a:solidFill>
                  <a:srgbClr val="0039AC"/>
                </a:solidFill>
                <a:latin typeface="Arial Black" charset="0"/>
              </a:rPr>
              <a:t>Seismic Reflection Methods (continued)</a:t>
            </a:r>
          </a:p>
          <a:p>
            <a:pPr eaLnBrk="1" hangingPunct="1"/>
            <a:endParaRPr lang="en-US" sz="600" dirty="0">
              <a:solidFill>
                <a:srgbClr val="0039AC"/>
              </a:solidFill>
            </a:endParaRPr>
          </a:p>
          <a:p>
            <a:r>
              <a:rPr lang="en-US" dirty="0">
                <a:solidFill>
                  <a:srgbClr val="0039AC"/>
                </a:solidFill>
              </a:rPr>
              <a:t>• </a:t>
            </a:r>
            <a:r>
              <a:rPr lang="en-US" i="1" dirty="0">
                <a:solidFill>
                  <a:srgbClr val="0039AC"/>
                </a:solidFill>
                <a:latin typeface="Arial Black" charset="0"/>
              </a:rPr>
              <a:t>Hence we strive to get high frequencies</a:t>
            </a:r>
            <a:r>
              <a:rPr lang="en-US" dirty="0">
                <a:solidFill>
                  <a:srgbClr val="0039AC"/>
                </a:solidFill>
              </a:rPr>
              <a:t>: </a:t>
            </a:r>
          </a:p>
          <a:p>
            <a:r>
              <a:rPr lang="en-US" dirty="0">
                <a:solidFill>
                  <a:srgbClr val="0039AC"/>
                </a:solidFill>
              </a:rPr>
              <a:t>   </a:t>
            </a:r>
            <a:r>
              <a:rPr lang="en-US" dirty="0">
                <a:solidFill>
                  <a:srgbClr val="0039AC"/>
                </a:solidFill>
                <a:sym typeface="Symbol" charset="0"/>
              </a:rPr>
              <a:t> </a:t>
            </a:r>
            <a:r>
              <a:rPr lang="en-US" dirty="0">
                <a:solidFill>
                  <a:srgbClr val="0039AC"/>
                </a:solidFill>
              </a:rPr>
              <a:t>Geophones with natural frequency 100 Hz; </a:t>
            </a:r>
            <a:r>
              <a:rPr lang="en-US" b="1" i="1" dirty="0">
                <a:solidFill>
                  <a:srgbClr val="FF00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filter</a:t>
            </a:r>
            <a:r>
              <a:rPr lang="en-US" dirty="0">
                <a:solidFill>
                  <a:srgbClr val="0039AC"/>
                </a:solidFill>
              </a:rPr>
              <a:t> out low-</a:t>
            </a:r>
            <a:r>
              <a:rPr lang="en-US" i="1" dirty="0">
                <a:latin typeface="Times New Roman" charset="0"/>
              </a:rPr>
              <a:t>f</a:t>
            </a:r>
          </a:p>
          <a:p>
            <a:r>
              <a:rPr lang="en-US" dirty="0">
                <a:solidFill>
                  <a:srgbClr val="0039AC"/>
                </a:solidFill>
              </a:rPr>
              <a:t>   </a:t>
            </a:r>
            <a:r>
              <a:rPr lang="en-US" dirty="0">
                <a:solidFill>
                  <a:srgbClr val="0039AC"/>
                </a:solidFill>
                <a:latin typeface="Times New Roman" charset="0"/>
                <a:sym typeface="Symbol" charset="0"/>
              </a:rPr>
              <a:t></a:t>
            </a:r>
            <a:r>
              <a:rPr lang="en-US" dirty="0">
                <a:solidFill>
                  <a:srgbClr val="0039AC"/>
                </a:solidFill>
              </a:rPr>
              <a:t> High sample rate to avoid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aliasing</a:t>
            </a:r>
            <a:endParaRPr lang="en-US" i="1" dirty="0">
              <a:solidFill>
                <a:srgbClr val="0039AC"/>
              </a:solidFill>
              <a:latin typeface="Arial Black" charset="0"/>
            </a:endParaRPr>
          </a:p>
          <a:p>
            <a:r>
              <a:rPr lang="en-US" dirty="0">
                <a:solidFill>
                  <a:srgbClr val="0039AC"/>
                </a:solidFill>
              </a:rPr>
              <a:t>   </a:t>
            </a:r>
            <a:r>
              <a:rPr lang="en-US" dirty="0">
                <a:solidFill>
                  <a:srgbClr val="0039AC"/>
                </a:solidFill>
                <a:sym typeface="Symbol" charset="0"/>
              </a:rPr>
              <a:t> High frequency source</a:t>
            </a:r>
          </a:p>
          <a:p>
            <a:endParaRPr lang="en-US" sz="600" dirty="0">
              <a:solidFill>
                <a:srgbClr val="0039AC"/>
              </a:solidFill>
            </a:endParaRPr>
          </a:p>
          <a:p>
            <a:r>
              <a:rPr lang="en-US" dirty="0">
                <a:solidFill>
                  <a:srgbClr val="0039AC"/>
                </a:solidFill>
              </a:rPr>
              <a:t>• Because of attenuation, resolution is generally better</a:t>
            </a:r>
          </a:p>
          <a:p>
            <a:r>
              <a:rPr lang="en-US" dirty="0">
                <a:solidFill>
                  <a:srgbClr val="0039AC"/>
                </a:solidFill>
              </a:rPr>
              <a:t>   for shallow imaging; gets poorer with increasing depth</a:t>
            </a:r>
          </a:p>
        </p:txBody>
      </p:sp>
    </p:spTree>
    <p:extLst>
      <p:ext uri="{BB962C8B-B14F-4D97-AF65-F5344CB8AC3E}">
        <p14:creationId xmlns:p14="http://schemas.microsoft.com/office/powerpoint/2010/main" val="22721066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0">
            <a:extLst>
              <a:ext uri="{FF2B5EF4-FFF2-40B4-BE49-F238E27FC236}">
                <a16:creationId xmlns:a16="http://schemas.microsoft.com/office/drawing/2014/main" id="{7AF61495-544B-1ECA-B23B-1AEA9803B0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0928" y="1259175"/>
            <a:ext cx="8490145" cy="433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16 Feb: </a:t>
            </a:r>
            <a:r>
              <a:rPr lang="en-US" i="1" dirty="0">
                <a:solidFill>
                  <a:srgbClr val="0039AC"/>
                </a:solidFill>
                <a:latin typeface="Arial Black" charset="0"/>
              </a:rPr>
              <a:t>Seismic Reflection Data Processing</a:t>
            </a:r>
          </a:p>
          <a:p>
            <a:endParaRPr lang="en-US" sz="600" i="1" dirty="0">
              <a:solidFill>
                <a:srgbClr val="0039AC"/>
              </a:solidFill>
              <a:latin typeface="Arial Black" charset="0"/>
            </a:endParaRPr>
          </a:p>
          <a:p>
            <a:r>
              <a:rPr lang="en-US" dirty="0">
                <a:solidFill>
                  <a:srgbClr val="0039AC"/>
                </a:solidFill>
              </a:rPr>
              <a:t>• </a:t>
            </a:r>
            <a:r>
              <a:rPr lang="en-US" i="1" dirty="0">
                <a:solidFill>
                  <a:srgbClr val="0039AC"/>
                </a:solidFill>
                <a:latin typeface="Arial Black"/>
                <a:cs typeface="Arial Black"/>
              </a:rPr>
              <a:t>Processing </a:t>
            </a:r>
            <a:r>
              <a:rPr lang="en-US" i="1" dirty="0">
                <a:solidFill>
                  <a:srgbClr val="0039AC"/>
                </a:solidFill>
                <a:latin typeface="Arial Black" charset="0"/>
                <a:cs typeface="ＭＳ Ｐゴシック" charset="0"/>
              </a:rPr>
              <a:t>Step I </a:t>
            </a: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: </a:t>
            </a:r>
            <a:r>
              <a:rPr lang="en-US" i="1" dirty="0">
                <a:solidFill>
                  <a:srgbClr val="FF0000"/>
                </a:solidFill>
                <a:latin typeface="Arial Black" charset="0"/>
                <a:cs typeface="ＭＳ Ｐゴシック" charset="0"/>
              </a:rPr>
              <a:t>Static Correction</a:t>
            </a:r>
            <a:r>
              <a:rPr lang="en-US" dirty="0">
                <a:solidFill>
                  <a:srgbClr val="FF0000"/>
                </a:solidFill>
                <a:cs typeface="ＭＳ Ｐゴシック" charset="0"/>
              </a:rPr>
              <a:t> </a:t>
            </a: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for elevation, </a:t>
            </a:r>
          </a:p>
          <a:p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   weathered (or soil) layer velocity &amp; thickness:</a:t>
            </a:r>
          </a:p>
          <a:p>
            <a:endParaRPr lang="en-US" dirty="0">
              <a:solidFill>
                <a:srgbClr val="0039AC"/>
              </a:solidFill>
            </a:endParaRPr>
          </a:p>
          <a:p>
            <a:endParaRPr lang="en-US" dirty="0">
              <a:solidFill>
                <a:srgbClr val="0039AC"/>
              </a:solidFill>
            </a:endParaRPr>
          </a:p>
          <a:p>
            <a:r>
              <a:rPr lang="en-US" dirty="0">
                <a:solidFill>
                  <a:srgbClr val="0039AC"/>
                </a:solidFill>
              </a:rPr>
              <a:t>   </a:t>
            </a:r>
            <a:r>
              <a:rPr lang="en-US" i="1" dirty="0">
                <a:solidFill>
                  <a:srgbClr val="0039AC"/>
                </a:solidFill>
                <a:latin typeface="Arial Black" charset="0"/>
              </a:rPr>
              <a:t>OR</a:t>
            </a:r>
            <a:r>
              <a:rPr lang="en-US" dirty="0">
                <a:solidFill>
                  <a:srgbClr val="0039AC"/>
                </a:solidFill>
                <a:sym typeface="Symbol" charset="0"/>
              </a:rPr>
              <a:t>  shift all traces to enforce a head wave slope </a:t>
            </a:r>
            <a:r>
              <a:rPr lang="en-US" dirty="0">
                <a:latin typeface="Times New Roman" charset="0"/>
              </a:rPr>
              <a:t>1/</a:t>
            </a:r>
            <a:r>
              <a:rPr lang="en-US" i="1" dirty="0">
                <a:latin typeface="Times New Roman" charset="0"/>
              </a:rPr>
              <a:t>V</a:t>
            </a:r>
            <a:r>
              <a:rPr lang="en-US" baseline="-25000" dirty="0">
                <a:latin typeface="Times New Roman" charset="0"/>
              </a:rPr>
              <a:t>1</a:t>
            </a:r>
          </a:p>
          <a:p>
            <a:endParaRPr lang="en-US" sz="600" dirty="0">
              <a:latin typeface="Times New Roman" charset="0"/>
            </a:endParaRPr>
          </a:p>
          <a:p>
            <a:r>
              <a:rPr lang="en-US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en-US" b="1" i="1" dirty="0">
                <a:solidFill>
                  <a:srgbClr val="0039AC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Step II</a:t>
            </a:r>
            <a:r>
              <a:rPr lang="en-US" i="1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b="1" i="1" dirty="0">
                <a:solidFill>
                  <a:srgbClr val="FF00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Dynamic Correction </a:t>
            </a:r>
            <a:r>
              <a:rPr lang="en-US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US" b="1" i="1" dirty="0">
                <a:solidFill>
                  <a:srgbClr val="FF00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Normal Move-out</a:t>
            </a:r>
          </a:p>
          <a:p>
            <a:r>
              <a:rPr lang="en-US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using </a:t>
            </a:r>
            <a:r>
              <a:rPr lang="en-US" b="1" i="1" dirty="0">
                <a:solidFill>
                  <a:srgbClr val="0039AC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velocity analysis </a:t>
            </a:r>
            <a:r>
              <a:rPr lang="en-US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optimize stacking velocities</a:t>
            </a:r>
          </a:p>
          <a:p>
            <a:r>
              <a:rPr lang="en-US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at every possible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each source</a:t>
            </a:r>
            <a:endParaRPr lang="en-US" dirty="0">
              <a:solidFill>
                <a:srgbClr val="0039AC"/>
              </a:solidFill>
            </a:endParaRPr>
          </a:p>
          <a:p>
            <a:r>
              <a:rPr lang="en-US" dirty="0">
                <a:solidFill>
                  <a:srgbClr val="0039AC"/>
                </a:solidFill>
              </a:rPr>
              <a:t>    </a:t>
            </a:r>
            <a:r>
              <a:rPr lang="en-US" dirty="0">
                <a:solidFill>
                  <a:srgbClr val="0039AC"/>
                </a:solidFill>
                <a:sym typeface="Symbol" charset="0"/>
              </a:rPr>
              <a:t> automate by maximizing stack amplitude or</a:t>
            </a:r>
          </a:p>
          <a:p>
            <a:r>
              <a:rPr lang="en-US" dirty="0">
                <a:solidFill>
                  <a:srgbClr val="0039AC"/>
                </a:solidFill>
                <a:sym typeface="Symbol" charset="0"/>
              </a:rPr>
              <a:t>        cross-correlation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89DC214-98FC-9083-14C7-1B65351C62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3644" y="2511279"/>
            <a:ext cx="4684713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mc="http://schemas.openxmlformats.org/markup-compatibility/2006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mc="http://schemas.openxmlformats.org/markup-compatibility/2006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mc="http://schemas.openxmlformats.org/markup-compatibility/2006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47228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0">
            <a:extLst>
              <a:ext uri="{FF2B5EF4-FFF2-40B4-BE49-F238E27FC236}">
                <a16:creationId xmlns:a16="http://schemas.microsoft.com/office/drawing/2014/main" id="{F7EEC12F-8898-FB74-18E5-BA3B98CD22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619" y="876300"/>
            <a:ext cx="8776762" cy="4985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16 Feb continued: </a:t>
            </a:r>
            <a:r>
              <a:rPr lang="en-US" i="1" dirty="0">
                <a:solidFill>
                  <a:srgbClr val="0039AC"/>
                </a:solidFill>
                <a:latin typeface="Arial Black" charset="0"/>
              </a:rPr>
              <a:t>Reflection Data Processing</a:t>
            </a:r>
          </a:p>
          <a:p>
            <a:r>
              <a:rPr lang="en-US" dirty="0">
                <a:solidFill>
                  <a:srgbClr val="0039AC"/>
                </a:solidFill>
              </a:rPr>
              <a:t>• </a:t>
            </a:r>
            <a:r>
              <a:rPr lang="en-US" i="1" dirty="0">
                <a:solidFill>
                  <a:srgbClr val="0039AC"/>
                </a:solidFill>
                <a:latin typeface="Arial Black" charset="0"/>
                <a:cs typeface="ＭＳ Ｐゴシック" charset="0"/>
              </a:rPr>
              <a:t>Step III </a:t>
            </a: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: </a:t>
            </a:r>
            <a:r>
              <a:rPr lang="en-US" i="1" dirty="0">
                <a:solidFill>
                  <a:srgbClr val="FF0000"/>
                </a:solidFill>
                <a:latin typeface="Arial Black" charset="0"/>
                <a:cs typeface="ＭＳ Ｐゴシック" charset="0"/>
              </a:rPr>
              <a:t>Stacking (Common Midpoint Gathers)</a:t>
            </a:r>
            <a:r>
              <a:rPr lang="en-US" dirty="0">
                <a:solidFill>
                  <a:srgbClr val="FF0000"/>
                </a:solidFill>
                <a:cs typeface="ＭＳ Ｐゴシック" charset="0"/>
              </a:rPr>
              <a:t> </a:t>
            </a:r>
            <a:endParaRPr lang="en-US" dirty="0">
              <a:solidFill>
                <a:srgbClr val="0039AC"/>
              </a:solidFill>
              <a:cs typeface="ＭＳ Ｐゴシック" charset="0"/>
            </a:endParaRPr>
          </a:p>
          <a:p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   Sum all NMO-corrected traces that have a common midpoint</a:t>
            </a:r>
          </a:p>
          <a:p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   for the source-receiver pair, and position that trace at </a:t>
            </a:r>
          </a:p>
          <a:p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   the midpoint location on the image…</a:t>
            </a:r>
          </a:p>
          <a:p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   However, </a:t>
            </a:r>
            <a:r>
              <a:rPr lang="en-US" i="1" dirty="0">
                <a:solidFill>
                  <a:srgbClr val="0039AC"/>
                </a:solidFill>
                <a:latin typeface="Arial Black" charset="0"/>
                <a:cs typeface="ＭＳ Ｐゴシック" charset="0"/>
              </a:rPr>
              <a:t>dipping layers will be out of place</a:t>
            </a: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.</a:t>
            </a:r>
          </a:p>
          <a:p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   Results e.g. in </a:t>
            </a:r>
            <a:r>
              <a:rPr lang="ja-JP" altLang="en-US" dirty="0">
                <a:solidFill>
                  <a:srgbClr val="0039AC"/>
                </a:solidFill>
                <a:cs typeface="ＭＳ Ｐゴシック" charset="0"/>
              </a:rPr>
              <a:t>“</a:t>
            </a:r>
            <a:r>
              <a:rPr lang="en-US" i="1" dirty="0">
                <a:solidFill>
                  <a:srgbClr val="0039AC"/>
                </a:solidFill>
                <a:latin typeface="Arial Black" charset="0"/>
                <a:cs typeface="ＭＳ Ｐゴシック" charset="0"/>
              </a:rPr>
              <a:t>bow-ties</a:t>
            </a:r>
            <a:r>
              <a:rPr lang="ja-JP" altLang="en-US" dirty="0">
                <a:solidFill>
                  <a:srgbClr val="0039AC"/>
                </a:solidFill>
                <a:cs typeface="ＭＳ Ｐゴシック" charset="0"/>
              </a:rPr>
              <a:t>”</a:t>
            </a:r>
            <a:endParaRPr lang="en-US" dirty="0">
              <a:solidFill>
                <a:srgbClr val="0039AC"/>
              </a:solidFill>
              <a:cs typeface="ＭＳ Ｐゴシック" charset="0"/>
            </a:endParaRPr>
          </a:p>
          <a:p>
            <a:pPr eaLnBrk="0" hangingPunct="0"/>
            <a:endParaRPr lang="en-US" sz="600" dirty="0">
              <a:solidFill>
                <a:srgbClr val="0039AC"/>
              </a:solidFill>
              <a:sym typeface="Symbol" charset="0"/>
            </a:endParaRPr>
          </a:p>
          <a:p>
            <a:r>
              <a:rPr lang="en-US" dirty="0">
                <a:solidFill>
                  <a:srgbClr val="0039AC"/>
                </a:solidFill>
                <a:sym typeface="Symbol" charset="0"/>
              </a:rPr>
              <a:t>• </a:t>
            </a:r>
            <a:r>
              <a:rPr lang="en-US" i="1" dirty="0">
                <a:solidFill>
                  <a:srgbClr val="0039AC"/>
                </a:solidFill>
                <a:latin typeface="Arial Black" charset="0"/>
              </a:rPr>
              <a:t>Step IV</a:t>
            </a:r>
            <a:r>
              <a:rPr lang="en-US" dirty="0">
                <a:solidFill>
                  <a:srgbClr val="0039AC"/>
                </a:solidFill>
              </a:rPr>
              <a:t>: </a:t>
            </a:r>
            <a:r>
              <a:rPr lang="en-US" i="1" dirty="0">
                <a:solidFill>
                  <a:srgbClr val="FF0000"/>
                </a:solidFill>
                <a:latin typeface="Arial Black"/>
                <a:cs typeface="Arial Black"/>
              </a:rPr>
              <a:t>Time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Migration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0039AC"/>
                </a:solidFill>
              </a:rPr>
              <a:t>rotates reflection energy to its</a:t>
            </a:r>
          </a:p>
          <a:p>
            <a:r>
              <a:rPr lang="en-US" dirty="0">
                <a:solidFill>
                  <a:srgbClr val="0039AC"/>
                </a:solidFill>
              </a:rPr>
              <a:t>   </a:t>
            </a:r>
            <a:r>
              <a:rPr lang="ja-JP" altLang="en-US" dirty="0">
                <a:solidFill>
                  <a:srgbClr val="0039AC"/>
                </a:solidFill>
              </a:rPr>
              <a:t>“</a:t>
            </a:r>
            <a:r>
              <a:rPr lang="en-US" dirty="0">
                <a:solidFill>
                  <a:srgbClr val="0039AC"/>
                </a:solidFill>
              </a:rPr>
              <a:t>true</a:t>
            </a:r>
            <a:r>
              <a:rPr lang="ja-JP" altLang="en-US" dirty="0">
                <a:solidFill>
                  <a:srgbClr val="0039AC"/>
                </a:solidFill>
              </a:rPr>
              <a:t>”</a:t>
            </a:r>
            <a:r>
              <a:rPr lang="en-US" altLang="ja-JP" dirty="0">
                <a:solidFill>
                  <a:srgbClr val="0039AC"/>
                </a:solidFill>
              </a:rPr>
              <a:t> </a:t>
            </a:r>
            <a:r>
              <a:rPr lang="en-US" dirty="0">
                <a:solidFill>
                  <a:srgbClr val="0039AC"/>
                </a:solidFill>
              </a:rPr>
              <a:t>location on a two-way travel-time image. Use multiple </a:t>
            </a:r>
          </a:p>
          <a:p>
            <a:r>
              <a:rPr lang="en-US" dirty="0">
                <a:solidFill>
                  <a:srgbClr val="0039AC"/>
                </a:solidFill>
              </a:rPr>
              <a:t>    source-receiver midpoints to determine where in 2wtt energy</a:t>
            </a:r>
          </a:p>
          <a:p>
            <a:r>
              <a:rPr lang="en-US" dirty="0">
                <a:solidFill>
                  <a:srgbClr val="0039AC"/>
                </a:solidFill>
              </a:rPr>
              <a:t>    must derive to get a continuous surface! For a dipping layer</a:t>
            </a:r>
          </a:p>
          <a:p>
            <a:r>
              <a:rPr lang="en-US" dirty="0">
                <a:solidFill>
                  <a:srgbClr val="0039AC"/>
                </a:solidFill>
              </a:rPr>
              <a:t>    and neighboring traces with different</a:t>
            </a:r>
          </a:p>
          <a:p>
            <a:r>
              <a:rPr lang="en-US" dirty="0">
                <a:solidFill>
                  <a:srgbClr val="0039AC"/>
                </a:solidFill>
              </a:rPr>
              <a:t>    intercepts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dirty="0">
                <a:solidFill>
                  <a:srgbClr val="0039AC"/>
                </a:solidFill>
              </a:rPr>
              <a:t> and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dirty="0">
                <a:solidFill>
                  <a:srgbClr val="0039AC"/>
                </a:solidFill>
              </a:rPr>
              <a:t> separated by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>
                <a:solidFill>
                  <a:srgbClr val="0039AC"/>
                </a:solidFill>
              </a:rPr>
              <a:t>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F73D5C-D7B2-AE4D-F1FB-17AFC62EC7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51824" y="4979988"/>
            <a:ext cx="2778125" cy="100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mc="http://schemas.openxmlformats.org/markup-compatibility/2006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mc="http://schemas.openxmlformats.org/markup-compatibility/2006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mc="http://schemas.openxmlformats.org/markup-compatibility/2006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33460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0">
            <a:extLst>
              <a:ext uri="{FF2B5EF4-FFF2-40B4-BE49-F238E27FC236}">
                <a16:creationId xmlns:a16="http://schemas.microsoft.com/office/drawing/2014/main" id="{A05D9695-7A43-D7D8-58F1-F97EA6A7E0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1745" y="1213009"/>
            <a:ext cx="8608510" cy="4431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1" hangingPunct="1"/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21 Feb: </a:t>
            </a:r>
            <a:r>
              <a:rPr lang="en-US" i="1" dirty="0">
                <a:solidFill>
                  <a:srgbClr val="0039AC"/>
                </a:solidFill>
                <a:latin typeface="Arial Black" charset="0"/>
              </a:rPr>
              <a:t>Reflection Data Processing Cont’d</a:t>
            </a:r>
            <a:endParaRPr lang="en-US" sz="600" dirty="0">
              <a:solidFill>
                <a:srgbClr val="0039AC"/>
              </a:solidFill>
              <a:sym typeface="Symbol" charset="0"/>
            </a:endParaRPr>
          </a:p>
          <a:p>
            <a:pPr eaLnBrk="1" hangingPunct="1"/>
            <a:r>
              <a:rPr lang="en-US" dirty="0">
                <a:solidFill>
                  <a:srgbClr val="0039AC"/>
                </a:solidFill>
                <a:sym typeface="Symbol" charset="0"/>
              </a:rPr>
              <a:t>• </a:t>
            </a:r>
            <a:r>
              <a:rPr lang="en-US" i="1" dirty="0">
                <a:solidFill>
                  <a:srgbClr val="0039AC"/>
                </a:solidFill>
                <a:latin typeface="Arial Black" charset="0"/>
              </a:rPr>
              <a:t>Step V </a:t>
            </a:r>
            <a:r>
              <a:rPr lang="en-US" dirty="0">
                <a:solidFill>
                  <a:srgbClr val="0039AC"/>
                </a:solidFill>
              </a:rPr>
              <a:t>: </a:t>
            </a:r>
            <a:r>
              <a:rPr lang="en-US" i="1" dirty="0">
                <a:solidFill>
                  <a:srgbClr val="FF0000"/>
                </a:solidFill>
                <a:latin typeface="Arial Black"/>
                <a:cs typeface="Arial Black"/>
              </a:rPr>
              <a:t>Time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Migration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0039AC"/>
                </a:solidFill>
              </a:rPr>
              <a:t>returns reflection energy to its</a:t>
            </a:r>
          </a:p>
          <a:p>
            <a:pPr eaLnBrk="1" hangingPunct="1"/>
            <a:r>
              <a:rPr lang="en-US" dirty="0">
                <a:solidFill>
                  <a:srgbClr val="0039AC"/>
                </a:solidFill>
              </a:rPr>
              <a:t>   “true” location on the two-way travel-time image…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Depth</a:t>
            </a:r>
            <a:endParaRPr lang="en-US" dirty="0">
              <a:solidFill>
                <a:srgbClr val="FF0000"/>
              </a:solidFill>
            </a:endParaRPr>
          </a:p>
          <a:p>
            <a:pPr eaLnBrk="1" hangingPunct="1"/>
            <a:r>
              <a:rPr lang="en-US" dirty="0">
                <a:solidFill>
                  <a:srgbClr val="FF0000"/>
                </a:solidFill>
              </a:rPr>
              <a:t>  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migration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rgbClr val="0039AC"/>
                </a:solidFill>
              </a:rPr>
              <a:t>uses velocity structure (from NMO analysis)</a:t>
            </a:r>
          </a:p>
          <a:p>
            <a:pPr eaLnBrk="1" hangingPunct="1"/>
            <a:r>
              <a:rPr lang="en-US" dirty="0">
                <a:solidFill>
                  <a:srgbClr val="0039AC"/>
                </a:solidFill>
              </a:rPr>
              <a:t>   to convert travel time to depth (improving image resolution)</a:t>
            </a:r>
          </a:p>
          <a:p>
            <a:pPr eaLnBrk="1" hangingPunct="1"/>
            <a:endParaRPr lang="en-US" sz="600" dirty="0">
              <a:solidFill>
                <a:srgbClr val="0039AC"/>
              </a:solidFill>
            </a:endParaRPr>
          </a:p>
          <a:p>
            <a:pPr eaLnBrk="1" hangingPunct="1"/>
            <a:r>
              <a:rPr lang="en-US" dirty="0">
                <a:solidFill>
                  <a:srgbClr val="0039AC"/>
                </a:solidFill>
              </a:rPr>
              <a:t>• </a:t>
            </a:r>
            <a:r>
              <a:rPr lang="en-US" b="1" i="1" dirty="0">
                <a:solidFill>
                  <a:srgbClr val="0039AC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Step VI </a:t>
            </a:r>
            <a:r>
              <a:rPr lang="en-US" dirty="0">
                <a:solidFill>
                  <a:srgbClr val="0039AC"/>
                </a:solidFill>
              </a:rPr>
              <a:t>: Reform amplitude stacks of source-receiver pairs</a:t>
            </a:r>
          </a:p>
          <a:p>
            <a:pPr eaLnBrk="1" hangingPunct="1"/>
            <a:r>
              <a:rPr lang="en-US" dirty="0">
                <a:solidFill>
                  <a:srgbClr val="0039AC"/>
                </a:solidFill>
              </a:rPr>
              <a:t>   using </a:t>
            </a:r>
            <a:r>
              <a:rPr lang="en-US" b="1" i="1" dirty="0">
                <a:solidFill>
                  <a:srgbClr val="FF00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Common Depth Point (CDP) </a:t>
            </a:r>
            <a:r>
              <a:rPr lang="en-US" dirty="0">
                <a:solidFill>
                  <a:srgbClr val="0039AC"/>
                </a:solidFill>
              </a:rPr>
              <a:t>instead of Common</a:t>
            </a:r>
          </a:p>
          <a:p>
            <a:pPr eaLnBrk="1" hangingPunct="1"/>
            <a:r>
              <a:rPr lang="en-US" dirty="0">
                <a:solidFill>
                  <a:srgbClr val="0039AC"/>
                </a:solidFill>
              </a:rPr>
              <a:t>   Mid Point (CMP) and repeat Step V</a:t>
            </a:r>
          </a:p>
          <a:p>
            <a:pPr eaLnBrk="1" hangingPunct="1"/>
            <a:r>
              <a:rPr lang="en-US" dirty="0">
                <a:solidFill>
                  <a:srgbClr val="0039AC"/>
                </a:solidFill>
              </a:rPr>
              <a:t>• Sometimes additional steps as well:</a:t>
            </a:r>
            <a:endParaRPr lang="en-US" sz="2000" dirty="0">
              <a:solidFill>
                <a:srgbClr val="0039AC"/>
              </a:solidFill>
            </a:endParaRPr>
          </a:p>
          <a:p>
            <a:pPr eaLnBrk="1" hangingPunct="1"/>
            <a:r>
              <a:rPr lang="en-US" sz="2000" dirty="0">
                <a:solidFill>
                  <a:srgbClr val="0039AC"/>
                </a:solidFill>
              </a:rPr>
              <a:t>    </a:t>
            </a:r>
            <a:r>
              <a:rPr lang="en-US" sz="2000" dirty="0">
                <a:solidFill>
                  <a:srgbClr val="0039AC"/>
                </a:solidFill>
                <a:sym typeface="Symbol" charset="0"/>
              </a:rPr>
              <a:t> </a:t>
            </a:r>
            <a:r>
              <a:rPr lang="en-US" sz="2000" i="1" dirty="0">
                <a:solidFill>
                  <a:srgbClr val="0039AC"/>
                </a:solidFill>
                <a:latin typeface="Arial Black" charset="0"/>
                <a:cs typeface="ＭＳ Ｐゴシック" charset="0"/>
              </a:rPr>
              <a:t>Amplitude adjustments      </a:t>
            </a:r>
          </a:p>
          <a:p>
            <a:pPr eaLnBrk="1" hangingPunct="1"/>
            <a:r>
              <a:rPr lang="en-US" sz="2000" i="1" dirty="0">
                <a:solidFill>
                  <a:srgbClr val="0039AC"/>
                </a:solidFill>
                <a:latin typeface="Arial Black" charset="0"/>
                <a:cs typeface="ＭＳ Ｐゴシック" charset="0"/>
              </a:rPr>
              <a:t>  </a:t>
            </a:r>
            <a:r>
              <a:rPr lang="en-US" sz="2000" i="1" baseline="30000" dirty="0">
                <a:solidFill>
                  <a:srgbClr val="0039AC"/>
                </a:solidFill>
                <a:latin typeface="Arial Black" charset="0"/>
                <a:cs typeface="ＭＳ Ｐゴシック" charset="0"/>
              </a:rPr>
              <a:t>  </a:t>
            </a:r>
            <a:r>
              <a:rPr lang="en-US" sz="2000" dirty="0">
                <a:solidFill>
                  <a:srgbClr val="0039AC"/>
                </a:solidFill>
                <a:sym typeface="Symbol" charset="0"/>
              </a:rPr>
              <a:t> </a:t>
            </a:r>
            <a:r>
              <a:rPr lang="en-US" sz="2000" i="1" dirty="0">
                <a:solidFill>
                  <a:srgbClr val="0039AC"/>
                </a:solidFill>
                <a:latin typeface="Arial Black" charset="0"/>
                <a:cs typeface="ＭＳ Ｐゴシック" charset="0"/>
              </a:rPr>
              <a:t>Frequency adjustments</a:t>
            </a:r>
          </a:p>
          <a:p>
            <a:pPr eaLnBrk="1" hangingPunct="1"/>
            <a:r>
              <a:rPr lang="en-US" sz="2000" i="1" dirty="0">
                <a:solidFill>
                  <a:srgbClr val="0039AC"/>
                </a:solidFill>
                <a:latin typeface="Arial Black" charset="0"/>
                <a:cs typeface="ＭＳ Ｐゴシック" charset="0"/>
              </a:rPr>
              <a:t>   </a:t>
            </a:r>
            <a:r>
              <a:rPr lang="en-US" sz="2000" dirty="0">
                <a:solidFill>
                  <a:srgbClr val="0039AC"/>
                </a:solidFill>
                <a:sym typeface="Symbol" charset="0"/>
              </a:rPr>
              <a:t> </a:t>
            </a:r>
            <a:r>
              <a:rPr lang="en-US" sz="2000" i="1" dirty="0">
                <a:solidFill>
                  <a:srgbClr val="0039AC"/>
                </a:solidFill>
                <a:latin typeface="Arial Black" charset="0"/>
                <a:cs typeface="ＭＳ Ｐゴシック" charset="0"/>
              </a:rPr>
              <a:t>Transmission adjustments</a:t>
            </a:r>
            <a:endParaRPr lang="en-US" dirty="0">
              <a:solidFill>
                <a:srgbClr val="0039A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19850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70">
            <a:extLst>
              <a:ext uri="{FF2B5EF4-FFF2-40B4-BE49-F238E27FC236}">
                <a16:creationId xmlns:a16="http://schemas.microsoft.com/office/drawing/2014/main" id="{E78EE85A-5803-0822-E1CA-D76C5BADE0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8765" y="2090172"/>
            <a:ext cx="8834470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21 Feb: </a:t>
            </a:r>
            <a:r>
              <a:rPr lang="en-US" i="1" dirty="0">
                <a:solidFill>
                  <a:srgbClr val="0039AC"/>
                </a:solidFill>
                <a:latin typeface="Arial Black" charset="0"/>
              </a:rPr>
              <a:t>Reflection Seismic Interpretation</a:t>
            </a:r>
          </a:p>
          <a:p>
            <a:endParaRPr lang="en-US" sz="600" i="1" dirty="0">
              <a:solidFill>
                <a:srgbClr val="0039AC"/>
              </a:solidFill>
              <a:latin typeface="Arial Black" charset="0"/>
            </a:endParaRPr>
          </a:p>
          <a:p>
            <a:r>
              <a:rPr lang="en-US" dirty="0">
                <a:solidFill>
                  <a:srgbClr val="0039AC"/>
                </a:solidFill>
              </a:rPr>
              <a:t>• Data collection: Huge quantities of data! Redundancy is key!</a:t>
            </a:r>
          </a:p>
          <a:p>
            <a:endParaRPr lang="en-US" sz="600" dirty="0">
              <a:solidFill>
                <a:srgbClr val="0039AC"/>
              </a:solidFill>
            </a:endParaRPr>
          </a:p>
          <a:p>
            <a:r>
              <a:rPr lang="en-US" dirty="0">
                <a:solidFill>
                  <a:srgbClr val="0039AC"/>
                </a:solidFill>
              </a:rPr>
              <a:t>• 2D profiling still used for initial reconnaissance, but 3D is</a:t>
            </a:r>
          </a:p>
          <a:p>
            <a:r>
              <a:rPr lang="en-US" dirty="0">
                <a:solidFill>
                  <a:srgbClr val="0039AC"/>
                </a:solidFill>
              </a:rPr>
              <a:t>   industry standard for prospects</a:t>
            </a:r>
          </a:p>
          <a:p>
            <a:endParaRPr lang="en-US" sz="600" dirty="0">
              <a:solidFill>
                <a:srgbClr val="0039AC"/>
              </a:solidFill>
            </a:endParaRPr>
          </a:p>
          <a:p>
            <a:r>
              <a:rPr lang="en-US" dirty="0">
                <a:solidFill>
                  <a:srgbClr val="0039AC"/>
                </a:solidFill>
              </a:rPr>
              <a:t>• Deep crustal imaging is only done in 2D; shows “reflectivity” in</a:t>
            </a:r>
          </a:p>
          <a:p>
            <a:r>
              <a:rPr lang="en-US" dirty="0">
                <a:solidFill>
                  <a:srgbClr val="0039AC"/>
                </a:solidFill>
              </a:rPr>
              <a:t>  crystalline basement from low angle faults &amp; foliated minerals</a:t>
            </a:r>
          </a:p>
        </p:txBody>
      </p:sp>
    </p:spTree>
    <p:extLst>
      <p:ext uri="{BB962C8B-B14F-4D97-AF65-F5344CB8AC3E}">
        <p14:creationId xmlns:p14="http://schemas.microsoft.com/office/powerpoint/2010/main" val="17532208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0">
            <a:extLst>
              <a:ext uri="{FF2B5EF4-FFF2-40B4-BE49-F238E27FC236}">
                <a16:creationId xmlns:a16="http://schemas.microsoft.com/office/drawing/2014/main" id="{930C53A2-CB5F-5AE2-C116-88D0FE0101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3956" y="1674674"/>
            <a:ext cx="8844088" cy="3508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23 Feb: </a:t>
            </a:r>
            <a:r>
              <a:rPr lang="en-US" i="1" dirty="0">
                <a:solidFill>
                  <a:srgbClr val="0039AC"/>
                </a:solidFill>
                <a:latin typeface="Arial Black" charset="0"/>
              </a:rPr>
              <a:t>Reflection Seismic Interpretation</a:t>
            </a:r>
          </a:p>
          <a:p>
            <a:endParaRPr lang="en-US" sz="600" dirty="0">
              <a:solidFill>
                <a:srgbClr val="0039AC"/>
              </a:solidFill>
            </a:endParaRPr>
          </a:p>
          <a:p>
            <a:r>
              <a:rPr lang="en-US" dirty="0">
                <a:solidFill>
                  <a:srgbClr val="0039AC"/>
                </a:solidFill>
              </a:rPr>
              <a:t>• 3D gives higher resolution, better positioning (because it</a:t>
            </a:r>
          </a:p>
          <a:p>
            <a:r>
              <a:rPr lang="en-US" dirty="0">
                <a:solidFill>
                  <a:srgbClr val="0039AC"/>
                </a:solidFill>
              </a:rPr>
              <a:t>   enables migration of </a:t>
            </a:r>
            <a:r>
              <a:rPr lang="ja-JP" altLang="en-US">
                <a:solidFill>
                  <a:srgbClr val="0039AC"/>
                </a:solidFill>
                <a:latin typeface="Arial"/>
              </a:rPr>
              <a:t>“</a:t>
            </a:r>
            <a:r>
              <a:rPr lang="en-US" dirty="0">
                <a:solidFill>
                  <a:srgbClr val="0039AC"/>
                </a:solidFill>
              </a:rPr>
              <a:t>out-of-plane</a:t>
            </a:r>
            <a:r>
              <a:rPr lang="ja-JP" altLang="en-US">
                <a:solidFill>
                  <a:srgbClr val="0039AC"/>
                </a:solidFill>
                <a:latin typeface="Arial"/>
              </a:rPr>
              <a:t>”</a:t>
            </a:r>
            <a:r>
              <a:rPr lang="en-US" dirty="0">
                <a:solidFill>
                  <a:srgbClr val="0039AC"/>
                </a:solidFill>
              </a:rPr>
              <a:t> seismic reflection energy)</a:t>
            </a:r>
          </a:p>
          <a:p>
            <a:pPr>
              <a:lnSpc>
                <a:spcPct val="80000"/>
              </a:lnSpc>
              <a:spcBef>
                <a:spcPct val="20000"/>
              </a:spcBef>
              <a:buSzPct val="171000"/>
            </a:pPr>
            <a:r>
              <a:rPr lang="en-US" dirty="0">
                <a:solidFill>
                  <a:srgbClr val="0039AC"/>
                </a:solidFill>
              </a:rPr>
              <a:t>• </a:t>
            </a:r>
            <a:r>
              <a:rPr lang="en-US" b="1" i="1" dirty="0">
                <a:solidFill>
                  <a:srgbClr val="0039AC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Vertical resolution</a:t>
            </a:r>
            <a:r>
              <a:rPr lang="en-US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rgbClr val="0039AC"/>
                </a:solidFill>
              </a:rPr>
              <a:t>: Whether or not a layer is “visible”</a:t>
            </a:r>
          </a:p>
          <a:p>
            <a:pPr>
              <a:lnSpc>
                <a:spcPct val="80000"/>
              </a:lnSpc>
              <a:spcBef>
                <a:spcPct val="20000"/>
              </a:spcBef>
              <a:buSzPct val="171000"/>
            </a:pPr>
            <a:r>
              <a:rPr lang="en-US" dirty="0">
                <a:solidFill>
                  <a:srgbClr val="0039AC"/>
                </a:solidFill>
              </a:rPr>
              <a:t>   to seismic reflection depends in part on properties of the layer</a:t>
            </a:r>
          </a:p>
          <a:p>
            <a:pPr>
              <a:lnSpc>
                <a:spcPct val="80000"/>
              </a:lnSpc>
              <a:spcBef>
                <a:spcPct val="20000"/>
              </a:spcBef>
              <a:buSzPct val="171000"/>
            </a:pPr>
            <a:r>
              <a:rPr lang="en-US" dirty="0">
                <a:solidFill>
                  <a:srgbClr val="0039AC"/>
                </a:solidFill>
              </a:rPr>
              <a:t>   (including both thickness and impedance contrast)</a:t>
            </a:r>
          </a:p>
          <a:p>
            <a:pPr>
              <a:lnSpc>
                <a:spcPct val="80000"/>
              </a:lnSpc>
              <a:spcBef>
                <a:spcPct val="20000"/>
              </a:spcBef>
              <a:buSzPct val="171000"/>
            </a:pPr>
            <a:r>
              <a:rPr lang="en-US" dirty="0">
                <a:solidFill>
                  <a:srgbClr val="0039AC"/>
                </a:solidFill>
              </a:rPr>
              <a:t>• </a:t>
            </a:r>
            <a:r>
              <a:rPr lang="en-US" b="1" i="1" dirty="0">
                <a:solidFill>
                  <a:srgbClr val="0039AC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Lateral resolution </a:t>
            </a:r>
            <a:r>
              <a:rPr lang="en-US" dirty="0">
                <a:solidFill>
                  <a:srgbClr val="0039AC"/>
                </a:solidFill>
              </a:rPr>
              <a:t>: Faults are not directly imaged but</a:t>
            </a:r>
          </a:p>
          <a:p>
            <a:pPr>
              <a:lnSpc>
                <a:spcPct val="80000"/>
              </a:lnSpc>
              <a:spcBef>
                <a:spcPct val="20000"/>
              </a:spcBef>
              <a:buSzPct val="171000"/>
            </a:pPr>
            <a:r>
              <a:rPr lang="en-US" dirty="0">
                <a:solidFill>
                  <a:srgbClr val="0039AC"/>
                </a:solidFill>
              </a:rPr>
              <a:t>   inferred from both layer offsets and “blurring” caused by</a:t>
            </a:r>
          </a:p>
          <a:p>
            <a:pPr>
              <a:lnSpc>
                <a:spcPct val="80000"/>
              </a:lnSpc>
              <a:spcBef>
                <a:spcPct val="20000"/>
              </a:spcBef>
              <a:buSzPct val="171000"/>
            </a:pPr>
            <a:r>
              <a:rPr lang="en-US" dirty="0">
                <a:solidFill>
                  <a:srgbClr val="0039AC"/>
                </a:solidFill>
              </a:rPr>
              <a:t>   near-fault scattering of seismic energy</a:t>
            </a:r>
          </a:p>
        </p:txBody>
      </p:sp>
    </p:spTree>
    <p:extLst>
      <p:ext uri="{BB962C8B-B14F-4D97-AF65-F5344CB8AC3E}">
        <p14:creationId xmlns:p14="http://schemas.microsoft.com/office/powerpoint/2010/main" val="22015389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5">
            <a:extLst>
              <a:ext uri="{FF2B5EF4-FFF2-40B4-BE49-F238E27FC236}">
                <a16:creationId xmlns:a16="http://schemas.microsoft.com/office/drawing/2014/main" id="{0942C03B-9E7F-D89E-2027-AE83263361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0260" y="997565"/>
            <a:ext cx="8451481" cy="4862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10 Jan: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i="1" dirty="0">
                <a:solidFill>
                  <a:srgbClr val="0039AC"/>
                </a:solidFill>
                <a:latin typeface="Arial Black" charset="0"/>
              </a:rPr>
              <a:t>Seismic Waves: A thought exercise</a:t>
            </a:r>
            <a:endParaRPr lang="en-US" dirty="0">
              <a:solidFill>
                <a:srgbClr val="0039AC"/>
              </a:solidFill>
            </a:endParaRPr>
          </a:p>
          <a:p>
            <a:r>
              <a:rPr lang="en-US" dirty="0">
                <a:solidFill>
                  <a:srgbClr val="0039AC"/>
                </a:solidFill>
              </a:rPr>
              <a:t>• The fundamental observable of seismic imaging is the</a:t>
            </a:r>
          </a:p>
          <a:p>
            <a:r>
              <a:rPr lang="en-US" dirty="0">
                <a:solidFill>
                  <a:srgbClr val="0039AC"/>
                </a:solidFill>
              </a:rPr>
              <a:t>   wave propagation </a:t>
            </a:r>
            <a:r>
              <a:rPr lang="en-US" i="1" dirty="0">
                <a:solidFill>
                  <a:srgbClr val="FF0000"/>
                </a:solidFill>
                <a:latin typeface="Arial Black"/>
                <a:cs typeface="Arial Black"/>
              </a:rPr>
              <a:t>velocity</a:t>
            </a:r>
            <a:r>
              <a:rPr lang="en-US" sz="1100" i="1" dirty="0">
                <a:solidFill>
                  <a:srgbClr val="FF0000"/>
                </a:solidFill>
                <a:latin typeface="Arial Black"/>
                <a:cs typeface="Arial Black"/>
              </a:rPr>
              <a:t> </a:t>
            </a:r>
            <a:r>
              <a:rPr lang="en-US" dirty="0">
                <a:solidFill>
                  <a:srgbClr val="0039AC"/>
                </a:solidFill>
              </a:rPr>
              <a:t>: </a:t>
            </a:r>
            <a:r>
              <a:rPr lang="en-US" dirty="0">
                <a:solidFill>
                  <a:schemeClr val="accent2"/>
                </a:solidFill>
              </a:rPr>
              <a:t>  </a:t>
            </a:r>
            <a:r>
              <a:rPr lang="en-US" i="1" dirty="0">
                <a:latin typeface="Times New Roman"/>
                <a:cs typeface="Times New Roman"/>
              </a:rPr>
              <a:t>V</a:t>
            </a:r>
            <a:r>
              <a:rPr lang="en-US" dirty="0">
                <a:latin typeface="Times New Roman"/>
                <a:cs typeface="Times New Roman"/>
              </a:rPr>
              <a:t> = </a:t>
            </a:r>
            <a:r>
              <a:rPr lang="en-US" dirty="0">
                <a:latin typeface="Symbol" charset="2"/>
                <a:cs typeface="Symbol" charset="2"/>
              </a:rPr>
              <a:t>D</a:t>
            </a:r>
            <a:r>
              <a:rPr lang="en-US" i="1" dirty="0">
                <a:latin typeface="Times New Roman"/>
                <a:cs typeface="Times New Roman"/>
              </a:rPr>
              <a:t>x</a:t>
            </a:r>
            <a:r>
              <a:rPr lang="en-US" dirty="0">
                <a:latin typeface="Times New Roman"/>
                <a:cs typeface="Times New Roman"/>
              </a:rPr>
              <a:t>/</a:t>
            </a:r>
            <a:r>
              <a:rPr lang="en-US" dirty="0">
                <a:latin typeface="Symbol" charset="2"/>
                <a:cs typeface="Symbol" charset="2"/>
              </a:rPr>
              <a:t>D</a:t>
            </a:r>
            <a:r>
              <a:rPr lang="en-US" i="1" dirty="0">
                <a:latin typeface="Times New Roman"/>
                <a:cs typeface="Times New Roman"/>
              </a:rPr>
              <a:t>t</a:t>
            </a:r>
          </a:p>
          <a:p>
            <a:endParaRPr lang="en-US" sz="800" dirty="0">
              <a:solidFill>
                <a:schemeClr val="accent2"/>
              </a:solidFill>
            </a:endParaRPr>
          </a:p>
          <a:p>
            <a:r>
              <a:rPr lang="en-US" dirty="0">
                <a:solidFill>
                  <a:srgbClr val="0039AC"/>
                </a:solidFill>
              </a:rPr>
              <a:t>• Different types of materials have different seismic velocities</a:t>
            </a:r>
          </a:p>
          <a:p>
            <a:r>
              <a:rPr lang="en-US" dirty="0">
                <a:solidFill>
                  <a:srgbClr val="0039AC"/>
                </a:solidFill>
              </a:rPr>
              <a:t>   that depend on both density &amp; elastic properties …</a:t>
            </a:r>
          </a:p>
          <a:p>
            <a:r>
              <a:rPr lang="en-US" sz="2400" dirty="0">
                <a:solidFill>
                  <a:srgbClr val="0003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(but predominantly the latter!)</a:t>
            </a:r>
            <a:endParaRPr lang="en-US" dirty="0">
              <a:solidFill>
                <a:srgbClr val="0039AC"/>
              </a:solidFill>
            </a:endParaRPr>
          </a:p>
          <a:p>
            <a:endParaRPr lang="en-US" sz="800" dirty="0">
              <a:solidFill>
                <a:srgbClr val="0039AC"/>
              </a:solidFill>
            </a:endParaRPr>
          </a:p>
          <a:p>
            <a:pPr>
              <a:buFontTx/>
              <a:buChar char="•"/>
            </a:pPr>
            <a:r>
              <a:rPr lang="en-US" dirty="0">
                <a:solidFill>
                  <a:srgbClr val="0039AC"/>
                </a:solidFill>
              </a:rPr>
              <a:t> A </a:t>
            </a:r>
            <a:r>
              <a:rPr lang="en-US" i="1" dirty="0">
                <a:solidFill>
                  <a:srgbClr val="FF0000"/>
                </a:solidFill>
                <a:latin typeface="Arial Black"/>
                <a:cs typeface="Arial Black"/>
              </a:rPr>
              <a:t>Wavefront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rgbClr val="0039AC"/>
                </a:solidFill>
              </a:rPr>
              <a:t>is the surface of furthest wave disturbance</a:t>
            </a:r>
          </a:p>
          <a:p>
            <a:r>
              <a:rPr lang="en-US" dirty="0">
                <a:solidFill>
                  <a:srgbClr val="0039AC"/>
                </a:solidFill>
              </a:rPr>
              <a:t>   at a specific time </a:t>
            </a:r>
            <a:r>
              <a:rPr lang="en-US" i="1" dirty="0">
                <a:latin typeface="Times New Roman"/>
                <a:cs typeface="Times New Roman"/>
              </a:rPr>
              <a:t>t</a:t>
            </a:r>
            <a:r>
              <a:rPr lang="en-US" dirty="0">
                <a:solidFill>
                  <a:srgbClr val="0039AC"/>
                </a:solidFill>
              </a:rPr>
              <a:t>. A </a:t>
            </a:r>
            <a:r>
              <a:rPr lang="en-US" i="1" dirty="0">
                <a:solidFill>
                  <a:srgbClr val="FF0000"/>
                </a:solidFill>
                <a:latin typeface="Arial Black"/>
                <a:cs typeface="Arial Black"/>
              </a:rPr>
              <a:t>ray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0039AC"/>
                </a:solidFill>
              </a:rPr>
              <a:t>is the wave propagation direction</a:t>
            </a:r>
          </a:p>
          <a:p>
            <a:r>
              <a:rPr lang="en-US" dirty="0">
                <a:solidFill>
                  <a:srgbClr val="0039AC"/>
                </a:solidFill>
              </a:rPr>
              <a:t>   &amp; is always normal to the </a:t>
            </a:r>
            <a:r>
              <a:rPr lang="en-US" dirty="0" err="1">
                <a:solidFill>
                  <a:srgbClr val="0039AC"/>
                </a:solidFill>
              </a:rPr>
              <a:t>wavefront</a:t>
            </a:r>
            <a:r>
              <a:rPr lang="en-US" dirty="0">
                <a:solidFill>
                  <a:srgbClr val="0039AC"/>
                </a:solidFill>
              </a:rPr>
              <a:t>!</a:t>
            </a:r>
          </a:p>
          <a:p>
            <a:endParaRPr lang="en-US" sz="800" dirty="0">
              <a:solidFill>
                <a:srgbClr val="0039AC"/>
              </a:solidFill>
            </a:endParaRPr>
          </a:p>
          <a:p>
            <a:pPr>
              <a:buFontTx/>
              <a:buChar char="•"/>
            </a:pPr>
            <a:r>
              <a:rPr lang="en-US" dirty="0">
                <a:solidFill>
                  <a:srgbClr val="0039AC"/>
                </a:solidFill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Arial Black"/>
                <a:cs typeface="Arial Black"/>
              </a:rPr>
              <a:t>Huygen’s</a:t>
            </a:r>
            <a:r>
              <a:rPr lang="en-US" i="1" dirty="0">
                <a:solidFill>
                  <a:srgbClr val="FF0000"/>
                </a:solidFill>
                <a:latin typeface="Arial Black"/>
                <a:cs typeface="Arial Black"/>
              </a:rPr>
              <a:t> principle: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rgbClr val="0039AC"/>
                </a:solidFill>
              </a:rPr>
              <a:t>Every point on a </a:t>
            </a:r>
            <a:r>
              <a:rPr lang="en-US" dirty="0" err="1">
                <a:solidFill>
                  <a:srgbClr val="0039AC"/>
                </a:solidFill>
              </a:rPr>
              <a:t>wavefront</a:t>
            </a:r>
            <a:r>
              <a:rPr lang="en-US" dirty="0">
                <a:solidFill>
                  <a:srgbClr val="0039AC"/>
                </a:solidFill>
              </a:rPr>
              <a:t> can be</a:t>
            </a:r>
          </a:p>
          <a:p>
            <a:r>
              <a:rPr lang="en-US" dirty="0">
                <a:solidFill>
                  <a:srgbClr val="0039AC"/>
                </a:solidFill>
              </a:rPr>
              <a:t>   treated as a point source for the next generation of </a:t>
            </a:r>
          </a:p>
          <a:p>
            <a:r>
              <a:rPr lang="en-US" dirty="0">
                <a:solidFill>
                  <a:srgbClr val="0039AC"/>
                </a:solidFill>
              </a:rPr>
              <a:t>   wavelets</a:t>
            </a:r>
          </a:p>
        </p:txBody>
      </p:sp>
    </p:spTree>
    <p:extLst>
      <p:ext uri="{BB962C8B-B14F-4D97-AF65-F5344CB8AC3E}">
        <p14:creationId xmlns:p14="http://schemas.microsoft.com/office/powerpoint/2010/main" val="16492923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0">
            <a:extLst>
              <a:ext uri="{FF2B5EF4-FFF2-40B4-BE49-F238E27FC236}">
                <a16:creationId xmlns:a16="http://schemas.microsoft.com/office/drawing/2014/main" id="{235F1EC0-D995-5BF8-3CBF-4A6F02A55F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8187" y="797511"/>
            <a:ext cx="7248972" cy="526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26 Feb: </a:t>
            </a:r>
            <a:r>
              <a:rPr lang="en-US" i="1" dirty="0">
                <a:solidFill>
                  <a:srgbClr val="0039AC"/>
                </a:solidFill>
                <a:latin typeface="Arial Black" charset="0"/>
              </a:rPr>
              <a:t>Seismic Reflection Interpretation</a:t>
            </a:r>
          </a:p>
          <a:p>
            <a:pPr>
              <a:lnSpc>
                <a:spcPct val="80000"/>
              </a:lnSpc>
              <a:spcBef>
                <a:spcPct val="20000"/>
              </a:spcBef>
              <a:buSzPct val="171000"/>
            </a:pPr>
            <a:r>
              <a:rPr lang="en-US" dirty="0">
                <a:solidFill>
                  <a:srgbClr val="0039AC"/>
                </a:solidFill>
              </a:rPr>
              <a:t>• Seismic quality depends on:</a:t>
            </a:r>
          </a:p>
          <a:p>
            <a:pPr>
              <a:lnSpc>
                <a:spcPct val="80000"/>
              </a:lnSpc>
              <a:spcBef>
                <a:spcPct val="20000"/>
              </a:spcBef>
              <a:buSzPct val="171000"/>
            </a:pPr>
            <a:r>
              <a:rPr lang="en-US" dirty="0">
                <a:solidFill>
                  <a:srgbClr val="0039AC"/>
                </a:solidFill>
              </a:rPr>
              <a:t>   </a:t>
            </a:r>
            <a:r>
              <a:rPr lang="en-US" dirty="0">
                <a:solidFill>
                  <a:srgbClr val="0039AC"/>
                </a:solidFill>
                <a:sym typeface="Wingdings" pitchFamily="2" charset="2"/>
              </a:rPr>
              <a:t></a:t>
            </a:r>
            <a:r>
              <a:rPr lang="en-US" dirty="0">
                <a:solidFill>
                  <a:srgbClr val="0039AC"/>
                </a:solidFill>
              </a:rPr>
              <a:t> Acoustic impedance contrast</a:t>
            </a:r>
            <a:endParaRPr lang="en-US" dirty="0">
              <a:solidFill>
                <a:srgbClr val="0039AC"/>
              </a:solidFill>
              <a:ea typeface="ヒラギノ角ゴ ProN W3" charset="0"/>
              <a:cs typeface="ヒラギノ角ゴ ProN W3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SzPct val="171000"/>
            </a:pPr>
            <a:r>
              <a:rPr lang="en-US" dirty="0">
                <a:solidFill>
                  <a:srgbClr val="0039AC"/>
                </a:solidFill>
              </a:rPr>
              <a:t>   </a:t>
            </a:r>
            <a:r>
              <a:rPr lang="en-US" dirty="0">
                <a:solidFill>
                  <a:srgbClr val="0039AC"/>
                </a:solidFill>
                <a:sym typeface="Wingdings" pitchFamily="2" charset="2"/>
              </a:rPr>
              <a:t></a:t>
            </a:r>
            <a:r>
              <a:rPr lang="en-US" dirty="0">
                <a:solidFill>
                  <a:srgbClr val="0039AC"/>
                </a:solidFill>
              </a:rPr>
              <a:t> Depth (</a:t>
            </a:r>
            <a:r>
              <a:rPr lang="en-US" dirty="0">
                <a:solidFill>
                  <a:srgbClr val="0039AC"/>
                </a:solidFill>
                <a:sym typeface="Symbol" charset="0"/>
              </a:rPr>
              <a:t> </a:t>
            </a:r>
            <a:r>
              <a:rPr lang="en-US" dirty="0">
                <a:solidFill>
                  <a:srgbClr val="0039AC"/>
                </a:solidFill>
              </a:rPr>
              <a:t>frequency)</a:t>
            </a:r>
            <a:endParaRPr lang="en-US" dirty="0">
              <a:solidFill>
                <a:srgbClr val="0039AC"/>
              </a:solidFill>
              <a:ea typeface="ヒラギノ角ゴ ProN W3" charset="0"/>
              <a:cs typeface="ヒラギノ角ゴ ProN W3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SzPct val="171000"/>
            </a:pPr>
            <a:r>
              <a:rPr lang="en-US" dirty="0">
                <a:solidFill>
                  <a:srgbClr val="0039AC"/>
                </a:solidFill>
              </a:rPr>
              <a:t>   </a:t>
            </a:r>
            <a:r>
              <a:rPr lang="en-US" dirty="0">
                <a:solidFill>
                  <a:srgbClr val="0039AC"/>
                </a:solidFill>
                <a:sym typeface="Wingdings" pitchFamily="2" charset="2"/>
              </a:rPr>
              <a:t></a:t>
            </a:r>
            <a:r>
              <a:rPr lang="en-US" dirty="0">
                <a:solidFill>
                  <a:srgbClr val="0039AC"/>
                </a:solidFill>
              </a:rPr>
              <a:t> Layer thickness (</a:t>
            </a:r>
            <a:r>
              <a:rPr lang="en-US" dirty="0">
                <a:solidFill>
                  <a:srgbClr val="0039AC"/>
                </a:solidFill>
                <a:sym typeface="Symbol" charset="0"/>
              </a:rPr>
              <a:t> </a:t>
            </a:r>
            <a:r>
              <a:rPr lang="en-US" dirty="0">
                <a:solidFill>
                  <a:srgbClr val="0039AC"/>
                </a:solidFill>
              </a:rPr>
              <a:t>interference)</a:t>
            </a:r>
            <a:endParaRPr lang="en-US" dirty="0">
              <a:solidFill>
                <a:srgbClr val="0039AC"/>
              </a:solidFill>
              <a:ea typeface="ヒラギノ角ゴ ProN W3" charset="0"/>
              <a:cs typeface="ヒラギノ角ゴ ProN W3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SzPct val="171000"/>
            </a:pPr>
            <a:r>
              <a:rPr lang="en-US" dirty="0">
                <a:solidFill>
                  <a:srgbClr val="0039AC"/>
                </a:solidFill>
              </a:rPr>
              <a:t>   </a:t>
            </a:r>
            <a:r>
              <a:rPr lang="en-US" dirty="0">
                <a:solidFill>
                  <a:srgbClr val="0039AC"/>
                </a:solidFill>
                <a:sym typeface="Wingdings" pitchFamily="2" charset="2"/>
              </a:rPr>
              <a:t></a:t>
            </a:r>
            <a:r>
              <a:rPr lang="en-US" dirty="0">
                <a:solidFill>
                  <a:srgbClr val="0039AC"/>
                </a:solidFill>
              </a:rPr>
              <a:t> Properties of overlying layers</a:t>
            </a:r>
            <a:endParaRPr lang="en-US" dirty="0">
              <a:solidFill>
                <a:srgbClr val="0039AC"/>
              </a:solidFill>
              <a:ea typeface="ヒラギノ角ゴ ProN W3" charset="0"/>
              <a:cs typeface="ヒラギノ角ゴ ProN W3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SzPct val="171000"/>
            </a:pPr>
            <a:r>
              <a:rPr lang="en-US" dirty="0">
                <a:solidFill>
                  <a:srgbClr val="0039AC"/>
                </a:solidFill>
              </a:rPr>
              <a:t>   </a:t>
            </a:r>
            <a:r>
              <a:rPr lang="en-US" dirty="0">
                <a:solidFill>
                  <a:srgbClr val="0039AC"/>
                </a:solidFill>
                <a:sym typeface="Wingdings" pitchFamily="2" charset="2"/>
              </a:rPr>
              <a:t></a:t>
            </a:r>
            <a:r>
              <a:rPr lang="en-US" dirty="0">
                <a:solidFill>
                  <a:srgbClr val="0039AC"/>
                </a:solidFill>
              </a:rPr>
              <a:t> Source energy</a:t>
            </a:r>
            <a:endParaRPr lang="en-US" dirty="0">
              <a:solidFill>
                <a:srgbClr val="0039AC"/>
              </a:solidFill>
              <a:ea typeface="ヒラギノ角ゴ ProN W3" charset="0"/>
              <a:cs typeface="ヒラギノ角ゴ ProN W3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SzPct val="171000"/>
            </a:pPr>
            <a:r>
              <a:rPr lang="en-US" dirty="0">
                <a:solidFill>
                  <a:srgbClr val="0039AC"/>
                </a:solidFill>
              </a:rPr>
              <a:t>   </a:t>
            </a:r>
            <a:r>
              <a:rPr lang="en-US" dirty="0">
                <a:solidFill>
                  <a:srgbClr val="0039AC"/>
                </a:solidFill>
                <a:sym typeface="Wingdings" pitchFamily="2" charset="2"/>
              </a:rPr>
              <a:t></a:t>
            </a:r>
            <a:r>
              <a:rPr lang="en-US" dirty="0">
                <a:solidFill>
                  <a:srgbClr val="0039AC"/>
                </a:solidFill>
              </a:rPr>
              <a:t> Processing parameters</a:t>
            </a:r>
            <a:endParaRPr lang="en-US" dirty="0">
              <a:solidFill>
                <a:srgbClr val="0039AC"/>
              </a:solidFill>
              <a:ea typeface="ヒラギノ角ゴ ProN W3" charset="0"/>
              <a:cs typeface="ヒラギノ角ゴ ProN W3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SzPct val="171000"/>
            </a:pPr>
            <a:r>
              <a:rPr lang="en-US" dirty="0">
                <a:solidFill>
                  <a:srgbClr val="0039AC"/>
                </a:solidFill>
              </a:rPr>
              <a:t>   </a:t>
            </a:r>
            <a:r>
              <a:rPr lang="en-US" dirty="0">
                <a:solidFill>
                  <a:srgbClr val="0039AC"/>
                </a:solidFill>
                <a:sym typeface="Wingdings" pitchFamily="2" charset="2"/>
              </a:rPr>
              <a:t></a:t>
            </a:r>
            <a:r>
              <a:rPr lang="en-US" dirty="0">
                <a:solidFill>
                  <a:srgbClr val="0039AC"/>
                </a:solidFill>
              </a:rPr>
              <a:t> Acquisition direction</a:t>
            </a:r>
          </a:p>
          <a:p>
            <a:pPr>
              <a:lnSpc>
                <a:spcPct val="80000"/>
              </a:lnSpc>
              <a:spcBef>
                <a:spcPct val="20000"/>
              </a:spcBef>
              <a:buSzPct val="171000"/>
            </a:pPr>
            <a:r>
              <a:rPr lang="en-US" dirty="0">
                <a:solidFill>
                  <a:srgbClr val="0039AC"/>
                </a:solidFill>
              </a:rPr>
              <a:t>   </a:t>
            </a:r>
            <a:r>
              <a:rPr lang="en-US" dirty="0">
                <a:solidFill>
                  <a:srgbClr val="0039AC"/>
                </a:solidFill>
                <a:sym typeface="Wingdings" pitchFamily="2" charset="2"/>
              </a:rPr>
              <a:t></a:t>
            </a:r>
            <a:r>
              <a:rPr lang="en-US" dirty="0">
                <a:solidFill>
                  <a:srgbClr val="0039AC"/>
                </a:solidFill>
              </a:rPr>
              <a:t> Instrumentation</a:t>
            </a:r>
          </a:p>
          <a:p>
            <a:pPr>
              <a:lnSpc>
                <a:spcPct val="80000"/>
              </a:lnSpc>
              <a:spcBef>
                <a:spcPct val="20000"/>
              </a:spcBef>
              <a:buSzPct val="171000"/>
            </a:pPr>
            <a:r>
              <a:rPr lang="en-US" dirty="0">
                <a:solidFill>
                  <a:srgbClr val="0039AC"/>
                </a:solidFill>
              </a:rPr>
              <a:t>• Seismic inversion seeks </a:t>
            </a:r>
            <a:r>
              <a:rPr lang="en-US" b="1" i="1" dirty="0">
                <a:solidFill>
                  <a:srgbClr val="0039AC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Physical Properties</a:t>
            </a:r>
            <a:endParaRPr lang="en-US" dirty="0">
              <a:solidFill>
                <a:srgbClr val="0039A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SzPct val="171000"/>
            </a:pPr>
            <a:r>
              <a:rPr lang="en-US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Trace cross-correlation is used to map fault offsets</a:t>
            </a:r>
          </a:p>
          <a:p>
            <a:pPr>
              <a:lnSpc>
                <a:spcPct val="80000"/>
              </a:lnSpc>
              <a:spcBef>
                <a:spcPct val="20000"/>
              </a:spcBef>
              <a:buSzPct val="171000"/>
            </a:pPr>
            <a:r>
              <a:rPr lang="en-US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Depth migration required for accurate depths and</a:t>
            </a:r>
          </a:p>
          <a:p>
            <a:pPr>
              <a:lnSpc>
                <a:spcPct val="80000"/>
              </a:lnSpc>
              <a:spcBef>
                <a:spcPct val="20000"/>
              </a:spcBef>
              <a:buSzPct val="171000"/>
            </a:pPr>
            <a:r>
              <a:rPr lang="en-US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geometries of structures</a:t>
            </a:r>
          </a:p>
        </p:txBody>
      </p:sp>
    </p:spTree>
    <p:extLst>
      <p:ext uri="{BB962C8B-B14F-4D97-AF65-F5344CB8AC3E}">
        <p14:creationId xmlns:p14="http://schemas.microsoft.com/office/powerpoint/2010/main" val="11513585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70">
            <a:extLst>
              <a:ext uri="{FF2B5EF4-FFF2-40B4-BE49-F238E27FC236}">
                <a16:creationId xmlns:a16="http://schemas.microsoft.com/office/drawing/2014/main" id="{70D8BF80-24F4-21D0-05EE-08C4B36F33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5566" y="797511"/>
            <a:ext cx="9260869" cy="526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26-28 Feb: </a:t>
            </a:r>
            <a:r>
              <a:rPr lang="en-US" i="1" dirty="0">
                <a:solidFill>
                  <a:srgbClr val="0039AC"/>
                </a:solidFill>
                <a:latin typeface="Arial Black" charset="0"/>
              </a:rPr>
              <a:t>Industry Seismic Interpretation</a:t>
            </a:r>
          </a:p>
          <a:p>
            <a:r>
              <a:rPr lang="en-US" dirty="0">
                <a:solidFill>
                  <a:srgbClr val="0039AC"/>
                </a:solidFill>
              </a:rPr>
              <a:t>• </a:t>
            </a:r>
            <a:r>
              <a:rPr lang="en-US" i="1" dirty="0">
                <a:solidFill>
                  <a:srgbClr val="0039AC"/>
                </a:solidFill>
                <a:latin typeface="Arial Black" charset="0"/>
              </a:rPr>
              <a:t>Seismic inversion</a:t>
            </a:r>
            <a:r>
              <a:rPr lang="en-US" dirty="0">
                <a:solidFill>
                  <a:srgbClr val="0039AC"/>
                </a:solidFill>
              </a:rPr>
              <a:t> = using velocity information for physical</a:t>
            </a:r>
          </a:p>
          <a:p>
            <a:r>
              <a:rPr lang="en-US" dirty="0">
                <a:solidFill>
                  <a:srgbClr val="0039AC"/>
                </a:solidFill>
              </a:rPr>
              <a:t>    properties, true depth, better resolution via depth migration</a:t>
            </a:r>
          </a:p>
          <a:p>
            <a:r>
              <a:rPr lang="en-US" dirty="0">
                <a:solidFill>
                  <a:srgbClr val="0039AC"/>
                </a:solidFill>
              </a:rPr>
              <a:t>• 3D visualization (</a:t>
            </a:r>
            <a:r>
              <a:rPr lang="ja-JP" altLang="en-US" dirty="0">
                <a:solidFill>
                  <a:srgbClr val="0039AC"/>
                </a:solidFill>
              </a:rPr>
              <a:t>“</a:t>
            </a:r>
            <a:r>
              <a:rPr lang="en-US" dirty="0">
                <a:solidFill>
                  <a:srgbClr val="0039AC"/>
                </a:solidFill>
              </a:rPr>
              <a:t>data caves</a:t>
            </a:r>
            <a:r>
              <a:rPr lang="ja-JP" altLang="en-US" dirty="0">
                <a:solidFill>
                  <a:srgbClr val="0039AC"/>
                </a:solidFill>
              </a:rPr>
              <a:t>”</a:t>
            </a:r>
            <a:r>
              <a:rPr lang="en-US" dirty="0">
                <a:solidFill>
                  <a:srgbClr val="0039AC"/>
                </a:solidFill>
              </a:rPr>
              <a:t>) an important part of interpretation</a:t>
            </a:r>
          </a:p>
          <a:p>
            <a:r>
              <a:rPr lang="en-US" dirty="0">
                <a:solidFill>
                  <a:srgbClr val="0039AC"/>
                </a:solidFill>
              </a:rPr>
              <a:t>• 4D seismic: Multiple 3D reflection images over time aid in</a:t>
            </a:r>
          </a:p>
          <a:p>
            <a:r>
              <a:rPr lang="en-US" dirty="0">
                <a:solidFill>
                  <a:srgbClr val="0039AC"/>
                </a:solidFill>
              </a:rPr>
              <a:t>    optimization of reservoir models and production</a:t>
            </a:r>
          </a:p>
          <a:p>
            <a:r>
              <a:rPr lang="en-US" dirty="0">
                <a:solidFill>
                  <a:srgbClr val="0039AC"/>
                </a:solidFill>
              </a:rPr>
              <a:t>• Salt structures are especially challenging but have been a</a:t>
            </a:r>
          </a:p>
          <a:p>
            <a:r>
              <a:rPr lang="en-US" dirty="0">
                <a:solidFill>
                  <a:srgbClr val="0039AC"/>
                </a:solidFill>
              </a:rPr>
              <a:t>    focus of innovation</a:t>
            </a:r>
          </a:p>
          <a:p>
            <a:r>
              <a:rPr lang="en-US" dirty="0">
                <a:solidFill>
                  <a:srgbClr val="0039AC"/>
                </a:solidFill>
              </a:rPr>
              <a:t>• EM imaging is a tool of growing importance; electrical</a:t>
            </a:r>
          </a:p>
          <a:p>
            <a:r>
              <a:rPr lang="en-US" dirty="0">
                <a:solidFill>
                  <a:srgbClr val="0039AC"/>
                </a:solidFill>
              </a:rPr>
              <a:t>    resistivity is sensitive to fluids and clay content</a:t>
            </a:r>
          </a:p>
          <a:p>
            <a:r>
              <a:rPr lang="en-US" dirty="0">
                <a:solidFill>
                  <a:srgbClr val="0039AC"/>
                </a:solidFill>
              </a:rPr>
              <a:t>• </a:t>
            </a:r>
            <a:r>
              <a:rPr lang="en-US" i="1" dirty="0">
                <a:solidFill>
                  <a:srgbClr val="0039AC"/>
                </a:solidFill>
                <a:latin typeface="Arial Black" charset="0"/>
              </a:rPr>
              <a:t>Knowledge of geological processes is key to</a:t>
            </a:r>
            <a:endParaRPr lang="en-US" dirty="0">
              <a:solidFill>
                <a:srgbClr val="0039AC"/>
              </a:solidFill>
            </a:endParaRPr>
          </a:p>
          <a:p>
            <a:r>
              <a:rPr lang="en-US" dirty="0">
                <a:solidFill>
                  <a:srgbClr val="0039AC"/>
                </a:solidFill>
              </a:rPr>
              <a:t>    </a:t>
            </a:r>
            <a:r>
              <a:rPr lang="en-US" i="1" dirty="0">
                <a:solidFill>
                  <a:srgbClr val="0039AC"/>
                </a:solidFill>
                <a:latin typeface="Arial Black" charset="0"/>
              </a:rPr>
              <a:t>interpretation!!!! BUT, it’s critically important to</a:t>
            </a:r>
          </a:p>
          <a:p>
            <a:r>
              <a:rPr lang="en-US" i="1" dirty="0">
                <a:solidFill>
                  <a:srgbClr val="0039AC"/>
                </a:solidFill>
                <a:latin typeface="Arial Black" charset="0"/>
              </a:rPr>
              <a:t>   also understand attributes/artefacts/limitations</a:t>
            </a:r>
          </a:p>
          <a:p>
            <a:r>
              <a:rPr lang="en-US" i="1" dirty="0">
                <a:solidFill>
                  <a:srgbClr val="0039AC"/>
                </a:solidFill>
                <a:latin typeface="Arial Black" charset="0"/>
              </a:rPr>
              <a:t>   of the seismic reflection data.</a:t>
            </a:r>
          </a:p>
        </p:txBody>
      </p:sp>
    </p:spTree>
    <p:extLst>
      <p:ext uri="{BB962C8B-B14F-4D97-AF65-F5344CB8AC3E}">
        <p14:creationId xmlns:p14="http://schemas.microsoft.com/office/powerpoint/2010/main" val="8653317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70">
            <a:extLst>
              <a:ext uri="{FF2B5EF4-FFF2-40B4-BE49-F238E27FC236}">
                <a16:creationId xmlns:a16="http://schemas.microsoft.com/office/drawing/2014/main" id="{DE0E0BB1-AADA-8E85-94D1-F2F2F37911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6198" y="1003227"/>
            <a:ext cx="8805872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1 Mar: </a:t>
            </a:r>
            <a:r>
              <a:rPr lang="en-US" i="1" dirty="0">
                <a:solidFill>
                  <a:srgbClr val="0039AC"/>
                </a:solidFill>
                <a:latin typeface="Arial Black" charset="0"/>
              </a:rPr>
              <a:t>Ground Penetrating Radar (GPR)</a:t>
            </a:r>
          </a:p>
          <a:p>
            <a:r>
              <a:rPr lang="en-US" dirty="0">
                <a:solidFill>
                  <a:srgbClr val="0039AC"/>
                </a:solidFill>
              </a:rPr>
              <a:t>• </a:t>
            </a:r>
            <a:r>
              <a:rPr lang="en-US" i="1" dirty="0">
                <a:solidFill>
                  <a:srgbClr val="FF0000"/>
                </a:solidFill>
                <a:latin typeface="Arial Black" charset="0"/>
                <a:cs typeface="ＭＳ Ｐゴシック" charset="0"/>
              </a:rPr>
              <a:t>Radar</a:t>
            </a:r>
            <a:r>
              <a:rPr lang="en-US" i="1" dirty="0">
                <a:solidFill>
                  <a:srgbClr val="FF0300"/>
                </a:solidFill>
                <a:latin typeface="Arial Black" charset="0"/>
                <a:cs typeface="ＭＳ Ｐゴシック" charset="0"/>
              </a:rPr>
              <a:t> </a:t>
            </a:r>
            <a:r>
              <a:rPr lang="en-US" i="1" dirty="0">
                <a:solidFill>
                  <a:srgbClr val="0039AC"/>
                </a:solidFill>
                <a:latin typeface="Arial Black" charset="0"/>
                <a:cs typeface="ＭＳ Ｐゴシック" charset="0"/>
              </a:rPr>
              <a:t>= electromagnetic radiation</a:t>
            </a: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 (light) in the </a:t>
            </a:r>
          </a:p>
          <a:p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     50-1000 MHz (radio) frequency band </a:t>
            </a:r>
          </a:p>
          <a:p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     </a:t>
            </a:r>
            <a:r>
              <a:rPr lang="en-US" dirty="0">
                <a:solidFill>
                  <a:srgbClr val="0039AC"/>
                </a:solidFill>
                <a:cs typeface="ＭＳ Ｐゴシック" charset="0"/>
                <a:sym typeface="Symbol" charset="0"/>
              </a:rPr>
              <a:t> Governed by </a:t>
            </a:r>
            <a:r>
              <a:rPr lang="en-US" i="1" dirty="0">
                <a:solidFill>
                  <a:srgbClr val="0039AC"/>
                </a:solidFill>
                <a:latin typeface="Arial Black" charset="0"/>
                <a:cs typeface="ＭＳ Ｐゴシック" charset="0"/>
              </a:rPr>
              <a:t>wave equation</a:t>
            </a: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 (</a:t>
            </a:r>
            <a:r>
              <a:rPr lang="en-US" dirty="0">
                <a:solidFill>
                  <a:srgbClr val="0039AC"/>
                </a:solidFill>
                <a:cs typeface="ＭＳ Ｐゴシック" charset="0"/>
                <a:sym typeface="Symbol" charset="0"/>
              </a:rPr>
              <a:t> similar to seismic!)</a:t>
            </a:r>
            <a:endParaRPr lang="en-US" dirty="0">
              <a:solidFill>
                <a:srgbClr val="0039AC"/>
              </a:solidFill>
              <a:cs typeface="ＭＳ Ｐゴシック" charset="0"/>
            </a:endParaRPr>
          </a:p>
          <a:p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     </a:t>
            </a:r>
            <a:r>
              <a:rPr lang="en-US" dirty="0">
                <a:solidFill>
                  <a:srgbClr val="0039AC"/>
                </a:solidFill>
                <a:cs typeface="ＭＳ Ｐゴシック" charset="0"/>
                <a:sym typeface="Symbol" charset="0"/>
              </a:rPr>
              <a:t> Source &amp; receiver are dipole antennae</a:t>
            </a:r>
            <a:endParaRPr lang="en-US" dirty="0">
              <a:solidFill>
                <a:srgbClr val="0039AC"/>
              </a:solidFill>
              <a:cs typeface="ＭＳ Ｐゴシック" charset="0"/>
            </a:endParaRPr>
          </a:p>
          <a:p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     </a:t>
            </a:r>
            <a:r>
              <a:rPr lang="en-US" dirty="0">
                <a:solidFill>
                  <a:srgbClr val="0039AC"/>
                </a:solidFill>
                <a:cs typeface="ＭＳ Ｐゴシック" charset="0"/>
                <a:sym typeface="Symbol" charset="0"/>
              </a:rPr>
              <a:t> Signal is a single pulse</a:t>
            </a:r>
            <a:endParaRPr lang="en-US" dirty="0">
              <a:solidFill>
                <a:srgbClr val="0039AC"/>
              </a:solidFill>
              <a:cs typeface="ＭＳ Ｐゴシック" charset="0"/>
            </a:endParaRPr>
          </a:p>
          <a:p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     </a:t>
            </a:r>
            <a:r>
              <a:rPr lang="en-US" dirty="0">
                <a:solidFill>
                  <a:srgbClr val="0039AC"/>
                </a:solidFill>
                <a:cs typeface="ＭＳ Ｐゴシック" charset="0"/>
                <a:sym typeface="Symbol" charset="0"/>
              </a:rPr>
              <a:t> Processing &amp; display analogous to seismic section</a:t>
            </a:r>
            <a:endParaRPr lang="en-US" dirty="0">
              <a:solidFill>
                <a:srgbClr val="0039AC"/>
              </a:solidFill>
              <a:cs typeface="ＭＳ Ｐゴシック" charset="0"/>
            </a:endParaRPr>
          </a:p>
          <a:p>
            <a:r>
              <a:rPr lang="en-US" dirty="0">
                <a:solidFill>
                  <a:srgbClr val="0039AC"/>
                </a:solidFill>
              </a:rPr>
              <a:t>     </a:t>
            </a:r>
            <a:r>
              <a:rPr lang="en-US" dirty="0">
                <a:solidFill>
                  <a:srgbClr val="0039AC"/>
                </a:solidFill>
                <a:sym typeface="Symbol" charset="0"/>
              </a:rPr>
              <a:t> High frequency </a:t>
            </a:r>
            <a:r>
              <a:rPr lang="en-US" dirty="0">
                <a:solidFill>
                  <a:srgbClr val="0039AC"/>
                </a:solidFill>
                <a:cs typeface="ＭＳ Ｐゴシック" charset="0"/>
                <a:sym typeface="Symbol" charset="0"/>
              </a:rPr>
              <a:t> </a:t>
            </a:r>
            <a:r>
              <a:rPr lang="en-US" i="1" dirty="0">
                <a:solidFill>
                  <a:srgbClr val="0039AC"/>
                </a:solidFill>
                <a:latin typeface="Arial Black" charset="0"/>
                <a:cs typeface="ＭＳ Ｐゴシック" charset="0"/>
              </a:rPr>
              <a:t>high resolution</a:t>
            </a:r>
            <a:r>
              <a:rPr lang="en-US" dirty="0">
                <a:solidFill>
                  <a:srgbClr val="0039AC"/>
                </a:solidFill>
                <a:cs typeface="ＭＳ Ｐゴシック" charset="0"/>
                <a:sym typeface="Symbol" charset="0"/>
              </a:rPr>
              <a:t> (but also...) </a:t>
            </a:r>
          </a:p>
          <a:p>
            <a:r>
              <a:rPr lang="en-US" dirty="0">
                <a:solidFill>
                  <a:srgbClr val="0039AC"/>
                </a:solidFill>
                <a:cs typeface="ＭＳ Ｐゴシック" charset="0"/>
                <a:sym typeface="Symbol" charset="0"/>
              </a:rPr>
              <a:t>     </a:t>
            </a:r>
            <a:r>
              <a:rPr lang="en-US" dirty="0">
                <a:solidFill>
                  <a:srgbClr val="0039AC"/>
                </a:solidFill>
                <a:sym typeface="Symbol" charset="0"/>
              </a:rPr>
              <a:t></a:t>
            </a:r>
            <a:r>
              <a:rPr lang="en-US" dirty="0">
                <a:solidFill>
                  <a:srgbClr val="0039AC"/>
                </a:solidFill>
                <a:cs typeface="ＭＳ Ｐゴシック" charset="0"/>
                <a:sym typeface="Symbol" charset="0"/>
              </a:rPr>
              <a:t> </a:t>
            </a:r>
            <a:r>
              <a:rPr lang="en-US" i="1" dirty="0">
                <a:solidFill>
                  <a:srgbClr val="0039AC"/>
                </a:solidFill>
                <a:latin typeface="Arial Black" charset="0"/>
                <a:cs typeface="ＭＳ Ｐゴシック" charset="0"/>
                <a:sym typeface="Symbol" charset="0"/>
              </a:rPr>
              <a:t>H</a:t>
            </a:r>
            <a:r>
              <a:rPr lang="en-US" i="1" dirty="0">
                <a:solidFill>
                  <a:srgbClr val="0039AC"/>
                </a:solidFill>
                <a:latin typeface="Arial Black" charset="0"/>
                <a:cs typeface="ＭＳ Ｐゴシック" charset="0"/>
              </a:rPr>
              <a:t>igh attenuation</a:t>
            </a:r>
            <a:endParaRPr lang="en-US" dirty="0">
              <a:solidFill>
                <a:srgbClr val="0039AC"/>
              </a:solidFill>
            </a:endParaRPr>
          </a:p>
          <a:p>
            <a:r>
              <a:rPr lang="en-US" dirty="0">
                <a:solidFill>
                  <a:srgbClr val="0039AC"/>
                </a:solidFill>
              </a:rPr>
              <a:t>     </a:t>
            </a:r>
            <a:r>
              <a:rPr lang="en-US" dirty="0">
                <a:solidFill>
                  <a:srgbClr val="0039AC"/>
                </a:solidFill>
                <a:sym typeface="Symbol" charset="0"/>
              </a:rPr>
              <a:t> Images variations in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electromagnetic impedance</a:t>
            </a:r>
            <a:r>
              <a:rPr lang="en-US" dirty="0">
                <a:solidFill>
                  <a:srgbClr val="FF0000"/>
                </a:solidFill>
                <a:sym typeface="Symbol" charset="0"/>
              </a:rPr>
              <a:t> </a:t>
            </a:r>
            <a:r>
              <a:rPr lang="en-US" i="1" dirty="0">
                <a:latin typeface="Times New Roman" charset="0"/>
              </a:rPr>
              <a:t>Z</a:t>
            </a:r>
            <a:endParaRPr lang="en-US" i="1" dirty="0">
              <a:solidFill>
                <a:schemeClr val="accent2"/>
              </a:solidFill>
              <a:latin typeface="Arial Black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6AC9194-A15C-33ED-9D28-CAF71398DC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4279" y="4832277"/>
            <a:ext cx="1552575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mc="http://schemas.openxmlformats.org/markup-compatibility/2006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mc="http://schemas.openxmlformats.org/markup-compatibility/2006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mc="http://schemas.openxmlformats.org/markup-compatibility/2006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6B22095-07E0-88B5-D9ED-9835A8043C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0129" y="4832277"/>
            <a:ext cx="1552575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mc="http://schemas.openxmlformats.org/markup-compatibility/2006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mc="http://schemas.openxmlformats.org/markup-compatibility/2006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mc="http://schemas.openxmlformats.org/markup-compatibility/2006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DD554BC-F3EE-D15A-F04C-79D8A4041C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567" y="4914827"/>
            <a:ext cx="1535112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mc="http://schemas.openxmlformats.org/markup-compatibility/2006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mc="http://schemas.openxmlformats.org/markup-compatibility/2006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mc="http://schemas.openxmlformats.org/markup-compatibility/2006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528802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30">
            <a:extLst>
              <a:ext uri="{FF2B5EF4-FFF2-40B4-BE49-F238E27FC236}">
                <a16:creationId xmlns:a16="http://schemas.microsoft.com/office/drawing/2014/main" id="{FA08C9B1-2C0A-B049-99C7-A5A97C3C91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4212" y="1173114"/>
            <a:ext cx="9149556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 eaLnBrk="0" hangingPunct="0"/>
            <a:r>
              <a:rPr lang="en-US" sz="2400" i="1" dirty="0">
                <a:solidFill>
                  <a:srgbClr val="FF0000"/>
                </a:solidFill>
                <a:latin typeface="Arial Black" charset="0"/>
                <a:ea typeface="ＭＳ Ｐゴシック" charset="0"/>
              </a:rPr>
              <a:t>1 Mar: </a:t>
            </a:r>
            <a:r>
              <a:rPr lang="en-US" sz="2400" i="1" dirty="0">
                <a:solidFill>
                  <a:srgbClr val="0039AC"/>
                </a:solidFill>
                <a:latin typeface="Arial Black" charset="0"/>
                <a:ea typeface="ＭＳ Ｐゴシック" charset="0"/>
              </a:rPr>
              <a:t>Ground Penetrating Radar</a:t>
            </a:r>
            <a:endParaRPr lang="en-US" sz="2400" dirty="0">
              <a:solidFill>
                <a:srgbClr val="0039AC"/>
              </a:solidFill>
              <a:latin typeface="Arial" charset="0"/>
              <a:ea typeface="ＭＳ Ｐゴシック" charset="0"/>
            </a:endParaRPr>
          </a:p>
          <a:p>
            <a:pPr algn="l" eaLnBrk="0" hangingPunct="0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• Radar reflections image variations in </a:t>
            </a:r>
            <a:r>
              <a:rPr lang="en-US" sz="2400" i="1" dirty="0">
                <a:solidFill>
                  <a:srgbClr val="FF0000"/>
                </a:solidFill>
                <a:latin typeface="Arial Black" charset="0"/>
                <a:ea typeface="ＭＳ Ｐゴシック" charset="0"/>
              </a:rPr>
              <a:t>Dielectric permittivity</a:t>
            </a:r>
          </a:p>
          <a:p>
            <a:pPr algn="l" eaLnBrk="0" hangingPunct="0"/>
            <a:r>
              <a:rPr lang="en-US" sz="2400" i="1" dirty="0">
                <a:solidFill>
                  <a:schemeClr val="accent2"/>
                </a:solidFill>
                <a:latin typeface="Arial" charset="0"/>
                <a:ea typeface="ＭＳ Ｐゴシック" charset="0"/>
              </a:rPr>
              <a:t>   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(real part </a:t>
            </a:r>
            <a:r>
              <a:rPr lang="en-US" sz="2400" i="1" dirty="0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rPr>
              <a:t></a:t>
            </a:r>
            <a:r>
              <a:rPr lang="en-US" sz="2400" i="1" dirty="0">
                <a:solidFill>
                  <a:schemeClr val="accent2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sz="2400" i="1" dirty="0">
                <a:solidFill>
                  <a:srgbClr val="0039AC"/>
                </a:solidFill>
                <a:latin typeface="Arial Black" charset="0"/>
                <a:ea typeface="ＭＳ Ｐゴシック" charset="0"/>
              </a:rPr>
              <a:t>= </a:t>
            </a:r>
            <a:r>
              <a:rPr lang="en-US" sz="2400" i="1" dirty="0">
                <a:solidFill>
                  <a:srgbClr val="FF0000"/>
                </a:solidFill>
                <a:latin typeface="Arial Black" charset="0"/>
                <a:ea typeface="ＭＳ Ｐゴシック" charset="0"/>
              </a:rPr>
              <a:t>permittivity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)</a:t>
            </a:r>
            <a:endParaRPr lang="en-US" sz="2400" b="1" i="1" dirty="0">
              <a:solidFill>
                <a:srgbClr val="0039AC"/>
              </a:solidFill>
              <a:latin typeface="Arial" charset="0"/>
              <a:ea typeface="ＭＳ Ｐゴシック" charset="0"/>
            </a:endParaRPr>
          </a:p>
          <a:p>
            <a:pPr algn="l" eaLnBrk="0" hangingPunct="0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   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  <a:sym typeface="Symbol" charset="0"/>
              </a:rPr>
              <a:t>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 3-40 for most Earth materials; </a:t>
            </a:r>
          </a:p>
          <a:p>
            <a:pPr algn="l" eaLnBrk="0" hangingPunct="0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   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  <a:sym typeface="Symbol" charset="0"/>
              </a:rPr>
              <a:t>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 higher when H</a:t>
            </a:r>
            <a:r>
              <a:rPr lang="en-US" sz="2400" baseline="-250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2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O &amp;/or clay present</a:t>
            </a:r>
            <a:endParaRPr lang="en-US" sz="2400" b="1" i="1" dirty="0">
              <a:solidFill>
                <a:srgbClr val="0039AC"/>
              </a:solidFill>
              <a:latin typeface="Arial" charset="0"/>
              <a:ea typeface="ＭＳ Ｐゴシック" charset="0"/>
            </a:endParaRPr>
          </a:p>
          <a:p>
            <a:pPr algn="l" eaLnBrk="0" hangingPunct="0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• Radar attenuation similar to seismic:</a:t>
            </a:r>
            <a:r>
              <a:rPr lang="en-US" sz="2400" dirty="0">
                <a:solidFill>
                  <a:schemeClr val="accent2"/>
                </a:solidFill>
                <a:latin typeface="Arial" charset="0"/>
                <a:ea typeface="ＭＳ Ｐゴシック" charset="0"/>
              </a:rPr>
              <a:t>               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where:</a:t>
            </a:r>
            <a:endParaRPr lang="en-US" sz="2400" b="1" i="1" dirty="0">
              <a:solidFill>
                <a:srgbClr val="0039AC"/>
              </a:solidFill>
              <a:latin typeface="Arial" charset="0"/>
              <a:ea typeface="ＭＳ Ｐゴシック" charset="0"/>
            </a:endParaRPr>
          </a:p>
          <a:p>
            <a:pPr algn="l" eaLnBrk="0" hangingPunct="0"/>
            <a:endParaRPr lang="en-US" sz="2400" dirty="0">
              <a:solidFill>
                <a:srgbClr val="0039AC"/>
              </a:solidFill>
              <a:latin typeface="Arial" charset="0"/>
              <a:ea typeface="ＭＳ Ｐゴシック" charset="0"/>
            </a:endParaRPr>
          </a:p>
          <a:p>
            <a:pPr algn="l" eaLnBrk="0" hangingPunct="0"/>
            <a:endParaRPr lang="en-US" sz="2400" dirty="0">
              <a:solidFill>
                <a:srgbClr val="0039AC"/>
              </a:solidFill>
              <a:latin typeface="Arial" charset="0"/>
              <a:ea typeface="ＭＳ Ｐゴシック" charset="0"/>
            </a:endParaRPr>
          </a:p>
          <a:p>
            <a:pPr algn="l" eaLnBrk="0" hangingPunct="0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   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  <a:sym typeface="Symbol" charset="0"/>
              </a:rPr>
              <a:t>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 higher for clay, silt, brines; limits imaging to upper few m</a:t>
            </a:r>
          </a:p>
          <a:p>
            <a:pPr algn="l" eaLnBrk="0" hangingPunct="0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• Velocity is not estimated (rather depth is approx. from </a:t>
            </a:r>
            <a:r>
              <a:rPr lang="en-US" sz="2400" dirty="0">
                <a:solidFill>
                  <a:schemeClr val="tx2"/>
                </a:solidFill>
                <a:latin typeface="Times New Roman"/>
                <a:ea typeface="ＭＳ Ｐゴシック" charset="0"/>
                <a:cs typeface="Times New Roman"/>
              </a:rPr>
              <a:t>~</a:t>
            </a:r>
            <a:r>
              <a:rPr lang="en-US" sz="2400" i="1" dirty="0">
                <a:solidFill>
                  <a:schemeClr val="tx2"/>
                </a:solidFill>
                <a:latin typeface="Times New Roman" charset="0"/>
                <a:ea typeface="ＭＳ Ｐゴシック" charset="0"/>
              </a:rPr>
              <a:t>V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)</a:t>
            </a:r>
          </a:p>
          <a:p>
            <a:pPr algn="l" eaLnBrk="0" hangingPunct="0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   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  <a:sym typeface="Symbol" charset="0"/>
              </a:rPr>
              <a:t>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 (but can be estimated </a:t>
            </a:r>
            <a:r>
              <a:rPr lang="en-US" dirty="0">
                <a:solidFill>
                  <a:srgbClr val="0039AC"/>
                </a:solidFill>
              </a:rPr>
              <a:t>from</a:t>
            </a:r>
            <a:endParaRPr lang="en-US" sz="2400" dirty="0">
              <a:solidFill>
                <a:srgbClr val="0039AC"/>
              </a:solidFill>
              <a:latin typeface="Arial" charset="0"/>
              <a:ea typeface="ＭＳ Ｐゴシック" charset="0"/>
            </a:endParaRPr>
          </a:p>
          <a:p>
            <a:pPr algn="l" eaLnBrk="0" hangingPunct="0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        NMO or diffraction moveout!!!)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9069D20-FAA5-E84B-AC1F-609FADA42E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3949" y="3005089"/>
            <a:ext cx="1155700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:mc="http://schemas.openxmlformats.org/markup-compatibility/2006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:mc="http://schemas.openxmlformats.org/markup-compatibility/2006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:mc="http://schemas.openxmlformats.org/markup-compatibility/2006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59DA61D-1D80-CB4A-8EA2-163A774093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400"/>
          <a:stretch/>
        </p:blipFill>
        <p:spPr bwMode="auto">
          <a:xfrm>
            <a:off x="5024272" y="3386089"/>
            <a:ext cx="2143456" cy="763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:mc="http://schemas.openxmlformats.org/markup-compatibility/2006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:mc="http://schemas.openxmlformats.org/markup-compatibility/2006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:mc="http://schemas.openxmlformats.org/markup-compatibility/2006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CE61688-90DC-8E4B-88B0-A95EA33242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0487" y="4910089"/>
            <a:ext cx="979488" cy="696913"/>
          </a:xfrm>
          <a:prstGeom prst="rect">
            <a:avLst/>
          </a:prstGeom>
          <a:solidFill>
            <a:srgbClr val="C8C8C8"/>
          </a:solidFill>
          <a:ln w="25400">
            <a:solidFill>
              <a:srgbClr val="FF0000"/>
            </a:solidFill>
            <a:miter lim="800000"/>
            <a:headEnd/>
            <a:tailEnd/>
          </a:ln>
          <a:effectLst/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163334E-DB30-D94B-85DA-40EF293852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7987" y="2001789"/>
            <a:ext cx="2986088" cy="987425"/>
          </a:xfrm>
          <a:prstGeom prst="rect">
            <a:avLst/>
          </a:prstGeom>
          <a:solidFill>
            <a:srgbClr val="C8C8C8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28126209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0">
            <a:extLst>
              <a:ext uri="{FF2B5EF4-FFF2-40B4-BE49-F238E27FC236}">
                <a16:creationId xmlns:a16="http://schemas.microsoft.com/office/drawing/2014/main" id="{12B38206-50A2-2C58-BEF6-DC32B453A6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4212" y="745733"/>
            <a:ext cx="9149556" cy="526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 eaLnBrk="0" hangingPunct="0"/>
            <a:r>
              <a:rPr lang="en-US" sz="2400" i="1" dirty="0">
                <a:solidFill>
                  <a:srgbClr val="FF0000"/>
                </a:solidFill>
                <a:latin typeface="Arial Black" charset="0"/>
                <a:ea typeface="ＭＳ Ｐゴシック" charset="0"/>
              </a:rPr>
              <a:t>4 Mar: </a:t>
            </a:r>
            <a:r>
              <a:rPr lang="en-US" sz="2400" i="1" dirty="0">
                <a:solidFill>
                  <a:srgbClr val="0039AC"/>
                </a:solidFill>
                <a:latin typeface="Arial Black" charset="0"/>
                <a:ea typeface="ＭＳ Ｐゴシック" charset="0"/>
              </a:rPr>
              <a:t>Ground Penetrating Radar</a:t>
            </a:r>
            <a:endParaRPr lang="en-US" sz="2400" dirty="0">
              <a:solidFill>
                <a:srgbClr val="0039AC"/>
              </a:solidFill>
              <a:latin typeface="Arial" charset="0"/>
              <a:ea typeface="ＭＳ Ｐゴシック" charset="0"/>
            </a:endParaRPr>
          </a:p>
          <a:p>
            <a:pPr algn="l" eaLnBrk="0" hangingPunct="0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• Radar reflections image variations in </a:t>
            </a:r>
            <a:r>
              <a:rPr lang="en-US" sz="2400" i="1" dirty="0">
                <a:solidFill>
                  <a:srgbClr val="FF0000"/>
                </a:solidFill>
                <a:latin typeface="Arial Black" charset="0"/>
                <a:ea typeface="ＭＳ Ｐゴシック" charset="0"/>
              </a:rPr>
              <a:t>Dielectric permittivity</a:t>
            </a:r>
          </a:p>
          <a:p>
            <a:pPr algn="l" eaLnBrk="0" hangingPunct="0"/>
            <a:r>
              <a:rPr lang="en-US" sz="2400" i="1" dirty="0">
                <a:solidFill>
                  <a:schemeClr val="accent2"/>
                </a:solidFill>
                <a:latin typeface="Arial" charset="0"/>
                <a:ea typeface="ＭＳ Ｐゴシック" charset="0"/>
              </a:rPr>
              <a:t>   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(real part </a:t>
            </a:r>
            <a:r>
              <a:rPr lang="en-US" sz="2400" i="1" dirty="0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rPr>
              <a:t></a:t>
            </a:r>
            <a:r>
              <a:rPr lang="en-US" sz="2400" i="1" dirty="0">
                <a:solidFill>
                  <a:schemeClr val="accent2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sz="2400" i="1" dirty="0">
                <a:solidFill>
                  <a:srgbClr val="0039AC"/>
                </a:solidFill>
                <a:latin typeface="Arial Black" charset="0"/>
                <a:ea typeface="ＭＳ Ｐゴシック" charset="0"/>
              </a:rPr>
              <a:t>= </a:t>
            </a:r>
            <a:r>
              <a:rPr lang="en-US" sz="2400" i="1" dirty="0">
                <a:solidFill>
                  <a:srgbClr val="FF0000"/>
                </a:solidFill>
                <a:latin typeface="Arial Black" charset="0"/>
                <a:ea typeface="ＭＳ Ｐゴシック" charset="0"/>
              </a:rPr>
              <a:t>permittivity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)</a:t>
            </a:r>
            <a:endParaRPr lang="en-US" sz="2400" b="1" i="1" dirty="0">
              <a:solidFill>
                <a:srgbClr val="0039AC"/>
              </a:solidFill>
              <a:latin typeface="Arial" charset="0"/>
              <a:ea typeface="ＭＳ Ｐゴシック" charset="0"/>
            </a:endParaRPr>
          </a:p>
          <a:p>
            <a:pPr algn="l" eaLnBrk="0" hangingPunct="0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   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  <a:sym typeface="Symbol" charset="0"/>
              </a:rPr>
              <a:t>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 3-40 for most Earth materials; </a:t>
            </a:r>
          </a:p>
          <a:p>
            <a:pPr algn="l" eaLnBrk="0" hangingPunct="0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   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  <a:sym typeface="Symbol" charset="0"/>
              </a:rPr>
              <a:t>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 higher when H</a:t>
            </a:r>
            <a:r>
              <a:rPr lang="en-US" sz="2400" baseline="-250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2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O &amp;/or clay present</a:t>
            </a:r>
            <a:endParaRPr lang="en-US" sz="2400" b="1" i="1" dirty="0">
              <a:solidFill>
                <a:srgbClr val="0039AC"/>
              </a:solidFill>
              <a:latin typeface="Arial" charset="0"/>
              <a:ea typeface="ＭＳ Ｐゴシック" charset="0"/>
            </a:endParaRPr>
          </a:p>
          <a:p>
            <a:pPr algn="l" eaLnBrk="0" hangingPunct="0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• Radar attenuation similar to seismic:</a:t>
            </a:r>
            <a:r>
              <a:rPr lang="en-US" sz="2400" dirty="0">
                <a:solidFill>
                  <a:schemeClr val="accent2"/>
                </a:solidFill>
                <a:latin typeface="Arial" charset="0"/>
                <a:ea typeface="ＭＳ Ｐゴシック" charset="0"/>
              </a:rPr>
              <a:t>               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where:</a:t>
            </a:r>
            <a:endParaRPr lang="en-US" sz="2400" b="1" i="1" dirty="0">
              <a:solidFill>
                <a:srgbClr val="0039AC"/>
              </a:solidFill>
              <a:latin typeface="Arial" charset="0"/>
              <a:ea typeface="ＭＳ Ｐゴシック" charset="0"/>
            </a:endParaRPr>
          </a:p>
          <a:p>
            <a:pPr algn="l" eaLnBrk="0" hangingPunct="0"/>
            <a:endParaRPr lang="en-US" sz="2400" dirty="0">
              <a:solidFill>
                <a:srgbClr val="0039AC"/>
              </a:solidFill>
              <a:latin typeface="Arial" charset="0"/>
              <a:ea typeface="ＭＳ Ｐゴシック" charset="0"/>
            </a:endParaRPr>
          </a:p>
          <a:p>
            <a:pPr algn="l" eaLnBrk="0" hangingPunct="0"/>
            <a:endParaRPr lang="en-US" sz="2400" dirty="0">
              <a:solidFill>
                <a:srgbClr val="0039AC"/>
              </a:solidFill>
              <a:latin typeface="Arial" charset="0"/>
              <a:ea typeface="ＭＳ Ｐゴシック" charset="0"/>
            </a:endParaRPr>
          </a:p>
          <a:p>
            <a:pPr algn="l" eaLnBrk="0" hangingPunct="0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   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  <a:sym typeface="Symbol" charset="0"/>
              </a:rPr>
              <a:t>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 higher for clay, silt, brines; limits imaging to upper few m</a:t>
            </a:r>
          </a:p>
          <a:p>
            <a:pPr algn="l" eaLnBrk="0" hangingPunct="0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• Velocity is not estimated (rather depth is approx. from </a:t>
            </a:r>
            <a:r>
              <a:rPr lang="en-US" sz="2400" dirty="0">
                <a:solidFill>
                  <a:schemeClr val="tx2"/>
                </a:solidFill>
                <a:latin typeface="Times New Roman"/>
                <a:ea typeface="ＭＳ Ｐゴシック" charset="0"/>
                <a:cs typeface="Times New Roman"/>
              </a:rPr>
              <a:t>~</a:t>
            </a:r>
            <a:r>
              <a:rPr lang="en-US" sz="2400" i="1" dirty="0">
                <a:solidFill>
                  <a:schemeClr val="tx2"/>
                </a:solidFill>
                <a:latin typeface="Times New Roman" charset="0"/>
                <a:ea typeface="ＭＳ Ｐゴシック" charset="0"/>
              </a:rPr>
              <a:t>V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)</a:t>
            </a:r>
          </a:p>
          <a:p>
            <a:pPr algn="l" eaLnBrk="0" hangingPunct="0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   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  <a:sym typeface="Symbol" charset="0"/>
              </a:rPr>
              <a:t>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 (but can be estimated </a:t>
            </a:r>
            <a:r>
              <a:rPr lang="en-US" dirty="0">
                <a:solidFill>
                  <a:srgbClr val="0039AC"/>
                </a:solidFill>
              </a:rPr>
              <a:t>from</a:t>
            </a:r>
            <a:endParaRPr lang="en-US" sz="2400" dirty="0">
              <a:solidFill>
                <a:srgbClr val="0039AC"/>
              </a:solidFill>
              <a:latin typeface="Arial" charset="0"/>
              <a:ea typeface="ＭＳ Ｐゴシック" charset="0"/>
            </a:endParaRPr>
          </a:p>
          <a:p>
            <a:pPr algn="l" eaLnBrk="0" hangingPunct="0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        NMO or diffraction </a:t>
            </a:r>
            <a:r>
              <a:rPr lang="en-US" sz="2400" dirty="0" err="1">
                <a:solidFill>
                  <a:srgbClr val="0039AC"/>
                </a:solidFill>
                <a:latin typeface="Arial" charset="0"/>
                <a:ea typeface="ＭＳ Ｐゴシック" charset="0"/>
              </a:rPr>
              <a:t>moveout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!!!)</a:t>
            </a:r>
          </a:p>
          <a:p>
            <a:pPr algn="l" eaLnBrk="0" hangingPunct="0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• Standard </a:t>
            </a:r>
            <a:r>
              <a:rPr lang="ja-JP" altLang="en-US" sz="2400" dirty="0">
                <a:solidFill>
                  <a:srgbClr val="0039AC"/>
                </a:solidFill>
                <a:latin typeface="Arial"/>
                <a:ea typeface="ＭＳ Ｐゴシック" charset="0"/>
              </a:rPr>
              <a:t>“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processing</a:t>
            </a:r>
            <a:r>
              <a:rPr lang="ja-JP" altLang="en-US" sz="2400" dirty="0">
                <a:solidFill>
                  <a:srgbClr val="0039AC"/>
                </a:solidFill>
                <a:latin typeface="Arial"/>
                <a:ea typeface="ＭＳ Ｐゴシック" charset="0"/>
              </a:rPr>
              <a:t>”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 includes static corrections for</a:t>
            </a:r>
          </a:p>
          <a:p>
            <a:pPr algn="l" eaLnBrk="0" hangingPunct="0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   elevation, filtering, AGC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005E025-4BB7-3F6B-DB9C-4EBEB01490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3949" y="2577708"/>
            <a:ext cx="1155700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:mc="http://schemas.openxmlformats.org/markup-compatibility/2006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:mc="http://schemas.openxmlformats.org/markup-compatibility/2006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:mc="http://schemas.openxmlformats.org/markup-compatibility/2006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DF4D807-D793-6C83-B9AE-878A87C732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400"/>
          <a:stretch/>
        </p:blipFill>
        <p:spPr bwMode="auto">
          <a:xfrm>
            <a:off x="5024272" y="2958708"/>
            <a:ext cx="2143456" cy="763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:mc="http://schemas.openxmlformats.org/markup-compatibility/2006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:mc="http://schemas.openxmlformats.org/markup-compatibility/2006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:mc="http://schemas.openxmlformats.org/markup-compatibility/2006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E9A804A-1C02-CC48-351F-8C0ADAB855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0487" y="4482708"/>
            <a:ext cx="979488" cy="696913"/>
          </a:xfrm>
          <a:prstGeom prst="rect">
            <a:avLst/>
          </a:prstGeom>
          <a:solidFill>
            <a:srgbClr val="C8C8C8"/>
          </a:solidFill>
          <a:ln w="25400">
            <a:solidFill>
              <a:srgbClr val="FF0000"/>
            </a:solidFill>
            <a:miter lim="800000"/>
            <a:headEnd/>
            <a:tailEnd/>
          </a:ln>
          <a:effectLst/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0F45A61-F191-CCAD-16C3-29C6B75985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7987" y="1574408"/>
            <a:ext cx="2986088" cy="987425"/>
          </a:xfrm>
          <a:prstGeom prst="rect">
            <a:avLst/>
          </a:prstGeom>
          <a:solidFill>
            <a:srgbClr val="C8C8C8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3945248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0">
            <a:extLst>
              <a:ext uri="{FF2B5EF4-FFF2-40B4-BE49-F238E27FC236}">
                <a16:creationId xmlns:a16="http://schemas.microsoft.com/office/drawing/2014/main" id="{4905CC66-04A3-D834-F34A-9A4D457B05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8351" y="1148166"/>
            <a:ext cx="8299067" cy="4462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 eaLnBrk="0" hangingPunct="0"/>
            <a:r>
              <a:rPr lang="en-US" sz="2400" i="1" dirty="0">
                <a:solidFill>
                  <a:srgbClr val="FF0000"/>
                </a:solidFill>
                <a:latin typeface="Arial Black" charset="0"/>
                <a:ea typeface="ＭＳ Ｐゴシック" charset="0"/>
              </a:rPr>
              <a:t>8 Mar: </a:t>
            </a:r>
            <a:r>
              <a:rPr lang="en-US" sz="2400" i="1" dirty="0">
                <a:solidFill>
                  <a:srgbClr val="0039AC"/>
                </a:solidFill>
                <a:latin typeface="Arial Black" charset="0"/>
                <a:ea typeface="ＭＳ Ｐゴシック" charset="0"/>
              </a:rPr>
              <a:t>Introduction to Gravity</a:t>
            </a:r>
          </a:p>
          <a:p>
            <a:pPr algn="l" eaLnBrk="0" hangingPunct="0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• Governed by </a:t>
            </a:r>
            <a:r>
              <a:rPr lang="en-US" sz="2400" i="1" dirty="0" err="1">
                <a:solidFill>
                  <a:srgbClr val="FF0000"/>
                </a:solidFill>
                <a:latin typeface="Arial Black" charset="0"/>
                <a:ea typeface="ＭＳ Ｐゴシック" charset="0"/>
              </a:rPr>
              <a:t>LaPlace</a:t>
            </a:r>
            <a:r>
              <a:rPr lang="en-US" i="1" dirty="0" err="1">
                <a:solidFill>
                  <a:srgbClr val="FF0000"/>
                </a:solidFill>
                <a:latin typeface="Arial Black" charset="0"/>
              </a:rPr>
              <a:t>’</a:t>
            </a:r>
            <a:r>
              <a:rPr lang="en-US" sz="2400" i="1" dirty="0" err="1">
                <a:solidFill>
                  <a:srgbClr val="FF0000"/>
                </a:solidFill>
                <a:latin typeface="Arial Black" charset="0"/>
                <a:ea typeface="ＭＳ Ｐゴシック" charset="0"/>
              </a:rPr>
              <a:t>s</a:t>
            </a:r>
            <a:r>
              <a:rPr lang="en-US" sz="2400" i="1" dirty="0">
                <a:solidFill>
                  <a:srgbClr val="FF0000"/>
                </a:solidFill>
                <a:latin typeface="Arial Black" charset="0"/>
                <a:ea typeface="ＭＳ Ｐゴシック" charset="0"/>
              </a:rPr>
              <a:t> equation:</a:t>
            </a:r>
          </a:p>
          <a:p>
            <a:pPr algn="l"/>
            <a:endParaRPr lang="en-US" sz="1200" i="1" dirty="0">
              <a:solidFill>
                <a:schemeClr val="accent2"/>
              </a:solidFill>
              <a:latin typeface="Arial" charset="0"/>
              <a:ea typeface="ＭＳ Ｐゴシック" charset="0"/>
            </a:endParaRPr>
          </a:p>
          <a:p>
            <a:pPr algn="l"/>
            <a:r>
              <a:rPr lang="en-US" sz="2400" i="1" dirty="0">
                <a:solidFill>
                  <a:schemeClr val="accent2"/>
                </a:solidFill>
                <a:latin typeface="Arial" charset="0"/>
                <a:ea typeface="ＭＳ Ｐゴシック" charset="0"/>
              </a:rPr>
              <a:t>     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with solution of the form:</a:t>
            </a:r>
            <a:endParaRPr lang="en-US" sz="2400" b="1" i="1" dirty="0">
              <a:solidFill>
                <a:srgbClr val="0039AC"/>
              </a:solidFill>
              <a:latin typeface="Arial" charset="0"/>
              <a:ea typeface="ＭＳ Ｐゴシック" charset="0"/>
            </a:endParaRPr>
          </a:p>
          <a:p>
            <a:pPr algn="l"/>
            <a:endParaRPr lang="en-US" sz="1800" dirty="0">
              <a:solidFill>
                <a:srgbClr val="0039AC"/>
              </a:solidFill>
              <a:latin typeface="Arial" charset="0"/>
              <a:ea typeface="ＭＳ Ｐゴシック" charset="0"/>
            </a:endParaRPr>
          </a:p>
          <a:p>
            <a:pPr algn="l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• If we have a spherical body with mass </a:t>
            </a:r>
            <a:r>
              <a:rPr lang="en-US" sz="2400" i="1" dirty="0">
                <a:latin typeface="Times New Roman" charset="0"/>
                <a:ea typeface="ＭＳ Ｐゴシック" charset="0"/>
              </a:rPr>
              <a:t>M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 and constant (or </a:t>
            </a:r>
          </a:p>
          <a:p>
            <a:pPr algn="l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     radially symmetric) density, this integral becomes:</a:t>
            </a:r>
            <a:endParaRPr lang="en-US" sz="2400" b="1" i="1" dirty="0">
              <a:solidFill>
                <a:srgbClr val="0039AC"/>
              </a:solidFill>
              <a:latin typeface="Arial" charset="0"/>
              <a:ea typeface="ＭＳ Ｐゴシック" charset="0"/>
            </a:endParaRPr>
          </a:p>
          <a:p>
            <a:pPr algn="l"/>
            <a:endParaRPr lang="en-US" sz="2400" dirty="0">
              <a:solidFill>
                <a:srgbClr val="0039AC"/>
              </a:solidFill>
              <a:latin typeface="Arial" charset="0"/>
              <a:ea typeface="ＭＳ Ｐゴシック" charset="0"/>
            </a:endParaRPr>
          </a:p>
          <a:p>
            <a:pPr algn="l"/>
            <a:endParaRPr lang="en-US" sz="2400" dirty="0">
              <a:solidFill>
                <a:srgbClr val="0039AC"/>
              </a:solidFill>
              <a:latin typeface="Arial" charset="0"/>
              <a:ea typeface="ＭＳ Ｐゴシック" charset="0"/>
            </a:endParaRPr>
          </a:p>
          <a:p>
            <a:pPr algn="l"/>
            <a:endParaRPr lang="en-US" sz="1400" dirty="0">
              <a:solidFill>
                <a:srgbClr val="0039AC"/>
              </a:solidFill>
              <a:latin typeface="Arial" charset="0"/>
              <a:ea typeface="ＭＳ Ｐゴシック" charset="0"/>
            </a:endParaRPr>
          </a:p>
          <a:p>
            <a:pPr algn="l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• Method looks for </a:t>
            </a:r>
            <a:r>
              <a:rPr lang="en-US" sz="2400" i="1" dirty="0">
                <a:solidFill>
                  <a:srgbClr val="0039AC"/>
                </a:solidFill>
                <a:latin typeface="Arial Black" charset="0"/>
                <a:ea typeface="ＭＳ Ｐゴシック" charset="0"/>
              </a:rPr>
              <a:t>anomalies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 in gravity </a:t>
            </a:r>
            <a:r>
              <a:rPr lang="en-US" sz="2400" i="1" dirty="0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rPr>
              <a:t></a:t>
            </a:r>
            <a:r>
              <a:rPr lang="en-US" sz="2400" i="1" dirty="0">
                <a:solidFill>
                  <a:schemeClr val="tx1"/>
                </a:solidFill>
                <a:latin typeface="Times New Roman" charset="0"/>
                <a:ea typeface="ＭＳ Ｐゴシック" charset="0"/>
              </a:rPr>
              <a:t>g</a:t>
            </a:r>
            <a:r>
              <a:rPr lang="en-US" sz="2400" dirty="0">
                <a:solidFill>
                  <a:schemeClr val="accent2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(relative to</a:t>
            </a:r>
          </a:p>
          <a:p>
            <a:pPr algn="l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    the gravity expected for a uniform-density ellipsoid)</a:t>
            </a:r>
          </a:p>
          <a:p>
            <a:pPr algn="l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    that result from lateral changes in </a:t>
            </a:r>
            <a:r>
              <a:rPr lang="en-US" sz="2400" i="1" dirty="0">
                <a:solidFill>
                  <a:srgbClr val="0039AC"/>
                </a:solidFill>
                <a:latin typeface="Arial Black" charset="0"/>
                <a:ea typeface="ＭＳ Ｐゴシック" charset="0"/>
              </a:rPr>
              <a:t>mass density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sz="2400" i="1" dirty="0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rPr>
              <a:t>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6D9CA0D-5454-7371-ECA0-8B54E9F09F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6217" y="1492276"/>
            <a:ext cx="3048000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:mc="http://schemas.openxmlformats.org/markup-compatibility/2006" xmlns="">
                <a:solidFill>
                  <a:srgbClr val="C8C8C8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:mc="http://schemas.openxmlformats.org/markup-compatibility/2006" xmlns="" w="25400">
                <a:solidFill>
                  <a:srgbClr val="FF0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:mc="http://schemas.openxmlformats.org/markup-compatibility/2006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863AEAD-FA42-F9D9-7298-DBA9AC23F0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4357" y="1997226"/>
            <a:ext cx="2747963" cy="83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:mc="http://schemas.openxmlformats.org/markup-compatibility/2006" xmlns="">
                <a:solidFill>
                  <a:srgbClr val="C8C8C8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:mc="http://schemas.openxmlformats.org/markup-compatibility/2006" xmlns="" w="25400">
                <a:solidFill>
                  <a:srgbClr val="FF0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:mc="http://schemas.openxmlformats.org/markup-compatibility/2006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3C29BE2-DE54-489D-7E32-C3A1FE8AF0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5594" y="3527743"/>
            <a:ext cx="1420813" cy="865188"/>
          </a:xfrm>
          <a:prstGeom prst="rect">
            <a:avLst/>
          </a:prstGeom>
          <a:solidFill>
            <a:srgbClr val="C8C8C8"/>
          </a:solidFill>
          <a:ln w="25400">
            <a:solidFill>
              <a:srgbClr val="FF0000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01331853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>
            <a:extLst>
              <a:ext uri="{FF2B5EF4-FFF2-40B4-BE49-F238E27FC236}">
                <a16:creationId xmlns:a16="http://schemas.microsoft.com/office/drawing/2014/main" id="{89582496-CF9B-BE0B-2D64-0F81E40DBA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7394" y="797511"/>
            <a:ext cx="9017212" cy="526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 eaLnBrk="0" hangingPunct="0"/>
            <a:r>
              <a:rPr lang="en-US" sz="2400" i="1" dirty="0">
                <a:solidFill>
                  <a:srgbClr val="FF0000"/>
                </a:solidFill>
                <a:latin typeface="Arial Black" charset="0"/>
                <a:ea typeface="ＭＳ Ｐゴシック" charset="0"/>
              </a:rPr>
              <a:t>18 Mar: </a:t>
            </a:r>
            <a:r>
              <a:rPr lang="en-US" sz="2400" i="1" dirty="0">
                <a:solidFill>
                  <a:srgbClr val="0003AA"/>
                </a:solidFill>
                <a:latin typeface="Arial Black" charset="0"/>
                <a:ea typeface="ＭＳ Ｐゴシック" charset="0"/>
              </a:rPr>
              <a:t>Gravity Measurements</a:t>
            </a:r>
          </a:p>
          <a:p>
            <a:pPr algn="l"/>
            <a:r>
              <a:rPr lang="en-US" sz="2400" dirty="0">
                <a:solidFill>
                  <a:srgbClr val="0003AA"/>
                </a:solidFill>
                <a:latin typeface="Arial" charset="0"/>
                <a:ea typeface="ＭＳ Ｐゴシック" charset="0"/>
                <a:cs typeface="ＭＳ Ｐゴシック" charset="0"/>
              </a:rPr>
              <a:t>• Measurements may be </a:t>
            </a:r>
            <a:r>
              <a:rPr lang="en-US" sz="2400" i="1" dirty="0">
                <a:solidFill>
                  <a:srgbClr val="FF0000"/>
                </a:solidFill>
                <a:latin typeface="Arial Black" charset="0"/>
                <a:ea typeface="ＭＳ Ｐゴシック" charset="0"/>
                <a:cs typeface="ＭＳ Ｐゴシック" charset="0"/>
              </a:rPr>
              <a:t>surface-based</a:t>
            </a:r>
            <a:r>
              <a:rPr lang="en-US" sz="2400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400" dirty="0">
                <a:solidFill>
                  <a:srgbClr val="0003AA"/>
                </a:solidFill>
                <a:latin typeface="Arial" charset="0"/>
                <a:ea typeface="ＭＳ Ｐゴシック" charset="0"/>
                <a:cs typeface="ＭＳ Ｐゴシック" charset="0"/>
              </a:rPr>
              <a:t>(i.e., taken with</a:t>
            </a:r>
          </a:p>
          <a:p>
            <a:pPr algn="l"/>
            <a:r>
              <a:rPr lang="en-US" sz="2400" dirty="0">
                <a:solidFill>
                  <a:srgbClr val="0003AA"/>
                </a:solidFill>
                <a:latin typeface="Arial" charset="0"/>
                <a:ea typeface="ＭＳ Ｐゴシック" charset="0"/>
              </a:rPr>
              <a:t>    instruments placed on the ground surface) or </a:t>
            </a:r>
          </a:p>
          <a:p>
            <a:pPr algn="l"/>
            <a:r>
              <a:rPr lang="en-US" sz="2400" dirty="0">
                <a:solidFill>
                  <a:schemeClr val="accent2"/>
                </a:solidFill>
                <a:latin typeface="Arial" charset="0"/>
                <a:ea typeface="ＭＳ Ｐゴシック" charset="0"/>
              </a:rPr>
              <a:t>    </a:t>
            </a:r>
            <a:r>
              <a:rPr lang="en-US" sz="2400" i="1" dirty="0">
                <a:solidFill>
                  <a:srgbClr val="FF0000"/>
                </a:solidFill>
                <a:latin typeface="Arial Black" charset="0"/>
                <a:ea typeface="ＭＳ Ｐゴシック" charset="0"/>
              </a:rPr>
              <a:t>space-based</a:t>
            </a:r>
            <a:r>
              <a:rPr lang="en-US" sz="2400" dirty="0">
                <a:solidFill>
                  <a:srgbClr val="0003AA"/>
                </a:solidFill>
                <a:latin typeface="Arial" charset="0"/>
                <a:ea typeface="ＭＳ Ｐゴシック" charset="0"/>
              </a:rPr>
              <a:t>;</a:t>
            </a:r>
            <a:r>
              <a:rPr lang="en-US" sz="2400" dirty="0">
                <a:solidFill>
                  <a:schemeClr val="accent2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sz="2400" i="1" dirty="0">
                <a:solidFill>
                  <a:srgbClr val="FF0000"/>
                </a:solidFill>
                <a:latin typeface="Arial Black" charset="0"/>
                <a:ea typeface="ＭＳ Ｐゴシック" charset="0"/>
              </a:rPr>
              <a:t>absolute</a:t>
            </a:r>
            <a:r>
              <a:rPr lang="en-US" sz="2400" dirty="0">
                <a:solidFill>
                  <a:srgbClr val="FF0000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sz="2400" dirty="0">
                <a:solidFill>
                  <a:srgbClr val="0003AA"/>
                </a:solidFill>
                <a:latin typeface="Arial" charset="0"/>
                <a:ea typeface="ＭＳ Ｐゴシック" charset="0"/>
              </a:rPr>
              <a:t>or</a:t>
            </a:r>
            <a:r>
              <a:rPr lang="en-US" sz="2400" dirty="0">
                <a:solidFill>
                  <a:schemeClr val="accent2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sz="2400" i="1" dirty="0">
                <a:solidFill>
                  <a:srgbClr val="FF0000"/>
                </a:solidFill>
                <a:latin typeface="Arial Black" charset="0"/>
                <a:ea typeface="ＭＳ Ｐゴシック" charset="0"/>
              </a:rPr>
              <a:t>relative</a:t>
            </a:r>
            <a:endParaRPr lang="en-US" sz="2400" dirty="0">
              <a:solidFill>
                <a:srgbClr val="FF0000"/>
              </a:solidFill>
              <a:ea typeface="ＭＳ Ｐゴシック" charset="0"/>
            </a:endParaRPr>
          </a:p>
          <a:p>
            <a:pPr algn="l"/>
            <a:r>
              <a:rPr lang="en-US" sz="2400" dirty="0">
                <a:solidFill>
                  <a:srgbClr val="0003AA"/>
                </a:solidFill>
                <a:latin typeface="Arial" charset="0"/>
                <a:ea typeface="ＭＳ Ｐゴシック" charset="0"/>
              </a:rPr>
              <a:t>• Surface measurements are accurate to ~3-6 </a:t>
            </a:r>
            <a:r>
              <a:rPr lang="en-US" sz="2400" dirty="0">
                <a:solidFill>
                  <a:srgbClr val="0003AA"/>
                </a:solidFill>
                <a:latin typeface="Symbol" charset="0"/>
                <a:ea typeface="ＭＳ Ｐゴシック" charset="0"/>
                <a:sym typeface="Symbol" charset="0"/>
              </a:rPr>
              <a:t></a:t>
            </a:r>
            <a:r>
              <a:rPr lang="en-US" sz="2400" dirty="0">
                <a:solidFill>
                  <a:srgbClr val="0003AA"/>
                </a:solidFill>
                <a:latin typeface="Arial" charset="0"/>
                <a:ea typeface="ＭＳ Ｐゴシック" charset="0"/>
              </a:rPr>
              <a:t>Gals (for absolute</a:t>
            </a:r>
          </a:p>
          <a:p>
            <a:pPr algn="l"/>
            <a:r>
              <a:rPr lang="en-US" sz="2400" dirty="0">
                <a:solidFill>
                  <a:srgbClr val="0003AA"/>
                </a:solidFill>
                <a:latin typeface="Arial" charset="0"/>
                <a:ea typeface="ＭＳ Ｐゴシック" charset="0"/>
              </a:rPr>
              <a:t>    gravimeters or relative measurements by Lacoste-Romberg):</a:t>
            </a:r>
          </a:p>
          <a:p>
            <a:pPr algn="l"/>
            <a:r>
              <a:rPr lang="en-US" sz="2400" dirty="0">
                <a:solidFill>
                  <a:srgbClr val="0003AA"/>
                </a:solidFill>
                <a:latin typeface="Arial" charset="0"/>
                <a:ea typeface="ＭＳ Ｐゴシック" charset="0"/>
              </a:rPr>
              <a:t>    i.e., nearly one part in 10</a:t>
            </a:r>
            <a:r>
              <a:rPr lang="en-US" sz="2400" baseline="30000" dirty="0">
                <a:solidFill>
                  <a:srgbClr val="0003AA"/>
                </a:solidFill>
                <a:latin typeface="Arial" charset="0"/>
                <a:ea typeface="ＭＳ Ｐゴシック" charset="0"/>
              </a:rPr>
              <a:t>9</a:t>
            </a:r>
            <a:r>
              <a:rPr lang="en-US" sz="2400" dirty="0">
                <a:solidFill>
                  <a:srgbClr val="0003AA"/>
                </a:solidFill>
                <a:latin typeface="Arial" charset="0"/>
                <a:ea typeface="ＭＳ Ｐゴシック" charset="0"/>
              </a:rPr>
              <a:t> of the total acceleration!</a:t>
            </a:r>
          </a:p>
          <a:p>
            <a:pPr algn="l"/>
            <a:r>
              <a:rPr lang="en-US" sz="2400" dirty="0">
                <a:solidFill>
                  <a:srgbClr val="0003AA"/>
                </a:solidFill>
                <a:latin typeface="Arial" charset="0"/>
                <a:ea typeface="ＭＳ Ｐゴシック" charset="0"/>
              </a:rPr>
              <a:t>• Satellite measurements (especially GRACE, GOCE) can be </a:t>
            </a:r>
          </a:p>
          <a:p>
            <a:pPr algn="l"/>
            <a:r>
              <a:rPr lang="en-US" sz="2400" dirty="0">
                <a:solidFill>
                  <a:srgbClr val="0003AA"/>
                </a:solidFill>
                <a:latin typeface="Arial" charset="0"/>
                <a:ea typeface="ＭＳ Ｐゴシック" charset="0"/>
              </a:rPr>
              <a:t>    extremely accurate (&lt;0.1 </a:t>
            </a:r>
            <a:r>
              <a:rPr lang="en-US" sz="2400" dirty="0">
                <a:solidFill>
                  <a:srgbClr val="0003AA"/>
                </a:solidFill>
                <a:latin typeface="Symbol" charset="0"/>
                <a:ea typeface="ＭＳ Ｐゴシック" charset="0"/>
                <a:sym typeface="Symbol" charset="0"/>
              </a:rPr>
              <a:t></a:t>
            </a:r>
            <a:r>
              <a:rPr lang="en-US" sz="2400" dirty="0">
                <a:solidFill>
                  <a:srgbClr val="0003AA"/>
                </a:solidFill>
                <a:latin typeface="Arial" charset="0"/>
                <a:ea typeface="ＭＳ Ｐゴシック" charset="0"/>
              </a:rPr>
              <a:t>Gal!), but only as an average</a:t>
            </a:r>
          </a:p>
          <a:p>
            <a:pPr algn="l"/>
            <a:r>
              <a:rPr lang="en-US" dirty="0">
                <a:solidFill>
                  <a:srgbClr val="0003AA"/>
                </a:solidFill>
              </a:rPr>
              <a:t>    over </a:t>
            </a:r>
            <a:r>
              <a:rPr lang="en-US" sz="2400" dirty="0">
                <a:solidFill>
                  <a:srgbClr val="0003AA"/>
                </a:solidFill>
                <a:latin typeface="Arial" charset="0"/>
                <a:ea typeface="ＭＳ Ｐゴシック" charset="0"/>
              </a:rPr>
              <a:t>very large spatial scales (&gt; 500 km)</a:t>
            </a:r>
          </a:p>
          <a:p>
            <a:pPr algn="l"/>
            <a:r>
              <a:rPr lang="en-US" sz="2400" dirty="0">
                <a:solidFill>
                  <a:srgbClr val="0003AA"/>
                </a:solidFill>
                <a:latin typeface="Arial" charset="0"/>
                <a:ea typeface="ＭＳ Ｐゴシック" charset="0"/>
              </a:rPr>
              <a:t>• Time-variable gravity can be useful for understanding</a:t>
            </a:r>
          </a:p>
          <a:p>
            <a:pPr algn="l"/>
            <a:r>
              <a:rPr lang="en-US" sz="2400" dirty="0">
                <a:solidFill>
                  <a:srgbClr val="0003AA"/>
                </a:solidFill>
                <a:latin typeface="Arial" charset="0"/>
                <a:ea typeface="ＭＳ Ｐゴシック" charset="0"/>
              </a:rPr>
              <a:t>    dynamical processes (fluid envelopes &amp; solid Earth)</a:t>
            </a:r>
          </a:p>
          <a:p>
            <a:pPr algn="l"/>
            <a:r>
              <a:rPr lang="en-US" sz="2400" dirty="0">
                <a:solidFill>
                  <a:srgbClr val="0003AA"/>
                </a:solidFill>
                <a:latin typeface="Arial" charset="0"/>
                <a:ea typeface="ＭＳ Ｐゴシック" charset="0"/>
              </a:rPr>
              <a:t>• Surface-based time-variable </a:t>
            </a:r>
            <a:r>
              <a:rPr lang="en-US" sz="2400" i="1" dirty="0">
                <a:latin typeface="Times New Roman" charset="0"/>
                <a:ea typeface="ＭＳ Ｐゴシック" charset="0"/>
              </a:rPr>
              <a:t>g</a:t>
            </a:r>
            <a:r>
              <a:rPr lang="en-US" sz="2400" dirty="0">
                <a:solidFill>
                  <a:srgbClr val="0003AA"/>
                </a:solidFill>
                <a:latin typeface="Arial" charset="0"/>
                <a:ea typeface="ＭＳ Ｐゴシック" charset="0"/>
              </a:rPr>
              <a:t> also used for environmental/</a:t>
            </a:r>
          </a:p>
          <a:p>
            <a:pPr algn="l"/>
            <a:r>
              <a:rPr lang="en-US" sz="2400" dirty="0">
                <a:solidFill>
                  <a:srgbClr val="0003AA"/>
                </a:solidFill>
                <a:latin typeface="Arial" charset="0"/>
                <a:ea typeface="ＭＳ Ｐゴシック" charset="0"/>
              </a:rPr>
              <a:t>    hydrologic applications</a:t>
            </a:r>
          </a:p>
        </p:txBody>
      </p:sp>
    </p:spTree>
    <p:extLst>
      <p:ext uri="{BB962C8B-B14F-4D97-AF65-F5344CB8AC3E}">
        <p14:creationId xmlns:p14="http://schemas.microsoft.com/office/powerpoint/2010/main" val="282599319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0">
            <a:extLst>
              <a:ext uri="{FF2B5EF4-FFF2-40B4-BE49-F238E27FC236}">
                <a16:creationId xmlns:a16="http://schemas.microsoft.com/office/drawing/2014/main" id="{11660A13-6F42-F4B5-C51C-DC870116D4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2854" y="731986"/>
            <a:ext cx="8636275" cy="5201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 eaLnBrk="0" hangingPunct="0"/>
            <a:r>
              <a:rPr lang="en-US" sz="2400" i="1" dirty="0">
                <a:solidFill>
                  <a:srgbClr val="FF0000"/>
                </a:solidFill>
                <a:latin typeface="Arial Black" charset="0"/>
                <a:ea typeface="ＭＳ Ｐゴシック" charset="0"/>
              </a:rPr>
              <a:t>20 Mar: </a:t>
            </a:r>
            <a:r>
              <a:rPr lang="en-US" sz="2400" i="1" dirty="0">
                <a:solidFill>
                  <a:srgbClr val="0039AC"/>
                </a:solidFill>
                <a:latin typeface="Arial Black" charset="0"/>
                <a:ea typeface="ＭＳ Ｐゴシック" charset="0"/>
              </a:rPr>
              <a:t>Gravity Reduction</a:t>
            </a:r>
          </a:p>
          <a:p>
            <a:pPr algn="l" eaLnBrk="0" hangingPunct="0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• For terrestrial measurements, we record measurement time</a:t>
            </a:r>
          </a:p>
          <a:p>
            <a:pPr algn="l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     and atmospheric pressure; correct for lunar, solar, </a:t>
            </a:r>
          </a:p>
          <a:p>
            <a:pPr algn="l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     planetary &amp; solid Earth tides + atmospheric mass</a:t>
            </a:r>
          </a:p>
          <a:p>
            <a:pPr algn="l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• Measurement latitude 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  <a:sym typeface="Symbol" charset="0"/>
              </a:rPr>
              <a:t> correction for ellipsoidal height and</a:t>
            </a:r>
          </a:p>
          <a:p>
            <a:pPr algn="l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  <a:sym typeface="Symbol" charset="0"/>
              </a:rPr>
              <a:t>     centrifugal force of Earth</a:t>
            </a:r>
            <a:r>
              <a:rPr lang="en-US" dirty="0">
                <a:solidFill>
                  <a:srgbClr val="0039AC"/>
                </a:solidFill>
                <a:sym typeface="Symbol" charset="0"/>
              </a:rPr>
              <a:t>’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  <a:sym typeface="Symbol" charset="0"/>
              </a:rPr>
              <a:t>s rotation (see text </a:t>
            </a:r>
            <a:r>
              <a:rPr lang="en-US" sz="2400" dirty="0" err="1">
                <a:solidFill>
                  <a:srgbClr val="0039AC"/>
                </a:solidFill>
                <a:latin typeface="Arial" charset="0"/>
                <a:ea typeface="ＭＳ Ｐゴシック" charset="0"/>
                <a:sym typeface="Symbol" charset="0"/>
              </a:rPr>
              <a:t>eqn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  <a:sym typeface="Symbol" charset="0"/>
              </a:rPr>
              <a:t> 6.12)</a:t>
            </a:r>
            <a:endParaRPr lang="en-US" sz="1000" dirty="0">
              <a:solidFill>
                <a:srgbClr val="0039AC"/>
              </a:solidFill>
              <a:latin typeface="Arial" charset="0"/>
              <a:ea typeface="ＭＳ Ｐゴシック" charset="0"/>
            </a:endParaRPr>
          </a:p>
          <a:p>
            <a:pPr algn="l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• </a:t>
            </a:r>
            <a:r>
              <a:rPr lang="en-US" sz="2400" i="1" dirty="0">
                <a:solidFill>
                  <a:srgbClr val="FF0000"/>
                </a:solidFill>
                <a:latin typeface="Arial Black" charset="0"/>
                <a:ea typeface="ＭＳ Ｐゴシック" charset="0"/>
              </a:rPr>
              <a:t>Free air correction</a:t>
            </a:r>
            <a:r>
              <a:rPr lang="en-US" sz="2400" dirty="0">
                <a:solidFill>
                  <a:srgbClr val="FF0000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is ~</a:t>
            </a:r>
            <a:r>
              <a:rPr lang="en-US" sz="2400" dirty="0">
                <a:solidFill>
                  <a:schemeClr val="accent2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sz="2400" i="1" dirty="0">
                <a:solidFill>
                  <a:srgbClr val="FF0000"/>
                </a:solidFill>
                <a:latin typeface="Arial Black" charset="0"/>
                <a:ea typeface="ＭＳ Ｐゴシック" charset="0"/>
              </a:rPr>
              <a:t>–308.6 </a:t>
            </a:r>
            <a:r>
              <a:rPr lang="en-US" sz="2400" i="1" dirty="0">
                <a:solidFill>
                  <a:srgbClr val="FF0000"/>
                </a:solidFill>
                <a:latin typeface="Symbol" charset="0"/>
                <a:ea typeface="ＭＳ Ｐゴシック" charset="0"/>
                <a:sym typeface="Symbol" charset="0"/>
              </a:rPr>
              <a:t></a:t>
            </a:r>
            <a:r>
              <a:rPr lang="en-US" sz="2400" i="1" dirty="0">
                <a:solidFill>
                  <a:srgbClr val="FF0000"/>
                </a:solidFill>
                <a:latin typeface="Arial Black" charset="0"/>
                <a:ea typeface="ＭＳ Ｐゴシック" charset="0"/>
              </a:rPr>
              <a:t>Gal/m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:</a:t>
            </a:r>
          </a:p>
          <a:p>
            <a:pPr algn="l"/>
            <a:endParaRPr lang="en-US" sz="2400" dirty="0">
              <a:solidFill>
                <a:schemeClr val="accent2"/>
              </a:solidFill>
              <a:latin typeface="Arial" charset="0"/>
              <a:ea typeface="ＭＳ Ｐゴシック" charset="0"/>
            </a:endParaRPr>
          </a:p>
          <a:p>
            <a:pPr algn="l"/>
            <a:endParaRPr lang="en-US" sz="1600" dirty="0">
              <a:solidFill>
                <a:schemeClr val="accent2"/>
              </a:solidFill>
              <a:latin typeface="Arial" charset="0"/>
              <a:ea typeface="ＭＳ Ｐゴシック" charset="0"/>
            </a:endParaRPr>
          </a:p>
          <a:p>
            <a:pPr algn="l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•</a:t>
            </a:r>
            <a:r>
              <a:rPr lang="en-US" sz="2400" dirty="0">
                <a:solidFill>
                  <a:schemeClr val="accent2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sz="2400" i="1" dirty="0">
                <a:solidFill>
                  <a:srgbClr val="FF0000"/>
                </a:solidFill>
                <a:latin typeface="Arial Black" charset="0"/>
                <a:ea typeface="ＭＳ Ｐゴシック" charset="0"/>
              </a:rPr>
              <a:t>Free air anomaly</a:t>
            </a:r>
            <a:r>
              <a:rPr lang="en-US" sz="1200" i="1" dirty="0">
                <a:solidFill>
                  <a:srgbClr val="FF0000"/>
                </a:solidFill>
                <a:latin typeface="Arial Black" charset="0"/>
                <a:ea typeface="ＭＳ Ｐゴシック" charset="0"/>
              </a:rPr>
              <a:t> 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:</a:t>
            </a:r>
          </a:p>
          <a:p>
            <a:pPr algn="l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• </a:t>
            </a:r>
            <a:r>
              <a:rPr lang="en-US" sz="2400" i="1" dirty="0">
                <a:solidFill>
                  <a:srgbClr val="FF0000"/>
                </a:solidFill>
                <a:latin typeface="Arial Black" charset="0"/>
                <a:ea typeface="ＭＳ Ｐゴシック" charset="0"/>
              </a:rPr>
              <a:t>Bouguer slab correction</a:t>
            </a:r>
            <a:r>
              <a:rPr lang="en-US" sz="8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:</a:t>
            </a:r>
          </a:p>
          <a:p>
            <a:pPr algn="l"/>
            <a:endParaRPr lang="en-US" sz="2800" dirty="0">
              <a:solidFill>
                <a:srgbClr val="0039AC"/>
              </a:solidFill>
              <a:latin typeface="Arial" charset="0"/>
              <a:ea typeface="ＭＳ Ｐゴシック" charset="0"/>
            </a:endParaRPr>
          </a:p>
          <a:p>
            <a:pPr algn="l"/>
            <a:r>
              <a:rPr lang="en-US" sz="2400" i="1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• </a:t>
            </a:r>
            <a:r>
              <a:rPr lang="en-US" sz="2400" i="1" dirty="0">
                <a:solidFill>
                  <a:srgbClr val="FF0000"/>
                </a:solidFill>
                <a:latin typeface="Arial Black" charset="0"/>
                <a:ea typeface="ＭＳ Ｐゴシック" charset="0"/>
              </a:rPr>
              <a:t>Complete Bouguer anomaly</a:t>
            </a:r>
            <a:r>
              <a:rPr lang="en-US" sz="8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:</a:t>
            </a:r>
          </a:p>
          <a:p>
            <a:pPr algn="l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    (</a:t>
            </a:r>
            <a:r>
              <a:rPr lang="en-US" sz="2400" i="1" dirty="0" err="1">
                <a:solidFill>
                  <a:schemeClr val="tx2"/>
                </a:solidFill>
                <a:latin typeface="Times New Roman" charset="0"/>
                <a:ea typeface="ＭＳ Ｐゴシック" charset="0"/>
              </a:rPr>
              <a:t>D</a:t>
            </a:r>
            <a:r>
              <a:rPr lang="en-US" sz="2400" i="1" baseline="-25000" dirty="0" err="1">
                <a:solidFill>
                  <a:schemeClr val="tx2"/>
                </a:solidFill>
                <a:latin typeface="Times New Roman" charset="0"/>
                <a:ea typeface="ＭＳ Ｐゴシック" charset="0"/>
              </a:rPr>
              <a:t>corr</a:t>
            </a:r>
            <a:r>
              <a:rPr lang="en-US" sz="2400" dirty="0">
                <a:solidFill>
                  <a:schemeClr val="accent2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is instrumental drift; </a:t>
            </a:r>
            <a:r>
              <a:rPr lang="en-US" sz="2400" i="1" dirty="0">
                <a:solidFill>
                  <a:schemeClr val="tx2"/>
                </a:solidFill>
                <a:latin typeface="Symbol" charset="0"/>
                <a:ea typeface="ＭＳ Ｐゴシック" charset="0"/>
                <a:sym typeface="Symbol" charset="0"/>
              </a:rPr>
              <a:t></a:t>
            </a:r>
            <a:r>
              <a:rPr lang="en-US" sz="2400" dirty="0">
                <a:solidFill>
                  <a:schemeClr val="tx2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sz="2400" dirty="0">
                <a:solidFill>
                  <a:schemeClr val="tx2"/>
                </a:solidFill>
                <a:latin typeface="Times New Roman" charset="0"/>
                <a:ea typeface="ＭＳ Ｐゴシック" charset="0"/>
              </a:rPr>
              <a:t>= 2670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;</a:t>
            </a:r>
            <a:r>
              <a:rPr lang="en-US" sz="2400" dirty="0">
                <a:solidFill>
                  <a:schemeClr val="accent2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sz="2400" i="1" dirty="0" err="1">
                <a:solidFill>
                  <a:schemeClr val="tx2"/>
                </a:solidFill>
                <a:latin typeface="Times New Roman" charset="0"/>
                <a:ea typeface="ＭＳ Ｐゴシック" charset="0"/>
              </a:rPr>
              <a:t>T</a:t>
            </a:r>
            <a:r>
              <a:rPr lang="en-US" sz="2400" i="1" baseline="-25000" dirty="0" err="1">
                <a:solidFill>
                  <a:schemeClr val="tx2"/>
                </a:solidFill>
                <a:latin typeface="Times New Roman" charset="0"/>
                <a:ea typeface="ＭＳ Ｐゴシック" charset="0"/>
              </a:rPr>
              <a:t>corr</a:t>
            </a:r>
            <a:r>
              <a:rPr lang="en-US" sz="2400" dirty="0">
                <a:solidFill>
                  <a:schemeClr val="tx2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is terrain correction)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9F77F9A-928F-E53D-8E30-83895F3202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9389" y="3945086"/>
            <a:ext cx="5210175" cy="412750"/>
          </a:xfrm>
          <a:prstGeom prst="rect">
            <a:avLst/>
          </a:prstGeom>
          <a:solidFill>
            <a:srgbClr val="C8C8C8"/>
          </a:solidFill>
          <a:ln w="25400">
            <a:solidFill>
              <a:srgbClr val="FF0000"/>
            </a:solidFill>
            <a:miter lim="800000"/>
            <a:headEnd/>
            <a:tailEnd/>
          </a:ln>
          <a:effectLst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AD15E2F-2950-EC84-FA22-2C5691DBD9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1029" y="4345136"/>
            <a:ext cx="3403600" cy="827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mc="http://schemas.openxmlformats.org/markup-compatibility/2006" xmlns:a14="http://schemas.microsoft.com/office/drawing/2010/main" xmlns:lc="http://schemas.openxmlformats.org/drawingml/2006/lockedCanvas">
                <a:solidFill>
                  <a:srgbClr val="C8C8C8"/>
                </a:solidFill>
              </a14:hiddenFill>
            </a:ext>
            <a:ext uri="{91240B29-F687-4f45-9708-019B960494DF}">
              <a14:hiddenLine xmlns="" xmlns:mc="http://schemas.openxmlformats.org/markup-compatibility/2006" xmlns:a14="http://schemas.microsoft.com/office/drawing/2010/main" xmlns:lc="http://schemas.openxmlformats.org/drawingml/2006/lockedCanvas" w="25400">
                <a:solidFill>
                  <a:srgbClr val="FF0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mc="http://schemas.openxmlformats.org/markup-compatibility/2006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D88E356-D31D-F442-A751-FEA131C524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467" y="5056336"/>
            <a:ext cx="3509962" cy="431800"/>
          </a:xfrm>
          <a:prstGeom prst="rect">
            <a:avLst/>
          </a:prstGeom>
          <a:solidFill>
            <a:srgbClr val="C8C8C8"/>
          </a:solidFill>
          <a:ln w="25400">
            <a:solidFill>
              <a:srgbClr val="FF0000"/>
            </a:solidFill>
            <a:miter lim="800000"/>
            <a:headEnd/>
            <a:tailEnd/>
          </a:ln>
          <a:effectLst/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ACAC2A0-3D84-C0DF-A252-748E7378FA16}"/>
                  </a:ext>
                </a:extLst>
              </p:cNvPr>
              <p:cNvSpPr txBox="1"/>
              <p:nvPr/>
            </p:nvSpPr>
            <p:spPr>
              <a:xfrm>
                <a:off x="3550632" y="3219540"/>
                <a:ext cx="5090737" cy="7941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b="0" i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d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b="0" i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d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=−308.6−0.23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cos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+0.0002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ACAC2A0-3D84-C0DF-A252-748E7378FA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0632" y="3219540"/>
                <a:ext cx="5090737" cy="794128"/>
              </a:xfrm>
              <a:prstGeom prst="rect">
                <a:avLst/>
              </a:prstGeom>
              <a:blipFill>
                <a:blip r:embed="rId5"/>
                <a:stretch>
                  <a:fillRect b="-63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7291789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30">
            <a:extLst>
              <a:ext uri="{FF2B5EF4-FFF2-40B4-BE49-F238E27FC236}">
                <a16:creationId xmlns:a16="http://schemas.microsoft.com/office/drawing/2014/main" id="{BDE1A20D-AD18-C385-01BE-C372E8A258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6197" y="1313231"/>
            <a:ext cx="8481809" cy="415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sz="2400" i="1" dirty="0">
                <a:solidFill>
                  <a:srgbClr val="FF0000"/>
                </a:solidFill>
                <a:latin typeface="Arial Black" charset="0"/>
                <a:ea typeface="ＭＳ Ｐゴシック" charset="0"/>
              </a:rPr>
              <a:t>22 Mar: </a:t>
            </a:r>
            <a:r>
              <a:rPr lang="en-US" i="1" dirty="0">
                <a:solidFill>
                  <a:srgbClr val="0039AC"/>
                </a:solidFill>
                <a:latin typeface="Arial Black" charset="0"/>
              </a:rPr>
              <a:t>Density; </a:t>
            </a:r>
            <a:r>
              <a:rPr lang="en-US" sz="2400" i="1" dirty="0">
                <a:solidFill>
                  <a:srgbClr val="0039AC"/>
                </a:solidFill>
                <a:latin typeface="Arial Black" charset="0"/>
                <a:ea typeface="ＭＳ Ｐゴシック" charset="0"/>
              </a:rPr>
              <a:t>Gravity Anomalies &amp; Modeling </a:t>
            </a:r>
          </a:p>
          <a:p>
            <a:pPr algn="l" eaLnBrk="0" hangingPunct="0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• M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  <a:cs typeface="ＭＳ Ｐゴシック" charset="0"/>
              </a:rPr>
              <a:t>odel structures as having anomalous </a:t>
            </a:r>
            <a:r>
              <a:rPr lang="en-US" sz="2400" i="1" dirty="0">
                <a:solidFill>
                  <a:srgbClr val="FF0000"/>
                </a:solidFill>
                <a:latin typeface="Arial Black" charset="0"/>
                <a:ea typeface="ＭＳ Ｐゴシック" charset="0"/>
                <a:cs typeface="ＭＳ Ｐゴシック" charset="0"/>
              </a:rPr>
              <a:t>mass density</a:t>
            </a:r>
            <a:r>
              <a:rPr lang="en-US" sz="2400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400" dirty="0">
                <a:latin typeface="Symbol" pitchFamily="2" charset="2"/>
                <a:cs typeface="ＭＳ Ｐゴシック" charset="0"/>
              </a:rPr>
              <a:t>D</a:t>
            </a:r>
            <a:r>
              <a:rPr lang="en-US" sz="2400" i="1" dirty="0">
                <a:solidFill>
                  <a:schemeClr val="tx1"/>
                </a:solidFill>
                <a:latin typeface="Symbol" charset="0"/>
                <a:ea typeface="ＭＳ Ｐゴシック" charset="0"/>
                <a:cs typeface="ＭＳ Ｐゴシック" charset="0"/>
                <a:sym typeface="Symbol" charset="0"/>
              </a:rPr>
              <a:t>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</a:p>
          <a:p>
            <a:pPr algn="l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  <a:cs typeface="ＭＳ Ｐゴシック" charset="0"/>
              </a:rPr>
              <a:t>   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 lithology, porosity, temperature (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lowest for soils/</a:t>
            </a:r>
            <a:r>
              <a:rPr lang="en-US" sz="2400" dirty="0" err="1">
                <a:solidFill>
                  <a:srgbClr val="0039AC"/>
                </a:solidFill>
                <a:latin typeface="Arial" charset="0"/>
                <a:ea typeface="ＭＳ Ｐゴシック" charset="0"/>
              </a:rPr>
              <a:t>seds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,</a:t>
            </a:r>
          </a:p>
          <a:p>
            <a:pPr algn="l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   higher for lithified sed rocks, highest for crystalline rocks) </a:t>
            </a:r>
          </a:p>
          <a:p>
            <a:pPr algn="l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• </a:t>
            </a:r>
            <a:r>
              <a:rPr lang="en-US" sz="2400" i="1" dirty="0">
                <a:solidFill>
                  <a:srgbClr val="0039AC"/>
                </a:solidFill>
                <a:latin typeface="Arial Black" charset="0"/>
                <a:ea typeface="ＭＳ Ｐゴシック" charset="0"/>
              </a:rPr>
              <a:t>Gravity anomaly due to a sphere:</a:t>
            </a:r>
            <a:endParaRPr lang="en-US" sz="2400" dirty="0">
              <a:solidFill>
                <a:srgbClr val="0039AC"/>
              </a:solidFill>
              <a:latin typeface="Arial" charset="0"/>
              <a:ea typeface="ＭＳ Ｐゴシック" charset="0"/>
            </a:endParaRPr>
          </a:p>
          <a:p>
            <a:pPr algn="l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   (represents only the “vertical” component</a:t>
            </a:r>
          </a:p>
          <a:p>
            <a:pPr algn="l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   of the total vector anomaly!)</a:t>
            </a:r>
          </a:p>
          <a:p>
            <a:pPr algn="l"/>
            <a:r>
              <a:rPr lang="en-US" dirty="0">
                <a:solidFill>
                  <a:srgbClr val="0039AC"/>
                </a:solidFill>
              </a:rPr>
              <a:t>   where: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dirty="0">
                <a:solidFill>
                  <a:srgbClr val="0039AC"/>
                </a:solidFill>
              </a:rPr>
              <a:t> is radius of the sphere;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dirty="0">
                <a:solidFill>
                  <a:srgbClr val="0039AC"/>
                </a:solidFill>
              </a:rPr>
              <a:t> is</a:t>
            </a:r>
          </a:p>
          <a:p>
            <a:pPr algn="l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   depth of the sphere’s </a:t>
            </a:r>
            <a:r>
              <a:rPr lang="en-US" dirty="0">
                <a:solidFill>
                  <a:srgbClr val="0039AC"/>
                </a:solidFill>
              </a:rPr>
              <a:t>center; </a:t>
            </a:r>
            <a:r>
              <a:rPr lang="en-US" dirty="0">
                <a:latin typeface="Symbol" pitchFamily="2" charset="2"/>
              </a:rPr>
              <a:t>D</a:t>
            </a:r>
            <a:r>
              <a:rPr lang="en-US" i="1" dirty="0">
                <a:latin typeface="Symbol" pitchFamily="2" charset="2"/>
              </a:rPr>
              <a:t>r</a:t>
            </a:r>
            <a:r>
              <a:rPr lang="en-US" dirty="0">
                <a:solidFill>
                  <a:srgbClr val="0039AC"/>
                </a:solidFill>
              </a:rPr>
              <a:t> is the difference in 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density</a:t>
            </a:r>
            <a:endParaRPr lang="en-US" dirty="0">
              <a:solidFill>
                <a:srgbClr val="0039AC"/>
              </a:solidFill>
            </a:endParaRPr>
          </a:p>
          <a:p>
            <a:pPr algn="l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   </a:t>
            </a:r>
            <a:r>
              <a:rPr lang="en-US" dirty="0">
                <a:solidFill>
                  <a:srgbClr val="0039AC"/>
                </a:solidFill>
              </a:rPr>
              <a:t>from surrounding; and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>
                <a:solidFill>
                  <a:srgbClr val="0039AC"/>
                </a:solidFill>
              </a:rPr>
              <a:t> is horizontal distance from the</a:t>
            </a:r>
          </a:p>
          <a:p>
            <a:pPr algn="l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   center of the sphere.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8C49199-02BB-B915-8241-113DE79B7C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5447" y="2965819"/>
            <a:ext cx="2209800" cy="1160462"/>
          </a:xfrm>
          <a:prstGeom prst="rect">
            <a:avLst/>
          </a:prstGeom>
          <a:solidFill>
            <a:srgbClr val="C8C8C8"/>
          </a:solidFill>
          <a:ln w="25400">
            <a:solidFill>
              <a:srgbClr val="FF0000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28356041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0">
            <a:extLst>
              <a:ext uri="{FF2B5EF4-FFF2-40B4-BE49-F238E27FC236}">
                <a16:creationId xmlns:a16="http://schemas.microsoft.com/office/drawing/2014/main" id="{C3149499-DA5E-4F8C-D5D0-BA318AD1DF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6197" y="877327"/>
            <a:ext cx="8450583" cy="5201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sz="2400" i="1" dirty="0">
                <a:solidFill>
                  <a:srgbClr val="FF0000"/>
                </a:solidFill>
                <a:latin typeface="Arial Black" charset="0"/>
                <a:ea typeface="ＭＳ Ｐゴシック" charset="0"/>
              </a:rPr>
              <a:t>25 Mar: </a:t>
            </a:r>
            <a:r>
              <a:rPr lang="en-US" sz="2400" i="1" dirty="0">
                <a:solidFill>
                  <a:srgbClr val="0039AC"/>
                </a:solidFill>
                <a:latin typeface="Arial Black" charset="0"/>
                <a:ea typeface="ＭＳ Ｐゴシック" charset="0"/>
              </a:rPr>
              <a:t>Gravity Anomalies &amp; Modeling </a:t>
            </a:r>
          </a:p>
          <a:p>
            <a:pPr algn="l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• Discussed </a:t>
            </a:r>
            <a:r>
              <a:rPr lang="en-US" sz="2400" i="1" dirty="0" err="1">
                <a:solidFill>
                  <a:srgbClr val="FF0300"/>
                </a:solidFill>
                <a:latin typeface="Arial Black" charset="0"/>
                <a:ea typeface="ＭＳ Ｐゴシック" charset="0"/>
              </a:rPr>
              <a:t>nonuniqueness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: </a:t>
            </a:r>
          </a:p>
          <a:p>
            <a:pPr algn="l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   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  <a:sym typeface="Symbol" charset="0"/>
              </a:rPr>
              <a:t> 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Different density (but same mass, same center of mass)</a:t>
            </a:r>
          </a:p>
          <a:p>
            <a:pPr algn="l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        can yield an identical gravity anomaly!</a:t>
            </a:r>
          </a:p>
          <a:p>
            <a:pPr algn="l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   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  <a:sym typeface="Symbol" charset="0"/>
              </a:rPr>
              <a:t> Different shape at a shallower depth can yield the exact</a:t>
            </a:r>
          </a:p>
          <a:p>
            <a:pPr algn="l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  <a:sym typeface="Symbol" charset="0"/>
              </a:rPr>
              <a:t>        same gravity anomaly!</a:t>
            </a:r>
          </a:p>
          <a:p>
            <a:pPr algn="l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  <a:sym typeface="Symbol" charset="0"/>
              </a:rPr>
              <a:t>(But all geophysical/geological models are </a:t>
            </a:r>
            <a:r>
              <a:rPr lang="en-US" sz="2400" dirty="0" err="1">
                <a:solidFill>
                  <a:srgbClr val="0039AC"/>
                </a:solidFill>
                <a:latin typeface="Arial" charset="0"/>
                <a:ea typeface="ＭＳ Ｐゴシック" charset="0"/>
                <a:sym typeface="Symbol" charset="0"/>
              </a:rPr>
              <a:t>nonunique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  <a:sym typeface="Symbol" charset="0"/>
              </a:rPr>
              <a:t>… </a:t>
            </a:r>
          </a:p>
          <a:p>
            <a:pPr algn="l"/>
            <a:r>
              <a:rPr lang="en-US" dirty="0">
                <a:solidFill>
                  <a:srgbClr val="0039AC"/>
                </a:solidFill>
                <a:sym typeface="Symbol" charset="0"/>
              </a:rPr>
              <a:t>   Gravity p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  <a:sym typeface="Symbol" charset="0"/>
              </a:rPr>
              <a:t>rovides info others can</a:t>
            </a:r>
            <a:r>
              <a:rPr lang="en-US" dirty="0">
                <a:solidFill>
                  <a:srgbClr val="0039AC"/>
                </a:solidFill>
                <a:sym typeface="Symbol" charset="0"/>
              </a:rPr>
              <a:t>’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  <a:sym typeface="Symbol" charset="0"/>
              </a:rPr>
              <a:t>t!)</a:t>
            </a:r>
          </a:p>
          <a:p>
            <a:pPr algn="l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• Anomalies for:</a:t>
            </a:r>
          </a:p>
          <a:p>
            <a:pPr algn="l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    </a:t>
            </a:r>
            <a:r>
              <a:rPr lang="en-US" sz="2400" i="1" dirty="0">
                <a:solidFill>
                  <a:srgbClr val="0039AC"/>
                </a:solidFill>
                <a:latin typeface="Arial Black" charset="0"/>
                <a:ea typeface="ＭＳ Ｐゴシック" charset="0"/>
              </a:rPr>
              <a:t>horizontal cylinder:</a:t>
            </a:r>
            <a:endParaRPr lang="en-US" sz="2400" dirty="0">
              <a:solidFill>
                <a:srgbClr val="0039AC"/>
              </a:solidFill>
              <a:latin typeface="Arial" charset="0"/>
              <a:ea typeface="ＭＳ Ｐゴシック" charset="0"/>
            </a:endParaRPr>
          </a:p>
          <a:p>
            <a:pPr algn="l"/>
            <a:endParaRPr lang="en-US" sz="2000" dirty="0">
              <a:solidFill>
                <a:srgbClr val="0039AC"/>
              </a:solidFill>
              <a:latin typeface="Arial" charset="0"/>
              <a:ea typeface="ＭＳ Ｐゴシック" charset="0"/>
            </a:endParaRPr>
          </a:p>
          <a:p>
            <a:pPr algn="l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    </a:t>
            </a:r>
            <a:r>
              <a:rPr lang="en-US" sz="2400" i="1" dirty="0">
                <a:solidFill>
                  <a:srgbClr val="0039AC"/>
                </a:solidFill>
                <a:latin typeface="Arial Black" charset="0"/>
                <a:ea typeface="ＭＳ Ｐゴシック" charset="0"/>
              </a:rPr>
              <a:t>vertical cylinder:</a:t>
            </a:r>
          </a:p>
          <a:p>
            <a:pPr algn="l"/>
            <a:endParaRPr lang="en-US" i="1" dirty="0">
              <a:solidFill>
                <a:srgbClr val="0039AC"/>
              </a:solidFill>
              <a:latin typeface="Arial Black" charset="0"/>
            </a:endParaRPr>
          </a:p>
          <a:p>
            <a:pPr algn="l"/>
            <a:r>
              <a:rPr lang="en-US" sz="2400" i="1" dirty="0">
                <a:solidFill>
                  <a:srgbClr val="0039AC"/>
                </a:solidFill>
                <a:latin typeface="Arial Black" charset="0"/>
                <a:ea typeface="ＭＳ Ｐゴシック" charset="0"/>
              </a:rPr>
              <a:t>    fault-bounded block: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6614613-4416-A8FC-E402-E351312DFE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8376" y="4081069"/>
            <a:ext cx="2743200" cy="833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:mc="http://schemas.openxmlformats.org/markup-compatibility/2006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:mc="http://schemas.openxmlformats.org/markup-compatibility/2006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:mc="http://schemas.openxmlformats.org/markup-compatibility/2006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677CDAD-F7D3-094F-B246-9C0D915031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7376" y="4833544"/>
            <a:ext cx="46482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:mc="http://schemas.openxmlformats.org/markup-compatibility/2006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:mc="http://schemas.openxmlformats.org/markup-compatibility/2006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:mc="http://schemas.openxmlformats.org/markup-compatibility/2006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47D6209-A50F-347C-C467-F48F16549B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7360" y="5453576"/>
            <a:ext cx="5487626" cy="702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mc="http://schemas.openxmlformats.org/markup-compatibility/2006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mc="http://schemas.openxmlformats.org/markup-compatibility/2006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mc="http://schemas.openxmlformats.org/markup-compatibility/2006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20315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25">
            <a:extLst>
              <a:ext uri="{FF2B5EF4-FFF2-40B4-BE49-F238E27FC236}">
                <a16:creationId xmlns:a16="http://schemas.microsoft.com/office/drawing/2014/main" id="{343E777D-A553-E9ED-905B-EC5ACB8225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0907" y="1012954"/>
            <a:ext cx="8410187" cy="4832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12 Jan: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i="1" dirty="0">
                <a:solidFill>
                  <a:srgbClr val="0039AC"/>
                </a:solidFill>
                <a:latin typeface="Arial Black" charset="0"/>
              </a:rPr>
              <a:t>Course Overview</a:t>
            </a:r>
            <a:endParaRPr lang="en-US" dirty="0">
              <a:solidFill>
                <a:srgbClr val="0039AC"/>
              </a:solidFill>
            </a:endParaRPr>
          </a:p>
          <a:p>
            <a:r>
              <a:rPr lang="en-US" dirty="0">
                <a:solidFill>
                  <a:srgbClr val="0039AC"/>
                </a:solidFill>
              </a:rPr>
              <a:t>• Fundamental elements of every geophysical imaging tool:</a:t>
            </a:r>
          </a:p>
          <a:p>
            <a:endParaRPr lang="en-US" sz="400" dirty="0">
              <a:solidFill>
                <a:srgbClr val="0039AC"/>
              </a:solidFill>
            </a:endParaRPr>
          </a:p>
          <a:p>
            <a:r>
              <a:rPr lang="en-US" dirty="0">
                <a:solidFill>
                  <a:srgbClr val="0039AC"/>
                </a:solidFill>
              </a:rPr>
              <a:t>   </a:t>
            </a:r>
            <a:r>
              <a:rPr lang="en-US" dirty="0">
                <a:solidFill>
                  <a:srgbClr val="0039AC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i="1" dirty="0">
                <a:solidFill>
                  <a:srgbClr val="0039AC"/>
                </a:solidFill>
                <a:latin typeface="Arial Black" charset="0"/>
              </a:rPr>
              <a:t>Instrumentation</a:t>
            </a:r>
            <a:r>
              <a:rPr lang="en-US" dirty="0">
                <a:solidFill>
                  <a:srgbClr val="0039AC"/>
                </a:solidFill>
                <a:latin typeface="Arial"/>
                <a:cs typeface="Arial"/>
              </a:rPr>
              <a:t>  (how it works; sensitivity; and what</a:t>
            </a:r>
          </a:p>
          <a:p>
            <a:r>
              <a:rPr lang="en-US" dirty="0">
                <a:solidFill>
                  <a:srgbClr val="0039AC"/>
                </a:solidFill>
                <a:latin typeface="Arial"/>
                <a:cs typeface="Arial"/>
              </a:rPr>
              <a:t>       specific types of observations it collects)</a:t>
            </a:r>
          </a:p>
          <a:p>
            <a:endParaRPr lang="en-US" sz="400" dirty="0">
              <a:solidFill>
                <a:srgbClr val="0039AC"/>
              </a:solidFill>
              <a:latin typeface="Arial"/>
              <a:cs typeface="Arial"/>
            </a:endParaRPr>
          </a:p>
          <a:p>
            <a:r>
              <a:rPr lang="en-US" i="1" dirty="0">
                <a:solidFill>
                  <a:srgbClr val="0039AC"/>
                </a:solidFill>
                <a:latin typeface="Arial"/>
                <a:cs typeface="Arial"/>
              </a:rPr>
              <a:t>   </a:t>
            </a:r>
            <a:r>
              <a:rPr lang="en-US" dirty="0">
                <a:solidFill>
                  <a:srgbClr val="0039AC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i="1" dirty="0">
                <a:solidFill>
                  <a:srgbClr val="0039AC"/>
                </a:solidFill>
                <a:latin typeface="Arial Black" charset="0"/>
              </a:rPr>
              <a:t>Sampling</a:t>
            </a:r>
            <a:r>
              <a:rPr lang="en-US" dirty="0">
                <a:solidFill>
                  <a:srgbClr val="0039AC"/>
                </a:solidFill>
                <a:latin typeface="Arial"/>
                <a:cs typeface="Arial"/>
              </a:rPr>
              <a:t>  in both space and time</a:t>
            </a:r>
          </a:p>
          <a:p>
            <a:endParaRPr lang="en-US" sz="400" dirty="0">
              <a:solidFill>
                <a:srgbClr val="0039AC"/>
              </a:solidFill>
              <a:latin typeface="Arial"/>
              <a:cs typeface="Arial"/>
            </a:endParaRPr>
          </a:p>
          <a:p>
            <a:r>
              <a:rPr lang="en-US" i="1" dirty="0">
                <a:solidFill>
                  <a:srgbClr val="0039AC"/>
                </a:solidFill>
                <a:latin typeface="Arial"/>
                <a:cs typeface="Arial"/>
              </a:rPr>
              <a:t>   </a:t>
            </a:r>
            <a:r>
              <a:rPr lang="en-US" dirty="0">
                <a:solidFill>
                  <a:srgbClr val="0039AC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i="1" dirty="0">
                <a:solidFill>
                  <a:srgbClr val="0039AC"/>
                </a:solidFill>
                <a:latin typeface="Arial Black" charset="0"/>
              </a:rPr>
              <a:t>Theory</a:t>
            </a:r>
            <a:r>
              <a:rPr lang="en-US" dirty="0">
                <a:solidFill>
                  <a:srgbClr val="0039AC"/>
                </a:solidFill>
                <a:latin typeface="Arial"/>
                <a:cs typeface="Arial"/>
              </a:rPr>
              <a:t>  (equations, assumptions, approximations, and</a:t>
            </a:r>
          </a:p>
          <a:p>
            <a:r>
              <a:rPr lang="en-US" dirty="0">
                <a:solidFill>
                  <a:srgbClr val="0039AC"/>
                </a:solidFill>
                <a:latin typeface="Arial"/>
                <a:cs typeface="Arial"/>
              </a:rPr>
              <a:t>       whether/how the data are </a:t>
            </a:r>
            <a:r>
              <a:rPr lang="en-US" i="1" dirty="0" err="1">
                <a:solidFill>
                  <a:srgbClr val="FF0000"/>
                </a:solidFill>
                <a:latin typeface="Arial Black"/>
                <a:cs typeface="Arial Black"/>
              </a:rPr>
              <a:t>skeletalized</a:t>
            </a:r>
            <a:r>
              <a:rPr lang="en-US" dirty="0">
                <a:solidFill>
                  <a:srgbClr val="0039AC"/>
                </a:solidFill>
                <a:latin typeface="Arial"/>
                <a:cs typeface="Arial"/>
              </a:rPr>
              <a:t>)</a:t>
            </a:r>
          </a:p>
          <a:p>
            <a:endParaRPr lang="en-US" sz="400" dirty="0">
              <a:solidFill>
                <a:srgbClr val="0039AC"/>
              </a:solidFill>
              <a:latin typeface="Arial"/>
              <a:cs typeface="Arial"/>
            </a:endParaRPr>
          </a:p>
          <a:p>
            <a:r>
              <a:rPr lang="en-US" i="1" dirty="0">
                <a:solidFill>
                  <a:srgbClr val="0039AC"/>
                </a:solidFill>
                <a:latin typeface="Arial"/>
                <a:cs typeface="Arial"/>
              </a:rPr>
              <a:t>   </a:t>
            </a:r>
            <a:r>
              <a:rPr lang="en-US" dirty="0">
                <a:solidFill>
                  <a:srgbClr val="0039AC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i="1" dirty="0">
                <a:solidFill>
                  <a:srgbClr val="0039AC"/>
                </a:solidFill>
                <a:latin typeface="Arial Black" charset="0"/>
              </a:rPr>
              <a:t>Noise</a:t>
            </a:r>
            <a:r>
              <a:rPr lang="en-US" dirty="0">
                <a:solidFill>
                  <a:srgbClr val="0039AC"/>
                </a:solidFill>
              </a:rPr>
              <a:t>  (what is the noise source, how do we remove it,</a:t>
            </a:r>
          </a:p>
          <a:p>
            <a:r>
              <a:rPr lang="en-US" dirty="0">
                <a:solidFill>
                  <a:srgbClr val="0039AC"/>
                </a:solidFill>
              </a:rPr>
              <a:t>       and when is the noise</a:t>
            </a:r>
            <a:r>
              <a:rPr lang="mr-IN" dirty="0">
                <a:solidFill>
                  <a:srgbClr val="0039AC"/>
                </a:solidFill>
              </a:rPr>
              <a:t>…</a:t>
            </a:r>
            <a:r>
              <a:rPr lang="en-US" dirty="0">
                <a:solidFill>
                  <a:srgbClr val="0039AC"/>
                </a:solidFill>
              </a:rPr>
              <a:t> Not?)</a:t>
            </a:r>
          </a:p>
          <a:p>
            <a:endParaRPr lang="en-US" sz="400" dirty="0">
              <a:solidFill>
                <a:srgbClr val="0039AC"/>
              </a:solidFill>
            </a:endParaRPr>
          </a:p>
          <a:p>
            <a:r>
              <a:rPr lang="en-US" dirty="0">
                <a:solidFill>
                  <a:srgbClr val="0039AC"/>
                </a:solidFill>
              </a:rPr>
              <a:t>   </a:t>
            </a:r>
            <a:r>
              <a:rPr lang="en-US" dirty="0">
                <a:solidFill>
                  <a:srgbClr val="0039AC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i="1" dirty="0">
                <a:solidFill>
                  <a:srgbClr val="0039AC"/>
                </a:solidFill>
                <a:latin typeface="Arial Black" charset="0"/>
              </a:rPr>
              <a:t>Interpretation</a:t>
            </a:r>
            <a:r>
              <a:rPr lang="en-US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(what is ambiguous in the data?</a:t>
            </a:r>
          </a:p>
          <a:p>
            <a:r>
              <a:rPr lang="en-US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What features of an image could lead to</a:t>
            </a:r>
          </a:p>
          <a:p>
            <a:r>
              <a:rPr lang="en-US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misinterpretation?)</a:t>
            </a:r>
          </a:p>
        </p:txBody>
      </p:sp>
    </p:spTree>
    <p:extLst>
      <p:ext uri="{BB962C8B-B14F-4D97-AF65-F5344CB8AC3E}">
        <p14:creationId xmlns:p14="http://schemas.microsoft.com/office/powerpoint/2010/main" val="254481043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93A2EF7-6337-8E74-35B7-56DA6EE8C4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18236" y="1434094"/>
            <a:ext cx="2438400" cy="406400"/>
          </a:xfrm>
          <a:prstGeom prst="rect">
            <a:avLst/>
          </a:prstGeom>
          <a:solidFill>
            <a:srgbClr val="C8C8C8"/>
          </a:solidFill>
          <a:ln w="25400">
            <a:solidFill>
              <a:srgbClr val="FF0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8" name="Text Box 30">
            <a:extLst>
              <a:ext uri="{FF2B5EF4-FFF2-40B4-BE49-F238E27FC236}">
                <a16:creationId xmlns:a16="http://schemas.microsoft.com/office/drawing/2014/main" id="{436E7851-D7D4-53B3-1664-1A54990367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3116" y="950661"/>
            <a:ext cx="9006120" cy="5170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sz="2400" i="1" dirty="0">
                <a:solidFill>
                  <a:srgbClr val="FF0000"/>
                </a:solidFill>
                <a:latin typeface="Arial Black" charset="0"/>
                <a:ea typeface="ＭＳ Ｐゴシック" charset="0"/>
              </a:rPr>
              <a:t>27 Mar: </a:t>
            </a:r>
            <a:r>
              <a:rPr lang="en-US" i="1" dirty="0">
                <a:solidFill>
                  <a:srgbClr val="0039AC"/>
                </a:solidFill>
                <a:latin typeface="Arial Black" charset="0"/>
              </a:rPr>
              <a:t>Introduction to Magnetic Methods </a:t>
            </a:r>
          </a:p>
          <a:p>
            <a:pPr eaLnBrk="0" hangingPunct="0"/>
            <a:endParaRPr lang="en-US" sz="400" i="1" dirty="0">
              <a:solidFill>
                <a:srgbClr val="0039AC"/>
              </a:solidFill>
              <a:latin typeface="Arial Black" charset="0"/>
            </a:endParaRPr>
          </a:p>
          <a:p>
            <a:pPr eaLnBrk="0" hangingPunct="0"/>
            <a:r>
              <a:rPr lang="en-US" dirty="0">
                <a:solidFill>
                  <a:srgbClr val="0039AC"/>
                </a:solidFill>
              </a:rPr>
              <a:t>• </a:t>
            </a: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Governed by </a:t>
            </a:r>
            <a:r>
              <a:rPr lang="en-US" i="1" dirty="0">
                <a:solidFill>
                  <a:srgbClr val="0039AC"/>
                </a:solidFill>
                <a:latin typeface="Arial Black" charset="0"/>
                <a:cs typeface="ＭＳ Ｐゴシック" charset="0"/>
              </a:rPr>
              <a:t>Poisson’s </a:t>
            </a:r>
            <a:r>
              <a:rPr lang="en-US" i="1" dirty="0" err="1">
                <a:solidFill>
                  <a:srgbClr val="0039AC"/>
                </a:solidFill>
                <a:latin typeface="Arial Black" charset="0"/>
                <a:cs typeface="ＭＳ Ｐゴシック" charset="0"/>
              </a:rPr>
              <a:t>eqn</a:t>
            </a: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:   </a:t>
            </a:r>
            <a:r>
              <a:rPr lang="en-US" dirty="0">
                <a:solidFill>
                  <a:schemeClr val="accent2"/>
                </a:solidFill>
                <a:cs typeface="ＭＳ Ｐゴシック" charset="0"/>
              </a:rPr>
              <a:t>     </a:t>
            </a:r>
            <a:r>
              <a:rPr lang="en-US" i="1" dirty="0">
                <a:sym typeface="Symbol" charset="0"/>
              </a:rPr>
              <a:t></a:t>
            </a:r>
            <a:r>
              <a:rPr lang="en-US" i="1" baseline="30000" dirty="0">
                <a:sym typeface="Symbol" charset="0"/>
              </a:rPr>
              <a:t> </a:t>
            </a:r>
            <a:r>
              <a:rPr lang="en-US" i="1" baseline="30000" dirty="0">
                <a:latin typeface="Times New Roman" charset="0"/>
              </a:rPr>
              <a:t>2</a:t>
            </a:r>
            <a:r>
              <a:rPr lang="en-US" i="1" dirty="0">
                <a:latin typeface="Times New Roman" charset="0"/>
              </a:rPr>
              <a:t>u = f</a:t>
            </a:r>
            <a:r>
              <a:rPr lang="en-US" i="1" dirty="0">
                <a:sym typeface="Symbol" charset="0"/>
              </a:rPr>
              <a:t> </a:t>
            </a:r>
            <a:r>
              <a:rPr lang="en-US" dirty="0">
                <a:sym typeface="Symbol" charset="0"/>
              </a:rPr>
              <a:t>(sources)</a:t>
            </a:r>
          </a:p>
          <a:p>
            <a:pPr eaLnBrk="0" hangingPunct="0"/>
            <a:endParaRPr lang="en-US" sz="400" dirty="0">
              <a:solidFill>
                <a:schemeClr val="accent2"/>
              </a:solidFill>
            </a:endParaRPr>
          </a:p>
          <a:p>
            <a:r>
              <a:rPr lang="en-US" dirty="0">
                <a:solidFill>
                  <a:srgbClr val="0039AC"/>
                </a:solidFill>
              </a:rPr>
              <a:t>• Source is a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dipole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0039AC"/>
                </a:solidFill>
              </a:rPr>
              <a:t>rather than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monopole</a:t>
            </a:r>
          </a:p>
          <a:p>
            <a:endParaRPr lang="en-US" sz="400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0039AC"/>
                </a:solidFill>
              </a:rPr>
              <a:t>•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Magnetic field strength</a:t>
            </a:r>
            <a:r>
              <a:rPr lang="en-US" dirty="0">
                <a:solidFill>
                  <a:srgbClr val="FF0000"/>
                </a:solidFill>
              </a:rPr>
              <a:t>     </a:t>
            </a:r>
            <a:r>
              <a:rPr lang="en-US" dirty="0">
                <a:solidFill>
                  <a:srgbClr val="0039AC"/>
                </a:solidFill>
              </a:rPr>
              <a:t>relates to force exerted by</a:t>
            </a:r>
          </a:p>
          <a:p>
            <a:r>
              <a:rPr lang="en-US" dirty="0">
                <a:solidFill>
                  <a:srgbClr val="0039AC"/>
                </a:solidFill>
              </a:rPr>
              <a:t>   the dipole on a</a:t>
            </a:r>
          </a:p>
          <a:p>
            <a:r>
              <a:rPr lang="en-US" dirty="0">
                <a:solidFill>
                  <a:srgbClr val="0039AC"/>
                </a:solidFill>
              </a:rPr>
              <a:t>   hypothetical unit monopole:</a:t>
            </a:r>
          </a:p>
          <a:p>
            <a:endParaRPr lang="en-US" sz="400" dirty="0">
              <a:solidFill>
                <a:srgbClr val="0039AC"/>
              </a:solidFill>
            </a:endParaRPr>
          </a:p>
          <a:p>
            <a:r>
              <a:rPr lang="en-US" dirty="0">
                <a:solidFill>
                  <a:srgbClr val="0039AC"/>
                </a:solidFill>
              </a:rPr>
              <a:t>• Intensity of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induced magnetization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0039AC"/>
                </a:solidFill>
              </a:rPr>
              <a:t>by an external field is</a:t>
            </a:r>
          </a:p>
          <a:p>
            <a:endParaRPr lang="en-US" sz="600" dirty="0">
              <a:solidFill>
                <a:srgbClr val="0039AC"/>
              </a:solidFill>
            </a:endParaRPr>
          </a:p>
          <a:p>
            <a:r>
              <a:rPr lang="en-US" dirty="0">
                <a:solidFill>
                  <a:srgbClr val="0039AC"/>
                </a:solidFill>
              </a:rPr>
              <a:t>                          (where </a:t>
            </a:r>
            <a:r>
              <a:rPr lang="en-US" i="1" dirty="0">
                <a:latin typeface="Times New Roman" charset="0"/>
              </a:rPr>
              <a:t>k = </a:t>
            </a:r>
            <a:r>
              <a:rPr lang="en-US" i="1" dirty="0">
                <a:latin typeface="Symbol" charset="2"/>
                <a:cs typeface="Symbol" charset="2"/>
              </a:rPr>
              <a:t>m</a:t>
            </a:r>
            <a:r>
              <a:rPr lang="en-US" i="1" dirty="0">
                <a:latin typeface="Times New Roman" charset="0"/>
              </a:rPr>
              <a:t> – </a:t>
            </a:r>
            <a:r>
              <a:rPr lang="en-US" dirty="0">
                <a:latin typeface="Times New Roman" charset="0"/>
              </a:rPr>
              <a:t>1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rgbClr val="0039AC"/>
                </a:solidFill>
              </a:rPr>
              <a:t>is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magnetic susceptibility</a:t>
            </a:r>
            <a:r>
              <a:rPr lang="en-US" dirty="0">
                <a:solidFill>
                  <a:srgbClr val="0039AC"/>
                </a:solidFill>
              </a:rPr>
              <a:t>)</a:t>
            </a:r>
          </a:p>
          <a:p>
            <a:endParaRPr lang="en-US" sz="1200" dirty="0">
              <a:solidFill>
                <a:srgbClr val="0039AC"/>
              </a:solidFill>
            </a:endParaRPr>
          </a:p>
          <a:p>
            <a:r>
              <a:rPr lang="en-US" dirty="0">
                <a:solidFill>
                  <a:srgbClr val="0039AC"/>
                </a:solidFill>
              </a:rPr>
              <a:t>• Crustal minerals can be </a:t>
            </a:r>
            <a:r>
              <a:rPr lang="en-US" i="1" dirty="0">
                <a:solidFill>
                  <a:srgbClr val="FF0300"/>
                </a:solidFill>
                <a:latin typeface="Arial Black" charset="0"/>
              </a:rPr>
              <a:t>diamagnetic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rgbClr val="0039AC"/>
                </a:solidFill>
              </a:rPr>
              <a:t>(</a:t>
            </a:r>
            <a:r>
              <a:rPr lang="en-US" i="1" dirty="0">
                <a:latin typeface="Times New Roman" charset="0"/>
              </a:rPr>
              <a:t>k</a:t>
            </a:r>
            <a:r>
              <a:rPr lang="en-US" dirty="0"/>
              <a:t> </a:t>
            </a:r>
            <a:r>
              <a:rPr lang="en-US" dirty="0">
                <a:latin typeface="Times New Roman"/>
                <a:cs typeface="Times New Roman"/>
              </a:rPr>
              <a:t>~ –10</a:t>
            </a:r>
            <a:r>
              <a:rPr lang="en-US" baseline="30000" dirty="0">
                <a:latin typeface="Times New Roman"/>
                <a:cs typeface="Times New Roman"/>
              </a:rPr>
              <a:t>–5</a:t>
            </a:r>
            <a:r>
              <a:rPr lang="en-US" dirty="0">
                <a:solidFill>
                  <a:srgbClr val="0039AC"/>
                </a:solidFill>
              </a:rPr>
              <a:t>);</a:t>
            </a:r>
          </a:p>
          <a:p>
            <a:r>
              <a:rPr lang="en-US" dirty="0">
                <a:solidFill>
                  <a:schemeClr val="accent2"/>
                </a:solidFill>
              </a:rPr>
              <a:t>   </a:t>
            </a:r>
            <a:r>
              <a:rPr lang="en-US" i="1" dirty="0">
                <a:solidFill>
                  <a:srgbClr val="FF0300"/>
                </a:solidFill>
                <a:latin typeface="Arial Black" charset="0"/>
              </a:rPr>
              <a:t>paramagnetic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rgbClr val="0039AC"/>
                </a:solidFill>
              </a:rPr>
              <a:t>(</a:t>
            </a:r>
            <a:r>
              <a:rPr lang="en-US" i="1" dirty="0">
                <a:latin typeface="Times New Roman" charset="0"/>
              </a:rPr>
              <a:t>k</a:t>
            </a:r>
            <a:r>
              <a:rPr lang="en-US" dirty="0"/>
              <a:t> </a:t>
            </a:r>
            <a:r>
              <a:rPr lang="en-US" dirty="0">
                <a:latin typeface="Times New Roman"/>
                <a:cs typeface="Times New Roman"/>
              </a:rPr>
              <a:t>~ 0.02–0.2</a:t>
            </a:r>
            <a:r>
              <a:rPr lang="en-US" dirty="0">
                <a:solidFill>
                  <a:srgbClr val="0039AC"/>
                </a:solidFill>
              </a:rPr>
              <a:t>); </a:t>
            </a:r>
            <a:r>
              <a:rPr lang="en-US" i="1" dirty="0">
                <a:solidFill>
                  <a:srgbClr val="FF0300"/>
                </a:solidFill>
                <a:latin typeface="Arial Black" charset="0"/>
              </a:rPr>
              <a:t>antiferromagnetic</a:t>
            </a:r>
            <a:r>
              <a:rPr lang="en-US" dirty="0">
                <a:solidFill>
                  <a:schemeClr val="accent2"/>
                </a:solidFill>
              </a:rPr>
              <a:t> </a:t>
            </a:r>
          </a:p>
          <a:p>
            <a:r>
              <a:rPr lang="en-US" dirty="0">
                <a:solidFill>
                  <a:schemeClr val="accent2"/>
                </a:solidFill>
              </a:rPr>
              <a:t>  </a:t>
            </a:r>
            <a:r>
              <a:rPr lang="en-US" dirty="0">
                <a:solidFill>
                  <a:srgbClr val="0039AC"/>
                </a:solidFill>
              </a:rPr>
              <a:t> (</a:t>
            </a:r>
            <a:r>
              <a:rPr lang="en-US" i="1" dirty="0">
                <a:latin typeface="Times New Roman" charset="0"/>
              </a:rPr>
              <a:t>k</a:t>
            </a:r>
            <a:r>
              <a:rPr lang="en-US" dirty="0"/>
              <a:t> </a:t>
            </a:r>
            <a:r>
              <a:rPr lang="en-US" dirty="0">
                <a:latin typeface="Times New Roman"/>
                <a:cs typeface="Times New Roman"/>
              </a:rPr>
              <a:t>~ 0.05</a:t>
            </a:r>
            <a:r>
              <a:rPr lang="en-US" dirty="0">
                <a:solidFill>
                  <a:srgbClr val="0039AC"/>
                </a:solidFill>
              </a:rPr>
              <a:t>); or </a:t>
            </a:r>
            <a:r>
              <a:rPr lang="en-US" i="1" dirty="0">
                <a:solidFill>
                  <a:srgbClr val="FF0300"/>
                </a:solidFill>
                <a:latin typeface="Arial Black" charset="0"/>
              </a:rPr>
              <a:t>ferrimagnetic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rgbClr val="0039AC"/>
                </a:solidFill>
              </a:rPr>
              <a:t>(</a:t>
            </a:r>
            <a:r>
              <a:rPr lang="en-US" i="1" dirty="0">
                <a:latin typeface="Times New Roman" charset="0"/>
              </a:rPr>
              <a:t>k ~</a:t>
            </a:r>
            <a:r>
              <a:rPr lang="en-US" dirty="0"/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0.5–10</a:t>
            </a:r>
            <a:r>
              <a:rPr lang="en-US" dirty="0">
                <a:solidFill>
                  <a:srgbClr val="0039AC"/>
                </a:solidFill>
              </a:rPr>
              <a:t>)</a:t>
            </a:r>
          </a:p>
          <a:p>
            <a:endParaRPr lang="en-US" sz="600" dirty="0">
              <a:solidFill>
                <a:srgbClr val="0039AC"/>
              </a:solidFill>
            </a:endParaRPr>
          </a:p>
          <a:p>
            <a:r>
              <a:rPr lang="en-US" dirty="0">
                <a:solidFill>
                  <a:srgbClr val="0039AC"/>
                </a:solidFill>
              </a:rPr>
              <a:t>• Core minerals (native metals) are </a:t>
            </a:r>
            <a:r>
              <a:rPr lang="en-US" i="1" dirty="0">
                <a:solidFill>
                  <a:srgbClr val="FF0300"/>
                </a:solidFill>
                <a:latin typeface="Arial Black" charset="0"/>
              </a:rPr>
              <a:t>ferromagnetic</a:t>
            </a:r>
            <a:r>
              <a:rPr lang="en-US" dirty="0">
                <a:solidFill>
                  <a:srgbClr val="0039AC"/>
                </a:solidFill>
              </a:rPr>
              <a:t>…</a:t>
            </a:r>
            <a:endParaRPr lang="en-US" sz="1400" dirty="0">
              <a:solidFill>
                <a:srgbClr val="0039AC"/>
              </a:solidFill>
              <a:latin typeface="Arial" charset="0"/>
              <a:ea typeface="ＭＳ Ｐゴシック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2504440-04A3-A722-18EA-3768B155E6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3281" y="2215344"/>
            <a:ext cx="34925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:mc="http://schemas.openxmlformats.org/markup-compatibility/2006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:mc="http://schemas.openxmlformats.org/markup-compatibility/2006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:mc="http://schemas.openxmlformats.org/markup-compatibility/2006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2DA906C-E64A-78BA-4BE7-DE9E4437F6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436" y="3856442"/>
            <a:ext cx="1295400" cy="509587"/>
          </a:xfrm>
          <a:prstGeom prst="rect">
            <a:avLst/>
          </a:prstGeom>
          <a:solidFill>
            <a:srgbClr val="C8C8C8"/>
          </a:solidFill>
          <a:ln w="25400">
            <a:solidFill>
              <a:srgbClr val="FF0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:mc="http://schemas.openxmlformats.org/markup-compatibility/2006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90495B8-1B2B-D0A5-06C3-B6DD766F75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80036" y="2607180"/>
            <a:ext cx="2971800" cy="785334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4983814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0">
            <a:extLst>
              <a:ext uri="{FF2B5EF4-FFF2-40B4-BE49-F238E27FC236}">
                <a16:creationId xmlns:a16="http://schemas.microsoft.com/office/drawing/2014/main" id="{973A7F30-2429-B420-6521-BC02B57BE9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4023" y="842716"/>
            <a:ext cx="8227765" cy="5170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sz="2400" i="1" dirty="0">
                <a:solidFill>
                  <a:srgbClr val="FF0000"/>
                </a:solidFill>
                <a:latin typeface="Arial Black" charset="0"/>
                <a:ea typeface="ＭＳ Ｐゴシック" charset="0"/>
              </a:rPr>
              <a:t>29 Mar: </a:t>
            </a:r>
            <a:r>
              <a:rPr lang="en-US" i="1" dirty="0">
                <a:solidFill>
                  <a:srgbClr val="0039AC"/>
                </a:solidFill>
                <a:latin typeface="Arial Black" charset="0"/>
              </a:rPr>
              <a:t>Magnetic Methods</a:t>
            </a:r>
          </a:p>
          <a:p>
            <a:pPr eaLnBrk="0" hangingPunct="0"/>
            <a:endParaRPr lang="en-US" sz="400" i="1" dirty="0">
              <a:solidFill>
                <a:srgbClr val="0039AC"/>
              </a:solidFill>
              <a:latin typeface="Arial Black" charset="0"/>
            </a:endParaRPr>
          </a:p>
          <a:p>
            <a:r>
              <a:rPr lang="en-US" dirty="0">
                <a:solidFill>
                  <a:srgbClr val="0039AC"/>
                </a:solidFill>
              </a:rPr>
              <a:t>• </a:t>
            </a: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A </a:t>
            </a:r>
            <a:r>
              <a:rPr lang="en-US" i="1" dirty="0">
                <a:solidFill>
                  <a:srgbClr val="FF0000"/>
                </a:solidFill>
                <a:latin typeface="Arial Black"/>
                <a:cs typeface="Arial Black"/>
              </a:rPr>
              <a:t>m</a:t>
            </a:r>
            <a:r>
              <a:rPr lang="en-US" i="1" dirty="0">
                <a:solidFill>
                  <a:srgbClr val="FF0000"/>
                </a:solidFill>
                <a:latin typeface="Arial Black" charset="0"/>
                <a:cs typeface="ＭＳ Ｐゴシック" charset="0"/>
              </a:rPr>
              <a:t>agnetic anomaly</a:t>
            </a:r>
            <a:r>
              <a:rPr lang="en-US" dirty="0">
                <a:solidFill>
                  <a:srgbClr val="FF0000"/>
                </a:solidFill>
                <a:cs typeface="ＭＳ Ｐゴシック" charset="0"/>
              </a:rPr>
              <a:t> </a:t>
            </a: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is the (vector) perturbation of </a:t>
            </a:r>
          </a:p>
          <a:p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   the external (core) magnetic field’s vector magnitude (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)</a:t>
            </a:r>
          </a:p>
          <a:p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   by crustal magnetization</a:t>
            </a:r>
            <a:endParaRPr lang="en-US" sz="800" dirty="0">
              <a:solidFill>
                <a:srgbClr val="0039AC"/>
              </a:solidFill>
            </a:endParaRPr>
          </a:p>
          <a:p>
            <a:r>
              <a:rPr lang="en-US" dirty="0">
                <a:solidFill>
                  <a:srgbClr val="0039AC"/>
                </a:solidFill>
              </a:rPr>
              <a:t>• Magnetic field strength decays as </a:t>
            </a:r>
            <a:r>
              <a:rPr lang="en-US" dirty="0">
                <a:latin typeface="Times New Roman" charset="0"/>
              </a:rPr>
              <a:t>1/</a:t>
            </a:r>
            <a:r>
              <a:rPr lang="en-US" i="1" dirty="0">
                <a:latin typeface="Times New Roman" charset="0"/>
              </a:rPr>
              <a:t>r</a:t>
            </a:r>
            <a:r>
              <a:rPr lang="en-US" baseline="30000" dirty="0">
                <a:latin typeface="Times New Roman" charset="0"/>
              </a:rPr>
              <a:t>3</a:t>
            </a:r>
          </a:p>
          <a:p>
            <a:r>
              <a:rPr lang="en-US" dirty="0">
                <a:solidFill>
                  <a:srgbClr val="0039AC"/>
                </a:solidFill>
              </a:rPr>
              <a:t>• Total intensity of magnetization: </a:t>
            </a:r>
          </a:p>
          <a:p>
            <a:endParaRPr lang="en-US" dirty="0">
              <a:solidFill>
                <a:srgbClr val="0039AC"/>
              </a:solidFill>
            </a:endParaRPr>
          </a:p>
          <a:p>
            <a:endParaRPr lang="en-US" sz="1400" dirty="0">
              <a:solidFill>
                <a:srgbClr val="0039AC"/>
              </a:solidFill>
            </a:endParaRPr>
          </a:p>
          <a:p>
            <a:pPr eaLnBrk="0" hangingPunct="0"/>
            <a:r>
              <a:rPr lang="en-US" dirty="0">
                <a:solidFill>
                  <a:srgbClr val="0039AC"/>
                </a:solidFill>
              </a:rPr>
              <a:t>   where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remanent magnetization </a:t>
            </a:r>
            <a:r>
              <a:rPr lang="en-US" i="1" dirty="0">
                <a:latin typeface="Times New Roman" charset="0"/>
              </a:rPr>
              <a:t>I</a:t>
            </a:r>
            <a:r>
              <a:rPr lang="en-US" i="1" baseline="-25000" dirty="0">
                <a:latin typeface="Times New Roman" charset="0"/>
              </a:rPr>
              <a:t>R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rgbClr val="0039AC"/>
                </a:solidFill>
              </a:rPr>
              <a:t>is in the direction</a:t>
            </a:r>
          </a:p>
          <a:p>
            <a:pPr eaLnBrk="0" hangingPunct="0"/>
            <a:r>
              <a:rPr lang="en-US" dirty="0">
                <a:solidFill>
                  <a:srgbClr val="0039AC"/>
                </a:solidFill>
              </a:rPr>
              <a:t>   of </a:t>
            </a:r>
            <a:r>
              <a:rPr lang="en-US" i="1" dirty="0">
                <a:latin typeface="Times New Roman" charset="0"/>
              </a:rPr>
              <a:t>H</a:t>
            </a:r>
            <a:r>
              <a:rPr lang="en-US" i="1" baseline="-25000" dirty="0">
                <a:latin typeface="Times New Roman" charset="0"/>
              </a:rPr>
              <a:t>E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rgbClr val="0039AC"/>
                </a:solidFill>
              </a:rPr>
              <a:t>at the time of magnetization… i.e., when the rocks</a:t>
            </a:r>
          </a:p>
          <a:p>
            <a:pPr eaLnBrk="0" hangingPunct="0"/>
            <a:r>
              <a:rPr lang="en-US" dirty="0">
                <a:solidFill>
                  <a:srgbClr val="0039AC"/>
                </a:solidFill>
              </a:rPr>
              <a:t>   cooled through their </a:t>
            </a:r>
            <a:r>
              <a:rPr lang="en-US" i="1" dirty="0">
                <a:solidFill>
                  <a:srgbClr val="FF0000"/>
                </a:solidFill>
                <a:latin typeface="Arial Black"/>
                <a:cs typeface="Arial Black"/>
              </a:rPr>
              <a:t>Curie temperature</a:t>
            </a:r>
            <a:endParaRPr lang="en-US" i="1" dirty="0">
              <a:solidFill>
                <a:srgbClr val="0039AC"/>
              </a:solidFill>
              <a:latin typeface="Arial Black"/>
              <a:cs typeface="Arial Black"/>
            </a:endParaRPr>
          </a:p>
          <a:p>
            <a:r>
              <a:rPr lang="en-US" dirty="0">
                <a:solidFill>
                  <a:srgbClr val="0039AC"/>
                </a:solidFill>
              </a:rPr>
              <a:t>• </a:t>
            </a:r>
            <a:r>
              <a:rPr lang="en-US" i="1" dirty="0">
                <a:solidFill>
                  <a:srgbClr val="0039AC"/>
                </a:solidFill>
                <a:latin typeface="Arial Black" charset="0"/>
              </a:rPr>
              <a:t>Must know strength &amp; direction of the Earth’s</a:t>
            </a:r>
          </a:p>
          <a:p>
            <a:r>
              <a:rPr lang="en-US" i="1" dirty="0">
                <a:solidFill>
                  <a:srgbClr val="0039AC"/>
                </a:solidFill>
              </a:rPr>
              <a:t>   </a:t>
            </a:r>
            <a:r>
              <a:rPr lang="en-US" i="1" dirty="0">
                <a:solidFill>
                  <a:srgbClr val="0039AC"/>
                </a:solidFill>
                <a:latin typeface="Arial Black" charset="0"/>
              </a:rPr>
              <a:t>main field to model source geometries and</a:t>
            </a:r>
          </a:p>
          <a:p>
            <a:r>
              <a:rPr lang="en-US" dirty="0">
                <a:solidFill>
                  <a:srgbClr val="0039AC"/>
                </a:solidFill>
                <a:latin typeface="Arial"/>
                <a:cs typeface="Arial"/>
              </a:rPr>
              <a:t>   </a:t>
            </a:r>
            <a:r>
              <a:rPr lang="en-US" i="1" dirty="0">
                <a:solidFill>
                  <a:srgbClr val="0039AC"/>
                </a:solidFill>
                <a:latin typeface="Arial Black" charset="0"/>
              </a:rPr>
              <a:t>susceptibility contrasts!</a:t>
            </a:r>
            <a:endParaRPr lang="en-US" baseline="30000" dirty="0">
              <a:latin typeface="Times New Roman" charset="0"/>
            </a:endParaRP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FAD71878-F66C-150C-23E0-440A987FC4C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8384085"/>
              </p:ext>
            </p:extLst>
          </p:nvPr>
        </p:nvGraphicFramePr>
        <p:xfrm>
          <a:off x="5220802" y="3143997"/>
          <a:ext cx="21082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2108200" imgH="584200" progId="">
                  <p:embed/>
                </p:oleObj>
              </mc:Choice>
              <mc:Fallback>
                <p:oleObj r:id="rId2" imgW="2108200" imgH="584200" progId="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FAD71878-F66C-150C-23E0-440A987FC4C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220802" y="3143997"/>
                        <a:ext cx="2108200" cy="584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1945892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5">
            <a:extLst>
              <a:ext uri="{FF2B5EF4-FFF2-40B4-BE49-F238E27FC236}">
                <a16:creationId xmlns:a16="http://schemas.microsoft.com/office/drawing/2014/main" id="{41F29D55-4BD9-CFC7-E997-051DAD7337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2484" y="930855"/>
            <a:ext cx="8467031" cy="507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 eaLnBrk="0" hangingPunct="0"/>
            <a:r>
              <a:rPr lang="en-US" i="1" dirty="0">
                <a:solidFill>
                  <a:srgbClr val="FF0000"/>
                </a:solidFill>
                <a:latin typeface="Arial Black" charset="0"/>
                <a:ea typeface="ＭＳ Ｐゴシック" charset="0"/>
              </a:rPr>
              <a:t>1 Apr: </a:t>
            </a:r>
            <a:r>
              <a:rPr lang="en-US" i="1" dirty="0">
                <a:solidFill>
                  <a:srgbClr val="0039AC"/>
                </a:solidFill>
                <a:latin typeface="Arial Black" charset="0"/>
                <a:ea typeface="ＭＳ Ｐゴシック" charset="0"/>
              </a:rPr>
              <a:t>Earth’s Main Magnetic Field </a:t>
            </a:r>
          </a:p>
          <a:p>
            <a:pPr algn="l"/>
            <a:r>
              <a:rPr lang="en-US" dirty="0">
                <a:solidFill>
                  <a:srgbClr val="0039AC"/>
                </a:solidFill>
                <a:ea typeface="ＭＳ Ｐゴシック" charset="0"/>
              </a:rPr>
              <a:t>• </a:t>
            </a:r>
            <a:r>
              <a:rPr lang="en-US" i="1" dirty="0">
                <a:solidFill>
                  <a:srgbClr val="FF0000"/>
                </a:solidFill>
                <a:latin typeface="Arial Black" charset="0"/>
                <a:ea typeface="ＭＳ Ｐゴシック" charset="0"/>
              </a:rPr>
              <a:t>Earth’s Main Field</a:t>
            </a:r>
            <a:r>
              <a:rPr lang="en-US" dirty="0">
                <a:solidFill>
                  <a:srgbClr val="FF0000"/>
                </a:solidFill>
                <a:ea typeface="ＭＳ Ｐゴシック" charset="0"/>
              </a:rPr>
              <a:t> </a:t>
            </a:r>
            <a:r>
              <a:rPr lang="en-US" dirty="0">
                <a:solidFill>
                  <a:srgbClr val="0039AC"/>
                </a:solidFill>
                <a:ea typeface="ＭＳ Ｐゴシック" charset="0"/>
              </a:rPr>
              <a:t>derives from its </a:t>
            </a:r>
            <a:r>
              <a:rPr lang="en-US" i="1" dirty="0">
                <a:solidFill>
                  <a:srgbClr val="0039AC"/>
                </a:solidFill>
                <a:latin typeface="Arial Black" charset="0"/>
              </a:rPr>
              <a:t>“</a:t>
            </a:r>
            <a:r>
              <a:rPr lang="en-US" i="1" dirty="0">
                <a:solidFill>
                  <a:srgbClr val="0039AC"/>
                </a:solidFill>
                <a:latin typeface="Arial Black" charset="0"/>
                <a:ea typeface="ＭＳ Ｐゴシック" charset="0"/>
              </a:rPr>
              <a:t>core dynamo</a:t>
            </a:r>
            <a:r>
              <a:rPr lang="en-US" i="1" dirty="0">
                <a:solidFill>
                  <a:srgbClr val="0039AC"/>
                </a:solidFill>
                <a:latin typeface="Arial Black" charset="0"/>
              </a:rPr>
              <a:t>”</a:t>
            </a:r>
            <a:r>
              <a:rPr lang="en-US" dirty="0">
                <a:solidFill>
                  <a:srgbClr val="0039AC"/>
                </a:solidFill>
                <a:ea typeface="ＭＳ Ｐゴシック" charset="0"/>
              </a:rPr>
              <a:t>…</a:t>
            </a:r>
          </a:p>
          <a:p>
            <a:pPr algn="l" eaLnBrk="0" hangingPunct="0"/>
            <a:r>
              <a:rPr lang="en-US" dirty="0">
                <a:solidFill>
                  <a:srgbClr val="0039AC"/>
                </a:solidFill>
                <a:ea typeface="ＭＳ Ｐゴシック" charset="0"/>
              </a:rPr>
              <a:t>   convective flow of Ni-Fe outer core + </a:t>
            </a:r>
            <a:r>
              <a:rPr lang="en-US" dirty="0" err="1">
                <a:solidFill>
                  <a:srgbClr val="0039AC"/>
                </a:solidFill>
                <a:ea typeface="ＭＳ Ｐゴシック" charset="0"/>
              </a:rPr>
              <a:t>coriolis</a:t>
            </a:r>
            <a:r>
              <a:rPr lang="en-US" dirty="0">
                <a:solidFill>
                  <a:srgbClr val="0039AC"/>
                </a:solidFill>
                <a:ea typeface="ＭＳ Ｐゴシック" charset="0"/>
              </a:rPr>
              <a:t> forces </a:t>
            </a:r>
            <a:r>
              <a:rPr lang="en-US" dirty="0">
                <a:solidFill>
                  <a:srgbClr val="0039AC"/>
                </a:solidFill>
                <a:ea typeface="ＭＳ Ｐゴシック" charset="0"/>
                <a:sym typeface="Symbol" charset="0"/>
              </a:rPr>
              <a:t>( </a:t>
            </a:r>
            <a:r>
              <a:rPr lang="en-US" i="1" dirty="0">
                <a:solidFill>
                  <a:srgbClr val="0039AC"/>
                </a:solidFill>
                <a:latin typeface="Arial Black" charset="0"/>
                <a:ea typeface="ＭＳ Ｐゴシック" charset="0"/>
              </a:rPr>
              <a:t>+</a:t>
            </a:r>
            <a:endParaRPr lang="en-US" dirty="0">
              <a:solidFill>
                <a:srgbClr val="0039AC"/>
              </a:solidFill>
              <a:ea typeface="ＭＳ Ｐゴシック" charset="0"/>
              <a:sym typeface="Symbol" charset="0"/>
            </a:endParaRPr>
          </a:p>
          <a:p>
            <a:pPr algn="l" eaLnBrk="0" hangingPunct="0"/>
            <a:r>
              <a:rPr lang="en-US" dirty="0">
                <a:solidFill>
                  <a:srgbClr val="0039AC"/>
                </a:solidFill>
                <a:ea typeface="ＭＳ Ｐゴシック" charset="0"/>
                <a:sym typeface="Symbol" charset="0"/>
              </a:rPr>
              <a:t>   </a:t>
            </a:r>
            <a:r>
              <a:rPr lang="en-US" i="1" dirty="0">
                <a:solidFill>
                  <a:srgbClr val="0039AC"/>
                </a:solidFill>
                <a:latin typeface="Arial Black" charset="0"/>
                <a:ea typeface="ＭＳ Ｐゴシック" charset="0"/>
              </a:rPr>
              <a:t>feedback</a:t>
            </a:r>
            <a:r>
              <a:rPr lang="en-US" dirty="0">
                <a:solidFill>
                  <a:srgbClr val="0039AC"/>
                </a:solidFill>
                <a:ea typeface="ＭＳ Ｐゴシック" charset="0"/>
                <a:sym typeface="Symbol" charset="0"/>
              </a:rPr>
              <a:t>)  electrical current flow  magnetic field </a:t>
            </a:r>
          </a:p>
          <a:p>
            <a:pPr algn="l" eaLnBrk="0" hangingPunct="0"/>
            <a:r>
              <a:rPr lang="en-US" dirty="0">
                <a:solidFill>
                  <a:srgbClr val="0039AC"/>
                </a:solidFill>
                <a:ea typeface="ＭＳ Ｐゴシック" charset="0"/>
                <a:sym typeface="Symbol" charset="0"/>
              </a:rPr>
              <a:t>   ( </a:t>
            </a:r>
            <a:r>
              <a:rPr lang="en-US" i="1" dirty="0">
                <a:solidFill>
                  <a:srgbClr val="0039AC"/>
                </a:solidFill>
                <a:latin typeface="Arial Black" charset="0"/>
                <a:ea typeface="ＭＳ Ｐゴシック" charset="0"/>
              </a:rPr>
              <a:t>+ feedback</a:t>
            </a:r>
            <a:r>
              <a:rPr lang="en-US" dirty="0">
                <a:solidFill>
                  <a:srgbClr val="0039AC"/>
                </a:solidFill>
                <a:ea typeface="ＭＳ Ｐゴシック" charset="0"/>
                <a:sym typeface="Symbol" charset="0"/>
              </a:rPr>
              <a:t>) </a:t>
            </a:r>
            <a:r>
              <a:rPr lang="en-US" dirty="0">
                <a:solidFill>
                  <a:srgbClr val="0039AC"/>
                </a:solidFill>
                <a:ea typeface="ＭＳ Ｐゴシック" charset="0"/>
              </a:rPr>
              <a:t>+ crystalline Fe inner core </a:t>
            </a:r>
          </a:p>
          <a:p>
            <a:pPr algn="l" eaLnBrk="0" hangingPunct="0"/>
            <a:r>
              <a:rPr lang="en-US" dirty="0">
                <a:solidFill>
                  <a:srgbClr val="0039AC"/>
                </a:solidFill>
                <a:ea typeface="ＭＳ Ｐゴシック" charset="0"/>
              </a:rPr>
              <a:t>   </a:t>
            </a:r>
            <a:r>
              <a:rPr lang="en-US" dirty="0">
                <a:solidFill>
                  <a:srgbClr val="0039AC"/>
                </a:solidFill>
                <a:ea typeface="ＭＳ Ｐゴシック" charset="0"/>
                <a:sym typeface="Symbol" charset="0"/>
              </a:rPr>
              <a:t>( </a:t>
            </a:r>
            <a:r>
              <a:rPr lang="en-US" i="1" dirty="0">
                <a:solidFill>
                  <a:srgbClr val="0039AC"/>
                </a:solidFill>
                <a:latin typeface="Arial Black" charset="0"/>
                <a:ea typeface="ＭＳ Ｐゴシック" charset="0"/>
              </a:rPr>
              <a:t>+ feedback</a:t>
            </a:r>
            <a:r>
              <a:rPr lang="en-US" dirty="0">
                <a:solidFill>
                  <a:srgbClr val="0039AC"/>
                </a:solidFill>
                <a:ea typeface="ＭＳ Ｐゴシック" charset="0"/>
                <a:sym typeface="Symbol" charset="0"/>
              </a:rPr>
              <a:t>)</a:t>
            </a:r>
          </a:p>
          <a:p>
            <a:pPr algn="l" eaLnBrk="0" hangingPunct="0"/>
            <a:endParaRPr lang="en-US" sz="600" dirty="0">
              <a:solidFill>
                <a:srgbClr val="0039AC"/>
              </a:solidFill>
              <a:ea typeface="ＭＳ Ｐゴシック" charset="0"/>
            </a:endParaRPr>
          </a:p>
          <a:p>
            <a:pPr algn="l"/>
            <a:r>
              <a:rPr lang="en-US" dirty="0">
                <a:solidFill>
                  <a:srgbClr val="0039AC"/>
                </a:solidFill>
                <a:ea typeface="ＭＳ Ｐゴシック" charset="0"/>
              </a:rPr>
              <a:t>• Mostly dipolar, oriented ~ (and </a:t>
            </a:r>
            <a:r>
              <a:rPr lang="en-US" dirty="0" err="1">
                <a:solidFill>
                  <a:srgbClr val="0039AC"/>
                </a:solidFill>
                <a:ea typeface="ＭＳ Ｐゴシック" charset="0"/>
              </a:rPr>
              <a:t>precesses</a:t>
            </a:r>
            <a:r>
              <a:rPr lang="en-US" dirty="0">
                <a:solidFill>
                  <a:srgbClr val="0039AC"/>
                </a:solidFill>
                <a:ea typeface="ＭＳ Ｐゴシック" charset="0"/>
              </a:rPr>
              <a:t> around) Earth’s</a:t>
            </a:r>
          </a:p>
          <a:p>
            <a:pPr algn="l"/>
            <a:r>
              <a:rPr lang="en-US" dirty="0">
                <a:solidFill>
                  <a:srgbClr val="0039AC"/>
                </a:solidFill>
              </a:rPr>
              <a:t>   </a:t>
            </a:r>
            <a:r>
              <a:rPr lang="en-US" dirty="0">
                <a:solidFill>
                  <a:srgbClr val="0039AC"/>
                </a:solidFill>
                <a:ea typeface="ＭＳ Ｐゴシック" charset="0"/>
              </a:rPr>
              <a:t>rotation axis; </a:t>
            </a:r>
            <a:r>
              <a:rPr lang="en-US" i="1" dirty="0">
                <a:solidFill>
                  <a:srgbClr val="0039AC"/>
                </a:solidFill>
                <a:latin typeface="Arial Black"/>
                <a:ea typeface="ＭＳ Ｐゴシック" charset="0"/>
                <a:cs typeface="Arial Black"/>
              </a:rPr>
              <a:t>varies nonlinearly over time</a:t>
            </a:r>
            <a:r>
              <a:rPr lang="en-US" dirty="0">
                <a:solidFill>
                  <a:srgbClr val="0039AC"/>
                </a:solidFill>
                <a:ea typeface="ＭＳ Ｐゴシック" charset="0"/>
              </a:rPr>
              <a:t>…</a:t>
            </a:r>
          </a:p>
          <a:p>
            <a:pPr algn="l"/>
            <a:endParaRPr lang="en-US" sz="600" dirty="0">
              <a:solidFill>
                <a:srgbClr val="0039AC"/>
              </a:solidFill>
              <a:ea typeface="ＭＳ Ｐゴシック" charset="0"/>
            </a:endParaRPr>
          </a:p>
          <a:p>
            <a:pPr algn="l"/>
            <a:r>
              <a:rPr lang="en-US" dirty="0">
                <a:solidFill>
                  <a:srgbClr val="0039AC"/>
                </a:solidFill>
                <a:ea typeface="ＭＳ Ｐゴシック" charset="0"/>
              </a:rPr>
              <a:t>• Express the vector field at a point as either </a:t>
            </a:r>
            <a:r>
              <a:rPr lang="en-US" i="1" dirty="0">
                <a:solidFill>
                  <a:srgbClr val="FF0000"/>
                </a:solidFill>
                <a:latin typeface="Arial Black" charset="0"/>
                <a:ea typeface="ＭＳ Ｐゴシック" charset="0"/>
              </a:rPr>
              <a:t>intensity</a:t>
            </a:r>
            <a:r>
              <a:rPr lang="en-US" dirty="0">
                <a:solidFill>
                  <a:srgbClr val="FF0000"/>
                </a:solidFill>
                <a:ea typeface="ＭＳ Ｐゴシック" charset="0"/>
              </a:rPr>
              <a:t> </a:t>
            </a:r>
            <a:r>
              <a:rPr lang="en-US" i="1" dirty="0">
                <a:solidFill>
                  <a:schemeClr val="tx1"/>
                </a:solidFill>
                <a:latin typeface="Times New Roman" charset="0"/>
                <a:ea typeface="ＭＳ Ｐゴシック" charset="0"/>
              </a:rPr>
              <a:t>H</a:t>
            </a:r>
            <a:r>
              <a:rPr lang="en-US" i="1" baseline="-25000" dirty="0">
                <a:solidFill>
                  <a:schemeClr val="tx1"/>
                </a:solidFill>
                <a:latin typeface="Times New Roman" charset="0"/>
                <a:ea typeface="ＭＳ Ｐゴシック" charset="0"/>
              </a:rPr>
              <a:t>E</a:t>
            </a:r>
            <a:r>
              <a:rPr lang="en-US" dirty="0">
                <a:solidFill>
                  <a:srgbClr val="0039AC"/>
                </a:solidFill>
                <a:ea typeface="ＭＳ Ｐゴシック" charset="0"/>
              </a:rPr>
              <a:t>,</a:t>
            </a:r>
          </a:p>
          <a:p>
            <a:pPr algn="l"/>
            <a:r>
              <a:rPr lang="en-US" dirty="0">
                <a:solidFill>
                  <a:schemeClr val="accent2"/>
                </a:solidFill>
                <a:ea typeface="ＭＳ Ｐゴシック" charset="0"/>
              </a:rPr>
              <a:t>   </a:t>
            </a:r>
            <a:r>
              <a:rPr lang="en-US" i="1" dirty="0">
                <a:solidFill>
                  <a:srgbClr val="FF0000"/>
                </a:solidFill>
                <a:latin typeface="Arial Black" charset="0"/>
                <a:ea typeface="ＭＳ Ｐゴシック" charset="0"/>
              </a:rPr>
              <a:t>inclination</a:t>
            </a:r>
            <a:r>
              <a:rPr lang="en-US" dirty="0">
                <a:solidFill>
                  <a:srgbClr val="FF0000"/>
                </a:solidFill>
                <a:ea typeface="ＭＳ Ｐゴシック" charset="0"/>
              </a:rPr>
              <a:t> </a:t>
            </a:r>
            <a:r>
              <a:rPr lang="en-US" i="1" dirty="0" err="1">
                <a:solidFill>
                  <a:schemeClr val="tx1"/>
                </a:solidFill>
                <a:latin typeface="Times New Roman" charset="0"/>
                <a:ea typeface="ＭＳ Ｐゴシック" charset="0"/>
              </a:rPr>
              <a:t>i</a:t>
            </a:r>
            <a:r>
              <a:rPr lang="en-US" dirty="0">
                <a:solidFill>
                  <a:srgbClr val="0039AC"/>
                </a:solidFill>
                <a:ea typeface="ＭＳ Ｐゴシック" charset="0"/>
              </a:rPr>
              <a:t>,</a:t>
            </a:r>
            <a:r>
              <a:rPr lang="en-US" dirty="0">
                <a:solidFill>
                  <a:srgbClr val="FF0200"/>
                </a:solidFill>
                <a:ea typeface="ＭＳ Ｐゴシック" charset="0"/>
              </a:rPr>
              <a:t> </a:t>
            </a:r>
            <a:r>
              <a:rPr lang="en-US" i="1" dirty="0">
                <a:solidFill>
                  <a:srgbClr val="FF0000"/>
                </a:solidFill>
                <a:latin typeface="Arial Black" charset="0"/>
                <a:ea typeface="ＭＳ Ｐゴシック" charset="0"/>
              </a:rPr>
              <a:t>declination</a:t>
            </a:r>
            <a:r>
              <a:rPr lang="en-US" i="1" dirty="0">
                <a:solidFill>
                  <a:srgbClr val="FF0200"/>
                </a:solidFill>
                <a:latin typeface="Arial Black" charset="0"/>
                <a:ea typeface="ＭＳ Ｐゴシック" charset="0"/>
              </a:rPr>
              <a:t> </a:t>
            </a:r>
            <a:r>
              <a:rPr lang="en-US" i="1" dirty="0">
                <a:latin typeface="Times New Roman"/>
                <a:ea typeface="ＭＳ Ｐゴシック" charset="0"/>
                <a:cs typeface="Times New Roman"/>
              </a:rPr>
              <a:t>d</a:t>
            </a:r>
            <a:r>
              <a:rPr lang="en-US" dirty="0">
                <a:solidFill>
                  <a:srgbClr val="FF0000"/>
                </a:solidFill>
                <a:ea typeface="ＭＳ Ｐゴシック" charset="0"/>
              </a:rPr>
              <a:t> </a:t>
            </a:r>
            <a:r>
              <a:rPr lang="en-US" dirty="0">
                <a:solidFill>
                  <a:srgbClr val="0039AC"/>
                </a:solidFill>
                <a:ea typeface="ＭＳ Ｐゴシック" charset="0"/>
              </a:rPr>
              <a:t>or local </a:t>
            </a:r>
            <a:r>
              <a:rPr lang="en-US" i="1" dirty="0" err="1">
                <a:solidFill>
                  <a:schemeClr val="tx1"/>
                </a:solidFill>
                <a:latin typeface="Times New Roman" charset="0"/>
                <a:ea typeface="ＭＳ Ｐゴシック" charset="0"/>
              </a:rPr>
              <a:t>H</a:t>
            </a:r>
            <a:r>
              <a:rPr lang="en-US" i="1" baseline="-25000" dirty="0" err="1">
                <a:solidFill>
                  <a:schemeClr val="tx1"/>
                </a:solidFill>
                <a:latin typeface="Times New Roman" charset="0"/>
                <a:ea typeface="ＭＳ Ｐゴシック" charset="0"/>
              </a:rPr>
              <a:t>x</a:t>
            </a:r>
            <a:r>
              <a:rPr lang="en-US" dirty="0">
                <a:solidFill>
                  <a:srgbClr val="0039AC"/>
                </a:solidFill>
                <a:ea typeface="ＭＳ Ｐゴシック" charset="0"/>
              </a:rPr>
              <a:t>,</a:t>
            </a:r>
            <a:r>
              <a:rPr lang="en-US" dirty="0">
                <a:solidFill>
                  <a:schemeClr val="accent2"/>
                </a:solidFill>
                <a:ea typeface="ＭＳ Ｐゴシック" charset="0"/>
              </a:rPr>
              <a:t> </a:t>
            </a:r>
            <a:r>
              <a:rPr lang="en-US" i="1" dirty="0">
                <a:solidFill>
                  <a:schemeClr val="tx1"/>
                </a:solidFill>
                <a:latin typeface="Times New Roman" charset="0"/>
                <a:ea typeface="ＭＳ Ｐゴシック" charset="0"/>
              </a:rPr>
              <a:t>H</a:t>
            </a:r>
            <a:r>
              <a:rPr lang="en-US" i="1" baseline="-25000" dirty="0">
                <a:solidFill>
                  <a:schemeClr val="tx1"/>
                </a:solidFill>
                <a:latin typeface="Times New Roman" charset="0"/>
                <a:ea typeface="ＭＳ Ｐゴシック" charset="0"/>
              </a:rPr>
              <a:t>y</a:t>
            </a:r>
            <a:r>
              <a:rPr lang="en-US" dirty="0">
                <a:solidFill>
                  <a:srgbClr val="0039AC"/>
                </a:solidFill>
                <a:ea typeface="ＭＳ Ｐゴシック" charset="0"/>
              </a:rPr>
              <a:t>,</a:t>
            </a:r>
            <a:r>
              <a:rPr lang="en-US" dirty="0">
                <a:solidFill>
                  <a:schemeClr val="accent2"/>
                </a:solidFill>
                <a:ea typeface="ＭＳ Ｐゴシック" charset="0"/>
              </a:rPr>
              <a:t> </a:t>
            </a:r>
            <a:r>
              <a:rPr lang="en-US" i="1" dirty="0">
                <a:solidFill>
                  <a:schemeClr val="tx1"/>
                </a:solidFill>
                <a:latin typeface="Times New Roman" charset="0"/>
                <a:ea typeface="ＭＳ Ｐゴシック" charset="0"/>
              </a:rPr>
              <a:t>H</a:t>
            </a:r>
            <a:r>
              <a:rPr lang="en-US" i="1" baseline="-25000" dirty="0">
                <a:solidFill>
                  <a:schemeClr val="tx1"/>
                </a:solidFill>
                <a:latin typeface="Times New Roman" charset="0"/>
                <a:ea typeface="ＭＳ Ｐゴシック" charset="0"/>
              </a:rPr>
              <a:t>z</a:t>
            </a:r>
            <a:r>
              <a:rPr lang="en-US" dirty="0">
                <a:solidFill>
                  <a:schemeClr val="tx1"/>
                </a:solidFill>
                <a:latin typeface="Times New Roman" charset="0"/>
                <a:ea typeface="ＭＳ Ｐゴシック" charset="0"/>
              </a:rPr>
              <a:t> </a:t>
            </a:r>
            <a:r>
              <a:rPr lang="en-US" dirty="0">
                <a:solidFill>
                  <a:srgbClr val="0003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(N,E,U)</a:t>
            </a:r>
            <a:endParaRPr lang="en-US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dirty="0">
                <a:solidFill>
                  <a:srgbClr val="0039AC"/>
                </a:solidFill>
                <a:ea typeface="ＭＳ Ｐゴシック" charset="0"/>
              </a:rPr>
              <a:t>   </a:t>
            </a:r>
            <a:r>
              <a:rPr lang="en-US" dirty="0" err="1">
                <a:solidFill>
                  <a:srgbClr val="0039AC"/>
                </a:solidFill>
                <a:ea typeface="ＭＳ Ｐゴシック" charset="0"/>
              </a:rPr>
              <a:t>cartesian</a:t>
            </a:r>
            <a:r>
              <a:rPr lang="en-US" dirty="0">
                <a:solidFill>
                  <a:srgbClr val="0039AC"/>
                </a:solidFill>
                <a:ea typeface="ＭＳ Ｐゴシック" charset="0"/>
              </a:rPr>
              <a:t> components:</a:t>
            </a:r>
          </a:p>
          <a:p>
            <a:pPr algn="l"/>
            <a:endParaRPr lang="en-US" dirty="0">
              <a:solidFill>
                <a:schemeClr val="accent2"/>
              </a:solidFill>
              <a:ea typeface="ＭＳ Ｐゴシック" charset="0"/>
            </a:endParaRPr>
          </a:p>
          <a:p>
            <a:pPr algn="l"/>
            <a:endParaRPr lang="en-US" dirty="0">
              <a:solidFill>
                <a:schemeClr val="accent2"/>
              </a:solidFill>
              <a:ea typeface="ＭＳ Ｐゴシック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1C6229-F83D-EC14-59DC-CF86331290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121" y="5311148"/>
            <a:ext cx="2886075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mc="http://schemas.openxmlformats.org/markup-compatibility/2006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mc="http://schemas.openxmlformats.org/markup-compatibility/2006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mc="http://schemas.openxmlformats.org/markup-compatibility/2006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06DC9F6-BA15-5BCA-F9F8-6B05592783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7271" y="5106360"/>
            <a:ext cx="2062163" cy="91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mc="http://schemas.openxmlformats.org/markup-compatibility/2006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mc="http://schemas.openxmlformats.org/markup-compatibility/2006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mc="http://schemas.openxmlformats.org/markup-compatibility/2006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7B20DA5-4458-76E9-DB92-39D78887AF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9509" y="5192085"/>
            <a:ext cx="1471612" cy="74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mc="http://schemas.openxmlformats.org/markup-compatibility/2006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mc="http://schemas.openxmlformats.org/markup-compatibility/2006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mc="http://schemas.openxmlformats.org/markup-compatibility/2006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742561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5">
            <a:extLst>
              <a:ext uri="{FF2B5EF4-FFF2-40B4-BE49-F238E27FC236}">
                <a16:creationId xmlns:a16="http://schemas.microsoft.com/office/drawing/2014/main" id="{DA5EF457-5FB3-471C-1220-DDC1789619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5941" y="1720840"/>
            <a:ext cx="8860118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 eaLnBrk="0" hangingPunct="0"/>
            <a:r>
              <a:rPr lang="en-US" i="1" dirty="0">
                <a:solidFill>
                  <a:srgbClr val="FF0000"/>
                </a:solidFill>
                <a:latin typeface="Arial Black" charset="0"/>
                <a:ea typeface="ＭＳ Ｐゴシック" charset="0"/>
              </a:rPr>
              <a:t>1 Apr: </a:t>
            </a:r>
            <a:r>
              <a:rPr lang="en-US" i="1" dirty="0">
                <a:solidFill>
                  <a:srgbClr val="0039AC"/>
                </a:solidFill>
                <a:latin typeface="Arial Black" charset="0"/>
                <a:ea typeface="ＭＳ Ｐゴシック" charset="0"/>
              </a:rPr>
              <a:t>Magnetic Measurements</a:t>
            </a:r>
          </a:p>
          <a:p>
            <a:pPr algn="l"/>
            <a:r>
              <a:rPr lang="en-US" dirty="0">
                <a:solidFill>
                  <a:srgbClr val="0039AC"/>
                </a:solidFill>
                <a:ea typeface="ＭＳ Ｐゴシック" charset="0"/>
              </a:rPr>
              <a:t>• Distinguish Main Field from crustal sources by scale: spatial </a:t>
            </a:r>
          </a:p>
          <a:p>
            <a:pPr algn="l"/>
            <a:r>
              <a:rPr lang="en-US" dirty="0">
                <a:solidFill>
                  <a:srgbClr val="0039AC"/>
                </a:solidFill>
                <a:ea typeface="ＭＳ Ｐゴシック" charset="0"/>
              </a:rPr>
              <a:t>   wavelengths &gt; 2500 km (spherical harmonic degree </a:t>
            </a:r>
            <a:r>
              <a:rPr lang="en-US" i="1" dirty="0">
                <a:latin typeface="Times New Roman" charset="0"/>
                <a:ea typeface="ＭＳ Ｐゴシック" charset="0"/>
              </a:rPr>
              <a:t>n</a:t>
            </a:r>
            <a:r>
              <a:rPr lang="en-US" dirty="0">
                <a:latin typeface="Times New Roman" charset="0"/>
                <a:ea typeface="ＭＳ Ｐゴシック" charset="0"/>
              </a:rPr>
              <a:t> &lt; 16</a:t>
            </a:r>
            <a:r>
              <a:rPr lang="en-US" dirty="0">
                <a:solidFill>
                  <a:srgbClr val="0039AC"/>
                </a:solidFill>
                <a:ea typeface="ＭＳ Ｐゴシック" charset="0"/>
              </a:rPr>
              <a:t>)</a:t>
            </a:r>
          </a:p>
          <a:p>
            <a:pPr algn="l"/>
            <a:r>
              <a:rPr lang="en-US" dirty="0">
                <a:solidFill>
                  <a:srgbClr val="0039AC"/>
                </a:solidFill>
                <a:ea typeface="ＭＳ Ｐゴシック" charset="0"/>
              </a:rPr>
              <a:t>   dominated by core dynamo; smaller scales are mostly crustal.</a:t>
            </a:r>
          </a:p>
          <a:p>
            <a:pPr algn="l" eaLnBrk="0" hangingPunct="0"/>
            <a:r>
              <a:rPr lang="en-US" dirty="0">
                <a:solidFill>
                  <a:srgbClr val="0039AC"/>
                </a:solidFill>
                <a:ea typeface="ＭＳ Ｐゴシック" charset="0"/>
              </a:rPr>
              <a:t>• Instrumentation:</a:t>
            </a:r>
          </a:p>
          <a:p>
            <a:pPr algn="l" eaLnBrk="0" hangingPunct="0"/>
            <a:r>
              <a:rPr lang="en-US" dirty="0">
                <a:solidFill>
                  <a:srgbClr val="0039AC"/>
                </a:solidFill>
                <a:ea typeface="ＭＳ Ｐゴシック" charset="0"/>
              </a:rPr>
              <a:t>   </a:t>
            </a:r>
            <a:r>
              <a:rPr lang="en-US" dirty="0">
                <a:solidFill>
                  <a:srgbClr val="0039AC"/>
                </a:solidFill>
                <a:ea typeface="ＭＳ Ｐゴシック" charset="0"/>
                <a:sym typeface="Symbol" charset="0"/>
              </a:rPr>
              <a:t> </a:t>
            </a:r>
            <a:r>
              <a:rPr lang="en-US" i="1" dirty="0">
                <a:solidFill>
                  <a:srgbClr val="0039AC"/>
                </a:solidFill>
                <a:latin typeface="Arial Black" charset="0"/>
                <a:ea typeface="ＭＳ Ｐゴシック" charset="0"/>
              </a:rPr>
              <a:t>Fluxgate magnetometer</a:t>
            </a:r>
            <a:r>
              <a:rPr lang="en-US" dirty="0">
                <a:solidFill>
                  <a:srgbClr val="0039AC"/>
                </a:solidFill>
                <a:ea typeface="ＭＳ Ｐゴシック" charset="0"/>
                <a:sym typeface="Symbol" charset="0"/>
              </a:rPr>
              <a:t>: Measures field intensity </a:t>
            </a:r>
          </a:p>
          <a:p>
            <a:pPr algn="l" eaLnBrk="0" hangingPunct="0"/>
            <a:r>
              <a:rPr lang="en-US" dirty="0">
                <a:solidFill>
                  <a:srgbClr val="0039AC"/>
                </a:solidFill>
                <a:ea typeface="ＭＳ Ｐゴシック" charset="0"/>
                <a:sym typeface="Symbol" charset="0"/>
              </a:rPr>
              <a:t>        in the direction of orientation of the coils</a:t>
            </a:r>
          </a:p>
          <a:p>
            <a:pPr algn="l" eaLnBrk="0" hangingPunct="0"/>
            <a:r>
              <a:rPr lang="en-US" dirty="0">
                <a:solidFill>
                  <a:srgbClr val="0039AC"/>
                </a:solidFill>
                <a:ea typeface="ＭＳ Ｐゴシック" charset="0"/>
                <a:sym typeface="Symbol" charset="0"/>
              </a:rPr>
              <a:t>    </a:t>
            </a:r>
            <a:r>
              <a:rPr lang="en-US" i="1" dirty="0">
                <a:solidFill>
                  <a:srgbClr val="0039AC"/>
                </a:solidFill>
                <a:latin typeface="Arial Black" charset="0"/>
                <a:ea typeface="ＭＳ Ｐゴシック" charset="0"/>
              </a:rPr>
              <a:t>Proton precession magnetometer</a:t>
            </a:r>
            <a:r>
              <a:rPr lang="en-US" dirty="0">
                <a:solidFill>
                  <a:srgbClr val="0039AC"/>
                </a:solidFill>
                <a:ea typeface="ＭＳ Ｐゴシック" charset="0"/>
                <a:sym typeface="Symbol" charset="0"/>
              </a:rPr>
              <a:t>: Measures</a:t>
            </a:r>
          </a:p>
          <a:p>
            <a:pPr algn="l" eaLnBrk="0" hangingPunct="0"/>
            <a:r>
              <a:rPr lang="en-US" dirty="0">
                <a:solidFill>
                  <a:srgbClr val="0039AC"/>
                </a:solidFill>
                <a:ea typeface="ＭＳ Ｐゴシック" charset="0"/>
                <a:sym typeface="Symbol" charset="0"/>
              </a:rPr>
              <a:t>        intensity of the total field</a:t>
            </a:r>
            <a:endParaRPr lang="en-US" sz="1900" dirty="0">
              <a:solidFill>
                <a:schemeClr val="hlink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056605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15">
            <a:extLst>
              <a:ext uri="{FF2B5EF4-FFF2-40B4-BE49-F238E27FC236}">
                <a16:creationId xmlns:a16="http://schemas.microsoft.com/office/drawing/2014/main" id="{013E9ACC-98DC-E987-0E22-AEEB64C874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1894" y="1854781"/>
            <a:ext cx="8688212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 eaLnBrk="0" hangingPunct="0"/>
            <a:r>
              <a:rPr lang="en-US" i="1" dirty="0">
                <a:solidFill>
                  <a:srgbClr val="FF0000"/>
                </a:solidFill>
                <a:latin typeface="Arial Black" charset="0"/>
                <a:ea typeface="ＭＳ Ｐゴシック" charset="0"/>
              </a:rPr>
              <a:t>3 Apr: </a:t>
            </a:r>
            <a:r>
              <a:rPr lang="en-US" i="1" dirty="0">
                <a:solidFill>
                  <a:srgbClr val="0039AC"/>
                </a:solidFill>
                <a:latin typeface="Arial Black" charset="0"/>
                <a:ea typeface="ＭＳ Ｐゴシック" charset="0"/>
              </a:rPr>
              <a:t>Magnetics (Measurement, Modeling)</a:t>
            </a:r>
          </a:p>
          <a:p>
            <a:pPr algn="l"/>
            <a:r>
              <a:rPr lang="en-US" dirty="0">
                <a:solidFill>
                  <a:srgbClr val="0039AC"/>
                </a:solidFill>
                <a:ea typeface="ＭＳ Ｐゴシック" charset="0"/>
              </a:rPr>
              <a:t>• Data collection: remove/avoid metal; be wary of solar activity.</a:t>
            </a:r>
          </a:p>
          <a:p>
            <a:pPr algn="l"/>
            <a:r>
              <a:rPr lang="en-US" dirty="0">
                <a:solidFill>
                  <a:srgbClr val="0039AC"/>
                </a:solidFill>
                <a:ea typeface="ＭＳ Ｐゴシック" charset="0"/>
              </a:rPr>
              <a:t>• Reduction: subtract variations in main field (significant on</a:t>
            </a:r>
          </a:p>
          <a:p>
            <a:pPr algn="l"/>
            <a:r>
              <a:rPr lang="en-US" dirty="0">
                <a:solidFill>
                  <a:srgbClr val="0039AC"/>
                </a:solidFill>
                <a:ea typeface="ＭＳ Ｐゴシック" charset="0"/>
              </a:rPr>
              <a:t>   scales &gt; a few hundred meters in latitude &amp; height)</a:t>
            </a:r>
          </a:p>
          <a:p>
            <a:pPr algn="l"/>
            <a:r>
              <a:rPr lang="en-US" dirty="0">
                <a:solidFill>
                  <a:srgbClr val="0039AC"/>
                </a:solidFill>
                <a:ea typeface="ＭＳ Ｐゴシック" charset="0"/>
              </a:rPr>
              <a:t>• </a:t>
            </a:r>
            <a:r>
              <a:rPr lang="en-US" i="1" dirty="0">
                <a:solidFill>
                  <a:srgbClr val="0039AC"/>
                </a:solidFill>
                <a:latin typeface="Arial Black" charset="0"/>
                <a:ea typeface="ＭＳ Ｐゴシック" charset="0"/>
              </a:rPr>
              <a:t>World Magnetic Model</a:t>
            </a:r>
            <a:r>
              <a:rPr lang="en-US" dirty="0">
                <a:solidFill>
                  <a:srgbClr val="0039AC"/>
                </a:solidFill>
                <a:ea typeface="ＭＳ Ｐゴシック" charset="0"/>
              </a:rPr>
              <a:t> calculator at:</a:t>
            </a:r>
          </a:p>
          <a:p>
            <a:pPr eaLnBrk="0" hangingPunct="0"/>
            <a:r>
              <a:rPr lang="en-US" dirty="0">
                <a:solidFill>
                  <a:schemeClr val="tx1"/>
                </a:solidFill>
                <a:ea typeface="ＭＳ Ｐゴシック" charset="0"/>
              </a:rPr>
              <a:t>   </a:t>
            </a:r>
            <a:r>
              <a:rPr lang="en-US" sz="2000" u="sng" dirty="0">
                <a:solidFill>
                  <a:schemeClr val="hlink"/>
                </a:solidFill>
              </a:rPr>
              <a:t>https://</a:t>
            </a:r>
            <a:r>
              <a:rPr lang="en-US" sz="2000" u="sng" dirty="0" err="1">
                <a:solidFill>
                  <a:schemeClr val="hlink"/>
                </a:solidFill>
              </a:rPr>
              <a:t>www.ngdc.noaa.gov</a:t>
            </a:r>
            <a:r>
              <a:rPr lang="en-US" sz="2000" u="sng" dirty="0">
                <a:solidFill>
                  <a:schemeClr val="hlink"/>
                </a:solidFill>
              </a:rPr>
              <a:t>/</a:t>
            </a:r>
            <a:r>
              <a:rPr lang="en-US" sz="2000" u="sng" dirty="0" err="1">
                <a:solidFill>
                  <a:schemeClr val="hlink"/>
                </a:solidFill>
              </a:rPr>
              <a:t>geomag</a:t>
            </a:r>
            <a:r>
              <a:rPr lang="en-US" sz="2000" u="sng" dirty="0">
                <a:solidFill>
                  <a:schemeClr val="hlink"/>
                </a:solidFill>
              </a:rPr>
              <a:t>/calculators/</a:t>
            </a:r>
            <a:r>
              <a:rPr lang="en-US" sz="2000" u="sng" dirty="0" err="1">
                <a:solidFill>
                  <a:schemeClr val="hlink"/>
                </a:solidFill>
              </a:rPr>
              <a:t>magcalc.shtml#igrfwmm</a:t>
            </a:r>
            <a:endParaRPr lang="en-US" sz="1800" u="sng" dirty="0">
              <a:solidFill>
                <a:srgbClr val="0039AC"/>
              </a:solidFill>
              <a:ea typeface="ＭＳ Ｐゴシック" charset="0"/>
            </a:endParaRPr>
          </a:p>
          <a:p>
            <a:pPr algn="l" eaLnBrk="0" hangingPunct="0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• Induced magnetic field due to a dipole is given by:</a:t>
            </a:r>
            <a:endParaRPr lang="en-US" sz="2400" dirty="0">
              <a:solidFill>
                <a:schemeClr val="accent2"/>
              </a:solidFill>
              <a:ea typeface="ＭＳ Ｐゴシック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2C6170B-36A2-D55B-C25C-E1B3C9811C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0838" y="4512493"/>
            <a:ext cx="3870325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:mc="http://schemas.openxmlformats.org/markup-compatibility/2006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:mc="http://schemas.openxmlformats.org/markup-compatibility/2006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:mc="http://schemas.openxmlformats.org/markup-compatibility/2006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133933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0">
            <a:extLst>
              <a:ext uri="{FF2B5EF4-FFF2-40B4-BE49-F238E27FC236}">
                <a16:creationId xmlns:a16="http://schemas.microsoft.com/office/drawing/2014/main" id="{5298460B-AE4E-65DA-DB53-69CA5E892E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7412" y="795146"/>
            <a:ext cx="7397177" cy="5324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 eaLnBrk="0" hangingPunct="0"/>
            <a:r>
              <a:rPr lang="en-US" sz="2400" i="1" dirty="0">
                <a:solidFill>
                  <a:srgbClr val="FF0000"/>
                </a:solidFill>
                <a:latin typeface="Arial Black" charset="0"/>
                <a:ea typeface="ＭＳ Ｐゴシック" charset="0"/>
              </a:rPr>
              <a:t>5 Apr: </a:t>
            </a:r>
            <a:r>
              <a:rPr lang="en-US" sz="2400" i="1" dirty="0">
                <a:solidFill>
                  <a:srgbClr val="0039AC"/>
                </a:solidFill>
                <a:latin typeface="Arial Black" charset="0"/>
                <a:ea typeface="ＭＳ Ｐゴシック" charset="0"/>
              </a:rPr>
              <a:t>Magnetic Modeling </a:t>
            </a:r>
          </a:p>
          <a:p>
            <a:pPr algn="l" eaLnBrk="0" hangingPunct="0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• Induced magnetic field due to a dipole is given by:</a:t>
            </a:r>
          </a:p>
          <a:p>
            <a:pPr algn="l"/>
            <a:endParaRPr lang="en-US" sz="2400" dirty="0">
              <a:solidFill>
                <a:srgbClr val="0039AC"/>
              </a:solidFill>
              <a:latin typeface="Arial" charset="0"/>
              <a:ea typeface="ＭＳ Ｐゴシック" charset="0"/>
            </a:endParaRPr>
          </a:p>
          <a:p>
            <a:pPr algn="l"/>
            <a:endParaRPr lang="en-US" sz="2400" dirty="0">
              <a:solidFill>
                <a:srgbClr val="0039AC"/>
              </a:solidFill>
              <a:latin typeface="Arial" charset="0"/>
              <a:ea typeface="ＭＳ Ｐゴシック" charset="0"/>
            </a:endParaRPr>
          </a:p>
          <a:p>
            <a:pPr algn="l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• Magnetic field for an arbitrarily-shaped body is:</a:t>
            </a:r>
          </a:p>
          <a:p>
            <a:pPr algn="l"/>
            <a:endParaRPr lang="en-US" sz="2400" dirty="0">
              <a:solidFill>
                <a:srgbClr val="0039AC"/>
              </a:solidFill>
              <a:latin typeface="Arial" charset="0"/>
              <a:ea typeface="ＭＳ Ｐゴシック" charset="0"/>
            </a:endParaRPr>
          </a:p>
          <a:p>
            <a:pPr algn="l"/>
            <a:endParaRPr lang="en-US" sz="2400" dirty="0">
              <a:solidFill>
                <a:srgbClr val="0039AC"/>
              </a:solidFill>
              <a:latin typeface="Arial" charset="0"/>
              <a:ea typeface="ＭＳ Ｐゴシック" charset="0"/>
            </a:endParaRPr>
          </a:p>
          <a:p>
            <a:pPr algn="l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• Often we use analytical solutions derived for simple</a:t>
            </a:r>
          </a:p>
          <a:p>
            <a:pPr algn="l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   body shapes, e.g., for a sphere of radius </a:t>
            </a:r>
            <a:r>
              <a:rPr lang="en-US" sz="2400" i="1" dirty="0">
                <a:solidFill>
                  <a:schemeClr val="tx1"/>
                </a:solidFill>
                <a:latin typeface="Times New Roman" charset="0"/>
                <a:ea typeface="ＭＳ Ｐゴシック" charset="0"/>
              </a:rPr>
              <a:t>R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:</a:t>
            </a:r>
          </a:p>
          <a:p>
            <a:pPr algn="l"/>
            <a:endParaRPr lang="en-US" sz="2400" dirty="0">
              <a:solidFill>
                <a:srgbClr val="0039AC"/>
              </a:solidFill>
              <a:latin typeface="Arial" charset="0"/>
              <a:ea typeface="ＭＳ Ｐゴシック" charset="0"/>
            </a:endParaRPr>
          </a:p>
          <a:p>
            <a:pPr algn="l"/>
            <a:endParaRPr lang="en-US" sz="2400" dirty="0">
              <a:solidFill>
                <a:srgbClr val="0039AC"/>
              </a:solidFill>
              <a:latin typeface="Arial" charset="0"/>
              <a:ea typeface="ＭＳ Ｐゴシック" charset="0"/>
            </a:endParaRPr>
          </a:p>
          <a:p>
            <a:pPr algn="l"/>
            <a:endParaRPr lang="en-US" sz="1600" dirty="0">
              <a:solidFill>
                <a:srgbClr val="0039AC"/>
              </a:solidFill>
              <a:latin typeface="Arial" charset="0"/>
              <a:ea typeface="ＭＳ Ｐゴシック" charset="0"/>
            </a:endParaRPr>
          </a:p>
          <a:p>
            <a:pPr algn="l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• Semi-infinite sheet:</a:t>
            </a:r>
          </a:p>
          <a:p>
            <a:pPr algn="l"/>
            <a:endParaRPr lang="en-US" sz="1000" dirty="0">
              <a:solidFill>
                <a:srgbClr val="0039AC"/>
              </a:solidFill>
              <a:latin typeface="Arial" charset="0"/>
              <a:ea typeface="ＭＳ Ｐゴシック" charset="0"/>
            </a:endParaRPr>
          </a:p>
          <a:p>
            <a:pPr algn="l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• </a:t>
            </a:r>
            <a:r>
              <a:rPr lang="en-US" sz="2400" dirty="0" err="1">
                <a:solidFill>
                  <a:srgbClr val="0039AC"/>
                </a:solidFill>
                <a:latin typeface="Arial" charset="0"/>
                <a:ea typeface="ＭＳ Ｐゴシック" charset="0"/>
              </a:rPr>
              <a:t>GravMag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 uses </a:t>
            </a:r>
            <a:r>
              <a:rPr lang="en-US" sz="2400" dirty="0" err="1">
                <a:solidFill>
                  <a:srgbClr val="0039AC"/>
                </a:solidFill>
                <a:latin typeface="Arial" charset="0"/>
                <a:ea typeface="ＭＳ Ｐゴシック" charset="0"/>
              </a:rPr>
              <a:t>Talwani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 solutions for 2D prisms…</a:t>
            </a:r>
            <a:endParaRPr lang="en-US" sz="2400" dirty="0">
              <a:solidFill>
                <a:srgbClr val="0039AC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056DA4C-2912-D550-FE4A-CD32CF9E44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0838" y="1560321"/>
            <a:ext cx="3870325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mc="http://schemas.openxmlformats.org/markup-compatibility/2006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mc="http://schemas.openxmlformats.org/markup-compatibility/2006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mc="http://schemas.openxmlformats.org/markup-compatibility/2006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1DCAE2F-40A8-0416-3CE5-200EB65C68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636646"/>
            <a:ext cx="25908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mc="http://schemas.openxmlformats.org/markup-compatibility/2006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mc="http://schemas.openxmlformats.org/markup-compatibility/2006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mc="http://schemas.openxmlformats.org/markup-compatibility/2006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260EF08-B73E-B060-09D7-71E3910F0C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160646"/>
            <a:ext cx="350520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mc="http://schemas.openxmlformats.org/markup-compatibility/2006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mc="http://schemas.openxmlformats.org/markup-compatibility/2006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mc="http://schemas.openxmlformats.org/markup-compatibility/2006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208E493-51DB-B532-DFC5-6B78CCFC38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1100" y="4159059"/>
            <a:ext cx="3568700" cy="827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mc="http://schemas.openxmlformats.org/markup-compatibility/2006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mc="http://schemas.openxmlformats.org/markup-compatibility/2006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mc="http://schemas.openxmlformats.org/markup-compatibility/2006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5E82899-6D2D-1F6F-64D9-53B6D495BF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948046"/>
            <a:ext cx="3276600" cy="693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mc="http://schemas.openxmlformats.org/markup-compatibility/2006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mc="http://schemas.openxmlformats.org/markup-compatibility/2006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mc="http://schemas.openxmlformats.org/markup-compatibility/2006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796573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0">
            <a:extLst>
              <a:ext uri="{FF2B5EF4-FFF2-40B4-BE49-F238E27FC236}">
                <a16:creationId xmlns:a16="http://schemas.microsoft.com/office/drawing/2014/main" id="{C004C6D5-7D63-EA9F-41DD-DA06E6C540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7572" y="1203728"/>
            <a:ext cx="8656857" cy="4247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 eaLnBrk="0" hangingPunct="0"/>
            <a:r>
              <a:rPr lang="en-US" sz="2400" i="1" dirty="0">
                <a:solidFill>
                  <a:srgbClr val="FF0000"/>
                </a:solidFill>
                <a:latin typeface="Arial Black"/>
                <a:ea typeface="ＭＳ Ｐゴシック" charset="0"/>
                <a:cs typeface="Arial Black"/>
              </a:rPr>
              <a:t>5 Apr: </a:t>
            </a:r>
            <a:r>
              <a:rPr lang="en-US" sz="2400" i="1" dirty="0">
                <a:solidFill>
                  <a:srgbClr val="0039AC"/>
                </a:solidFill>
                <a:latin typeface="Arial Black"/>
                <a:ea typeface="ＭＳ Ｐゴシック" charset="0"/>
                <a:cs typeface="Arial Black"/>
              </a:rPr>
              <a:t>Intro to DC Electrical Resistivity </a:t>
            </a:r>
          </a:p>
          <a:p>
            <a:pPr algn="l" eaLnBrk="0" hangingPunct="0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• </a:t>
            </a:r>
            <a:r>
              <a:rPr lang="en-US" sz="2400" i="1" dirty="0">
                <a:solidFill>
                  <a:srgbClr val="FF0000"/>
                </a:solidFill>
                <a:latin typeface="Arial Black"/>
                <a:ea typeface="ＭＳ Ｐゴシック" charset="0"/>
                <a:cs typeface="Arial Black"/>
              </a:rPr>
              <a:t>DC Resistivity</a:t>
            </a:r>
            <a:r>
              <a:rPr lang="en-US" sz="8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  <a:cs typeface="ＭＳ Ｐゴシック" charset="0"/>
              </a:rPr>
              <a:t>:</a:t>
            </a:r>
            <a:r>
              <a:rPr lang="en-US" sz="2400" i="1" dirty="0">
                <a:solidFill>
                  <a:srgbClr val="0039AC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  <a:cs typeface="ＭＳ Ｐゴシック" charset="0"/>
              </a:rPr>
              <a:t>inject electrical current across two (source</a:t>
            </a:r>
          </a:p>
          <a:p>
            <a:pPr algn="l" eaLnBrk="0" hangingPunct="0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  <a:cs typeface="ＭＳ Ｐゴシック" charset="0"/>
              </a:rPr>
              <a:t>   &amp; sink) </a:t>
            </a:r>
            <a:r>
              <a:rPr lang="en-US" sz="2400" i="1" dirty="0">
                <a:solidFill>
                  <a:srgbClr val="FF0000"/>
                </a:solidFill>
                <a:latin typeface="Arial Black"/>
                <a:ea typeface="ＭＳ Ｐゴシック" charset="0"/>
                <a:cs typeface="Arial Black"/>
              </a:rPr>
              <a:t>electrodes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  <a:cs typeface="ＭＳ Ｐゴシック" charset="0"/>
              </a:rPr>
              <a:t>, measure voltage across two others.</a:t>
            </a:r>
          </a:p>
          <a:p>
            <a:pPr algn="l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  <a:cs typeface="ＭＳ Ｐゴシック" charset="0"/>
              </a:rPr>
              <a:t>• </a:t>
            </a:r>
            <a:r>
              <a:rPr lang="en-US" sz="2400" i="1" dirty="0">
                <a:solidFill>
                  <a:srgbClr val="0039AC"/>
                </a:solidFill>
                <a:latin typeface="Arial Black"/>
                <a:ea typeface="ＭＳ Ｐゴシック" charset="0"/>
                <a:cs typeface="Arial Black"/>
              </a:rPr>
              <a:t>Governing equation</a:t>
            </a:r>
            <a:r>
              <a:rPr lang="en-US" sz="2400" dirty="0">
                <a:solidFill>
                  <a:srgbClr val="0039AC"/>
                </a:solidFill>
                <a:latin typeface="Arial Black"/>
                <a:ea typeface="ＭＳ Ｐゴシック" charset="0"/>
                <a:cs typeface="Arial Black"/>
              </a:rPr>
              <a:t> 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  <a:cs typeface="ＭＳ Ｐゴシック" charset="0"/>
              </a:rPr>
              <a:t>derives from Maxwell’s equations </a:t>
            </a:r>
          </a:p>
          <a:p>
            <a:pPr algn="l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  <a:cs typeface="ＭＳ Ｐゴシック" charset="0"/>
              </a:rPr>
              <a:t>   to get </a:t>
            </a:r>
            <a:r>
              <a:rPr lang="en-US" sz="2400" i="1" dirty="0">
                <a:solidFill>
                  <a:srgbClr val="0039AC"/>
                </a:solidFill>
                <a:latin typeface="Arial Black"/>
                <a:ea typeface="ＭＳ Ｐゴシック" charset="0"/>
                <a:cs typeface="Arial Black"/>
              </a:rPr>
              <a:t>Ohm’s Law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  <a:cs typeface="ＭＳ Ｐゴシック" charset="0"/>
              </a:rPr>
              <a:t>:</a:t>
            </a:r>
          </a:p>
          <a:p>
            <a:pPr algn="l"/>
            <a:endParaRPr lang="en-US" sz="2400" dirty="0">
              <a:solidFill>
                <a:srgbClr val="0039AC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algn="l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• </a:t>
            </a:r>
            <a:r>
              <a:rPr lang="en-US" sz="2400" i="1" dirty="0">
                <a:solidFill>
                  <a:srgbClr val="0039AC"/>
                </a:solidFill>
                <a:latin typeface="Arial Black"/>
                <a:ea typeface="ＭＳ Ｐゴシック" charset="0"/>
                <a:cs typeface="Arial Black"/>
              </a:rPr>
              <a:t>Material property</a:t>
            </a:r>
            <a:r>
              <a:rPr lang="en-US" sz="2400" dirty="0">
                <a:solidFill>
                  <a:srgbClr val="0039AC"/>
                </a:solidFill>
                <a:latin typeface="Arial Black"/>
                <a:ea typeface="ＭＳ Ｐゴシック" charset="0"/>
                <a:cs typeface="Arial Black"/>
              </a:rPr>
              <a:t> 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imaged is rock </a:t>
            </a:r>
            <a:r>
              <a:rPr lang="en-US" sz="2400" i="1" dirty="0">
                <a:solidFill>
                  <a:srgbClr val="FF0000"/>
                </a:solidFill>
                <a:latin typeface="Arial Black"/>
                <a:ea typeface="ＭＳ Ｐゴシック" charset="0"/>
                <a:cs typeface="Arial Black"/>
              </a:rPr>
              <a:t>resistivity</a:t>
            </a:r>
            <a:r>
              <a:rPr lang="en-US" sz="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:</a:t>
            </a:r>
          </a:p>
          <a:p>
            <a:pPr algn="l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   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  <a:sym typeface="Symbol" charset="0"/>
              </a:rPr>
              <a:t> Low for clays, </a:t>
            </a:r>
            <a:r>
              <a:rPr lang="en-US" sz="2400" dirty="0" err="1">
                <a:solidFill>
                  <a:srgbClr val="0039AC"/>
                </a:solidFill>
                <a:latin typeface="Arial" charset="0"/>
                <a:ea typeface="ＭＳ Ｐゴシック" charset="0"/>
                <a:sym typeface="Symbol" charset="0"/>
              </a:rPr>
              <a:t>shales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  <a:sym typeface="Symbol" charset="0"/>
              </a:rPr>
              <a:t>, graphite; intermediate for soils/</a:t>
            </a:r>
          </a:p>
          <a:p>
            <a:pPr algn="l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  <a:sym typeface="Symbol" charset="0"/>
              </a:rPr>
              <a:t>        unconsolidated </a:t>
            </a:r>
            <a:r>
              <a:rPr lang="en-US" sz="2400" dirty="0" err="1">
                <a:solidFill>
                  <a:srgbClr val="0039AC"/>
                </a:solidFill>
                <a:latin typeface="Arial" charset="0"/>
                <a:ea typeface="ＭＳ Ｐゴシック" charset="0"/>
                <a:sym typeface="Symbol" charset="0"/>
              </a:rPr>
              <a:t>seds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  <a:sym typeface="Symbol" charset="0"/>
              </a:rPr>
              <a:t>; high for consolidated </a:t>
            </a:r>
            <a:r>
              <a:rPr lang="en-US" sz="2400" dirty="0" err="1">
                <a:solidFill>
                  <a:srgbClr val="0039AC"/>
                </a:solidFill>
                <a:latin typeface="Arial" charset="0"/>
                <a:ea typeface="ＭＳ Ｐゴシック" charset="0"/>
                <a:sym typeface="Symbol" charset="0"/>
              </a:rPr>
              <a:t>seds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  <a:sym typeface="Symbol" charset="0"/>
              </a:rPr>
              <a:t> and </a:t>
            </a:r>
          </a:p>
          <a:p>
            <a:pPr algn="l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  <a:sym typeface="Symbol" charset="0"/>
              </a:rPr>
              <a:t>        crystalline rocks</a:t>
            </a:r>
          </a:p>
          <a:p>
            <a:pPr algn="l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  <a:sym typeface="Symbol" charset="0"/>
              </a:rPr>
              <a:t>    Sensitive to sulfides, temperature, pore fluids</a:t>
            </a:r>
          </a:p>
          <a:p>
            <a:pPr algn="l"/>
            <a:endParaRPr lang="en-US" sz="600" dirty="0">
              <a:solidFill>
                <a:schemeClr val="accent2"/>
              </a:solidFill>
              <a:latin typeface="Arial" charset="0"/>
              <a:ea typeface="ＭＳ Ｐゴシック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F5AE6E6-4D41-D192-75F0-2136FB087C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4768" y="2686453"/>
            <a:ext cx="2209800" cy="80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:mc="http://schemas.openxmlformats.org/markup-compatibility/2006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:mc="http://schemas.openxmlformats.org/markup-compatibility/2006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:mc="http://schemas.openxmlformats.org/markup-compatibility/2006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134573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30">
            <a:extLst>
              <a:ext uri="{FF2B5EF4-FFF2-40B4-BE49-F238E27FC236}">
                <a16:creationId xmlns:a16="http://schemas.microsoft.com/office/drawing/2014/main" id="{49C3D384-6CA1-EAA0-2636-133EADB1BB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4894" y="966691"/>
            <a:ext cx="9299341" cy="4893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 eaLnBrk="0" hangingPunct="0"/>
            <a:r>
              <a:rPr lang="en-US" sz="2400" i="1" dirty="0">
                <a:solidFill>
                  <a:srgbClr val="FF0000"/>
                </a:solidFill>
                <a:latin typeface="Arial Black"/>
                <a:ea typeface="ＭＳ Ｐゴシック" charset="0"/>
                <a:cs typeface="Arial Black"/>
              </a:rPr>
              <a:t>8 Apr: </a:t>
            </a:r>
            <a:r>
              <a:rPr lang="en-US" sz="2400" i="1" dirty="0">
                <a:solidFill>
                  <a:srgbClr val="0039AC"/>
                </a:solidFill>
                <a:latin typeface="Arial Black"/>
                <a:ea typeface="ＭＳ Ｐゴシック" charset="0"/>
                <a:cs typeface="Arial Black"/>
              </a:rPr>
              <a:t>Electrical Resistivity </a:t>
            </a:r>
          </a:p>
          <a:p>
            <a:pPr algn="l" eaLnBrk="0" hangingPunct="0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• </a:t>
            </a:r>
            <a:r>
              <a:rPr lang="en-US" sz="2400" i="1" dirty="0">
                <a:solidFill>
                  <a:srgbClr val="FF0000"/>
                </a:solidFill>
                <a:latin typeface="Arial Black"/>
                <a:ea typeface="ＭＳ Ｐゴシック" charset="0"/>
                <a:cs typeface="Arial Black"/>
              </a:rPr>
              <a:t>DC Resistivity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  <a:cs typeface="ＭＳ Ｐゴシック" charset="0"/>
              </a:rPr>
              <a:t>:</a:t>
            </a:r>
            <a:r>
              <a:rPr lang="en-US" sz="2400" i="1" dirty="0">
                <a:solidFill>
                  <a:srgbClr val="0039AC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  <a:cs typeface="ＭＳ Ｐゴシック" charset="0"/>
              </a:rPr>
              <a:t>inject electrical current across two (source</a:t>
            </a:r>
          </a:p>
          <a:p>
            <a:pPr algn="l" eaLnBrk="0" hangingPunct="0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  <a:cs typeface="ＭＳ Ｐゴシック" charset="0"/>
              </a:rPr>
              <a:t>   &amp; sink) </a:t>
            </a:r>
            <a:r>
              <a:rPr lang="en-US" sz="2400" i="1" dirty="0">
                <a:solidFill>
                  <a:srgbClr val="FF0000"/>
                </a:solidFill>
                <a:latin typeface="Arial Black"/>
                <a:ea typeface="ＭＳ Ｐゴシック" charset="0"/>
                <a:cs typeface="Arial Black"/>
              </a:rPr>
              <a:t>electrodes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  <a:cs typeface="ＭＳ Ｐゴシック" charset="0"/>
              </a:rPr>
              <a:t>, measure voltage difference </a:t>
            </a:r>
            <a:r>
              <a:rPr lang="en-US" sz="2400" dirty="0">
                <a:latin typeface="Symbol" pitchFamily="2" charset="2"/>
                <a:cs typeface="Times New Roman" panose="02020603050405020304" pitchFamily="18" charset="0"/>
              </a:rPr>
              <a:t>D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  <a:cs typeface="ＭＳ Ｐゴシック" charset="0"/>
              </a:rPr>
              <a:t> across two</a:t>
            </a:r>
          </a:p>
          <a:p>
            <a:pPr algn="l"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  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  <a:cs typeface="ＭＳ Ｐゴシック" charset="0"/>
              </a:rPr>
              <a:t> others.</a:t>
            </a:r>
          </a:p>
          <a:p>
            <a:pPr algn="l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  <a:cs typeface="ＭＳ Ｐゴシック" charset="0"/>
              </a:rPr>
              <a:t>• 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Given known distances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 between current electrodes </a:t>
            </a:r>
            <a:r>
              <a:rPr lang="en-US" sz="2400" dirty="0">
                <a:solidFill>
                  <a:srgbClr val="0039AC"/>
                </a:solidFill>
              </a:rPr>
              <a:t>(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= 1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,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= 2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)</a:t>
            </a:r>
          </a:p>
          <a:p>
            <a:r>
              <a:rPr lang="en-US" dirty="0">
                <a:solidFill>
                  <a:srgbClr val="0039AC"/>
                </a:solidFill>
                <a:sym typeface="Symbol" charset="0"/>
              </a:rPr>
              <a:t>   and voltage measurement electrodes </a:t>
            </a:r>
            <a:r>
              <a:rPr lang="en-US" sz="2400" dirty="0">
                <a:solidFill>
                  <a:srgbClr val="0039AC"/>
                </a:solidFill>
              </a:rPr>
              <a:t>(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=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,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=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) and a known</a:t>
            </a:r>
          </a:p>
          <a:p>
            <a:r>
              <a:rPr lang="en-US" dirty="0">
                <a:solidFill>
                  <a:srgbClr val="0039AC"/>
                </a:solidFill>
                <a:sym typeface="Symbol" charset="0"/>
              </a:rPr>
              <a:t>   injection current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charset="0"/>
              </a:rPr>
              <a:t>I</a:t>
            </a:r>
            <a:r>
              <a:rPr lang="en-US" dirty="0">
                <a:solidFill>
                  <a:srgbClr val="0039AC"/>
                </a:solidFill>
                <a:sym typeface="Symbol" charset="0"/>
              </a:rPr>
              <a:t>, the </a:t>
            </a:r>
            <a:r>
              <a:rPr lang="en-US" b="1" i="1" dirty="0">
                <a:solidFill>
                  <a:srgbClr val="FF0000"/>
                </a:solidFill>
                <a:latin typeface="Arial Black" panose="020B0604020202020204" pitchFamily="34" charset="0"/>
                <a:cs typeface="Arial Black" panose="020B0604020202020204" pitchFamily="34" charset="0"/>
                <a:sym typeface="Symbol" charset="0"/>
              </a:rPr>
              <a:t>a</a:t>
            </a:r>
            <a:r>
              <a:rPr lang="en-US" sz="2400" i="1" dirty="0">
                <a:solidFill>
                  <a:srgbClr val="FF0000"/>
                </a:solidFill>
                <a:latin typeface="Arial Black"/>
                <a:ea typeface="ＭＳ Ｐゴシック" charset="0"/>
                <a:cs typeface="Arial Black"/>
              </a:rPr>
              <a:t>pparent resistivity </a:t>
            </a:r>
            <a:r>
              <a:rPr lang="en-US" sz="2400" i="1" dirty="0" err="1">
                <a:latin typeface="Symbol" pitchFamily="2" charset="2"/>
                <a:cs typeface="Arial Black"/>
              </a:rPr>
              <a:t>r</a:t>
            </a:r>
            <a:r>
              <a:rPr lang="en-US" sz="24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app</a:t>
            </a:r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en-US" dirty="0">
              <a:solidFill>
                <a:srgbClr val="0039A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solidFill>
                <a:srgbClr val="0039A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solidFill>
                <a:srgbClr val="0039A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is an</a:t>
            </a:r>
            <a:r>
              <a:rPr lang="en-US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expression of the measurement that assumes the</a:t>
            </a:r>
          </a:p>
          <a:p>
            <a:r>
              <a:rPr lang="en-US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medium has</a:t>
            </a:r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constant resistivity </a:t>
            </a:r>
            <a:r>
              <a:rPr lang="en-US" sz="2400" i="1" dirty="0">
                <a:latin typeface="Symbol" pitchFamily="2" charset="2"/>
                <a:cs typeface="Arial" panose="020B0604020202020204" pitchFamily="34" charset="0"/>
              </a:rPr>
              <a:t>r</a:t>
            </a:r>
            <a:r>
              <a:rPr lang="en-US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(but in reality it is a “weighted</a:t>
            </a:r>
          </a:p>
          <a:p>
            <a:r>
              <a:rPr lang="en-US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average”</a:t>
            </a:r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the subsurface resistivity).</a:t>
            </a:r>
            <a:endParaRPr lang="en-US" sz="2400" dirty="0">
              <a:solidFill>
                <a:srgbClr val="0039AC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07AF54E-E6A7-F99E-B609-A98291970D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0696" y="3594533"/>
            <a:ext cx="2895600" cy="1138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mc="http://schemas.openxmlformats.org/markup-compatibility/2006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mc="http://schemas.openxmlformats.org/markup-compatibility/2006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mc="http://schemas.openxmlformats.org/markup-compatibility/2006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350476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1">
            <a:extLst>
              <a:ext uri="{FF2B5EF4-FFF2-40B4-BE49-F238E27FC236}">
                <a16:creationId xmlns:a16="http://schemas.microsoft.com/office/drawing/2014/main" id="{44A9D1A7-66D4-0856-7811-4A155796BA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5814" y="929658"/>
            <a:ext cx="7680372" cy="526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 eaLnBrk="0" hangingPunct="0"/>
            <a:r>
              <a:rPr lang="en-US" sz="2400" i="1" dirty="0">
                <a:solidFill>
                  <a:srgbClr val="FF0000"/>
                </a:solidFill>
                <a:latin typeface="Arial Black" charset="0"/>
                <a:ea typeface="ＭＳ Ｐゴシック" charset="0"/>
              </a:rPr>
              <a:t>10 Apr: </a:t>
            </a:r>
            <a:r>
              <a:rPr lang="en-US" sz="2400" i="1" dirty="0">
                <a:solidFill>
                  <a:srgbClr val="0039AC"/>
                </a:solidFill>
                <a:latin typeface="Arial Black" charset="0"/>
                <a:ea typeface="ＭＳ Ｐゴシック" charset="0"/>
              </a:rPr>
              <a:t>DC Electrical Resistivity </a:t>
            </a:r>
          </a:p>
          <a:p>
            <a:pPr algn="l" eaLnBrk="0" hangingPunct="0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• </a:t>
            </a:r>
            <a:r>
              <a:rPr lang="en-US" sz="2400" i="1" dirty="0">
                <a:solidFill>
                  <a:srgbClr val="FF0000"/>
                </a:solidFill>
                <a:latin typeface="Arial Black" charset="0"/>
                <a:ea typeface="ＭＳ Ｐゴシック" charset="0"/>
                <a:cs typeface="ＭＳ Ｐゴシック" charset="0"/>
              </a:rPr>
              <a:t>Electrode Arrays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  <a:cs typeface="ＭＳ Ｐゴシック" charset="0"/>
              </a:rPr>
              <a:t>:</a:t>
            </a:r>
          </a:p>
          <a:p>
            <a:pPr algn="l" eaLnBrk="0" hangingPunct="0"/>
            <a:endParaRPr lang="en-US" sz="300" dirty="0">
              <a:solidFill>
                <a:srgbClr val="0039AC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algn="l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  <a:cs typeface="ＭＳ Ｐゴシック" charset="0"/>
              </a:rPr>
              <a:t>     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 </a:t>
            </a:r>
            <a:r>
              <a:rPr lang="en-US" sz="2400" i="1" dirty="0" err="1">
                <a:solidFill>
                  <a:srgbClr val="FF0000"/>
                </a:solidFill>
                <a:latin typeface="Arial Black" charset="0"/>
                <a:ea typeface="ＭＳ Ｐゴシック" charset="0"/>
                <a:cs typeface="ＭＳ Ｐゴシック" charset="0"/>
              </a:rPr>
              <a:t>Wenner</a:t>
            </a:r>
            <a:r>
              <a:rPr lang="en-US" sz="2400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 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(constant spacing):</a:t>
            </a:r>
          </a:p>
          <a:p>
            <a:pPr algn="l"/>
            <a:endParaRPr lang="en-US" sz="300" dirty="0">
              <a:solidFill>
                <a:srgbClr val="0039AC"/>
              </a:solidFill>
              <a:latin typeface="Arial" charset="0"/>
              <a:ea typeface="ＭＳ Ｐゴシック" charset="0"/>
              <a:cs typeface="ＭＳ Ｐゴシック" charset="0"/>
              <a:sym typeface="Symbol" charset="0"/>
            </a:endParaRPr>
          </a:p>
          <a:p>
            <a:pPr algn="l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      </a:t>
            </a:r>
            <a:r>
              <a:rPr lang="en-US" sz="2400" i="1" dirty="0" err="1">
                <a:solidFill>
                  <a:srgbClr val="0039AC"/>
                </a:solidFill>
                <a:latin typeface="Arial Black" charset="0"/>
                <a:ea typeface="ＭＳ Ｐゴシック" charset="0"/>
                <a:cs typeface="ＭＳ Ｐゴシック" charset="0"/>
              </a:rPr>
              <a:t>Wenner</a:t>
            </a:r>
            <a:r>
              <a:rPr lang="en-US" sz="2400" i="1" dirty="0">
                <a:solidFill>
                  <a:srgbClr val="0039AC"/>
                </a:solidFill>
                <a:latin typeface="Arial Black" charset="0"/>
                <a:ea typeface="ＭＳ Ｐゴシック" charset="0"/>
                <a:cs typeface="ＭＳ Ｐゴシック" charset="0"/>
              </a:rPr>
              <a:t>-Lee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 (local voltage measurements)</a:t>
            </a:r>
          </a:p>
          <a:p>
            <a:pPr algn="l"/>
            <a:endParaRPr lang="en-US" sz="300" dirty="0">
              <a:solidFill>
                <a:srgbClr val="0039AC"/>
              </a:solidFill>
              <a:latin typeface="Arial" charset="0"/>
              <a:ea typeface="ＭＳ Ｐゴシック" charset="0"/>
              <a:cs typeface="ＭＳ Ｐゴシック" charset="0"/>
              <a:sym typeface="Symbol" charset="0"/>
            </a:endParaRPr>
          </a:p>
          <a:p>
            <a:pPr algn="l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  <a:cs typeface="ＭＳ Ｐゴシック" charset="0"/>
              </a:rPr>
              <a:t>     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 </a:t>
            </a:r>
            <a:r>
              <a:rPr lang="en-US" sz="2400" i="1" dirty="0">
                <a:solidFill>
                  <a:srgbClr val="0039AC"/>
                </a:solidFill>
                <a:latin typeface="Arial Black" charset="0"/>
                <a:ea typeface="ＭＳ Ｐゴシック" charset="0"/>
                <a:cs typeface="ＭＳ Ｐゴシック" charset="0"/>
              </a:rPr>
              <a:t>Schlumberger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 (move only current</a:t>
            </a:r>
          </a:p>
          <a:p>
            <a:pPr algn="l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                                                  electrodes):</a:t>
            </a:r>
          </a:p>
          <a:p>
            <a:pPr algn="l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  <a:cs typeface="ＭＳ Ｐゴシック" charset="0"/>
              </a:rPr>
              <a:t>     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 </a:t>
            </a:r>
            <a:r>
              <a:rPr lang="en-US" sz="2400" i="1" dirty="0">
                <a:solidFill>
                  <a:srgbClr val="0039AC"/>
                </a:solidFill>
                <a:latin typeface="Arial Black" charset="0"/>
                <a:ea typeface="ＭＳ Ｐゴシック" charset="0"/>
                <a:cs typeface="ＭＳ Ｐゴシック" charset="0"/>
              </a:rPr>
              <a:t>Dipole-dipole</a:t>
            </a:r>
          </a:p>
          <a:p>
            <a:pPr algn="l"/>
            <a:endParaRPr lang="en-US" sz="300" i="1" dirty="0">
              <a:solidFill>
                <a:srgbClr val="0039AC"/>
              </a:solidFill>
              <a:latin typeface="Arial Black" charset="0"/>
              <a:ea typeface="ＭＳ Ｐゴシック" charset="0"/>
              <a:cs typeface="ＭＳ Ｐゴシック" charset="0"/>
            </a:endParaRPr>
          </a:p>
          <a:p>
            <a:pPr algn="l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  <a:cs typeface="ＭＳ Ｐゴシック" charset="0"/>
              </a:rPr>
              <a:t>     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 </a:t>
            </a:r>
            <a:r>
              <a:rPr lang="en-US" sz="2400" i="1" dirty="0">
                <a:solidFill>
                  <a:srgbClr val="0039AC"/>
                </a:solidFill>
                <a:latin typeface="Arial Black" charset="0"/>
                <a:ea typeface="ＭＳ Ｐゴシック" charset="0"/>
                <a:cs typeface="ＭＳ Ｐゴシック" charset="0"/>
              </a:rPr>
              <a:t>Pole-dipole</a:t>
            </a:r>
            <a:r>
              <a:rPr lang="en-US" sz="2400" dirty="0">
                <a:solidFill>
                  <a:srgbClr val="0039AC"/>
                </a:solidFill>
                <a:latin typeface="Arial"/>
                <a:ea typeface="ＭＳ Ｐゴシック" charset="0"/>
                <a:cs typeface="Arial"/>
              </a:rPr>
              <a:t> (simple approach for tunnels/karst)</a:t>
            </a:r>
          </a:p>
          <a:p>
            <a:pPr algn="l"/>
            <a:endParaRPr lang="en-US" sz="400" dirty="0">
              <a:solidFill>
                <a:srgbClr val="0039AC"/>
              </a:solidFill>
              <a:latin typeface="Arial"/>
              <a:ea typeface="ＭＳ Ｐゴシック" charset="0"/>
              <a:cs typeface="Arial"/>
            </a:endParaRPr>
          </a:p>
          <a:p>
            <a:r>
              <a:rPr lang="en-US" dirty="0">
                <a:solidFill>
                  <a:srgbClr val="0039AC"/>
                </a:solidFill>
                <a:latin typeface="Arial"/>
                <a:cs typeface="Arial"/>
              </a:rPr>
              <a:t>•</a:t>
            </a:r>
            <a:r>
              <a:rPr lang="en-US" dirty="0">
                <a:solidFill>
                  <a:srgbClr val="0039AC"/>
                </a:solidFill>
              </a:rPr>
              <a:t> In a layered medium, </a:t>
            </a:r>
            <a:r>
              <a:rPr lang="en-US" i="1" dirty="0">
                <a:solidFill>
                  <a:srgbClr val="0039AC"/>
                </a:solidFill>
                <a:latin typeface="Arial Black"/>
                <a:cs typeface="Arial Black"/>
              </a:rPr>
              <a:t>c</a:t>
            </a:r>
            <a:r>
              <a:rPr lang="en-US" i="1" dirty="0">
                <a:solidFill>
                  <a:srgbClr val="0039AC"/>
                </a:solidFill>
                <a:latin typeface="Arial Black" charset="0"/>
              </a:rPr>
              <a:t>urrent penetration</a:t>
            </a:r>
            <a:r>
              <a:rPr lang="en-US" dirty="0">
                <a:solidFill>
                  <a:srgbClr val="0039AC"/>
                </a:solidFill>
              </a:rPr>
              <a:t> into a</a:t>
            </a:r>
          </a:p>
          <a:p>
            <a:r>
              <a:rPr lang="en-US" dirty="0">
                <a:solidFill>
                  <a:srgbClr val="0039AC"/>
                </a:solidFill>
              </a:rPr>
              <a:t>   second layer depends on depth of layer interface,</a:t>
            </a:r>
          </a:p>
          <a:p>
            <a:r>
              <a:rPr lang="en-US" dirty="0">
                <a:solidFill>
                  <a:srgbClr val="0039AC"/>
                </a:solidFill>
              </a:rPr>
              <a:t>   resistivities as:</a:t>
            </a:r>
          </a:p>
          <a:p>
            <a:endParaRPr lang="en-US" sz="800" dirty="0">
              <a:solidFill>
                <a:srgbClr val="333399"/>
              </a:solidFill>
            </a:endParaRPr>
          </a:p>
          <a:p>
            <a:r>
              <a:rPr lang="en-US" dirty="0">
                <a:solidFill>
                  <a:srgbClr val="333399"/>
                </a:solidFill>
              </a:rPr>
              <a:t>					</a:t>
            </a:r>
            <a:r>
              <a:rPr lang="en-US" dirty="0">
                <a:solidFill>
                  <a:srgbClr val="0039AC"/>
                </a:solidFill>
              </a:rPr>
              <a:t>where</a:t>
            </a:r>
            <a:endParaRPr lang="en-US" dirty="0">
              <a:solidFill>
                <a:srgbClr val="0039AC"/>
              </a:solidFill>
              <a:latin typeface="Arial"/>
              <a:cs typeface="Arial"/>
            </a:endParaRPr>
          </a:p>
          <a:p>
            <a:pPr algn="l"/>
            <a:endParaRPr lang="en-US" sz="2400" dirty="0">
              <a:solidFill>
                <a:srgbClr val="333399"/>
              </a:solidFill>
              <a:latin typeface="Arial"/>
              <a:ea typeface="ＭＳ Ｐゴシック" charset="0"/>
              <a:cs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35F1D7F-06BA-5F89-431E-75594B13DA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126" y="1558686"/>
            <a:ext cx="1560513" cy="649287"/>
          </a:xfrm>
          <a:prstGeom prst="rect">
            <a:avLst/>
          </a:prstGeom>
          <a:solidFill>
            <a:srgbClr val="C8C8C8"/>
          </a:solidFill>
          <a:ln w="50800">
            <a:solidFill>
              <a:srgbClr val="FF0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mc="http://schemas.openxmlformats.org/markup-compatibility/2006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476139A-0F80-9F6A-C1F6-5C5DDFBDBD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6147" y="2529858"/>
            <a:ext cx="1878013" cy="890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mc="http://schemas.openxmlformats.org/markup-compatibility/2006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mc="http://schemas.openxmlformats.org/markup-compatibility/2006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mc="http://schemas.openxmlformats.org/markup-compatibility/2006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1132DE4-76D0-803F-7988-11F2384843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8274" y="5251251"/>
            <a:ext cx="3732213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mc="http://schemas.openxmlformats.org/markup-compatibility/2006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mc="http://schemas.openxmlformats.org/markup-compatibility/2006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mc="http://schemas.openxmlformats.org/markup-compatibility/2006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9F13D72-E203-DB8F-2EFB-C145376736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1010" y="5230614"/>
            <a:ext cx="1271587" cy="747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mc="http://schemas.openxmlformats.org/markup-compatibility/2006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mc="http://schemas.openxmlformats.org/markup-compatibility/2006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mc="http://schemas.openxmlformats.org/markup-compatibility/2006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738897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Box 30">
            <a:extLst>
              <a:ext uri="{FF2B5EF4-FFF2-40B4-BE49-F238E27FC236}">
                <a16:creationId xmlns:a16="http://schemas.microsoft.com/office/drawing/2014/main" id="{117F4735-48D4-2C4A-88A1-6EAD68221B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6404" y="1197620"/>
            <a:ext cx="8830431" cy="4462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 eaLnBrk="0" hangingPunct="0"/>
            <a:r>
              <a:rPr lang="en-US" sz="2400" i="1" dirty="0">
                <a:solidFill>
                  <a:srgbClr val="FF0000"/>
                </a:solidFill>
                <a:latin typeface="Arial Black"/>
                <a:ea typeface="ＭＳ Ｐゴシック" charset="0"/>
                <a:cs typeface="Arial Black"/>
              </a:rPr>
              <a:t>10 Apr: </a:t>
            </a:r>
            <a:r>
              <a:rPr lang="en-US" sz="2400" i="1" dirty="0">
                <a:solidFill>
                  <a:srgbClr val="0039AC"/>
                </a:solidFill>
                <a:latin typeface="Arial Black"/>
                <a:ea typeface="ＭＳ Ｐゴシック" charset="0"/>
                <a:cs typeface="Arial Black"/>
              </a:rPr>
              <a:t>DC Electrical Resistivity </a:t>
            </a:r>
          </a:p>
          <a:p>
            <a:pPr algn="l" eaLnBrk="0" hangingPunct="0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• </a:t>
            </a:r>
            <a:r>
              <a:rPr lang="en-US" sz="2400" i="1" dirty="0">
                <a:solidFill>
                  <a:srgbClr val="0039AC"/>
                </a:solidFill>
                <a:latin typeface="Arial Black" charset="0"/>
                <a:ea typeface="ＭＳ Ｐゴシック" charset="0"/>
                <a:cs typeface="ＭＳ Ｐゴシック" charset="0"/>
              </a:rPr>
              <a:t>One-Dimensional Sounding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  <a:cs typeface="ＭＳ Ｐゴシック" charset="0"/>
              </a:rPr>
              <a:t>:</a:t>
            </a:r>
          </a:p>
          <a:p>
            <a:pPr algn="l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  <a:cs typeface="ＭＳ Ｐゴシック" charset="0"/>
              </a:rPr>
              <a:t>     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 Layer-over-</a:t>
            </a:r>
            <a:r>
              <a:rPr lang="en-US" sz="2400" dirty="0" err="1">
                <a:solidFill>
                  <a:srgbClr val="0039AC"/>
                </a:solidFill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halfspace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: </a:t>
            </a:r>
            <a:r>
              <a:rPr lang="en-US" sz="2400" i="1" dirty="0" err="1">
                <a:solidFill>
                  <a:srgbClr val="0039AC"/>
                </a:solidFill>
                <a:latin typeface="Arial Black" charset="0"/>
                <a:ea typeface="ＭＳ Ｐゴシック" charset="0"/>
                <a:cs typeface="ＭＳ Ｐゴシック" charset="0"/>
              </a:rPr>
              <a:t>Wenner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 </a:t>
            </a:r>
            <a:r>
              <a:rPr lang="en-US" sz="2400" i="1" dirty="0">
                <a:latin typeface="Symbol" charset="0"/>
                <a:ea typeface="ＭＳ Ｐゴシック" charset="0"/>
                <a:cs typeface="ＭＳ Ｐゴシック" charset="0"/>
                <a:sym typeface="Symbol" charset="0"/>
              </a:rPr>
              <a:t></a:t>
            </a:r>
            <a:r>
              <a:rPr lang="en-US" sz="2400" i="1" baseline="-25000" dirty="0">
                <a:latin typeface="Times New Roman" charset="0"/>
                <a:ea typeface="ＭＳ Ｐゴシック" charset="0"/>
                <a:cs typeface="ＭＳ Ｐゴシック" charset="0"/>
              </a:rPr>
              <a:t>app </a:t>
            </a:r>
            <a:r>
              <a:rPr lang="en-US" sz="2400" i="1" dirty="0">
                <a:latin typeface="Times New Roman" charset="0"/>
                <a:ea typeface="ＭＳ Ｐゴシック" charset="0"/>
                <a:cs typeface="ＭＳ Ｐゴシック" charset="0"/>
              </a:rPr>
              <a:t>~</a:t>
            </a:r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 </a:t>
            </a:r>
            <a:r>
              <a:rPr lang="en-US" sz="2400" i="1" dirty="0">
                <a:latin typeface="Symbol" charset="0"/>
                <a:ea typeface="ＭＳ Ｐゴシック" charset="0"/>
                <a:cs typeface="ＭＳ Ｐゴシック" charset="0"/>
                <a:sym typeface="Symbol" charset="0"/>
              </a:rPr>
              <a:t></a:t>
            </a:r>
            <a:r>
              <a:rPr lang="en-US" sz="2400" baseline="-25000" dirty="0">
                <a:latin typeface="Symbol" charset="0"/>
                <a:ea typeface="ＭＳ Ｐゴシック" charset="0"/>
                <a:cs typeface="ＭＳ Ｐゴシック" charset="0"/>
                <a:sym typeface="Symbol" charset="0"/>
              </a:rPr>
              <a:t>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 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for</a:t>
            </a:r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 </a:t>
            </a:r>
            <a:r>
              <a:rPr lang="en-US" sz="2400" i="1" dirty="0">
                <a:latin typeface="Times New Roman" charset="0"/>
                <a:ea typeface="ＭＳ Ｐゴシック" charset="0"/>
                <a:cs typeface="ＭＳ Ｐゴシック" charset="0"/>
              </a:rPr>
              <a:t>a/z</a:t>
            </a:r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 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small;</a:t>
            </a:r>
          </a:p>
          <a:p>
            <a:pPr algn="l"/>
            <a:r>
              <a:rPr lang="en-US" sz="3200" dirty="0">
                <a:solidFill>
                  <a:srgbClr val="0039AC"/>
                </a:solidFill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 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                                                               </a:t>
            </a:r>
            <a:r>
              <a:rPr lang="en-US" sz="2400" dirty="0">
                <a:latin typeface="Times New Roman" charset="0"/>
                <a:ea typeface="ＭＳ Ｐゴシック" charset="0"/>
                <a:cs typeface="ＭＳ Ｐゴシック" charset="0"/>
              </a:rPr>
              <a:t>~ </a:t>
            </a:r>
            <a:r>
              <a:rPr lang="en-US" sz="2400" i="1" dirty="0">
                <a:latin typeface="Symbol" charset="0"/>
                <a:ea typeface="ＭＳ Ｐゴシック" charset="0"/>
                <a:cs typeface="ＭＳ Ｐゴシック" charset="0"/>
                <a:sym typeface="Symbol" charset="0"/>
              </a:rPr>
              <a:t></a:t>
            </a:r>
            <a:r>
              <a:rPr lang="en-US" sz="2400" baseline="-25000" dirty="0">
                <a:latin typeface="Times New Roman" charset="0"/>
                <a:ea typeface="ＭＳ Ｐゴシック" charset="0"/>
                <a:cs typeface="ＭＳ Ｐゴシック" charset="0"/>
              </a:rPr>
              <a:t>2</a:t>
            </a:r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 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for</a:t>
            </a:r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 </a:t>
            </a:r>
            <a:r>
              <a:rPr lang="en-US" sz="2400" i="1" dirty="0">
                <a:latin typeface="Times New Roman" charset="0"/>
                <a:ea typeface="ＭＳ Ｐゴシック" charset="0"/>
                <a:cs typeface="ＭＳ Ｐゴシック" charset="0"/>
              </a:rPr>
              <a:t>a/z</a:t>
            </a:r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 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large</a:t>
            </a:r>
          </a:p>
          <a:p>
            <a:pPr algn="l"/>
            <a:endParaRPr lang="en-US" sz="1200" dirty="0">
              <a:solidFill>
                <a:srgbClr val="0039AC"/>
              </a:solidFill>
              <a:latin typeface="Arial" charset="0"/>
              <a:ea typeface="ＭＳ Ｐゴシック" charset="0"/>
              <a:cs typeface="ＭＳ Ｐゴシック" charset="0"/>
              <a:sym typeface="Symbol" charset="0"/>
            </a:endParaRPr>
          </a:p>
          <a:p>
            <a:pPr algn="l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      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  <a:cs typeface="ＭＳ Ｐゴシック" charset="0"/>
              </a:rPr>
              <a:t>Two layers over </a:t>
            </a:r>
            <a:r>
              <a:rPr lang="en-US" sz="2400" dirty="0" err="1">
                <a:solidFill>
                  <a:srgbClr val="0039AC"/>
                </a:solidFill>
                <a:latin typeface="Arial" charset="0"/>
                <a:ea typeface="ＭＳ Ｐゴシック" charset="0"/>
                <a:cs typeface="ＭＳ Ｐゴシック" charset="0"/>
              </a:rPr>
              <a:t>halfspace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  <a:cs typeface="ＭＳ Ｐゴシック" charset="0"/>
              </a:rPr>
              <a:t>: May or may not pick up </a:t>
            </a:r>
          </a:p>
          <a:p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  <a:cs typeface="ＭＳ Ｐゴシック" charset="0"/>
              </a:rPr>
              <a:t>          sandwiched layer depending on thickness, contrast</a:t>
            </a:r>
            <a:endParaRPr lang="en-US" dirty="0">
              <a:solidFill>
                <a:srgbClr val="0039AC"/>
              </a:solidFill>
              <a:cs typeface="ＭＳ Ｐゴシック" charset="0"/>
              <a:sym typeface="Symbol" charset="0"/>
            </a:endParaRPr>
          </a:p>
          <a:p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     </a:t>
            </a:r>
            <a:r>
              <a:rPr lang="en-US" dirty="0">
                <a:solidFill>
                  <a:srgbClr val="0039AC"/>
                </a:solidFill>
                <a:cs typeface="ＭＳ Ｐゴシック" charset="0"/>
                <a:sym typeface="Symbol" charset="0"/>
              </a:rPr>
              <a:t> </a:t>
            </a:r>
            <a:r>
              <a:rPr lang="en-US" i="1" dirty="0">
                <a:cs typeface="ＭＳ Ｐゴシック" charset="0"/>
              </a:rPr>
              <a:t>Resist</a:t>
            </a:r>
            <a:r>
              <a:rPr lang="en-US" dirty="0">
                <a:solidFill>
                  <a:srgbClr val="333399"/>
                </a:solidFill>
                <a:cs typeface="ＭＳ Ｐゴシック" charset="0"/>
              </a:rPr>
              <a:t> </a:t>
            </a: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does multiple layers, 1D, log </a:t>
            </a:r>
            <a:r>
              <a:rPr lang="en-US" i="1" dirty="0">
                <a:solidFill>
                  <a:srgbClr val="0039AC"/>
                </a:solidFill>
                <a:latin typeface="Times New Roman" charset="0"/>
                <a:cs typeface="ＭＳ Ｐゴシック" charset="0"/>
              </a:rPr>
              <a:t>a</a:t>
            </a: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-spacing steps</a:t>
            </a:r>
          </a:p>
          <a:p>
            <a:r>
              <a:rPr lang="en-US" dirty="0">
                <a:solidFill>
                  <a:srgbClr val="0039AC"/>
                </a:solidFill>
              </a:rPr>
              <a:t>• </a:t>
            </a:r>
            <a:r>
              <a:rPr lang="en-US" i="1" dirty="0">
                <a:solidFill>
                  <a:srgbClr val="0039AC"/>
                </a:solidFill>
                <a:latin typeface="Arial Black" charset="0"/>
              </a:rPr>
              <a:t>Profiling</a:t>
            </a:r>
            <a:r>
              <a:rPr lang="en-US" dirty="0">
                <a:solidFill>
                  <a:srgbClr val="0039AC"/>
                </a:solidFill>
              </a:rPr>
              <a:t>: Vertical contact:  </a:t>
            </a:r>
            <a:r>
              <a:rPr lang="en-US" i="1" dirty="0">
                <a:latin typeface="Symbol" charset="0"/>
                <a:sym typeface="Symbol" charset="0"/>
              </a:rPr>
              <a:t></a:t>
            </a:r>
            <a:r>
              <a:rPr lang="en-US" i="1" baseline="-25000" dirty="0">
                <a:latin typeface="Times New Roman" charset="0"/>
              </a:rPr>
              <a:t>app</a:t>
            </a:r>
            <a:r>
              <a:rPr lang="en-US" dirty="0">
                <a:solidFill>
                  <a:srgbClr val="333399"/>
                </a:solidFill>
              </a:rPr>
              <a:t> </a:t>
            </a:r>
            <a:r>
              <a:rPr lang="en-US" dirty="0">
                <a:solidFill>
                  <a:srgbClr val="0039AC"/>
                </a:solidFill>
              </a:rPr>
              <a:t>depends on where resistivity </a:t>
            </a:r>
          </a:p>
          <a:p>
            <a:r>
              <a:rPr lang="en-US" dirty="0">
                <a:solidFill>
                  <a:srgbClr val="0039AC"/>
                </a:solidFill>
              </a:rPr>
              <a:t>   contrasts occur relative to electrodes</a:t>
            </a:r>
          </a:p>
          <a:p>
            <a:r>
              <a:rPr lang="en-US" dirty="0">
                <a:solidFill>
                  <a:srgbClr val="0039AC"/>
                </a:solidFill>
              </a:rPr>
              <a:t>• </a:t>
            </a:r>
            <a:r>
              <a:rPr lang="en-US" i="1" dirty="0">
                <a:solidFill>
                  <a:srgbClr val="FF0300"/>
                </a:solidFill>
                <a:latin typeface="Arial Black" charset="0"/>
              </a:rPr>
              <a:t>Sensitivity kernels</a:t>
            </a:r>
            <a:r>
              <a:rPr lang="en-US" dirty="0">
                <a:solidFill>
                  <a:srgbClr val="0039AC"/>
                </a:solidFill>
              </a:rPr>
              <a:t>: + resistivity anomalies increase </a:t>
            </a:r>
            <a:r>
              <a:rPr lang="en-US" i="1" dirty="0">
                <a:latin typeface="Symbol" charset="0"/>
                <a:sym typeface="Symbol" charset="0"/>
              </a:rPr>
              <a:t></a:t>
            </a:r>
            <a:r>
              <a:rPr lang="en-US" i="1" baseline="-25000" dirty="0">
                <a:latin typeface="Times New Roman" charset="0"/>
              </a:rPr>
              <a:t>app</a:t>
            </a:r>
            <a:endParaRPr lang="en-US" dirty="0">
              <a:solidFill>
                <a:srgbClr val="0039AC"/>
              </a:solidFill>
            </a:endParaRPr>
          </a:p>
          <a:p>
            <a:r>
              <a:rPr lang="en-US" dirty="0">
                <a:solidFill>
                  <a:srgbClr val="0039AC"/>
                </a:solidFill>
              </a:rPr>
              <a:t>   </a:t>
            </a:r>
            <a:r>
              <a:rPr lang="en-US" i="1" dirty="0">
                <a:solidFill>
                  <a:srgbClr val="0039AC"/>
                </a:solidFill>
                <a:latin typeface="Arial Black"/>
                <a:cs typeface="Arial Black"/>
              </a:rPr>
              <a:t>unless</a:t>
            </a:r>
            <a:r>
              <a:rPr lang="en-US" dirty="0">
                <a:solidFill>
                  <a:srgbClr val="0039AC"/>
                </a:solidFill>
              </a:rPr>
              <a:t> they occur between a current and voltage electrode!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9CA3386C-7B53-1B40-B470-ECACF71A53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6562" y="2320776"/>
            <a:ext cx="3781425" cy="773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mc="http://schemas.openxmlformats.org/markup-compatibility/2006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mc="http://schemas.openxmlformats.org/markup-compatibility/2006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mc="http://schemas.openxmlformats.org/markup-compatibility/2006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59581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25">
            <a:extLst>
              <a:ext uri="{FF2B5EF4-FFF2-40B4-BE49-F238E27FC236}">
                <a16:creationId xmlns:a16="http://schemas.microsoft.com/office/drawing/2014/main" id="{D0576048-475A-0D51-FF82-BDC8AEC694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4563" y="936010"/>
            <a:ext cx="8862875" cy="4985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17 Jan: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i="1" dirty="0">
                <a:solidFill>
                  <a:srgbClr val="0039AC"/>
                </a:solidFill>
                <a:latin typeface="Arial Black" charset="0"/>
              </a:rPr>
              <a:t>Brief Intro to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Seismology </a:t>
            </a:r>
            <a:r>
              <a:rPr lang="en-US" i="1" dirty="0">
                <a:solidFill>
                  <a:srgbClr val="0039AC"/>
                </a:solidFill>
                <a:latin typeface="Arial Black" charset="0"/>
              </a:rPr>
              <a:t>&amp; </a:t>
            </a:r>
          </a:p>
          <a:p>
            <a:r>
              <a:rPr lang="en-US" i="1" dirty="0">
                <a:solidFill>
                  <a:schemeClr val="accent2"/>
                </a:solidFill>
                <a:latin typeface="Arial Black" charset="0"/>
              </a:rPr>
              <a:t>   </a:t>
            </a:r>
            <a:r>
              <a:rPr lang="en-US" i="1" dirty="0">
                <a:solidFill>
                  <a:srgbClr val="0039AC"/>
                </a:solidFill>
                <a:latin typeface="Arial Black" charset="0"/>
              </a:rPr>
              <a:t>stress &amp; strain in an elastic medium:</a:t>
            </a:r>
            <a:endParaRPr lang="en-US" dirty="0">
              <a:solidFill>
                <a:srgbClr val="0039AC"/>
              </a:solidFill>
            </a:endParaRPr>
          </a:p>
          <a:p>
            <a:pPr>
              <a:buFontTx/>
              <a:buChar char="•"/>
            </a:pPr>
            <a:r>
              <a:rPr lang="en-US" dirty="0">
                <a:solidFill>
                  <a:srgbClr val="0039AC"/>
                </a:solidFill>
              </a:rPr>
              <a:t> Four types of seismic waves:</a:t>
            </a:r>
          </a:p>
          <a:p>
            <a:r>
              <a:rPr lang="en-US" dirty="0">
                <a:solidFill>
                  <a:srgbClr val="0039AC"/>
                </a:solidFill>
              </a:rPr>
              <a:t>      </a:t>
            </a:r>
            <a:r>
              <a:rPr lang="en-US" dirty="0">
                <a:solidFill>
                  <a:srgbClr val="0039AC"/>
                </a:solidFill>
                <a:sym typeface="Symbol" charset="0"/>
              </a:rPr>
              <a:t>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P</a:t>
            </a:r>
            <a:r>
              <a:rPr lang="en-US" dirty="0">
                <a:solidFill>
                  <a:srgbClr val="FF0000"/>
                </a:solidFill>
                <a:sym typeface="Symbol" charset="0"/>
              </a:rPr>
              <a:t> </a:t>
            </a:r>
            <a:r>
              <a:rPr lang="en-US" dirty="0">
                <a:solidFill>
                  <a:srgbClr val="0039AC"/>
                </a:solidFill>
                <a:sym typeface="Symbol" charset="0"/>
              </a:rPr>
              <a:t>(</a:t>
            </a:r>
            <a:r>
              <a:rPr lang="en-US" dirty="0">
                <a:solidFill>
                  <a:srgbClr val="0039AC"/>
                </a:solidFill>
                <a:latin typeface="Arial"/>
                <a:sym typeface="Symbol" charset="0"/>
              </a:rPr>
              <a:t>“</a:t>
            </a:r>
            <a:r>
              <a:rPr lang="en-US" dirty="0">
                <a:solidFill>
                  <a:srgbClr val="0039AC"/>
                </a:solidFill>
                <a:sym typeface="Symbol" charset="0"/>
              </a:rPr>
              <a:t>Primary</a:t>
            </a:r>
            <a:r>
              <a:rPr lang="en-US" dirty="0">
                <a:solidFill>
                  <a:srgbClr val="0039AC"/>
                </a:solidFill>
                <a:latin typeface="Arial"/>
                <a:sym typeface="Symbol" charset="0"/>
              </a:rPr>
              <a:t>”</a:t>
            </a:r>
            <a:r>
              <a:rPr lang="en-US" dirty="0">
                <a:solidFill>
                  <a:srgbClr val="0039AC"/>
                </a:solidFill>
                <a:sym typeface="Symbol" charset="0"/>
              </a:rPr>
              <a:t> = sound; a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body wave</a:t>
            </a:r>
            <a:r>
              <a:rPr lang="en-US" dirty="0">
                <a:solidFill>
                  <a:srgbClr val="0039AC"/>
                </a:solidFill>
                <a:sym typeface="Symbol" charset="0"/>
              </a:rPr>
              <a:t>)</a:t>
            </a:r>
            <a:endParaRPr lang="en-US" dirty="0">
              <a:solidFill>
                <a:srgbClr val="0039AC"/>
              </a:solidFill>
            </a:endParaRPr>
          </a:p>
          <a:p>
            <a:r>
              <a:rPr lang="en-US" dirty="0">
                <a:solidFill>
                  <a:srgbClr val="0039AC"/>
                </a:solidFill>
              </a:rPr>
              <a:t>      </a:t>
            </a:r>
            <a:r>
              <a:rPr lang="en-US" dirty="0">
                <a:solidFill>
                  <a:srgbClr val="0039AC"/>
                </a:solidFill>
                <a:sym typeface="Symbol" charset="0"/>
              </a:rPr>
              <a:t>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S</a:t>
            </a:r>
            <a:r>
              <a:rPr lang="en-US" dirty="0">
                <a:solidFill>
                  <a:schemeClr val="accent2"/>
                </a:solidFill>
                <a:sym typeface="Symbol" charset="0"/>
              </a:rPr>
              <a:t> </a:t>
            </a:r>
            <a:r>
              <a:rPr lang="en-US" dirty="0">
                <a:solidFill>
                  <a:srgbClr val="0039AC"/>
                </a:solidFill>
                <a:sym typeface="Symbol" charset="0"/>
              </a:rPr>
              <a:t>(</a:t>
            </a:r>
            <a:r>
              <a:rPr lang="en-US" dirty="0">
                <a:solidFill>
                  <a:srgbClr val="0039AC"/>
                </a:solidFill>
                <a:latin typeface="Arial"/>
                <a:sym typeface="Symbol" charset="0"/>
              </a:rPr>
              <a:t>“</a:t>
            </a:r>
            <a:r>
              <a:rPr lang="en-US" dirty="0">
                <a:solidFill>
                  <a:srgbClr val="0039AC"/>
                </a:solidFill>
                <a:sym typeface="Symbol" charset="0"/>
              </a:rPr>
              <a:t>Secondary</a:t>
            </a:r>
            <a:r>
              <a:rPr lang="en-US" dirty="0">
                <a:solidFill>
                  <a:srgbClr val="0039AC"/>
                </a:solidFill>
                <a:latin typeface="Arial"/>
                <a:sym typeface="Symbol" charset="0"/>
              </a:rPr>
              <a:t>”</a:t>
            </a:r>
            <a:r>
              <a:rPr lang="en-US" dirty="0">
                <a:solidFill>
                  <a:srgbClr val="0039AC"/>
                </a:solidFill>
                <a:sym typeface="Symbol" charset="0"/>
              </a:rPr>
              <a:t> = shear; also a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body wave</a:t>
            </a:r>
            <a:r>
              <a:rPr lang="en-US" dirty="0">
                <a:solidFill>
                  <a:srgbClr val="0003AA"/>
                </a:solidFill>
                <a:sym typeface="Symbol" charset="0"/>
              </a:rPr>
              <a:t>)</a:t>
            </a:r>
          </a:p>
          <a:p>
            <a:r>
              <a:rPr lang="en-US" dirty="0">
                <a:solidFill>
                  <a:srgbClr val="0039AC"/>
                </a:solidFill>
                <a:sym typeface="Symbol" charset="0"/>
              </a:rPr>
              <a:t>      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Surface waves</a:t>
            </a:r>
            <a:r>
              <a:rPr lang="en-US" dirty="0">
                <a:solidFill>
                  <a:srgbClr val="FF0000"/>
                </a:solidFill>
                <a:sym typeface="Symbol" charset="0"/>
              </a:rPr>
              <a:t> </a:t>
            </a:r>
            <a:r>
              <a:rPr lang="en-US" dirty="0">
                <a:solidFill>
                  <a:srgbClr val="0039AC"/>
                </a:solidFill>
                <a:sym typeface="Symbol" charset="0"/>
              </a:rPr>
              <a:t>(Love &amp; Rayleigh: at free surface </a:t>
            </a:r>
            <a:r>
              <a:rPr lang="en-US" i="1" u="sng" dirty="0">
                <a:solidFill>
                  <a:srgbClr val="0039AC"/>
                </a:solidFill>
                <a:sym typeface="Symbol" charset="0"/>
              </a:rPr>
              <a:t>only</a:t>
            </a:r>
            <a:r>
              <a:rPr lang="en-US" dirty="0">
                <a:solidFill>
                  <a:srgbClr val="0039AC"/>
                </a:solidFill>
                <a:sym typeface="Symbol" charset="0"/>
              </a:rPr>
              <a:t>)</a:t>
            </a:r>
          </a:p>
          <a:p>
            <a:r>
              <a:rPr lang="en-US" dirty="0">
                <a:solidFill>
                  <a:srgbClr val="0039AC"/>
                </a:solidFill>
                <a:sym typeface="Symbol" charset="0"/>
              </a:rPr>
              <a:t>      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Normal Modes</a:t>
            </a:r>
            <a:r>
              <a:rPr lang="en-US" dirty="0">
                <a:solidFill>
                  <a:srgbClr val="FF0000"/>
                </a:solidFill>
                <a:sym typeface="Symbol" charset="0"/>
              </a:rPr>
              <a:t> </a:t>
            </a:r>
            <a:r>
              <a:rPr lang="en-US" dirty="0">
                <a:solidFill>
                  <a:srgbClr val="0039AC"/>
                </a:solidFill>
                <a:sym typeface="Symbol" charset="0"/>
              </a:rPr>
              <a:t>(</a:t>
            </a:r>
            <a:r>
              <a:rPr lang="en-US" dirty="0">
                <a:solidFill>
                  <a:srgbClr val="0039AC"/>
                </a:solidFill>
                <a:latin typeface="Arial"/>
                <a:sym typeface="Symbol" charset="0"/>
              </a:rPr>
              <a:t>“</a:t>
            </a:r>
            <a:r>
              <a:rPr lang="en-US" dirty="0">
                <a:solidFill>
                  <a:srgbClr val="0039AC"/>
                </a:solidFill>
                <a:sym typeface="Symbol" charset="0"/>
              </a:rPr>
              <a:t>Resonant tones</a:t>
            </a:r>
            <a:r>
              <a:rPr lang="en-US" dirty="0">
                <a:solidFill>
                  <a:srgbClr val="0039AC"/>
                </a:solidFill>
                <a:latin typeface="Arial"/>
                <a:sym typeface="Symbol" charset="0"/>
              </a:rPr>
              <a:t>”</a:t>
            </a:r>
            <a:r>
              <a:rPr lang="en-US" dirty="0">
                <a:solidFill>
                  <a:srgbClr val="0039AC"/>
                </a:solidFill>
                <a:sym typeface="Symbol" charset="0"/>
              </a:rPr>
              <a:t> = standing waves)</a:t>
            </a:r>
            <a:endParaRPr lang="en-US" dirty="0">
              <a:solidFill>
                <a:srgbClr val="0039AC"/>
              </a:solidFill>
            </a:endParaRPr>
          </a:p>
          <a:p>
            <a:endParaRPr lang="en-US" sz="600" dirty="0">
              <a:solidFill>
                <a:srgbClr val="0039AC"/>
              </a:solidFill>
            </a:endParaRPr>
          </a:p>
          <a:p>
            <a:pPr>
              <a:buFontTx/>
              <a:buChar char="•"/>
            </a:pPr>
            <a:r>
              <a:rPr lang="en-US" dirty="0">
                <a:solidFill>
                  <a:srgbClr val="0039AC"/>
                </a:solidFill>
              </a:rPr>
              <a:t> An abbreviated </a:t>
            </a:r>
            <a:r>
              <a:rPr lang="en-US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 to </a:t>
            </a:r>
            <a:r>
              <a:rPr lang="en-US" i="1" dirty="0">
                <a:solidFill>
                  <a:srgbClr val="0039AC"/>
                </a:solidFill>
                <a:latin typeface="Arial Black" charset="0"/>
              </a:rPr>
              <a:t>stress and strain</a:t>
            </a:r>
            <a:r>
              <a:rPr lang="en-US" dirty="0">
                <a:solidFill>
                  <a:srgbClr val="0039AC"/>
                </a:solidFill>
              </a:rPr>
              <a:t>:</a:t>
            </a:r>
          </a:p>
          <a:p>
            <a:r>
              <a:rPr lang="en-US" dirty="0">
                <a:solidFill>
                  <a:srgbClr val="0039AC"/>
                </a:solidFill>
                <a:sym typeface="Symbol" charset="0"/>
              </a:rPr>
              <a:t>       Stress </a:t>
            </a:r>
            <a:r>
              <a:rPr lang="en-US" i="1" dirty="0">
                <a:latin typeface="Symbol" pitchFamily="2" charset="2"/>
                <a:sym typeface="Symbol" charset="0"/>
              </a:rPr>
              <a:t>s</a:t>
            </a:r>
            <a:r>
              <a:rPr lang="en-US" dirty="0">
                <a:solidFill>
                  <a:srgbClr val="0039AC"/>
                </a:solidFill>
                <a:sym typeface="Symbol" charset="0"/>
              </a:rPr>
              <a:t>, strain </a:t>
            </a:r>
            <a:r>
              <a:rPr lang="en-US" i="1" dirty="0">
                <a:latin typeface="Symbol" pitchFamily="2" charset="2"/>
                <a:sym typeface="Symbol" charset="0"/>
              </a:rPr>
              <a:t>e</a:t>
            </a:r>
            <a:r>
              <a:rPr lang="en-US" dirty="0">
                <a:solidFill>
                  <a:srgbClr val="0039AC"/>
                </a:solidFill>
                <a:sym typeface="Symbol" charset="0"/>
              </a:rPr>
              <a:t> and displacement waves </a:t>
            </a:r>
            <a:r>
              <a:rPr lang="en-US" dirty="0">
                <a:solidFill>
                  <a:srgbClr val="0039AC"/>
                </a:solidFill>
              </a:rPr>
              <a:t>propagate</a:t>
            </a:r>
            <a:endParaRPr lang="en-US" dirty="0">
              <a:solidFill>
                <a:srgbClr val="0039AC"/>
              </a:solidFill>
              <a:sym typeface="Symbol" charset="0"/>
            </a:endParaRPr>
          </a:p>
          <a:p>
            <a:r>
              <a:rPr lang="en-US" dirty="0">
                <a:solidFill>
                  <a:srgbClr val="0039AC"/>
                </a:solidFill>
                <a:sym typeface="Symbol" charset="0"/>
              </a:rPr>
              <a:t>              in a medium</a:t>
            </a:r>
            <a:endParaRPr lang="en-US" dirty="0">
              <a:solidFill>
                <a:srgbClr val="0039AC"/>
              </a:solidFill>
            </a:endParaRPr>
          </a:p>
          <a:p>
            <a:r>
              <a:rPr lang="en-US" dirty="0">
                <a:solidFill>
                  <a:srgbClr val="0039AC"/>
                </a:solidFill>
                <a:sym typeface="Symbol" charset="0"/>
              </a:rPr>
              <a:t>       </a:t>
            </a:r>
            <a:r>
              <a:rPr lang="en-US" dirty="0">
                <a:solidFill>
                  <a:srgbClr val="0039AC"/>
                </a:solidFill>
              </a:rPr>
              <a:t>Rheology is linear elastic: </a:t>
            </a:r>
            <a:r>
              <a:rPr lang="en-US" i="1" dirty="0">
                <a:latin typeface="Symbol" charset="0"/>
                <a:sym typeface="Symbol" charset="0"/>
              </a:rPr>
              <a:t></a:t>
            </a:r>
            <a:r>
              <a:rPr lang="en-US" i="1" dirty="0"/>
              <a:t> = </a:t>
            </a:r>
            <a:r>
              <a:rPr lang="en-US" i="1" dirty="0">
                <a:latin typeface="Times New Roman" charset="0"/>
              </a:rPr>
              <a:t>c</a:t>
            </a:r>
            <a:r>
              <a:rPr lang="en-US" i="1" dirty="0">
                <a:latin typeface="Symbol" charset="0"/>
                <a:sym typeface="Symbol" charset="0"/>
              </a:rPr>
              <a:t>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rgbClr val="0039AC"/>
                </a:solidFill>
              </a:rPr>
              <a:t>(Hooke</a:t>
            </a:r>
            <a:r>
              <a:rPr lang="en-US" dirty="0">
                <a:solidFill>
                  <a:srgbClr val="0039AC"/>
                </a:solidFill>
                <a:latin typeface="Arial"/>
              </a:rPr>
              <a:t>’</a:t>
            </a:r>
            <a:r>
              <a:rPr lang="en-US" dirty="0">
                <a:solidFill>
                  <a:srgbClr val="0039AC"/>
                </a:solidFill>
              </a:rPr>
              <a:t>s Law)</a:t>
            </a:r>
          </a:p>
          <a:p>
            <a:r>
              <a:rPr lang="en-US" dirty="0">
                <a:solidFill>
                  <a:srgbClr val="0039AC"/>
                </a:solidFill>
                <a:sym typeface="Symbol" charset="0"/>
              </a:rPr>
              <a:t>       Defined several elastic constants (</a:t>
            </a:r>
            <a:r>
              <a:rPr lang="en-US" i="1" dirty="0">
                <a:latin typeface="Times New Roman" charset="0"/>
              </a:rPr>
              <a:t>E</a:t>
            </a:r>
            <a:r>
              <a:rPr lang="en-US" dirty="0">
                <a:solidFill>
                  <a:srgbClr val="0039AC"/>
                </a:solidFill>
                <a:sym typeface="Symbol" charset="0"/>
              </a:rPr>
              <a:t>, </a:t>
            </a:r>
            <a:r>
              <a:rPr lang="en-US" i="1" dirty="0">
                <a:latin typeface="Symbol" charset="0"/>
                <a:sym typeface="Symbol" charset="0"/>
              </a:rPr>
              <a:t></a:t>
            </a:r>
            <a:r>
              <a:rPr lang="en-US" dirty="0">
                <a:solidFill>
                  <a:srgbClr val="0039AC"/>
                </a:solidFill>
                <a:sym typeface="Symbol" charset="0"/>
              </a:rPr>
              <a:t>, </a:t>
            </a:r>
            <a:r>
              <a:rPr lang="en-US" i="1" dirty="0">
                <a:latin typeface="Times New Roman" charset="0"/>
              </a:rPr>
              <a:t>K</a:t>
            </a:r>
            <a:r>
              <a:rPr lang="en-US" dirty="0">
                <a:solidFill>
                  <a:srgbClr val="0039AC"/>
                </a:solidFill>
                <a:sym typeface="Symbol" charset="0"/>
              </a:rPr>
              <a:t>) &amp; </a:t>
            </a:r>
            <a:r>
              <a:rPr lang="en-US" b="1" i="1" dirty="0">
                <a:solidFill>
                  <a:srgbClr val="FF0000"/>
                </a:solidFill>
                <a:latin typeface="Arial Black" panose="020B0604020202020204" pitchFamily="34" charset="0"/>
                <a:cs typeface="Arial Black" panose="020B0604020202020204" pitchFamily="34" charset="0"/>
                <a:sym typeface="Symbol" charset="0"/>
              </a:rPr>
              <a:t>Lame’s</a:t>
            </a:r>
          </a:p>
          <a:p>
            <a:r>
              <a:rPr lang="en-US" dirty="0">
                <a:solidFill>
                  <a:srgbClr val="0039AC"/>
                </a:solidFill>
                <a:sym typeface="Symbol" charset="0"/>
              </a:rPr>
              <a:t>              </a:t>
            </a:r>
            <a:r>
              <a:rPr lang="en-US" b="1" i="1" dirty="0">
                <a:solidFill>
                  <a:srgbClr val="FF0000"/>
                </a:solidFill>
                <a:latin typeface="Arial Black" panose="020B0604020202020204" pitchFamily="34" charset="0"/>
                <a:cs typeface="Arial Black" panose="020B0604020202020204" pitchFamily="34" charset="0"/>
                <a:sym typeface="Symbol" charset="0"/>
              </a:rPr>
              <a:t>parameters</a:t>
            </a:r>
            <a:r>
              <a:rPr lang="en-US" dirty="0">
                <a:solidFill>
                  <a:srgbClr val="0039AC"/>
                </a:solidFill>
                <a:sym typeface="Symbol" charset="0"/>
              </a:rPr>
              <a:t> </a:t>
            </a:r>
            <a:r>
              <a:rPr lang="en-US" i="1" dirty="0">
                <a:latin typeface="Symbol" pitchFamily="2" charset="2"/>
                <a:sym typeface="Symbol" charset="0"/>
              </a:rPr>
              <a:t>m</a:t>
            </a:r>
            <a:r>
              <a:rPr lang="en-US" dirty="0">
                <a:solidFill>
                  <a:srgbClr val="0039AC"/>
                </a:solidFill>
                <a:sym typeface="Symbol" charset="0"/>
              </a:rPr>
              <a:t> &amp; </a:t>
            </a:r>
            <a:r>
              <a:rPr lang="en-US" i="1" dirty="0">
                <a:latin typeface="Symbol" pitchFamily="2" charset="2"/>
                <a:sym typeface="Symbol" charset="0"/>
              </a:rPr>
              <a:t>l</a:t>
            </a:r>
          </a:p>
        </p:txBody>
      </p:sp>
    </p:spTree>
    <p:extLst>
      <p:ext uri="{BB962C8B-B14F-4D97-AF65-F5344CB8AC3E}">
        <p14:creationId xmlns:p14="http://schemas.microsoft.com/office/powerpoint/2010/main" val="281264583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79">
            <a:extLst>
              <a:ext uri="{FF2B5EF4-FFF2-40B4-BE49-F238E27FC236}">
                <a16:creationId xmlns:a16="http://schemas.microsoft.com/office/drawing/2014/main" id="{C14FB8BB-A5E0-865C-DF5C-16F3582A17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2416" y="1120676"/>
            <a:ext cx="8887168" cy="4616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 eaLnBrk="0" hangingPunct="0"/>
            <a:r>
              <a:rPr lang="en-US" sz="2400" i="1" dirty="0">
                <a:solidFill>
                  <a:srgbClr val="FF0000"/>
                </a:solidFill>
                <a:latin typeface="Arial Black" charset="0"/>
                <a:ea typeface="ＭＳ Ｐゴシック" charset="0"/>
              </a:rPr>
              <a:t>12 Apr: </a:t>
            </a:r>
            <a:r>
              <a:rPr lang="en-US" sz="2400" i="1" dirty="0">
                <a:solidFill>
                  <a:srgbClr val="333399"/>
                </a:solidFill>
                <a:latin typeface="Arial Black" charset="0"/>
                <a:ea typeface="ＭＳ Ｐゴシック" charset="0"/>
              </a:rPr>
              <a:t>DC Resistivity Modeling/Inversion/</a:t>
            </a:r>
            <a:r>
              <a:rPr lang="en-US" sz="2400" i="1" dirty="0" err="1">
                <a:solidFill>
                  <a:srgbClr val="333399"/>
                </a:solidFill>
                <a:latin typeface="Arial Black" charset="0"/>
                <a:ea typeface="ＭＳ Ｐゴシック" charset="0"/>
              </a:rPr>
              <a:t>Interp</a:t>
            </a:r>
            <a:endParaRPr lang="en-US" sz="2400" i="1" dirty="0">
              <a:solidFill>
                <a:srgbClr val="333399"/>
              </a:solidFill>
              <a:latin typeface="Arial Black" charset="0"/>
              <a:ea typeface="ＭＳ Ｐゴシック" charset="0"/>
            </a:endParaRPr>
          </a:p>
          <a:p>
            <a:pPr algn="l" eaLnBrk="0" hangingPunct="0"/>
            <a:endParaRPr lang="en-US" sz="600" i="1" dirty="0">
              <a:solidFill>
                <a:srgbClr val="333399"/>
              </a:solidFill>
              <a:latin typeface="Arial Black" charset="0"/>
              <a:ea typeface="ＭＳ Ｐゴシック" charset="0"/>
            </a:endParaRPr>
          </a:p>
          <a:p>
            <a:pPr algn="l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• </a:t>
            </a:r>
            <a:r>
              <a:rPr lang="en-US" sz="2400" i="1" dirty="0">
                <a:solidFill>
                  <a:srgbClr val="FF0300"/>
                </a:solidFill>
                <a:latin typeface="Arial Black" charset="0"/>
                <a:ea typeface="ＭＳ Ｐゴシック" charset="0"/>
              </a:rPr>
              <a:t>Sensitivity kernels</a:t>
            </a:r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: + resistivity anomalies increase </a:t>
            </a:r>
            <a:r>
              <a:rPr lang="en-US" sz="2400" i="1" dirty="0">
                <a:latin typeface="Symbol" charset="0"/>
                <a:ea typeface="ＭＳ Ｐゴシック" charset="0"/>
                <a:sym typeface="Symbol" charset="0"/>
              </a:rPr>
              <a:t></a:t>
            </a:r>
            <a:r>
              <a:rPr lang="en-US" sz="2400" i="1" baseline="-25000" dirty="0">
                <a:latin typeface="Times New Roman" charset="0"/>
                <a:ea typeface="ＭＳ Ｐゴシック" charset="0"/>
              </a:rPr>
              <a:t>app</a:t>
            </a:r>
            <a:endParaRPr lang="en-US" sz="2400" dirty="0">
              <a:solidFill>
                <a:srgbClr val="333399"/>
              </a:solidFill>
              <a:latin typeface="Arial" charset="0"/>
              <a:ea typeface="ＭＳ Ｐゴシック" charset="0"/>
            </a:endParaRPr>
          </a:p>
          <a:p>
            <a:pPr algn="l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   unless they occur between a current and voltage electrode!</a:t>
            </a:r>
          </a:p>
          <a:p>
            <a:pPr algn="l"/>
            <a:endParaRPr lang="en-US" sz="600" dirty="0">
              <a:solidFill>
                <a:srgbClr val="333399"/>
              </a:solidFill>
              <a:latin typeface="Arial" charset="0"/>
              <a:ea typeface="ＭＳ Ｐゴシック" charset="0"/>
            </a:endParaRPr>
          </a:p>
          <a:p>
            <a:pPr algn="l" eaLnBrk="0" hangingPunct="0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• </a:t>
            </a:r>
            <a:r>
              <a:rPr lang="en-US" sz="2400" i="1" dirty="0">
                <a:solidFill>
                  <a:srgbClr val="333399"/>
                </a:solidFill>
                <a:latin typeface="Arial Black" charset="0"/>
                <a:ea typeface="ＭＳ Ｐゴシック" charset="0"/>
                <a:cs typeface="ＭＳ Ｐゴシック" charset="0"/>
              </a:rPr>
              <a:t>Apparent Resistivity </a:t>
            </a:r>
            <a:r>
              <a:rPr lang="en-US" sz="2400" i="1" dirty="0" err="1">
                <a:solidFill>
                  <a:srgbClr val="FF0300"/>
                </a:solidFill>
                <a:latin typeface="Arial Black" charset="0"/>
                <a:ea typeface="ＭＳ Ｐゴシック" charset="0"/>
                <a:cs typeface="ＭＳ Ｐゴシック" charset="0"/>
              </a:rPr>
              <a:t>Pseudosection</a:t>
            </a:r>
            <a:r>
              <a:rPr lang="en-US" sz="2400" i="1" dirty="0">
                <a:solidFill>
                  <a:srgbClr val="333399"/>
                </a:solidFill>
                <a:latin typeface="Arial Black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  <a:cs typeface="ＭＳ Ｐゴシック" charset="0"/>
              </a:rPr>
              <a:t>is a </a:t>
            </a:r>
            <a:r>
              <a:rPr lang="ja-JP" altLang="en-US" sz="2400" dirty="0">
                <a:solidFill>
                  <a:srgbClr val="333399"/>
                </a:solidFill>
                <a:latin typeface="Arial" charset="0"/>
                <a:ea typeface="ＭＳ Ｐゴシック" charset="0"/>
                <a:cs typeface="ＭＳ Ｐゴシック" charset="0"/>
              </a:rPr>
              <a:t>“</a:t>
            </a:r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  <a:cs typeface="ＭＳ Ｐゴシック" charset="0"/>
              </a:rPr>
              <a:t>weighted</a:t>
            </a:r>
          </a:p>
          <a:p>
            <a:pPr algn="l" eaLnBrk="0" hangingPunct="0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  <a:cs typeface="ＭＳ Ｐゴシック" charset="0"/>
              </a:rPr>
              <a:t>   average</a:t>
            </a:r>
            <a:r>
              <a:rPr lang="ja-JP" altLang="en-US" sz="2400" dirty="0">
                <a:solidFill>
                  <a:srgbClr val="333399"/>
                </a:solidFill>
                <a:latin typeface="Arial" charset="0"/>
                <a:ea typeface="ＭＳ Ｐゴシック" charset="0"/>
                <a:cs typeface="ＭＳ Ｐゴシック" charset="0"/>
              </a:rPr>
              <a:t>”</a:t>
            </a:r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  <a:cs typeface="ＭＳ Ｐゴシック" charset="0"/>
              </a:rPr>
              <a:t> of resistivity structure (but with </a:t>
            </a:r>
            <a:r>
              <a:rPr lang="en-US" sz="2400" dirty="0" err="1">
                <a:solidFill>
                  <a:srgbClr val="333399"/>
                </a:solidFill>
                <a:latin typeface="Arial" charset="0"/>
                <a:ea typeface="ＭＳ Ｐゴシック" charset="0"/>
                <a:cs typeface="ＭＳ Ｐゴシック" charset="0"/>
              </a:rPr>
              <a:t>artefacts</a:t>
            </a:r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  <a:cs typeface="ＭＳ Ｐゴシック" charset="0"/>
              </a:rPr>
              <a:t>!)</a:t>
            </a:r>
            <a:r>
              <a:rPr lang="is-IS" sz="2400" dirty="0">
                <a:solidFill>
                  <a:srgbClr val="333399"/>
                </a:solidFill>
                <a:latin typeface="Arial" charset="0"/>
                <a:ea typeface="ＭＳ Ｐゴシック" charset="0"/>
                <a:cs typeface="ＭＳ Ｐゴシック" charset="0"/>
              </a:rPr>
              <a:t>…</a:t>
            </a:r>
          </a:p>
          <a:p>
            <a:pPr algn="l" eaLnBrk="0" hangingPunct="0"/>
            <a:endParaRPr lang="en-US" sz="600" dirty="0">
              <a:solidFill>
                <a:srgbClr val="333399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algn="l" eaLnBrk="0" hangingPunct="0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  <a:cs typeface="ＭＳ Ｐゴシック" charset="0"/>
              </a:rPr>
              <a:t>• </a:t>
            </a:r>
            <a:r>
              <a:rPr lang="en-US" sz="2400" i="1" dirty="0">
                <a:solidFill>
                  <a:srgbClr val="FF0300"/>
                </a:solidFill>
                <a:latin typeface="Arial Black" charset="0"/>
                <a:ea typeface="ＭＳ Ｐゴシック" charset="0"/>
                <a:cs typeface="ＭＳ Ｐゴシック" charset="0"/>
              </a:rPr>
              <a:t>Inversion</a:t>
            </a:r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  <a:cs typeface="ＭＳ Ｐゴシック" charset="0"/>
              </a:rPr>
              <a:t> of resistivity data (i.e., optimal parameterization of</a:t>
            </a:r>
          </a:p>
          <a:p>
            <a:pPr algn="l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  <a:cs typeface="ＭＳ Ｐゴシック" charset="0"/>
              </a:rPr>
              <a:t>   a forward model) uses the physics of the voltage response to</a:t>
            </a:r>
          </a:p>
          <a:p>
            <a:pPr algn="l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  <a:cs typeface="ＭＳ Ｐゴシック" charset="0"/>
              </a:rPr>
              <a:t>   give more structural detail and confidence.</a:t>
            </a:r>
          </a:p>
          <a:p>
            <a:pPr algn="l"/>
            <a:endParaRPr lang="en-US" sz="600" dirty="0">
              <a:solidFill>
                <a:srgbClr val="333399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algn="l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  <a:cs typeface="ＭＳ Ｐゴシック" charset="0"/>
              </a:rPr>
              <a:t>• Applications including permeability mapping, </a:t>
            </a:r>
            <a:r>
              <a:rPr lang="en-US" sz="2400" dirty="0" err="1">
                <a:solidFill>
                  <a:srgbClr val="333399"/>
                </a:solidFill>
                <a:latin typeface="Arial" charset="0"/>
                <a:ea typeface="ＭＳ Ｐゴシック" charset="0"/>
                <a:cs typeface="ＭＳ Ｐゴシック" charset="0"/>
              </a:rPr>
              <a:t>lithologic</a:t>
            </a:r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</a:p>
          <a:p>
            <a:pPr algn="l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  <a:cs typeface="ＭＳ Ｐゴシック" charset="0"/>
              </a:rPr>
              <a:t>   mapping, karst &amp; tunnel detection</a:t>
            </a:r>
          </a:p>
          <a:p>
            <a:pPr algn="l"/>
            <a:endParaRPr lang="en-US" sz="600" dirty="0">
              <a:solidFill>
                <a:srgbClr val="333399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algn="l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• Successfully used to inform past field studies for this class!</a:t>
            </a:r>
          </a:p>
        </p:txBody>
      </p:sp>
    </p:spTree>
    <p:extLst>
      <p:ext uri="{BB962C8B-B14F-4D97-AF65-F5344CB8AC3E}">
        <p14:creationId xmlns:p14="http://schemas.microsoft.com/office/powerpoint/2010/main" val="120801771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7">
            <a:extLst>
              <a:ext uri="{FF2B5EF4-FFF2-40B4-BE49-F238E27FC236}">
                <a16:creationId xmlns:a16="http://schemas.microsoft.com/office/drawing/2014/main" id="{902A2982-ACCC-0002-2C98-9CCC8E8E36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1514" y="982177"/>
            <a:ext cx="8888972" cy="4893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 eaLnBrk="0" hangingPunct="0"/>
            <a:r>
              <a:rPr lang="en-US" sz="2400" i="1" dirty="0">
                <a:solidFill>
                  <a:srgbClr val="FF0000"/>
                </a:solidFill>
                <a:latin typeface="Arial Black" charset="0"/>
                <a:ea typeface="ＭＳ Ｐゴシック" charset="0"/>
              </a:rPr>
              <a:t>15 Apr: </a:t>
            </a:r>
            <a:r>
              <a:rPr lang="en-US" sz="2400" i="1" dirty="0">
                <a:solidFill>
                  <a:srgbClr val="333399"/>
                </a:solidFill>
                <a:latin typeface="Arial Black" charset="0"/>
                <a:ea typeface="ＭＳ Ｐゴシック" charset="0"/>
              </a:rPr>
              <a:t>IP (Induced Polarization) </a:t>
            </a:r>
          </a:p>
          <a:p>
            <a:pPr algn="l" eaLnBrk="0" hangingPunct="0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• </a:t>
            </a:r>
            <a:r>
              <a:rPr lang="en-US" sz="2400" i="1" dirty="0">
                <a:solidFill>
                  <a:srgbClr val="FF0000"/>
                </a:solidFill>
                <a:latin typeface="Arial Black" charset="0"/>
                <a:ea typeface="ＭＳ Ｐゴシック" charset="0"/>
              </a:rPr>
              <a:t>Induced Polarization (IP)</a:t>
            </a:r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 measures the </a:t>
            </a:r>
            <a:r>
              <a:rPr lang="en-US" sz="2400" i="1" dirty="0">
                <a:solidFill>
                  <a:srgbClr val="FF0000"/>
                </a:solidFill>
                <a:latin typeface="Arial Black" charset="0"/>
                <a:ea typeface="ＭＳ Ｐゴシック" charset="0"/>
              </a:rPr>
              <a:t>chargeability</a:t>
            </a:r>
            <a:endParaRPr lang="en-US" sz="2400" dirty="0">
              <a:solidFill>
                <a:srgbClr val="333399"/>
              </a:solidFill>
              <a:latin typeface="Arial" charset="0"/>
              <a:ea typeface="ＭＳ Ｐゴシック" charset="0"/>
            </a:endParaRPr>
          </a:p>
          <a:p>
            <a:pPr algn="l" eaLnBrk="0" hangingPunct="0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   of transient voltage after DC current is shut off</a:t>
            </a:r>
          </a:p>
          <a:p>
            <a:pPr algn="l" eaLnBrk="0" hangingPunct="0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   (</a:t>
            </a:r>
            <a:r>
              <a:rPr lang="en-US" sz="2400" i="1" dirty="0">
                <a:solidFill>
                  <a:srgbClr val="333399"/>
                </a:solidFill>
                <a:latin typeface="Arial Black" charset="0"/>
                <a:ea typeface="ＭＳ Ｐゴシック" charset="0"/>
              </a:rPr>
              <a:t>time-domain IP</a:t>
            </a:r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) or the phase of voltage relative to a</a:t>
            </a:r>
          </a:p>
          <a:p>
            <a:pPr algn="l" eaLnBrk="0" hangingPunct="0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   sinusoidal AC current (</a:t>
            </a:r>
            <a:r>
              <a:rPr lang="en-US" sz="2400" i="1" dirty="0">
                <a:solidFill>
                  <a:srgbClr val="333399"/>
                </a:solidFill>
                <a:latin typeface="Arial Black" charset="0"/>
                <a:ea typeface="ＭＳ Ｐゴシック" charset="0"/>
              </a:rPr>
              <a:t>frequency-domain IP</a:t>
            </a:r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)</a:t>
            </a:r>
            <a:endParaRPr lang="en-US" sz="1200" i="1" dirty="0">
              <a:solidFill>
                <a:srgbClr val="333399"/>
              </a:solidFill>
              <a:latin typeface="Arial" charset="0"/>
              <a:ea typeface="ＭＳ Ｐゴシック" charset="0"/>
            </a:endParaRPr>
          </a:p>
          <a:p>
            <a:pPr algn="l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• Results from </a:t>
            </a:r>
            <a:r>
              <a:rPr lang="en-US" sz="2400" i="1" dirty="0">
                <a:solidFill>
                  <a:srgbClr val="FF0000"/>
                </a:solidFill>
                <a:latin typeface="Arial Black" charset="0"/>
                <a:ea typeface="ＭＳ Ｐゴシック" charset="0"/>
              </a:rPr>
              <a:t>overvoltage</a:t>
            </a:r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 (charge buildup)</a:t>
            </a:r>
          </a:p>
          <a:p>
            <a:pPr algn="l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   </a:t>
            </a:r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  <a:sym typeface="Symbol" charset="0"/>
              </a:rPr>
              <a:t></a:t>
            </a:r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 ~ boundaries between</a:t>
            </a:r>
            <a:r>
              <a:rPr lang="en-US" sz="2400" dirty="0">
                <a:latin typeface="Arial" charset="0"/>
                <a:ea typeface="ＭＳ Ｐゴシック" charset="0"/>
              </a:rPr>
              <a:t> </a:t>
            </a:r>
            <a:r>
              <a:rPr lang="en-US" sz="2400" i="1" dirty="0">
                <a:solidFill>
                  <a:srgbClr val="FF0000"/>
                </a:solidFill>
                <a:latin typeface="Arial Black" charset="0"/>
                <a:ea typeface="ＭＳ Ｐゴシック" charset="0"/>
              </a:rPr>
              <a:t>ionic</a:t>
            </a:r>
            <a:r>
              <a:rPr lang="en-US" sz="2400" dirty="0">
                <a:latin typeface="Arial" charset="0"/>
                <a:ea typeface="ＭＳ Ｐゴシック" charset="0"/>
              </a:rPr>
              <a:t> </a:t>
            </a:r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&amp;</a:t>
            </a:r>
            <a:r>
              <a:rPr lang="en-US" sz="2400" dirty="0">
                <a:latin typeface="Arial" charset="0"/>
                <a:ea typeface="ＭＳ Ｐゴシック" charset="0"/>
              </a:rPr>
              <a:t> </a:t>
            </a:r>
            <a:r>
              <a:rPr lang="en-US" sz="2400" i="1" dirty="0">
                <a:solidFill>
                  <a:srgbClr val="FF0000"/>
                </a:solidFill>
                <a:latin typeface="Arial Black" charset="0"/>
                <a:ea typeface="ＭＳ Ｐゴシック" charset="0"/>
              </a:rPr>
              <a:t>electronic conduction</a:t>
            </a:r>
            <a:endParaRPr lang="en-US" sz="2400" dirty="0">
              <a:latin typeface="Arial" charset="0"/>
              <a:ea typeface="ＭＳ Ｐゴシック" charset="0"/>
            </a:endParaRPr>
          </a:p>
          <a:p>
            <a:pPr algn="l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   </a:t>
            </a:r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  <a:sym typeface="Symbol" charset="0"/>
              </a:rPr>
              <a:t></a:t>
            </a:r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 by </a:t>
            </a:r>
            <a:r>
              <a:rPr lang="en-US" sz="2400" i="1" dirty="0" err="1">
                <a:solidFill>
                  <a:srgbClr val="FF0000"/>
                </a:solidFill>
                <a:latin typeface="Arial Black" charset="0"/>
                <a:ea typeface="ＭＳ Ｐゴシック" charset="0"/>
              </a:rPr>
              <a:t>electrodialysis</a:t>
            </a:r>
            <a:r>
              <a:rPr lang="en-US" sz="2400" dirty="0">
                <a:latin typeface="Arial" charset="0"/>
                <a:ea typeface="ＭＳ Ｐゴシック" charset="0"/>
              </a:rPr>
              <a:t> </a:t>
            </a:r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(membrane effect) in clays</a:t>
            </a:r>
          </a:p>
          <a:p>
            <a:pPr algn="l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• Chargeability ~ </a:t>
            </a:r>
            <a:r>
              <a:rPr lang="en-US" sz="2400" dirty="0" err="1">
                <a:solidFill>
                  <a:srgbClr val="333399"/>
                </a:solidFill>
                <a:latin typeface="Arial" charset="0"/>
                <a:ea typeface="ＭＳ Ｐゴシック" charset="0"/>
              </a:rPr>
              <a:t>anticorrelates</a:t>
            </a:r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 with resistivity; highest for</a:t>
            </a:r>
          </a:p>
          <a:p>
            <a:pPr algn="l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   sulfide ores</a:t>
            </a:r>
          </a:p>
          <a:p>
            <a:pPr algn="l"/>
            <a:r>
              <a:rPr lang="en-US" dirty="0">
                <a:solidFill>
                  <a:srgbClr val="333399"/>
                </a:solidFill>
              </a:rPr>
              <a:t>• IP in the frequency domain can afford more information!</a:t>
            </a:r>
            <a:endParaRPr lang="en-US" sz="2400" dirty="0">
              <a:latin typeface="Arial" charset="0"/>
              <a:ea typeface="ＭＳ Ｐゴシック" charset="0"/>
            </a:endParaRPr>
          </a:p>
          <a:p>
            <a:pPr algn="l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  <a:cs typeface="ＭＳ Ｐゴシック" charset="0"/>
              </a:rPr>
              <a:t>• Heavily used in mining industry; sometimes in well logging </a:t>
            </a:r>
          </a:p>
          <a:p>
            <a:pPr algn="l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  <a:cs typeface="ＭＳ Ｐゴシック" charset="0"/>
              </a:rPr>
              <a:t>   and environmental applications</a:t>
            </a:r>
          </a:p>
        </p:txBody>
      </p:sp>
    </p:spTree>
    <p:extLst>
      <p:ext uri="{BB962C8B-B14F-4D97-AF65-F5344CB8AC3E}">
        <p14:creationId xmlns:p14="http://schemas.microsoft.com/office/powerpoint/2010/main" val="313404674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77">
            <a:extLst>
              <a:ext uri="{FF2B5EF4-FFF2-40B4-BE49-F238E27FC236}">
                <a16:creationId xmlns:a16="http://schemas.microsoft.com/office/drawing/2014/main" id="{8A860269-1E8E-21CD-D1E8-42C8569A3B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4876" y="2090172"/>
            <a:ext cx="8682249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 eaLnBrk="0" hangingPunct="0"/>
            <a:r>
              <a:rPr lang="en-US" sz="2400" i="1" dirty="0">
                <a:solidFill>
                  <a:srgbClr val="FF0000"/>
                </a:solidFill>
                <a:latin typeface="Arial Black" charset="0"/>
                <a:ea typeface="ＭＳ Ｐゴシック" charset="0"/>
              </a:rPr>
              <a:t>15 Apr: </a:t>
            </a:r>
            <a:r>
              <a:rPr lang="en-US" sz="2400" i="1" dirty="0">
                <a:solidFill>
                  <a:srgbClr val="333399"/>
                </a:solidFill>
                <a:latin typeface="Arial Black" charset="0"/>
                <a:ea typeface="ＭＳ Ｐゴシック" charset="0"/>
              </a:rPr>
              <a:t>Self-Potential (SP) </a:t>
            </a:r>
          </a:p>
          <a:p>
            <a:pPr algn="l" eaLnBrk="0" hangingPunct="0"/>
            <a:r>
              <a:rPr lang="en-US" sz="2400" i="1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• </a:t>
            </a:r>
            <a:r>
              <a:rPr lang="en-US" sz="2400" i="1" dirty="0">
                <a:solidFill>
                  <a:srgbClr val="FF0000"/>
                </a:solidFill>
                <a:latin typeface="Arial Black" charset="0"/>
                <a:ea typeface="ＭＳ Ｐゴシック" charset="0"/>
              </a:rPr>
              <a:t>Spontaneous Potential (SP)</a:t>
            </a:r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:</a:t>
            </a:r>
            <a:r>
              <a:rPr lang="en-US" sz="2400" dirty="0">
                <a:latin typeface="Arial" charset="0"/>
                <a:ea typeface="ＭＳ Ｐゴシック" charset="0"/>
              </a:rPr>
              <a:t> </a:t>
            </a:r>
            <a:r>
              <a:rPr lang="ja-JP" altLang="en-US" sz="2400" dirty="0">
                <a:solidFill>
                  <a:srgbClr val="333399"/>
                </a:solidFill>
                <a:latin typeface="Arial"/>
                <a:ea typeface="ＭＳ Ｐゴシック" charset="0"/>
              </a:rPr>
              <a:t>“</a:t>
            </a:r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Natural</a:t>
            </a:r>
            <a:r>
              <a:rPr lang="ja-JP" altLang="en-US" sz="2400" dirty="0">
                <a:solidFill>
                  <a:srgbClr val="333399"/>
                </a:solidFill>
                <a:latin typeface="Arial"/>
                <a:ea typeface="ＭＳ Ｐゴシック" charset="0"/>
              </a:rPr>
              <a:t>”</a:t>
            </a:r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 amperage (i.e., </a:t>
            </a:r>
          </a:p>
          <a:p>
            <a:pPr algn="l" eaLnBrk="0" hangingPunct="0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   without our injecting current) can arise from:</a:t>
            </a:r>
          </a:p>
          <a:p>
            <a:pPr algn="l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  <a:sym typeface="Symbol" charset="0"/>
              </a:rPr>
              <a:t>   </a:t>
            </a:r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 Brine infiltration of drilling </a:t>
            </a:r>
            <a:r>
              <a:rPr lang="en-US" sz="2400" dirty="0" err="1">
                <a:solidFill>
                  <a:srgbClr val="333399"/>
                </a:solidFill>
                <a:latin typeface="Arial" charset="0"/>
                <a:ea typeface="ＭＳ Ｐゴシック" charset="0"/>
              </a:rPr>
              <a:t>mudcake</a:t>
            </a:r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 in permeable</a:t>
            </a:r>
          </a:p>
          <a:p>
            <a:pPr algn="l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        formations (petroleum industry wireline application)</a:t>
            </a:r>
            <a:endParaRPr lang="en-US" sz="2400" dirty="0">
              <a:latin typeface="Arial" charset="0"/>
              <a:ea typeface="ＭＳ Ｐゴシック" charset="0"/>
            </a:endParaRPr>
          </a:p>
          <a:p>
            <a:pPr algn="l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   </a:t>
            </a:r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  <a:sym typeface="Symbol" charset="0"/>
              </a:rPr>
              <a:t></a:t>
            </a:r>
            <a:r>
              <a:rPr lang="en-US" sz="2400" dirty="0">
                <a:latin typeface="Arial" charset="0"/>
                <a:ea typeface="ＭＳ Ｐゴシック" charset="0"/>
              </a:rPr>
              <a:t> </a:t>
            </a:r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Oxidation/reduction reactions at the water table (mining)</a:t>
            </a:r>
          </a:p>
          <a:p>
            <a:pPr algn="l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  <a:sym typeface="Symbol" charset="0"/>
              </a:rPr>
              <a:t>    Streaming potential in cavities (karst investigations)</a:t>
            </a:r>
            <a:endParaRPr lang="en-US" sz="2400" dirty="0"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13515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7">
            <a:extLst>
              <a:ext uri="{FF2B5EF4-FFF2-40B4-BE49-F238E27FC236}">
                <a16:creationId xmlns:a16="http://schemas.microsoft.com/office/drawing/2014/main" id="{FB8B806B-C8A9-6986-4F11-63E632FF2B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9720" y="900296"/>
            <a:ext cx="10100842" cy="526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 eaLnBrk="0" hangingPunct="0"/>
            <a:r>
              <a:rPr lang="en-US" sz="2400" i="1" dirty="0">
                <a:solidFill>
                  <a:srgbClr val="FF0000"/>
                </a:solidFill>
                <a:latin typeface="Arial Black" charset="0"/>
                <a:ea typeface="ＭＳ Ｐゴシック" charset="0"/>
              </a:rPr>
              <a:t>17 Apr: </a:t>
            </a:r>
            <a:r>
              <a:rPr lang="en-US" sz="2400" i="1" dirty="0" err="1">
                <a:solidFill>
                  <a:srgbClr val="333399"/>
                </a:solidFill>
                <a:latin typeface="Arial Black" charset="0"/>
                <a:ea typeface="ＭＳ Ｐゴシック" charset="0"/>
              </a:rPr>
              <a:t>Magnetotelluric</a:t>
            </a:r>
            <a:r>
              <a:rPr lang="en-US" sz="2400" i="1" dirty="0">
                <a:solidFill>
                  <a:srgbClr val="333399"/>
                </a:solidFill>
                <a:latin typeface="Arial Black" charset="0"/>
                <a:ea typeface="ＭＳ Ｐゴシック" charset="0"/>
              </a:rPr>
              <a:t> (MT)</a:t>
            </a:r>
          </a:p>
          <a:p>
            <a:pPr algn="l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• </a:t>
            </a:r>
            <a:r>
              <a:rPr lang="en-US" sz="2400" i="1" dirty="0" err="1">
                <a:solidFill>
                  <a:srgbClr val="FF0000"/>
                </a:solidFill>
                <a:latin typeface="Arial Black" charset="0"/>
                <a:ea typeface="ＭＳ Ｐゴシック" charset="0"/>
              </a:rPr>
              <a:t>Magnetotelluric</a:t>
            </a:r>
            <a:r>
              <a:rPr lang="en-US" sz="2400" i="1" dirty="0">
                <a:solidFill>
                  <a:srgbClr val="FF0000"/>
                </a:solidFill>
                <a:latin typeface="Arial Black" charset="0"/>
                <a:ea typeface="ＭＳ Ｐゴシック" charset="0"/>
              </a:rPr>
              <a:t> (MT)</a:t>
            </a:r>
            <a:r>
              <a:rPr lang="en-US" sz="2400" dirty="0">
                <a:solidFill>
                  <a:srgbClr val="FF0000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measures 3D magnetic field </a:t>
            </a:r>
            <a:r>
              <a:rPr lang="en-US" sz="2400" i="1" dirty="0">
                <a:latin typeface="Times New Roman" charset="0"/>
                <a:ea typeface="ＭＳ Ｐゴシック" charset="0"/>
              </a:rPr>
              <a:t>H</a:t>
            </a:r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, horizontal</a:t>
            </a:r>
          </a:p>
          <a:p>
            <a:pPr algn="l"/>
            <a:r>
              <a:rPr lang="en-US" dirty="0">
                <a:solidFill>
                  <a:srgbClr val="333399"/>
                </a:solidFill>
              </a:rPr>
              <a:t>  </a:t>
            </a:r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 electrical field </a:t>
            </a:r>
            <a:r>
              <a:rPr lang="en-US" sz="2400" i="1" dirty="0">
                <a:latin typeface="Times New Roman" charset="0"/>
                <a:ea typeface="ＭＳ Ｐゴシック" charset="0"/>
              </a:rPr>
              <a:t>E</a:t>
            </a:r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 in time series to get electrical resistivity structure:</a:t>
            </a:r>
          </a:p>
          <a:p>
            <a:pPr algn="l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                                        where </a:t>
            </a:r>
            <a:r>
              <a:rPr lang="en-US" sz="2400" i="1" dirty="0">
                <a:latin typeface="Symbol" charset="0"/>
                <a:ea typeface="ＭＳ Ｐゴシック" charset="0"/>
                <a:sym typeface="Symbol" charset="0"/>
              </a:rPr>
              <a:t></a:t>
            </a:r>
            <a:r>
              <a:rPr lang="en-US" sz="2400" i="1" baseline="-25000" dirty="0" err="1">
                <a:latin typeface="Times New Roman" charset="0"/>
                <a:ea typeface="ＭＳ Ｐゴシック" charset="0"/>
              </a:rPr>
              <a:t>sd</a:t>
            </a:r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 is averaged resistivity over an</a:t>
            </a:r>
          </a:p>
          <a:p>
            <a:pPr algn="l"/>
            <a:r>
              <a:rPr lang="en-US" dirty="0">
                <a:solidFill>
                  <a:srgbClr val="333399"/>
                </a:solidFill>
              </a:rPr>
              <a:t>  </a:t>
            </a:r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sz="2400" i="1" dirty="0">
                <a:latin typeface="Symbol" charset="0"/>
                <a:ea typeface="ＭＳ Ｐゴシック" charset="0"/>
                <a:sym typeface="Symbol" charset="0"/>
              </a:rPr>
              <a:t></a:t>
            </a:r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-dependent skin depth.</a:t>
            </a:r>
          </a:p>
          <a:p>
            <a:pPr algn="l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• </a:t>
            </a:r>
            <a:r>
              <a:rPr lang="en-US" sz="2400" i="1" dirty="0">
                <a:solidFill>
                  <a:srgbClr val="333399"/>
                </a:solidFill>
                <a:latin typeface="Arial Black" charset="0"/>
                <a:ea typeface="ＭＳ Ｐゴシック" charset="0"/>
              </a:rPr>
              <a:t>Passive method</a:t>
            </a:r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  <a:sym typeface="Symbol" charset="0"/>
              </a:rPr>
              <a:t></a:t>
            </a:r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 sources include lightning strikes (10,000–1 Hz;</a:t>
            </a:r>
          </a:p>
          <a:p>
            <a:pPr algn="l"/>
            <a:r>
              <a:rPr lang="en-US" dirty="0">
                <a:solidFill>
                  <a:srgbClr val="333399"/>
                </a:solidFill>
              </a:rPr>
              <a:t>  </a:t>
            </a:r>
            <a:r>
              <a:rPr lang="en-US" sz="2400" dirty="0">
                <a:latin typeface="Arial" charset="0"/>
                <a:ea typeface="ＭＳ Ｐゴシック" charset="0"/>
              </a:rPr>
              <a:t> </a:t>
            </a:r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ionospheric resonances (1–.001 Hz);</a:t>
            </a:r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  <a:sym typeface="Symbol" charset="0"/>
              </a:rPr>
              <a:t> </a:t>
            </a:r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ionospheric disturbances</a:t>
            </a:r>
          </a:p>
          <a:p>
            <a:pPr algn="l"/>
            <a:r>
              <a:rPr lang="en-US" dirty="0">
                <a:solidFill>
                  <a:srgbClr val="333399"/>
                </a:solidFill>
              </a:rPr>
              <a:t>  </a:t>
            </a:r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 (</a:t>
            </a:r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  <a:sym typeface="Symbol" charset="0"/>
              </a:rPr>
              <a:t>.001</a:t>
            </a:r>
            <a:r>
              <a:rPr lang="en-US" sz="2400" dirty="0">
                <a:solidFill>
                  <a:srgbClr val="333399"/>
                </a:solidFill>
                <a:latin typeface="Arial"/>
                <a:ea typeface="ＭＳ Ｐゴシック" charset="0"/>
                <a:sym typeface="Symbol" charset="0"/>
              </a:rPr>
              <a:t>–</a:t>
            </a:r>
            <a:r>
              <a:rPr lang="en-US" sz="2400" dirty="0">
                <a:solidFill>
                  <a:srgbClr val="333399"/>
                </a:solidFill>
                <a:latin typeface="ヒラギノ角ゴ Pro W3" charset="0"/>
                <a:ea typeface="ＭＳ Ｐゴシック" charset="0"/>
                <a:sym typeface="Symbol" charset="0"/>
              </a:rPr>
              <a:t>very low Hz</a:t>
            </a:r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  <a:sym typeface="Symbol" charset="0"/>
              </a:rPr>
              <a:t>)</a:t>
            </a:r>
          </a:p>
          <a:p>
            <a:pPr algn="l" eaLnBrk="0" hangingPunct="0"/>
            <a:r>
              <a:rPr lang="en-US" sz="2400" i="1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• </a:t>
            </a:r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  <a:cs typeface="ＭＳ Ｐゴシック" charset="0"/>
              </a:rPr>
              <a:t>Some (minor but growing) applications in oil &amp; mining; commonly used</a:t>
            </a:r>
          </a:p>
          <a:p>
            <a:pPr algn="l" eaLnBrk="0" hangingPunct="0"/>
            <a:r>
              <a:rPr lang="en-US" dirty="0">
                <a:solidFill>
                  <a:srgbClr val="333399"/>
                </a:solidFill>
                <a:cs typeface="ＭＳ Ｐゴシック" charset="0"/>
              </a:rPr>
              <a:t>  </a:t>
            </a:r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  <a:cs typeface="ＭＳ Ｐゴシック" charset="0"/>
              </a:rPr>
              <a:t> in large scale studies of tectonics, melts and volatile/fluid transport</a:t>
            </a:r>
          </a:p>
          <a:p>
            <a:pPr algn="l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  <a:cs typeface="ＭＳ Ｐゴシック" charset="0"/>
              </a:rPr>
              <a:t>• </a:t>
            </a:r>
            <a:r>
              <a:rPr lang="en-US" sz="2400" dirty="0" err="1">
                <a:solidFill>
                  <a:srgbClr val="333399"/>
                </a:solidFill>
                <a:latin typeface="Arial" charset="0"/>
                <a:ea typeface="ＭＳ Ｐゴシック" charset="0"/>
                <a:cs typeface="ＭＳ Ｐゴシック" charset="0"/>
              </a:rPr>
              <a:t>EarthScope</a:t>
            </a:r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  <a:cs typeface="ＭＳ Ｐゴシック" charset="0"/>
              </a:rPr>
              <a:t> data show evidence of (primarily E-W trending) small-scale</a:t>
            </a:r>
          </a:p>
          <a:p>
            <a:pPr algn="l"/>
            <a:r>
              <a:rPr lang="en-US" dirty="0">
                <a:solidFill>
                  <a:srgbClr val="333399"/>
                </a:solidFill>
                <a:cs typeface="ＭＳ Ｐゴシック" charset="0"/>
              </a:rPr>
              <a:t>  </a:t>
            </a:r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  <a:cs typeface="ＭＳ Ｐゴシック" charset="0"/>
              </a:rPr>
              <a:t> melt bodies under W-C Snake River Plain and widespread melt in</a:t>
            </a:r>
          </a:p>
          <a:p>
            <a:pPr algn="l"/>
            <a:r>
              <a:rPr lang="en-US" dirty="0">
                <a:solidFill>
                  <a:srgbClr val="333399"/>
                </a:solidFill>
                <a:cs typeface="ＭＳ Ｐゴシック" charset="0"/>
              </a:rPr>
              <a:t>  </a:t>
            </a:r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  <a:cs typeface="ＭＳ Ｐゴシック" charset="0"/>
              </a:rPr>
              <a:t> lower crust of the Basin-Range province!</a:t>
            </a:r>
          </a:p>
          <a:p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• Likely to grow in usage in the future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0651F0-EE7B-5CA6-B27A-687840E165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7636" y="2005295"/>
            <a:ext cx="31242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mc="http://schemas.openxmlformats.org/markup-compatibility/2006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mc="http://schemas.openxmlformats.org/markup-compatibility/2006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mc="http://schemas.openxmlformats.org/markup-compatibility/2006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96472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7">
            <a:extLst>
              <a:ext uri="{FF2B5EF4-FFF2-40B4-BE49-F238E27FC236}">
                <a16:creationId xmlns:a16="http://schemas.microsoft.com/office/drawing/2014/main" id="{6254B293-646C-485D-1DD0-98A7D88996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4382" y="889844"/>
            <a:ext cx="9243236" cy="507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 eaLnBrk="0" hangingPunct="0"/>
            <a:r>
              <a:rPr lang="en-US" sz="2400" i="1" dirty="0">
                <a:solidFill>
                  <a:srgbClr val="FF0000"/>
                </a:solidFill>
                <a:latin typeface="Arial Black" charset="0"/>
                <a:ea typeface="ＭＳ Ｐゴシック" charset="0"/>
              </a:rPr>
              <a:t>19 Apr:</a:t>
            </a:r>
            <a:r>
              <a:rPr lang="en-US" sz="2400" i="1" dirty="0">
                <a:solidFill>
                  <a:srgbClr val="0039AC"/>
                </a:solidFill>
                <a:latin typeface="Arial Black" charset="0"/>
                <a:ea typeface="ＭＳ Ｐゴシック" charset="0"/>
              </a:rPr>
              <a:t> </a:t>
            </a:r>
            <a:r>
              <a:rPr lang="en-US" sz="2400" i="1" dirty="0">
                <a:solidFill>
                  <a:srgbClr val="323399"/>
                </a:solidFill>
                <a:latin typeface="Arial Black" charset="0"/>
                <a:ea typeface="ＭＳ Ｐゴシック" charset="0"/>
              </a:rPr>
              <a:t>Borehole</a:t>
            </a:r>
            <a:r>
              <a:rPr lang="en-US" sz="2400" i="1" dirty="0">
                <a:solidFill>
                  <a:srgbClr val="333399"/>
                </a:solidFill>
                <a:latin typeface="Arial Black" charset="0"/>
                <a:ea typeface="ＭＳ Ｐゴシック" charset="0"/>
              </a:rPr>
              <a:t> logging</a:t>
            </a:r>
          </a:p>
          <a:p>
            <a:pPr algn="l" eaLnBrk="0" hangingPunct="0"/>
            <a:endParaRPr lang="en-US" sz="600" dirty="0">
              <a:solidFill>
                <a:srgbClr val="333399"/>
              </a:solidFill>
              <a:latin typeface="Arial" charset="0"/>
              <a:ea typeface="ＭＳ Ｐゴシック" charset="0"/>
            </a:endParaRPr>
          </a:p>
          <a:p>
            <a:pPr eaLnBrk="0" hangingPunct="0"/>
            <a:r>
              <a:rPr lang="en-US" i="1" dirty="0">
                <a:solidFill>
                  <a:srgbClr val="333399"/>
                </a:solidFill>
              </a:rPr>
              <a:t>• </a:t>
            </a:r>
            <a:r>
              <a:rPr lang="en-US" i="1" dirty="0" err="1">
                <a:solidFill>
                  <a:srgbClr val="333399"/>
                </a:solidFill>
                <a:latin typeface="Arial Black" charset="0"/>
              </a:rPr>
              <a:t>Wireline</a:t>
            </a:r>
            <a:r>
              <a:rPr lang="en-US" i="1" dirty="0">
                <a:solidFill>
                  <a:srgbClr val="333399"/>
                </a:solidFill>
                <a:latin typeface="Arial Black" charset="0"/>
              </a:rPr>
              <a:t> Logging</a:t>
            </a:r>
            <a:r>
              <a:rPr lang="en-US" dirty="0">
                <a:solidFill>
                  <a:srgbClr val="333399"/>
                </a:solidFill>
              </a:rPr>
              <a:t> is the practice of lowering a geophysical</a:t>
            </a:r>
          </a:p>
          <a:p>
            <a:r>
              <a:rPr lang="en-US" dirty="0">
                <a:solidFill>
                  <a:srgbClr val="333399"/>
                </a:solidFill>
              </a:rPr>
              <a:t>   tool down a well to measure physical properties in situ</a:t>
            </a:r>
          </a:p>
          <a:p>
            <a:endParaRPr lang="en-US" sz="600" dirty="0">
              <a:solidFill>
                <a:srgbClr val="323399"/>
              </a:solidFill>
            </a:endParaRPr>
          </a:p>
          <a:p>
            <a:r>
              <a:rPr lang="en-US" dirty="0">
                <a:solidFill>
                  <a:srgbClr val="333399"/>
                </a:solidFill>
              </a:rPr>
              <a:t>• Single logs are (often) ambiguous; combine logs to get</a:t>
            </a:r>
          </a:p>
          <a:p>
            <a:r>
              <a:rPr lang="en-US" dirty="0">
                <a:solidFill>
                  <a:srgbClr val="333399"/>
                </a:solidFill>
              </a:rPr>
              <a:t>   lithology, porosity, pore fluid type</a:t>
            </a:r>
          </a:p>
          <a:p>
            <a:r>
              <a:rPr lang="en-US" dirty="0">
                <a:solidFill>
                  <a:srgbClr val="333399"/>
                </a:solidFill>
              </a:rPr>
              <a:t>• Important for:</a:t>
            </a:r>
          </a:p>
          <a:p>
            <a:r>
              <a:rPr lang="en-US" dirty="0">
                <a:solidFill>
                  <a:srgbClr val="333399"/>
                </a:solidFill>
              </a:rPr>
              <a:t>   </a:t>
            </a:r>
            <a:r>
              <a:rPr lang="en-US" dirty="0">
                <a:solidFill>
                  <a:srgbClr val="333399"/>
                </a:solidFill>
                <a:sym typeface="Wingdings" pitchFamily="2" charset="2"/>
              </a:rPr>
              <a:t> Relating core to the in-situ borehole environment</a:t>
            </a:r>
          </a:p>
          <a:p>
            <a:r>
              <a:rPr lang="en-US" dirty="0">
                <a:solidFill>
                  <a:srgbClr val="333399"/>
                </a:solidFill>
                <a:sym typeface="Wingdings" pitchFamily="2" charset="2"/>
              </a:rPr>
              <a:t>    Relating surface seismic to the in-situ borehole environment</a:t>
            </a:r>
          </a:p>
          <a:p>
            <a:r>
              <a:rPr lang="en-US" dirty="0">
                <a:solidFill>
                  <a:srgbClr val="333399"/>
                </a:solidFill>
                <a:sym typeface="Wingdings" pitchFamily="2" charset="2"/>
              </a:rPr>
              <a:t>    Determining formation lithologies, porosity, fluid chemistry</a:t>
            </a:r>
          </a:p>
          <a:p>
            <a:r>
              <a:rPr lang="en-US" dirty="0">
                <a:solidFill>
                  <a:srgbClr val="333399"/>
                </a:solidFill>
                <a:sym typeface="Wingdings" pitchFamily="2" charset="2"/>
              </a:rPr>
              <a:t>    Temperature for thermal/hydrocarbon maturation studies</a:t>
            </a:r>
          </a:p>
          <a:p>
            <a:r>
              <a:rPr lang="en-US" dirty="0">
                <a:solidFill>
                  <a:srgbClr val="333399"/>
                </a:solidFill>
                <a:sym typeface="Wingdings" pitchFamily="2" charset="2"/>
              </a:rPr>
              <a:t>    Guiding drilling operations</a:t>
            </a:r>
          </a:p>
          <a:p>
            <a:r>
              <a:rPr lang="en-US" dirty="0">
                <a:solidFill>
                  <a:srgbClr val="333399"/>
                </a:solidFill>
                <a:sym typeface="Wingdings" pitchFamily="2" charset="2"/>
              </a:rPr>
              <a:t>• Borehole televiewer (from </a:t>
            </a:r>
            <a:r>
              <a:rPr lang="en-US" i="1" dirty="0">
                <a:solidFill>
                  <a:srgbClr val="333399"/>
                </a:solidFill>
                <a:sym typeface="Wingdings" pitchFamily="2" charset="2"/>
              </a:rPr>
              <a:t>P</a:t>
            </a:r>
            <a:r>
              <a:rPr lang="en-US" dirty="0">
                <a:solidFill>
                  <a:srgbClr val="333399"/>
                </a:solidFill>
                <a:sym typeface="Wingdings" pitchFamily="2" charset="2"/>
              </a:rPr>
              <a:t> reflections) </a:t>
            </a:r>
            <a:r>
              <a:rPr lang="en-US" dirty="0">
                <a:solidFill>
                  <a:srgbClr val="333399"/>
                </a:solidFill>
              </a:rPr>
              <a:t>gives fracture properties,</a:t>
            </a:r>
          </a:p>
          <a:p>
            <a:r>
              <a:rPr lang="en-US" dirty="0">
                <a:solidFill>
                  <a:srgbClr val="333399"/>
                </a:solidFill>
              </a:rPr>
              <a:t>   </a:t>
            </a:r>
            <a:r>
              <a:rPr lang="ja-JP" altLang="en-US">
                <a:solidFill>
                  <a:srgbClr val="333399"/>
                </a:solidFill>
              </a:rPr>
              <a:t>“</a:t>
            </a:r>
            <a:r>
              <a:rPr lang="en-US" dirty="0" err="1">
                <a:solidFill>
                  <a:srgbClr val="333399"/>
                </a:solidFill>
              </a:rPr>
              <a:t>dipmeter</a:t>
            </a:r>
            <a:r>
              <a:rPr lang="ja-JP" altLang="en-US">
                <a:solidFill>
                  <a:srgbClr val="333399"/>
                </a:solidFill>
              </a:rPr>
              <a:t>”</a:t>
            </a:r>
            <a:r>
              <a:rPr lang="en-US" dirty="0">
                <a:solidFill>
                  <a:srgbClr val="333399"/>
                </a:solidFill>
              </a:rPr>
              <a:t>, log/core correlation</a:t>
            </a:r>
            <a:endParaRPr lang="en-US" i="1" dirty="0">
              <a:solidFill>
                <a:srgbClr val="333399"/>
              </a:solidFill>
              <a:latin typeface="Arial Blac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940467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77">
            <a:extLst>
              <a:ext uri="{FF2B5EF4-FFF2-40B4-BE49-F238E27FC236}">
                <a16:creationId xmlns:a16="http://schemas.microsoft.com/office/drawing/2014/main" id="{5210C207-7E91-F4F5-56CC-343F197246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3267" y="1720840"/>
            <a:ext cx="8725466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 eaLnBrk="0" hangingPunct="0"/>
            <a:r>
              <a:rPr lang="en-US" sz="2400" i="1" dirty="0">
                <a:solidFill>
                  <a:srgbClr val="FF0000"/>
                </a:solidFill>
                <a:latin typeface="Arial Black" charset="0"/>
                <a:ea typeface="ＭＳ Ｐゴシック" charset="0"/>
              </a:rPr>
              <a:t>19 Apr: </a:t>
            </a:r>
            <a:r>
              <a:rPr lang="en-US" sz="2400" i="1" dirty="0">
                <a:solidFill>
                  <a:srgbClr val="333399"/>
                </a:solidFill>
                <a:latin typeface="Arial Black" charset="0"/>
                <a:ea typeface="ＭＳ Ｐゴシック" charset="0"/>
              </a:rPr>
              <a:t>Wireline Logging</a:t>
            </a:r>
          </a:p>
          <a:p>
            <a:pPr algn="l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  <a:cs typeface="ＭＳ Ｐゴシック" charset="0"/>
              </a:rPr>
              <a:t>• </a:t>
            </a:r>
            <a:r>
              <a:rPr lang="en-US" sz="2400" i="1" dirty="0">
                <a:solidFill>
                  <a:srgbClr val="333399"/>
                </a:solidFill>
                <a:latin typeface="Arial Black" charset="0"/>
                <a:ea typeface="ＭＳ Ｐゴシック" charset="0"/>
              </a:rPr>
              <a:t>Resistivity logs</a:t>
            </a:r>
            <a:r>
              <a:rPr lang="en-US" sz="2400" dirty="0">
                <a:latin typeface="Arial" charset="0"/>
                <a:ea typeface="ＭＳ Ｐゴシック" charset="0"/>
              </a:rPr>
              <a:t> </a:t>
            </a:r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work on similar principles to surface DC</a:t>
            </a:r>
          </a:p>
          <a:p>
            <a:pPr algn="l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   resistivity method; low </a:t>
            </a:r>
            <a:r>
              <a:rPr lang="en-US" sz="2400" i="1" dirty="0">
                <a:latin typeface="Symbol" charset="0"/>
                <a:ea typeface="ＭＳ Ｐゴシック" charset="0"/>
                <a:sym typeface="Symbol" charset="0"/>
              </a:rPr>
              <a:t></a:t>
            </a:r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 implies shale, clay or briny fluid</a:t>
            </a:r>
            <a:endParaRPr lang="en-US" sz="2400" dirty="0">
              <a:solidFill>
                <a:srgbClr val="333399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algn="l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• Low </a:t>
            </a:r>
            <a:r>
              <a:rPr lang="en-US" sz="2400" i="1" dirty="0">
                <a:solidFill>
                  <a:srgbClr val="333399"/>
                </a:solidFill>
                <a:latin typeface="Arial Black" charset="0"/>
                <a:ea typeface="ＭＳ Ｐゴシック" charset="0"/>
              </a:rPr>
              <a:t>Spontaneous Potential (SP)</a:t>
            </a:r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  <a:sym typeface="Symbol" charset="0"/>
              </a:rPr>
              <a:t>indicates presence of </a:t>
            </a:r>
          </a:p>
          <a:p>
            <a:pPr algn="l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  <a:sym typeface="Symbol" charset="0"/>
              </a:rPr>
              <a:t>   high-porosity/permeability, brine-filled formations</a:t>
            </a:r>
          </a:p>
          <a:p>
            <a:r>
              <a:rPr lang="en-US" dirty="0">
                <a:solidFill>
                  <a:srgbClr val="333399"/>
                </a:solidFill>
                <a:sym typeface="Symbol" charset="0"/>
              </a:rPr>
              <a:t>• </a:t>
            </a:r>
            <a:r>
              <a:rPr lang="en-US" i="1" dirty="0">
                <a:solidFill>
                  <a:srgbClr val="333399"/>
                </a:solidFill>
                <a:latin typeface="Arial Black" charset="0"/>
              </a:rPr>
              <a:t>Natural Radioactivity (</a:t>
            </a:r>
            <a:r>
              <a:rPr lang="ja-JP" altLang="en-US" i="1" dirty="0">
                <a:solidFill>
                  <a:srgbClr val="333399"/>
                </a:solidFill>
                <a:latin typeface="Arial Black" charset="0"/>
              </a:rPr>
              <a:t>“</a:t>
            </a:r>
            <a:r>
              <a:rPr lang="en-US" i="1" dirty="0">
                <a:solidFill>
                  <a:srgbClr val="333399"/>
                </a:solidFill>
                <a:latin typeface="Arial Black" charset="0"/>
              </a:rPr>
              <a:t>Gamma</a:t>
            </a:r>
            <a:r>
              <a:rPr lang="ja-JP" altLang="en-US" i="1" dirty="0">
                <a:solidFill>
                  <a:srgbClr val="333399"/>
                </a:solidFill>
                <a:latin typeface="Arial Black" charset="0"/>
              </a:rPr>
              <a:t>”</a:t>
            </a:r>
            <a:r>
              <a:rPr lang="en-US" i="1" dirty="0">
                <a:solidFill>
                  <a:srgbClr val="333399"/>
                </a:solidFill>
                <a:latin typeface="Arial Black" charset="0"/>
              </a:rPr>
              <a:t>) Log</a:t>
            </a:r>
            <a:r>
              <a:rPr lang="en-US" dirty="0">
                <a:solidFill>
                  <a:srgbClr val="333399"/>
                </a:solidFill>
              </a:rPr>
              <a:t> measures high</a:t>
            </a:r>
          </a:p>
          <a:p>
            <a:r>
              <a:rPr lang="en-US" dirty="0">
                <a:solidFill>
                  <a:srgbClr val="333399"/>
                </a:solidFill>
              </a:rPr>
              <a:t>   energy EM (</a:t>
            </a:r>
            <a:r>
              <a:rPr lang="en-US" i="1" dirty="0">
                <a:latin typeface="Symbol" charset="0"/>
                <a:sym typeface="Symbol" charset="0"/>
              </a:rPr>
              <a:t></a:t>
            </a:r>
            <a:r>
              <a:rPr lang="en-US" i="1" baseline="30000" dirty="0">
                <a:latin typeface="Symbol" charset="0"/>
                <a:sym typeface="Symbol" charset="0"/>
              </a:rPr>
              <a:t> </a:t>
            </a:r>
            <a:r>
              <a:rPr lang="en-US" dirty="0">
                <a:solidFill>
                  <a:srgbClr val="333399"/>
                </a:solidFill>
              </a:rPr>
              <a:t>-</a:t>
            </a:r>
            <a:r>
              <a:rPr lang="en-US" dirty="0" err="1">
                <a:solidFill>
                  <a:srgbClr val="333399"/>
                </a:solidFill>
              </a:rPr>
              <a:t>freq</a:t>
            </a:r>
            <a:r>
              <a:rPr lang="en-US" dirty="0">
                <a:solidFill>
                  <a:srgbClr val="333399"/>
                </a:solidFill>
              </a:rPr>
              <a:t>) radiation; multi-spectral </a:t>
            </a:r>
            <a:r>
              <a:rPr lang="en-US" dirty="0">
                <a:solidFill>
                  <a:srgbClr val="333399"/>
                </a:solidFill>
                <a:sym typeface="Symbol" charset="0"/>
              </a:rPr>
              <a:t> </a:t>
            </a:r>
            <a:r>
              <a:rPr lang="en-US" dirty="0">
                <a:solidFill>
                  <a:srgbClr val="333399"/>
                </a:solidFill>
              </a:rPr>
              <a:t>concentrations</a:t>
            </a:r>
          </a:p>
          <a:p>
            <a:r>
              <a:rPr lang="en-US" dirty="0">
                <a:solidFill>
                  <a:srgbClr val="333399"/>
                </a:solidFill>
              </a:rPr>
              <a:t>   of K, </a:t>
            </a:r>
            <a:r>
              <a:rPr lang="en-US" dirty="0" err="1">
                <a:solidFill>
                  <a:srgbClr val="333399"/>
                </a:solidFill>
              </a:rPr>
              <a:t>Th</a:t>
            </a:r>
            <a:r>
              <a:rPr lang="en-US" dirty="0">
                <a:solidFill>
                  <a:srgbClr val="333399"/>
                </a:solidFill>
              </a:rPr>
              <a:t>, U elements. Useful for shale content, cementation,</a:t>
            </a:r>
          </a:p>
          <a:p>
            <a:r>
              <a:rPr lang="en-US" dirty="0">
                <a:solidFill>
                  <a:srgbClr val="333399"/>
                </a:solidFill>
              </a:rPr>
              <a:t>   some detrital minerals, </a:t>
            </a:r>
            <a:r>
              <a:rPr lang="en-US" dirty="0" err="1">
                <a:solidFill>
                  <a:srgbClr val="333399"/>
                </a:solidFill>
              </a:rPr>
              <a:t>strat</a:t>
            </a:r>
            <a:r>
              <a:rPr lang="en-US" dirty="0">
                <a:solidFill>
                  <a:srgbClr val="333399"/>
                </a:solidFill>
              </a:rPr>
              <a:t> correlation, paleosols...</a:t>
            </a:r>
          </a:p>
        </p:txBody>
      </p:sp>
    </p:spTree>
    <p:extLst>
      <p:ext uri="{BB962C8B-B14F-4D97-AF65-F5344CB8AC3E}">
        <p14:creationId xmlns:p14="http://schemas.microsoft.com/office/powerpoint/2010/main" val="412768184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77">
            <a:extLst>
              <a:ext uri="{FF2B5EF4-FFF2-40B4-BE49-F238E27FC236}">
                <a16:creationId xmlns:a16="http://schemas.microsoft.com/office/drawing/2014/main" id="{5210C207-7E91-F4F5-56CC-343F197246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1971" y="1166843"/>
            <a:ext cx="8828058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 eaLnBrk="0" hangingPunct="0"/>
            <a:r>
              <a:rPr lang="en-US" sz="2400" i="1" dirty="0">
                <a:solidFill>
                  <a:srgbClr val="FF0000"/>
                </a:solidFill>
                <a:latin typeface="Arial Black" charset="0"/>
                <a:ea typeface="ＭＳ Ｐゴシック" charset="0"/>
              </a:rPr>
              <a:t>22 Apr: </a:t>
            </a:r>
            <a:r>
              <a:rPr lang="en-US" sz="2400" i="1" dirty="0">
                <a:solidFill>
                  <a:srgbClr val="333399"/>
                </a:solidFill>
                <a:latin typeface="Arial Black" charset="0"/>
                <a:ea typeface="ＭＳ Ｐゴシック" charset="0"/>
              </a:rPr>
              <a:t>Wireline Logging</a:t>
            </a:r>
          </a:p>
          <a:p>
            <a:pPr algn="l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  <a:cs typeface="ＭＳ Ｐゴシック" charset="0"/>
              </a:rPr>
              <a:t>• </a:t>
            </a:r>
            <a:r>
              <a:rPr lang="en-US" sz="2400" i="1" dirty="0">
                <a:solidFill>
                  <a:srgbClr val="333399"/>
                </a:solidFill>
                <a:latin typeface="Arial Black" charset="0"/>
                <a:ea typeface="ＭＳ Ｐゴシック" charset="0"/>
              </a:rPr>
              <a:t>Formation density (</a:t>
            </a:r>
            <a:r>
              <a:rPr lang="en-US" sz="2400" i="1" dirty="0">
                <a:latin typeface="Symbol" pitchFamily="2" charset="2"/>
              </a:rPr>
              <a:t>g–g</a:t>
            </a:r>
            <a:r>
              <a:rPr lang="en-US" sz="2400" i="1" dirty="0">
                <a:solidFill>
                  <a:srgbClr val="333399"/>
                </a:solidFill>
                <a:latin typeface="Arial Black" charset="0"/>
                <a:ea typeface="ＭＳ Ｐゴシック" charset="0"/>
              </a:rPr>
              <a:t>) logs</a:t>
            </a:r>
            <a:r>
              <a:rPr lang="en-US" sz="2400" dirty="0">
                <a:latin typeface="Arial" charset="0"/>
                <a:ea typeface="ＭＳ Ｐゴシック" charset="0"/>
              </a:rPr>
              <a:t> </a:t>
            </a:r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send gamma radiation into</a:t>
            </a:r>
          </a:p>
          <a:p>
            <a:pPr algn="l"/>
            <a:r>
              <a:rPr lang="en-US" dirty="0">
                <a:solidFill>
                  <a:srgbClr val="333399"/>
                </a:solidFill>
                <a:cs typeface="ＭＳ Ｐゴシック" charset="0"/>
              </a:rPr>
              <a:t>   the formation and record backscatter from electrons to</a:t>
            </a:r>
          </a:p>
          <a:p>
            <a:pPr algn="l"/>
            <a:r>
              <a:rPr lang="en-US" dirty="0">
                <a:solidFill>
                  <a:srgbClr val="333399"/>
                </a:solidFill>
                <a:cs typeface="ＭＳ Ｐゴシック" charset="0"/>
              </a:rPr>
              <a:t>   approximate density</a:t>
            </a:r>
            <a:endParaRPr lang="en-US" sz="2400" dirty="0">
              <a:solidFill>
                <a:srgbClr val="333399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algn="l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• </a:t>
            </a:r>
            <a:r>
              <a:rPr lang="en-US" sz="2400" i="1" dirty="0">
                <a:solidFill>
                  <a:srgbClr val="333399"/>
                </a:solidFill>
                <a:latin typeface="Arial Black" charset="0"/>
                <a:ea typeface="ＭＳ Ｐゴシック" charset="0"/>
              </a:rPr>
              <a:t>Neutron log </a:t>
            </a:r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  <a:sym typeface="Symbol" charset="0"/>
              </a:rPr>
              <a:t>emits neutrons; records emitted gamma to</a:t>
            </a:r>
          </a:p>
          <a:p>
            <a:pPr algn="l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  <a:sym typeface="Symbol" charset="0"/>
              </a:rPr>
              <a:t>   estimate density of hydrogen (related to porosity)</a:t>
            </a:r>
          </a:p>
          <a:p>
            <a:r>
              <a:rPr lang="en-US" dirty="0">
                <a:solidFill>
                  <a:srgbClr val="333399"/>
                </a:solidFill>
                <a:sym typeface="Symbol" charset="0"/>
              </a:rPr>
              <a:t>• </a:t>
            </a:r>
            <a:r>
              <a:rPr lang="en-US" i="1" dirty="0">
                <a:solidFill>
                  <a:srgbClr val="333399"/>
                </a:solidFill>
                <a:latin typeface="Arial Black" charset="0"/>
              </a:rPr>
              <a:t>Sonic Log</a:t>
            </a:r>
            <a:r>
              <a:rPr lang="en-US" dirty="0">
                <a:solidFill>
                  <a:srgbClr val="333399"/>
                </a:solidFill>
              </a:rPr>
              <a:t> measures travel-times for seismic sound waves;</a:t>
            </a:r>
          </a:p>
          <a:p>
            <a:r>
              <a:rPr lang="en-US" dirty="0">
                <a:solidFill>
                  <a:srgbClr val="333399"/>
                </a:solidFill>
              </a:rPr>
              <a:t>   can be combined with e.g. neutron log in a </a:t>
            </a:r>
            <a:r>
              <a:rPr lang="en-US" b="1" i="1" dirty="0" err="1">
                <a:solidFill>
                  <a:srgbClr val="333399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crossplot</a:t>
            </a:r>
            <a:r>
              <a:rPr lang="en-US" dirty="0">
                <a:solidFill>
                  <a:srgbClr val="333399"/>
                </a:solidFill>
              </a:rPr>
              <a:t> to</a:t>
            </a:r>
          </a:p>
          <a:p>
            <a:r>
              <a:rPr lang="en-US" dirty="0">
                <a:solidFill>
                  <a:srgbClr val="333399"/>
                </a:solidFill>
              </a:rPr>
              <a:t>   calculate lithology and porosity</a:t>
            </a:r>
          </a:p>
          <a:p>
            <a:r>
              <a:rPr lang="en-US" dirty="0">
                <a:solidFill>
                  <a:srgbClr val="333399"/>
                </a:solidFill>
              </a:rPr>
              <a:t>• </a:t>
            </a:r>
            <a:r>
              <a:rPr lang="en-US" b="1" i="1" dirty="0">
                <a:solidFill>
                  <a:srgbClr val="333399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Vertical seismic profiling (VSP) </a:t>
            </a:r>
            <a:r>
              <a:rPr lang="en-US" dirty="0">
                <a:solidFill>
                  <a:srgbClr val="333399"/>
                </a:solidFill>
              </a:rPr>
              <a:t>lowers geophones into</a:t>
            </a:r>
          </a:p>
          <a:p>
            <a:r>
              <a:rPr lang="en-US" dirty="0">
                <a:solidFill>
                  <a:srgbClr val="333399"/>
                </a:solidFill>
              </a:rPr>
              <a:t>   the borehole; uses surface sources to relate borehole seismic</a:t>
            </a:r>
          </a:p>
          <a:p>
            <a:r>
              <a:rPr lang="en-US" dirty="0">
                <a:solidFill>
                  <a:srgbClr val="333399"/>
                </a:solidFill>
              </a:rPr>
              <a:t>   to surface seismic imaging at similar sampling/frequencies</a:t>
            </a:r>
          </a:p>
        </p:txBody>
      </p:sp>
    </p:spTree>
    <p:extLst>
      <p:ext uri="{BB962C8B-B14F-4D97-AF65-F5344CB8AC3E}">
        <p14:creationId xmlns:p14="http://schemas.microsoft.com/office/powerpoint/2010/main" val="32392934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5">
            <a:extLst>
              <a:ext uri="{FF2B5EF4-FFF2-40B4-BE49-F238E27FC236}">
                <a16:creationId xmlns:a16="http://schemas.microsoft.com/office/drawing/2014/main" id="{D6C10728-4220-9123-B8B4-9AB2B562C1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7584" y="535901"/>
            <a:ext cx="8796832" cy="5786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19 Jan: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i="1" dirty="0">
                <a:solidFill>
                  <a:srgbClr val="0039AC"/>
                </a:solidFill>
                <a:latin typeface="Arial Black" charset="0"/>
              </a:rPr>
              <a:t>Quick derivation of the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Seismic Wave</a:t>
            </a:r>
          </a:p>
          <a:p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    Equation</a:t>
            </a:r>
            <a:r>
              <a:rPr lang="en-US" i="1" dirty="0">
                <a:solidFill>
                  <a:srgbClr val="0039AC"/>
                </a:solidFill>
                <a:latin typeface="Arial Black" charset="0"/>
              </a:rPr>
              <a:t>:</a:t>
            </a:r>
            <a:endParaRPr lang="en-US" dirty="0">
              <a:solidFill>
                <a:srgbClr val="0039AC"/>
              </a:solidFill>
            </a:endParaRPr>
          </a:p>
          <a:p>
            <a:endParaRPr lang="en-US" sz="600" dirty="0">
              <a:solidFill>
                <a:srgbClr val="0039AC"/>
              </a:solidFill>
            </a:endParaRPr>
          </a:p>
          <a:p>
            <a:pPr>
              <a:buFontTx/>
              <a:buChar char="•"/>
            </a:pPr>
            <a:r>
              <a:rPr lang="en-US" dirty="0">
                <a:solidFill>
                  <a:srgbClr val="0039AC"/>
                </a:solidFill>
                <a:sym typeface="Symbol" charset="0"/>
              </a:rPr>
              <a:t> Stress, strain and displacement waves:</a:t>
            </a:r>
            <a:endParaRPr lang="en-US" dirty="0">
              <a:solidFill>
                <a:srgbClr val="0039AC"/>
              </a:solidFill>
            </a:endParaRPr>
          </a:p>
          <a:p>
            <a:r>
              <a:rPr lang="en-US" dirty="0">
                <a:solidFill>
                  <a:srgbClr val="0039AC"/>
                </a:solidFill>
                <a:sym typeface="Symbol" charset="0"/>
              </a:rPr>
              <a:t>       </a:t>
            </a:r>
            <a:r>
              <a:rPr lang="en-US" dirty="0">
                <a:solidFill>
                  <a:srgbClr val="0039AC"/>
                </a:solidFill>
              </a:rPr>
              <a:t>Rheology is linear elastic: </a:t>
            </a:r>
            <a:r>
              <a:rPr lang="en-US" i="1" dirty="0">
                <a:latin typeface="Symbol" charset="0"/>
                <a:sym typeface="Symbol" charset="0"/>
              </a:rPr>
              <a:t></a:t>
            </a:r>
            <a:r>
              <a:rPr lang="en-US" i="1" dirty="0"/>
              <a:t> = </a:t>
            </a:r>
            <a:r>
              <a:rPr lang="en-US" i="1" dirty="0">
                <a:latin typeface="Times New Roman" charset="0"/>
              </a:rPr>
              <a:t>c</a:t>
            </a:r>
            <a:r>
              <a:rPr lang="en-US" i="1" dirty="0">
                <a:latin typeface="Symbol" charset="0"/>
                <a:sym typeface="Symbol" charset="0"/>
              </a:rPr>
              <a:t></a:t>
            </a:r>
            <a:r>
              <a:rPr lang="en-US" dirty="0">
                <a:solidFill>
                  <a:schemeClr val="accent2"/>
                </a:solidFill>
              </a:rPr>
              <a:t>  </a:t>
            </a:r>
            <a:r>
              <a:rPr lang="en-US" dirty="0">
                <a:solidFill>
                  <a:srgbClr val="0039AC"/>
                </a:solidFill>
              </a:rPr>
              <a:t>(Hooke</a:t>
            </a:r>
            <a:r>
              <a:rPr lang="en-US" dirty="0">
                <a:solidFill>
                  <a:srgbClr val="0039AC"/>
                </a:solidFill>
                <a:latin typeface="Arial"/>
              </a:rPr>
              <a:t>’</a:t>
            </a:r>
            <a:r>
              <a:rPr lang="en-US" dirty="0">
                <a:solidFill>
                  <a:srgbClr val="0039AC"/>
                </a:solidFill>
              </a:rPr>
              <a:t>s Law)</a:t>
            </a:r>
          </a:p>
          <a:p>
            <a:r>
              <a:rPr lang="en-US" dirty="0">
                <a:solidFill>
                  <a:srgbClr val="0039AC"/>
                </a:solidFill>
                <a:sym typeface="Symbol" charset="0"/>
              </a:rPr>
              <a:t>       We use </a:t>
            </a:r>
            <a:r>
              <a:rPr lang="en-US" dirty="0" err="1">
                <a:solidFill>
                  <a:srgbClr val="0039AC"/>
                </a:solidFill>
                <a:sym typeface="Symbol" charset="0"/>
              </a:rPr>
              <a:t>Lamé’s</a:t>
            </a:r>
            <a:r>
              <a:rPr lang="en-US" dirty="0">
                <a:solidFill>
                  <a:srgbClr val="0039AC"/>
                </a:solidFill>
                <a:sym typeface="Symbol" charset="0"/>
              </a:rPr>
              <a:t> elastic constants (</a:t>
            </a:r>
            <a:r>
              <a:rPr lang="en-US" i="1" dirty="0">
                <a:latin typeface="Symbol" pitchFamily="2" charset="2"/>
              </a:rPr>
              <a:t>l</a:t>
            </a:r>
            <a:r>
              <a:rPr lang="en-US" dirty="0">
                <a:solidFill>
                  <a:srgbClr val="0039AC"/>
                </a:solidFill>
                <a:sym typeface="Symbol" charset="0"/>
              </a:rPr>
              <a:t>, </a:t>
            </a:r>
            <a:r>
              <a:rPr lang="en-US" i="1" dirty="0">
                <a:latin typeface="Symbol" charset="0"/>
                <a:sym typeface="Symbol" charset="0"/>
              </a:rPr>
              <a:t>m</a:t>
            </a:r>
            <a:r>
              <a:rPr lang="en-US" dirty="0">
                <a:solidFill>
                  <a:srgbClr val="0039AC"/>
                </a:solidFill>
                <a:sym typeface="Symbol" charset="0"/>
              </a:rPr>
              <a:t>)</a:t>
            </a:r>
          </a:p>
          <a:p>
            <a:r>
              <a:rPr lang="en-US" dirty="0">
                <a:solidFill>
                  <a:srgbClr val="0039AC"/>
                </a:solidFill>
              </a:rPr>
              <a:t>• The </a:t>
            </a:r>
            <a:r>
              <a:rPr lang="en-US" i="1" dirty="0">
                <a:solidFill>
                  <a:srgbClr val="0039AC"/>
                </a:solidFill>
                <a:latin typeface="Arial Black" charset="0"/>
              </a:rPr>
              <a:t>elastic wave equation</a:t>
            </a:r>
            <a:r>
              <a:rPr lang="en-US" dirty="0">
                <a:solidFill>
                  <a:srgbClr val="0039AC"/>
                </a:solidFill>
              </a:rPr>
              <a:t>:</a:t>
            </a:r>
          </a:p>
          <a:p>
            <a:r>
              <a:rPr lang="en-US" dirty="0">
                <a:solidFill>
                  <a:srgbClr val="0039AC"/>
                </a:solidFill>
                <a:sym typeface="Symbol" charset="0"/>
              </a:rPr>
              <a:t>     Assumes an </a:t>
            </a:r>
            <a:r>
              <a:rPr lang="en-US" i="1" dirty="0">
                <a:solidFill>
                  <a:srgbClr val="0039AC"/>
                </a:solidFill>
                <a:latin typeface="Arial Black" charset="0"/>
              </a:rPr>
              <a:t>isotropic solid</a:t>
            </a:r>
            <a:endParaRPr lang="en-US" dirty="0">
              <a:solidFill>
                <a:srgbClr val="0039AC"/>
              </a:solidFill>
            </a:endParaRPr>
          </a:p>
          <a:p>
            <a:r>
              <a:rPr lang="en-US" dirty="0">
                <a:solidFill>
                  <a:srgbClr val="0039AC"/>
                </a:solidFill>
                <a:sym typeface="Symbol" charset="0"/>
              </a:rPr>
              <a:t>     </a:t>
            </a:r>
            <a:r>
              <a:rPr lang="en-US" dirty="0">
                <a:solidFill>
                  <a:srgbClr val="0039AC"/>
                </a:solidFill>
              </a:rPr>
              <a:t>Stress/strain relations assume </a:t>
            </a:r>
            <a:r>
              <a:rPr lang="en-US" i="1" dirty="0">
                <a:solidFill>
                  <a:srgbClr val="0039AC"/>
                </a:solidFill>
                <a:latin typeface="Arial Black" charset="0"/>
              </a:rPr>
              <a:t>infinitesimal strain</a:t>
            </a:r>
            <a:endParaRPr lang="en-US" dirty="0">
              <a:solidFill>
                <a:srgbClr val="0039AC"/>
              </a:solidFill>
            </a:endParaRPr>
          </a:p>
          <a:p>
            <a:r>
              <a:rPr lang="en-US" dirty="0">
                <a:solidFill>
                  <a:srgbClr val="0039AC"/>
                </a:solidFill>
              </a:rPr>
              <a:t>         so that s</a:t>
            </a:r>
            <a:r>
              <a:rPr lang="en-US" dirty="0">
                <a:solidFill>
                  <a:srgbClr val="0039AC"/>
                </a:solidFill>
                <a:sym typeface="Symbol" charset="0"/>
              </a:rPr>
              <a:t>train is the derivative of displacement: </a:t>
            </a:r>
            <a:r>
              <a:rPr lang="en-US" i="1" dirty="0">
                <a:latin typeface="Symbol" charset="0"/>
                <a:sym typeface="Symbol" charset="0"/>
              </a:rPr>
              <a:t></a:t>
            </a:r>
            <a:r>
              <a:rPr lang="en-US" dirty="0">
                <a:sym typeface="Symbol" charset="0"/>
              </a:rPr>
              <a:t> </a:t>
            </a:r>
            <a:r>
              <a:rPr lang="en-US" dirty="0">
                <a:latin typeface="Times New Roman" charset="0"/>
              </a:rPr>
              <a:t>= </a:t>
            </a:r>
            <a:r>
              <a:rPr lang="en-US" i="1" dirty="0">
                <a:latin typeface="Times New Roman" charset="0"/>
              </a:rPr>
              <a:t>∂u</a:t>
            </a:r>
            <a:r>
              <a:rPr lang="en-US" dirty="0">
                <a:latin typeface="Times New Roman" charset="0"/>
              </a:rPr>
              <a:t>/</a:t>
            </a:r>
            <a:r>
              <a:rPr lang="en-US" i="1" dirty="0">
                <a:latin typeface="Times New Roman" charset="0"/>
              </a:rPr>
              <a:t>∂x</a:t>
            </a:r>
            <a:endParaRPr lang="en-US" i="1" dirty="0">
              <a:solidFill>
                <a:srgbClr val="0039AC"/>
              </a:solidFill>
              <a:latin typeface="Times New Roman" charset="0"/>
            </a:endParaRPr>
          </a:p>
          <a:p>
            <a:r>
              <a:rPr lang="en-US" dirty="0">
                <a:solidFill>
                  <a:srgbClr val="0039AC"/>
                </a:solidFill>
                <a:sym typeface="Symbol" charset="0"/>
              </a:rPr>
              <a:t>     Results in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the seismic wave equation(s) </a:t>
            </a:r>
            <a:r>
              <a:rPr lang="en-US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</a:p>
          <a:p>
            <a:r>
              <a:rPr lang="en-US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  <a:sym typeface="Symbol" charset="0"/>
              </a:rPr>
              <a:t>         seismic velocities</a:t>
            </a:r>
            <a:r>
              <a:rPr lang="en-US" dirty="0">
                <a:solidFill>
                  <a:srgbClr val="0039AC"/>
                </a:solidFill>
                <a:sym typeface="Symbol" charset="0"/>
              </a:rPr>
              <a:t>:</a:t>
            </a:r>
          </a:p>
          <a:p>
            <a:endParaRPr lang="en-US" dirty="0">
              <a:solidFill>
                <a:srgbClr val="0039AC"/>
              </a:solidFill>
              <a:sym typeface="Symbol" charset="0"/>
            </a:endParaRPr>
          </a:p>
          <a:p>
            <a:endParaRPr lang="en-US" sz="2800" dirty="0">
              <a:solidFill>
                <a:srgbClr val="0039AC"/>
              </a:solidFill>
              <a:sym typeface="Symbol" charset="0"/>
            </a:endParaRPr>
          </a:p>
          <a:p>
            <a:r>
              <a:rPr lang="en-US" dirty="0">
                <a:solidFill>
                  <a:srgbClr val="0039AC"/>
                </a:solidFill>
              </a:rPr>
              <a:t>• Velocities are more sensitive to </a:t>
            </a:r>
            <a:r>
              <a:rPr lang="en-US" i="1" dirty="0">
                <a:latin typeface="Symbol" charset="0"/>
                <a:sym typeface="Symbol" charset="0"/>
              </a:rPr>
              <a:t>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rgbClr val="0039AC"/>
                </a:solidFill>
              </a:rPr>
              <a:t>&amp;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i="1" dirty="0">
                <a:latin typeface="Symbol" charset="0"/>
                <a:sym typeface="Symbol" charset="0"/>
              </a:rPr>
              <a:t>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rgbClr val="0039AC"/>
                </a:solidFill>
              </a:rPr>
              <a:t>than to </a:t>
            </a:r>
            <a:r>
              <a:rPr lang="en-US" i="1" dirty="0">
                <a:latin typeface="Symbol" charset="0"/>
                <a:sym typeface="Symbol" charset="0"/>
              </a:rPr>
              <a:t></a:t>
            </a:r>
            <a:r>
              <a:rPr lang="en-US" dirty="0">
                <a:solidFill>
                  <a:srgbClr val="0039AC"/>
                </a:solidFill>
              </a:rPr>
              <a:t>; depend on</a:t>
            </a:r>
          </a:p>
          <a:p>
            <a:r>
              <a:rPr lang="en-US" dirty="0">
                <a:solidFill>
                  <a:srgbClr val="0039AC"/>
                </a:solidFill>
              </a:rPr>
              <a:t>   porosity, lithology, cementation, pressure, t</a:t>
            </a:r>
            <a:r>
              <a:rPr lang="en-US" altLang="ja-JP" dirty="0">
                <a:solidFill>
                  <a:srgbClr val="0039AC"/>
                </a:solidFill>
                <a:sym typeface="Webdings" charset="0"/>
              </a:rPr>
              <a:t>emperature, f</a:t>
            </a:r>
            <a:r>
              <a:rPr lang="en-US" dirty="0">
                <a:solidFill>
                  <a:srgbClr val="0039AC"/>
                </a:solidFill>
              </a:rPr>
              <a:t>luids!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7F88142-E522-B5B2-AAB3-93C6B77992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6398" y="4790609"/>
            <a:ext cx="1676400" cy="647700"/>
          </a:xfrm>
          <a:prstGeom prst="rect">
            <a:avLst/>
          </a:prstGeom>
          <a:solidFill>
            <a:srgbClr val="BBBBBB"/>
          </a:solidFill>
          <a:ln w="50800">
            <a:solidFill>
              <a:srgbClr val="FF0000"/>
            </a:solidFill>
            <a:miter lim="800000"/>
            <a:headEnd/>
            <a:tailEnd/>
          </a:ln>
          <a:effectLst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06B9FDB-DBCD-C15F-0884-E17EBFDFE0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2831" y="4790609"/>
            <a:ext cx="1181100" cy="647700"/>
          </a:xfrm>
          <a:prstGeom prst="rect">
            <a:avLst/>
          </a:prstGeom>
          <a:solidFill>
            <a:srgbClr val="BBBBBB"/>
          </a:solidFill>
          <a:ln w="50800">
            <a:solidFill>
              <a:srgbClr val="FF0000"/>
            </a:solidFill>
            <a:miter lim="800000"/>
            <a:headEnd/>
            <a:tailEnd/>
          </a:ln>
          <a:effectLst/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7991F7F0-637E-2B8D-6C7E-AB495952B5B9}"/>
              </a:ext>
            </a:extLst>
          </p:cNvPr>
          <p:cNvGrpSpPr>
            <a:grpSpLocks noChangeAspect="1"/>
          </p:cNvGrpSpPr>
          <p:nvPr/>
        </p:nvGrpSpPr>
        <p:grpSpPr>
          <a:xfrm>
            <a:off x="2014217" y="4875674"/>
            <a:ext cx="969885" cy="516921"/>
            <a:chOff x="2826004" y="3233705"/>
            <a:chExt cx="1452596" cy="77419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9DBD5E8-B852-EBF0-796C-9B6D70ECE9B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000" r="56091"/>
            <a:stretch/>
          </p:blipFill>
          <p:spPr bwMode="auto">
            <a:xfrm>
              <a:off x="3463514" y="3252364"/>
              <a:ext cx="362204" cy="7246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mc="http://schemas.openxmlformats.org/markup-compatibility/2006" xmlns:a14="http://schemas.microsoft.com/office/drawing/2010/main" xmlns:lc="http://schemas.openxmlformats.org/drawingml/2006/lockedCanvas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mc="http://schemas.openxmlformats.org/markup-compatibility/2006" xmlns:a14="http://schemas.microsoft.com/office/drawing/2010/main" xmlns:lc="http://schemas.openxmlformats.org/drawingml/2006/lockedCanvas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mc="http://schemas.openxmlformats.org/markup-compatibility/2006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98D12F5-3A41-A146-EC40-26FAD16FF4E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r="63855"/>
            <a:stretch/>
          </p:blipFill>
          <p:spPr>
            <a:xfrm>
              <a:off x="2826004" y="3233705"/>
              <a:ext cx="706924" cy="76200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00C14184-8793-0F94-C467-E62C4411F96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74442"/>
            <a:stretch/>
          </p:blipFill>
          <p:spPr>
            <a:xfrm>
              <a:off x="3778728" y="3245897"/>
              <a:ext cx="499872" cy="762000"/>
            </a:xfrm>
            <a:prstGeom prst="rect">
              <a:avLst/>
            </a:prstGeom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E964FF7-99FD-CFE3-3074-3E2D59A2CE2A}"/>
              </a:ext>
            </a:extLst>
          </p:cNvPr>
          <p:cNvGrpSpPr>
            <a:grpSpLocks noChangeAspect="1"/>
          </p:cNvGrpSpPr>
          <p:nvPr/>
        </p:nvGrpSpPr>
        <p:grpSpPr>
          <a:xfrm>
            <a:off x="3634136" y="4847557"/>
            <a:ext cx="1992228" cy="533803"/>
            <a:chOff x="5839735" y="3252627"/>
            <a:chExt cx="2830513" cy="758416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B7475444-9FB2-DD4A-E614-A34027DB16F0}"/>
                </a:ext>
              </a:extLst>
            </p:cNvPr>
            <p:cNvGrpSpPr/>
            <p:nvPr/>
          </p:nvGrpSpPr>
          <p:grpSpPr>
            <a:xfrm>
              <a:off x="5839735" y="3258101"/>
              <a:ext cx="2830513" cy="752942"/>
              <a:chOff x="5916189" y="1546673"/>
              <a:chExt cx="2830513" cy="752942"/>
            </a:xfrm>
          </p:grpSpPr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60FB94FC-2430-D705-B38B-069132D1F8E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16189" y="1546673"/>
                <a:ext cx="2830513" cy="709612"/>
              </a:xfrm>
              <a:prstGeom prst="rect">
                <a:avLst/>
              </a:prstGeom>
              <a:noFill/>
              <a:ln w="50800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4EA461DA-3792-5148-4C36-6FFDCD49C6A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/>
              <a:srcRect l="70854" t="17748"/>
              <a:stretch/>
            </p:blipFill>
            <p:spPr>
              <a:xfrm>
                <a:off x="7388657" y="1698126"/>
                <a:ext cx="239788" cy="601489"/>
              </a:xfrm>
              <a:prstGeom prst="rect">
                <a:avLst/>
              </a:prstGeom>
            </p:spPr>
          </p:pic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BD417182-510F-183E-384D-B5D3EAAF6EF2}"/>
                  </a:ext>
                </a:extLst>
              </p:cNvPr>
              <p:cNvSpPr/>
              <p:nvPr/>
            </p:nvSpPr>
            <p:spPr>
              <a:xfrm>
                <a:off x="7307166" y="1949811"/>
                <a:ext cx="111747" cy="22158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</p:grp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E369F245-AD27-2EB3-3CBA-6F8B76E0D80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166" r="20637"/>
            <a:stretch/>
          </p:blipFill>
          <p:spPr bwMode="auto">
            <a:xfrm>
              <a:off x="7228457" y="3252627"/>
              <a:ext cx="320617" cy="7246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09E8E84-426E-40dd-AFC4-6F175D3DCCD1}">
                <a14:hiddenFill xmlns="" xmlns:mc="http://schemas.openxmlformats.org/markup-compatibility/2006" xmlns:a14="http://schemas.microsoft.com/office/drawing/2010/main" xmlns:lc="http://schemas.openxmlformats.org/drawingml/2006/lockedCanvas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mc="http://schemas.openxmlformats.org/markup-compatibility/2006" xmlns:a14="http://schemas.microsoft.com/office/drawing/2010/main" xmlns:lc="http://schemas.openxmlformats.org/drawingml/2006/lockedCanvas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mc="http://schemas.openxmlformats.org/markup-compatibility/2006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253371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5">
            <a:extLst>
              <a:ext uri="{FF2B5EF4-FFF2-40B4-BE49-F238E27FC236}">
                <a16:creationId xmlns:a16="http://schemas.microsoft.com/office/drawing/2014/main" id="{3EBD7F7F-FDE9-D2AA-B3CE-3080CF6310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8233" y="1166843"/>
            <a:ext cx="8975534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22 Jan: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Instrumentation</a:t>
            </a:r>
            <a:r>
              <a:rPr lang="en-US" i="1" dirty="0">
                <a:solidFill>
                  <a:srgbClr val="0039AC"/>
                </a:solidFill>
                <a:latin typeface="Arial Black" charset="0"/>
              </a:rPr>
              <a:t>:</a:t>
            </a:r>
          </a:p>
          <a:p>
            <a:r>
              <a:rPr lang="en-US" dirty="0">
                <a:solidFill>
                  <a:srgbClr val="0039AC"/>
                </a:solidFill>
              </a:rPr>
              <a:t>• A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seismometer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0039AC"/>
                </a:solidFill>
              </a:rPr>
              <a:t>(or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geophone</a:t>
            </a:r>
            <a:r>
              <a:rPr lang="en-US" dirty="0">
                <a:solidFill>
                  <a:srgbClr val="0039AC"/>
                </a:solidFill>
              </a:rPr>
              <a:t>) is an inertial mass</a:t>
            </a:r>
          </a:p>
          <a:p>
            <a:r>
              <a:rPr lang="en-US" dirty="0">
                <a:solidFill>
                  <a:srgbClr val="0039AC"/>
                </a:solidFill>
              </a:rPr>
              <a:t>    that moves relative to a frame, coupled to the ground</a:t>
            </a:r>
          </a:p>
          <a:p>
            <a:r>
              <a:rPr lang="en-US" dirty="0">
                <a:solidFill>
                  <a:srgbClr val="0039AC"/>
                </a:solidFill>
              </a:rPr>
              <a:t>• Mass = magnet (or coil) moves </a:t>
            </a:r>
            <a:r>
              <a:rPr lang="en-US" dirty="0" err="1">
                <a:solidFill>
                  <a:srgbClr val="0039AC"/>
                </a:solidFill>
              </a:rPr>
              <a:t>wrt</a:t>
            </a:r>
            <a:r>
              <a:rPr lang="en-US" dirty="0">
                <a:solidFill>
                  <a:srgbClr val="0039AC"/>
                </a:solidFill>
              </a:rPr>
              <a:t> coil (or magnet);</a:t>
            </a:r>
            <a:endParaRPr lang="en-US" dirty="0">
              <a:solidFill>
                <a:srgbClr val="0039AC"/>
              </a:solidFill>
              <a:sym typeface="Symbol" charset="0"/>
            </a:endParaRPr>
          </a:p>
          <a:p>
            <a:r>
              <a:rPr lang="en-US" dirty="0">
                <a:solidFill>
                  <a:srgbClr val="0039AC"/>
                </a:solidFill>
                <a:sym typeface="Symbol" charset="0"/>
              </a:rPr>
              <a:t>    Voltages are amplified and recorded as signal.</a:t>
            </a:r>
          </a:p>
          <a:p>
            <a:r>
              <a:rPr lang="en-US" dirty="0">
                <a:solidFill>
                  <a:srgbClr val="0039AC"/>
                </a:solidFill>
              </a:rPr>
              <a:t>• Motions are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damped</a:t>
            </a:r>
            <a:r>
              <a:rPr lang="en-US" dirty="0"/>
              <a:t> </a:t>
            </a:r>
            <a:r>
              <a:rPr lang="en-US" dirty="0">
                <a:solidFill>
                  <a:srgbClr val="0039AC"/>
                </a:solidFill>
              </a:rPr>
              <a:t>to maximize signal &amp; minimize </a:t>
            </a:r>
            <a:r>
              <a:rPr lang="en-US" dirty="0">
                <a:solidFill>
                  <a:srgbClr val="0039AC"/>
                </a:solidFill>
                <a:latin typeface="Arial"/>
              </a:rPr>
              <a:t>“</a:t>
            </a:r>
            <a:r>
              <a:rPr lang="en-US" dirty="0">
                <a:solidFill>
                  <a:srgbClr val="0039AC"/>
                </a:solidFill>
              </a:rPr>
              <a:t>ringing</a:t>
            </a:r>
            <a:r>
              <a:rPr lang="en-US" dirty="0">
                <a:solidFill>
                  <a:srgbClr val="0039AC"/>
                </a:solidFill>
                <a:latin typeface="Arial"/>
              </a:rPr>
              <a:t>”</a:t>
            </a:r>
            <a:endParaRPr lang="en-US" dirty="0">
              <a:solidFill>
                <a:srgbClr val="0039AC"/>
              </a:solidFill>
            </a:endParaRPr>
          </a:p>
          <a:p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Useful Concepts: </a:t>
            </a:r>
            <a:r>
              <a:rPr lang="en-US" i="1" dirty="0">
                <a:solidFill>
                  <a:srgbClr val="0039AC"/>
                </a:solidFill>
                <a:latin typeface="Arial Black" charset="0"/>
              </a:rPr>
              <a:t>Time &amp; Frequency Domains</a:t>
            </a:r>
            <a:endParaRPr lang="en-US" dirty="0">
              <a:solidFill>
                <a:srgbClr val="0039AC"/>
              </a:solidFill>
            </a:endParaRPr>
          </a:p>
          <a:p>
            <a:r>
              <a:rPr lang="en-US" dirty="0">
                <a:solidFill>
                  <a:srgbClr val="0039AC"/>
                </a:solidFill>
              </a:rPr>
              <a:t>• Time (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dirty="0">
                <a:solidFill>
                  <a:srgbClr val="0039AC"/>
                </a:solidFill>
              </a:rPr>
              <a:t>)-dependent signals (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time domain</a:t>
            </a:r>
            <a:r>
              <a:rPr lang="en-US" dirty="0">
                <a:solidFill>
                  <a:srgbClr val="0039AC"/>
                </a:solidFill>
              </a:rPr>
              <a:t>) can be expressed</a:t>
            </a:r>
          </a:p>
          <a:p>
            <a:r>
              <a:rPr lang="en-US" dirty="0">
                <a:solidFill>
                  <a:srgbClr val="0039AC"/>
                </a:solidFill>
              </a:rPr>
              <a:t>    as amplitudes of sums of </a:t>
            </a:r>
            <a:r>
              <a:rPr lang="en-US" dirty="0">
                <a:latin typeface="Times New Roman" charset="0"/>
              </a:rPr>
              <a:t>sin(</a:t>
            </a:r>
            <a:r>
              <a:rPr lang="en-US" i="1" dirty="0">
                <a:latin typeface="Symbol" charset="0"/>
                <a:sym typeface="Symbol" charset="0"/>
              </a:rPr>
              <a:t>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charset="0"/>
              </a:rPr>
              <a:t>t</a:t>
            </a:r>
            <a:r>
              <a:rPr lang="en-US" dirty="0">
                <a:latin typeface="Times New Roman" charset="0"/>
              </a:rPr>
              <a:t>)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rgbClr val="0039AC"/>
                </a:solidFill>
              </a:rPr>
              <a:t>&amp;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latin typeface="Times New Roman" charset="0"/>
              </a:rPr>
              <a:t>cos(</a:t>
            </a:r>
            <a:r>
              <a:rPr lang="en-US" i="1" dirty="0">
                <a:latin typeface="Symbol" charset="0"/>
                <a:sym typeface="Symbol" charset="0"/>
              </a:rPr>
              <a:t>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charset="0"/>
              </a:rPr>
              <a:t>t</a:t>
            </a:r>
            <a:r>
              <a:rPr lang="en-US" dirty="0">
                <a:latin typeface="Times New Roman" charset="0"/>
              </a:rPr>
              <a:t>)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rgbClr val="0039AC"/>
                </a:solidFill>
              </a:rPr>
              <a:t>for all frequencies </a:t>
            </a:r>
            <a:r>
              <a:rPr lang="en-US" i="1" dirty="0">
                <a:latin typeface="Symbol" charset="0"/>
                <a:sym typeface="Symbol" charset="0"/>
              </a:rPr>
              <a:t></a:t>
            </a:r>
          </a:p>
          <a:p>
            <a:r>
              <a:rPr lang="en-US" dirty="0">
                <a:solidFill>
                  <a:srgbClr val="0039AC"/>
                </a:solidFill>
              </a:rPr>
              <a:t>    (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frequency domain</a:t>
            </a:r>
            <a:r>
              <a:rPr lang="en-US" dirty="0">
                <a:solidFill>
                  <a:srgbClr val="0039AC"/>
                </a:solidFill>
              </a:rPr>
              <a:t>).</a:t>
            </a:r>
          </a:p>
          <a:p>
            <a:r>
              <a:rPr lang="en-US" dirty="0">
                <a:solidFill>
                  <a:srgbClr val="0039AC"/>
                </a:solidFill>
              </a:rPr>
              <a:t>• A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Seismogram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rgbClr val="0039AC"/>
                </a:solidFill>
              </a:rPr>
              <a:t>is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i="1" dirty="0">
                <a:latin typeface="Times New Roman" charset="0"/>
              </a:rPr>
              <a:t>t</a:t>
            </a:r>
            <a:r>
              <a:rPr lang="en-US" dirty="0">
                <a:solidFill>
                  <a:srgbClr val="0039AC"/>
                </a:solidFill>
              </a:rPr>
              <a:t>-domain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convolution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rgbClr val="0039AC"/>
                </a:solidFill>
              </a:rPr>
              <a:t>(</a:t>
            </a:r>
            <a:r>
              <a:rPr lang="en-US" i="1" dirty="0">
                <a:latin typeface="Symbol" charset="0"/>
                <a:sym typeface="Symbol" charset="0"/>
              </a:rPr>
              <a:t></a:t>
            </a:r>
            <a:r>
              <a:rPr lang="en-US" dirty="0">
                <a:solidFill>
                  <a:srgbClr val="0039AC"/>
                </a:solidFill>
              </a:rPr>
              <a:t>-domain</a:t>
            </a:r>
          </a:p>
          <a:p>
            <a:r>
              <a:rPr lang="en-US" dirty="0">
                <a:solidFill>
                  <a:srgbClr val="0039AC"/>
                </a:solidFill>
              </a:rPr>
              <a:t>    multiplication) of source, Earth response, instr. response</a:t>
            </a:r>
          </a:p>
        </p:txBody>
      </p:sp>
    </p:spTree>
    <p:extLst>
      <p:ext uri="{BB962C8B-B14F-4D97-AF65-F5344CB8AC3E}">
        <p14:creationId xmlns:p14="http://schemas.microsoft.com/office/powerpoint/2010/main" val="21219708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97D5DB6-489A-B022-2659-429E2EBA681D}"/>
              </a:ext>
            </a:extLst>
          </p:cNvPr>
          <p:cNvSpPr txBox="1"/>
          <p:nvPr/>
        </p:nvSpPr>
        <p:spPr>
          <a:xfrm>
            <a:off x="940075" y="912927"/>
            <a:ext cx="8773749" cy="50321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i="1" dirty="0">
                <a:solidFill>
                  <a:srgbClr val="FF00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24 Jan: Fermat’s Principal </a:t>
            </a:r>
            <a:r>
              <a:rPr lang="en-US" sz="3000" b="1" i="1" dirty="0">
                <a:solidFill>
                  <a:srgbClr val="0039AC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&amp; </a:t>
            </a:r>
            <a:r>
              <a:rPr lang="en-US" sz="3000" b="1" i="1" dirty="0">
                <a:solidFill>
                  <a:srgbClr val="FF00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Snell’s Law</a:t>
            </a:r>
            <a:r>
              <a:rPr lang="en-US" sz="3000" b="1" i="1" dirty="0">
                <a:solidFill>
                  <a:srgbClr val="0039AC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:</a:t>
            </a:r>
          </a:p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• </a:t>
            </a:r>
            <a:r>
              <a:rPr lang="en-US" sz="2400" b="1" i="1" dirty="0">
                <a:solidFill>
                  <a:srgbClr val="FF0000"/>
                </a:solidFill>
                <a:latin typeface="Arial Black" panose="020B0604020202020204" pitchFamily="34" charset="0"/>
                <a:cs typeface="Arial Black" panose="020B0604020202020204" pitchFamily="34" charset="0"/>
                <a:sym typeface="Wingdings" pitchFamily="2" charset="2"/>
              </a:rPr>
              <a:t>Fermat’s principle </a:t>
            </a:r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(the propagation path or </a:t>
            </a:r>
            <a:r>
              <a:rPr lang="en-US" sz="2400" b="1" i="1" dirty="0" err="1">
                <a:solidFill>
                  <a:srgbClr val="FF0000"/>
                </a:solidFill>
                <a:latin typeface="Arial Black" panose="020B0604020202020204" pitchFamily="34" charset="0"/>
                <a:cs typeface="Arial Black" panose="020B0604020202020204" pitchFamily="34" charset="0"/>
                <a:sym typeface="Wingdings" pitchFamily="2" charset="2"/>
              </a:rPr>
              <a:t>raypath</a:t>
            </a:r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is</a:t>
            </a:r>
          </a:p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  always the path requiring </a:t>
            </a:r>
            <a:r>
              <a:rPr lang="en-US" sz="2400" b="1" i="1" dirty="0">
                <a:solidFill>
                  <a:srgbClr val="FF0000"/>
                </a:solidFill>
                <a:latin typeface="Arial Black" panose="020B0604020202020204" pitchFamily="34" charset="0"/>
                <a:cs typeface="Arial Black" panose="020B0604020202020204" pitchFamily="34" charset="0"/>
                <a:sym typeface="Wingdings" pitchFamily="2" charset="2"/>
              </a:rPr>
              <a:t>least time</a:t>
            </a:r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) leads to </a:t>
            </a:r>
            <a:r>
              <a:rPr lang="en-US" sz="2400" b="1" i="1" dirty="0">
                <a:solidFill>
                  <a:srgbClr val="FF0000"/>
                </a:solidFill>
                <a:latin typeface="Arial Black" panose="020B0604020202020204" pitchFamily="34" charset="0"/>
                <a:cs typeface="Arial Black" panose="020B0604020202020204" pitchFamily="34" charset="0"/>
                <a:sym typeface="Wingdings" pitchFamily="2" charset="2"/>
              </a:rPr>
              <a:t>Snell’s</a:t>
            </a:r>
          </a:p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  </a:t>
            </a:r>
            <a:r>
              <a:rPr lang="en-US" sz="2400" b="1" i="1" dirty="0">
                <a:solidFill>
                  <a:srgbClr val="FF0000"/>
                </a:solidFill>
                <a:latin typeface="Arial Black" panose="020B0604020202020204" pitchFamily="34" charset="0"/>
                <a:cs typeface="Arial Black" panose="020B0604020202020204" pitchFamily="34" charset="0"/>
                <a:sym typeface="Wingdings" pitchFamily="2" charset="2"/>
              </a:rPr>
              <a:t>Law </a:t>
            </a:r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:</a:t>
            </a:r>
          </a:p>
          <a:p>
            <a:endParaRPr lang="en-US" sz="2400" dirty="0">
              <a:solidFill>
                <a:srgbClr val="0039AC"/>
              </a:solidFill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endParaRPr lang="en-US" sz="300" dirty="0">
              <a:solidFill>
                <a:srgbClr val="0039AC"/>
              </a:solidFill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Snell’s law predicts (for example) that a ray entering a slower</a:t>
            </a:r>
          </a:p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  medium bends away from the boundary</a:t>
            </a:r>
          </a:p>
          <a:p>
            <a:r>
              <a:rPr lang="en-US" sz="2400" dirty="0">
                <a:solidFill>
                  <a:srgbClr val="0039AC"/>
                </a:solidFill>
              </a:rPr>
              <a:t>• </a:t>
            </a:r>
            <a:r>
              <a:rPr lang="en-US" sz="2400" i="1" dirty="0">
                <a:solidFill>
                  <a:srgbClr val="FF0000"/>
                </a:solidFill>
                <a:latin typeface="Arial Black" charset="0"/>
              </a:rPr>
              <a:t>Reflections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</a:t>
            </a:r>
            <a:r>
              <a:rPr lang="en-US" sz="24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>
                <a:solidFill>
                  <a:srgbClr val="FF0000"/>
                </a:solidFill>
                <a:latin typeface="Arial Black" charset="0"/>
              </a:rPr>
              <a:t>Refractions</a:t>
            </a:r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A wave traveling across a</a:t>
            </a:r>
          </a:p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boundary </a:t>
            </a:r>
            <a:r>
              <a:rPr lang="en-US" sz="2400" i="1" dirty="0">
                <a:solidFill>
                  <a:srgbClr val="0039AC"/>
                </a:solidFill>
                <a:latin typeface="Arial Black" charset="0"/>
              </a:rPr>
              <a:t>conserves energy </a:t>
            </a:r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has </a:t>
            </a:r>
            <a:r>
              <a:rPr lang="en-US" sz="2400" i="1" dirty="0">
                <a:solidFill>
                  <a:srgbClr val="0039AC"/>
                </a:solidFill>
                <a:latin typeface="Arial Black" charset="0"/>
              </a:rPr>
              <a:t>continuous stress</a:t>
            </a:r>
          </a:p>
          <a:p>
            <a:r>
              <a:rPr lang="en-US" sz="2400" i="1" dirty="0">
                <a:solidFill>
                  <a:srgbClr val="0039AC"/>
                </a:solidFill>
              </a:rPr>
              <a:t>   </a:t>
            </a:r>
            <a:r>
              <a:rPr lang="en-US" sz="2400" i="1" dirty="0">
                <a:solidFill>
                  <a:srgbClr val="0039AC"/>
                </a:solidFill>
                <a:latin typeface="Arial Black" charset="0"/>
              </a:rPr>
              <a:t>&amp;</a:t>
            </a:r>
            <a:r>
              <a:rPr lang="en-US" sz="2400" i="1" dirty="0">
                <a:solidFill>
                  <a:srgbClr val="0039AC"/>
                </a:solidFill>
              </a:rPr>
              <a:t> </a:t>
            </a:r>
            <a:r>
              <a:rPr lang="en-US" sz="2400" i="1" dirty="0">
                <a:solidFill>
                  <a:srgbClr val="0039AC"/>
                </a:solidFill>
                <a:latin typeface="Arial Black" charset="0"/>
              </a:rPr>
              <a:t>displacement</a:t>
            </a:r>
            <a:r>
              <a:rPr lang="en-US" sz="2400" i="1" dirty="0">
                <a:solidFill>
                  <a:srgbClr val="0039AC"/>
                </a:solidFill>
              </a:rPr>
              <a:t>  </a:t>
            </a:r>
            <a:r>
              <a:rPr lang="en-US" sz="2400" dirty="0">
                <a:solidFill>
                  <a:srgbClr val="0039AC"/>
                </a:solidFill>
                <a:sym typeface="Symbol" charset="0"/>
              </a:rPr>
              <a:t></a:t>
            </a:r>
            <a:r>
              <a:rPr lang="en-US" sz="2400" dirty="0">
                <a:solidFill>
                  <a:srgbClr val="0039AC"/>
                </a:solidFill>
              </a:rPr>
              <a:t> </a:t>
            </a:r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reflects some energy, transmits some</a:t>
            </a:r>
          </a:p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energy, and often converts some energy to another</a:t>
            </a:r>
          </a:p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phase (e.g.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4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n-US" sz="24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r>
              <a:rPr lang="en-US" sz="24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All</a:t>
            </a:r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  <a:sym typeface="Symbol" charset="0"/>
              </a:rPr>
              <a:t> are governed by </a:t>
            </a:r>
            <a:r>
              <a:rPr lang="en-US" sz="2400" i="1" dirty="0">
                <a:solidFill>
                  <a:srgbClr val="FF0000"/>
                </a:solidFill>
                <a:latin typeface="Arial Black" charset="0"/>
              </a:rPr>
              <a:t>Snell’s Law!</a:t>
            </a:r>
            <a:endParaRPr lang="en-US" sz="2400" dirty="0">
              <a:solidFill>
                <a:srgbClr val="0039AC"/>
              </a:solidFill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915BF78-7B75-EC72-9CE9-0817B2B3B2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2214" y="2198734"/>
            <a:ext cx="1143000" cy="685800"/>
          </a:xfrm>
          <a:prstGeom prst="rect">
            <a:avLst/>
          </a:prstGeom>
          <a:solidFill>
            <a:srgbClr val="BBBBBB"/>
          </a:solidFill>
          <a:ln w="508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mc="http://schemas.openxmlformats.org/markup-compatibility/2006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8E14EA4C-F4C7-2F0E-3F1A-01965B9EC770}"/>
              </a:ext>
            </a:extLst>
          </p:cNvPr>
          <p:cNvSpPr/>
          <p:nvPr/>
        </p:nvSpPr>
        <p:spPr>
          <a:xfrm>
            <a:off x="9548075" y="1349241"/>
            <a:ext cx="1703851" cy="411196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39AC"/>
                </a:solidFill>
              </a:rPr>
              <a:t>Here, </a:t>
            </a:r>
            <a:r>
              <a:rPr lang="en-US" i="1" dirty="0">
                <a:solidFill>
                  <a:schemeClr val="tx1"/>
                </a:solidFill>
                <a:latin typeface="Symbol" pitchFamily="2" charset="2"/>
              </a:rPr>
              <a:t>q</a:t>
            </a:r>
            <a:r>
              <a:rPr lang="en-US" dirty="0">
                <a:solidFill>
                  <a:srgbClr val="0039AC"/>
                </a:solidFill>
              </a:rPr>
              <a:t>  is the </a:t>
            </a:r>
            <a:r>
              <a:rPr lang="en-US" b="1" i="1" dirty="0">
                <a:solidFill>
                  <a:srgbClr val="FF00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angle of incidence </a:t>
            </a:r>
            <a:r>
              <a:rPr lang="en-US" dirty="0">
                <a:solidFill>
                  <a:srgbClr val="0039AC"/>
                </a:solidFill>
              </a:rPr>
              <a:t>between the </a:t>
            </a:r>
            <a:r>
              <a:rPr lang="en-US" dirty="0" err="1">
                <a:solidFill>
                  <a:srgbClr val="0039AC"/>
                </a:solidFill>
              </a:rPr>
              <a:t>raypath</a:t>
            </a:r>
            <a:r>
              <a:rPr lang="en-US" dirty="0">
                <a:solidFill>
                  <a:srgbClr val="0039AC"/>
                </a:solidFill>
              </a:rPr>
              <a:t> and the normal to a boundary separating two media (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>
                <a:solidFill>
                  <a:srgbClr val="0039AC"/>
                </a:solidFill>
              </a:rPr>
              <a:t>,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solidFill>
                  <a:srgbClr val="0039AC"/>
                </a:solidFill>
              </a:rPr>
              <a:t>) with different velocities </a:t>
            </a:r>
            <a:r>
              <a:rPr lang="en-US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>
                <a:solidFill>
                  <a:srgbClr val="0039AC"/>
                </a:solidFill>
              </a:rPr>
              <a:t> and </a:t>
            </a:r>
            <a:r>
              <a:rPr lang="en-US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746653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0">
            <a:extLst>
              <a:ext uri="{FF2B5EF4-FFF2-40B4-BE49-F238E27FC236}">
                <a16:creationId xmlns:a16="http://schemas.microsoft.com/office/drawing/2014/main" id="{E9354257-069B-C3AA-EC2D-3B343D2133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5958" y="2090172"/>
            <a:ext cx="8500084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24 Jan continued: </a:t>
            </a:r>
          </a:p>
          <a:p>
            <a:r>
              <a:rPr lang="en-US" dirty="0">
                <a:solidFill>
                  <a:srgbClr val="0039AC"/>
                </a:solidFill>
              </a:rPr>
              <a:t>• The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Critical Angle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0039AC"/>
                </a:solidFill>
              </a:rPr>
              <a:t>is the angle of incidence for which the</a:t>
            </a:r>
          </a:p>
          <a:p>
            <a:r>
              <a:rPr lang="en-US" dirty="0">
                <a:solidFill>
                  <a:srgbClr val="0039AC"/>
                </a:solidFill>
              </a:rPr>
              <a:t>   refraction parallels the interface:</a:t>
            </a:r>
          </a:p>
          <a:p>
            <a:r>
              <a:rPr lang="en-US" dirty="0">
                <a:solidFill>
                  <a:srgbClr val="0039AC"/>
                </a:solidFill>
              </a:rPr>
              <a:t>   (&amp; at &gt; angles, no refraction!)</a:t>
            </a:r>
          </a:p>
          <a:p>
            <a:r>
              <a:rPr lang="en-US" dirty="0">
                <a:solidFill>
                  <a:srgbClr val="0039AC"/>
                </a:solidFill>
              </a:rPr>
              <a:t>•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Diffractions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0039AC"/>
                </a:solidFill>
              </a:rPr>
              <a:t>occur at </a:t>
            </a:r>
            <a:r>
              <a:rPr lang="en-US" dirty="0">
                <a:solidFill>
                  <a:srgbClr val="0039AC"/>
                </a:solidFill>
                <a:latin typeface="Arial"/>
              </a:rPr>
              <a:t>“</a:t>
            </a:r>
            <a:r>
              <a:rPr lang="en-US" i="1" dirty="0" err="1">
                <a:solidFill>
                  <a:srgbClr val="FF0000"/>
                </a:solidFill>
                <a:latin typeface="Arial Black" charset="0"/>
              </a:rPr>
              <a:t>scatterers</a:t>
            </a:r>
            <a:r>
              <a:rPr lang="en-US" dirty="0">
                <a:solidFill>
                  <a:srgbClr val="0039AC"/>
                </a:solidFill>
                <a:latin typeface="Arial"/>
              </a:rPr>
              <a:t>” or non-ideal</a:t>
            </a:r>
          </a:p>
          <a:p>
            <a:r>
              <a:rPr lang="en-US" dirty="0">
                <a:solidFill>
                  <a:srgbClr val="0039AC"/>
                </a:solidFill>
                <a:latin typeface="Arial"/>
              </a:rPr>
              <a:t>   boundaries</a:t>
            </a:r>
            <a:r>
              <a:rPr lang="en-US" dirty="0">
                <a:solidFill>
                  <a:srgbClr val="0039AC"/>
                </a:solidFill>
              </a:rPr>
              <a:t>; are predicted by </a:t>
            </a:r>
            <a:r>
              <a:rPr lang="en-US" dirty="0" err="1">
                <a:solidFill>
                  <a:srgbClr val="0039AC"/>
                </a:solidFill>
              </a:rPr>
              <a:t>Huygen</a:t>
            </a:r>
            <a:r>
              <a:rPr lang="en-US" dirty="0" err="1">
                <a:solidFill>
                  <a:srgbClr val="0039AC"/>
                </a:solidFill>
                <a:latin typeface="Arial"/>
              </a:rPr>
              <a:t>’</a:t>
            </a:r>
            <a:r>
              <a:rPr lang="en-US" dirty="0" err="1">
                <a:solidFill>
                  <a:srgbClr val="0039AC"/>
                </a:solidFill>
              </a:rPr>
              <a:t>s</a:t>
            </a:r>
            <a:r>
              <a:rPr lang="en-US" dirty="0">
                <a:solidFill>
                  <a:srgbClr val="0039AC"/>
                </a:solidFill>
              </a:rPr>
              <a:t> Principle but not by</a:t>
            </a:r>
          </a:p>
          <a:p>
            <a:r>
              <a:rPr lang="en-US" dirty="0">
                <a:solidFill>
                  <a:srgbClr val="0039AC"/>
                </a:solidFill>
              </a:rPr>
              <a:t>   ray theory/Snell’s Law.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C084AAF-9E94-F824-7022-A094066DBC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6934" y="2919511"/>
            <a:ext cx="1295400" cy="668338"/>
          </a:xfrm>
          <a:prstGeom prst="rect">
            <a:avLst/>
          </a:prstGeom>
          <a:solidFill>
            <a:srgbClr val="BBBBBB"/>
          </a:solidFill>
          <a:ln w="508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mc="http://schemas.openxmlformats.org/markup-compatibility/2006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77564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1304</TotalTime>
  <Words>5316</Words>
  <Application>Microsoft Macintosh PowerPoint</Application>
  <PresentationFormat>Widescreen</PresentationFormat>
  <Paragraphs>693</Paragraphs>
  <Slides>56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70" baseType="lpstr">
      <vt:lpstr>ＭＳ Ｐゴシック</vt:lpstr>
      <vt:lpstr>Arial</vt:lpstr>
      <vt:lpstr>Arial Black</vt:lpstr>
      <vt:lpstr>Calibri</vt:lpstr>
      <vt:lpstr>Calibri Light</vt:lpstr>
      <vt:lpstr>Cambria Math</vt:lpstr>
      <vt:lpstr>Symbol</vt:lpstr>
      <vt:lpstr>Times New Roman</vt:lpstr>
      <vt:lpstr>Webdings</vt:lpstr>
      <vt:lpstr>Wingdings</vt:lpstr>
      <vt:lpstr>ヒラギノ角ゴ Pro W3</vt:lpstr>
      <vt:lpstr>ヒラギノ角ゴ ProN W3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Tony Lowry</dc:creator>
  <cp:lastModifiedBy>Tony Lowry</cp:lastModifiedBy>
  <cp:revision>28</cp:revision>
  <cp:lastPrinted>2022-01-10T14:45:35Z</cp:lastPrinted>
  <dcterms:created xsi:type="dcterms:W3CDTF">2022-01-10T14:15:51Z</dcterms:created>
  <dcterms:modified xsi:type="dcterms:W3CDTF">2024-04-24T19:20:20Z</dcterms:modified>
</cp:coreProperties>
</file>