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9" r:id="rId3"/>
    <p:sldId id="360" r:id="rId4"/>
    <p:sldId id="285" r:id="rId5"/>
    <p:sldId id="361" r:id="rId6"/>
    <p:sldId id="362" r:id="rId7"/>
    <p:sldId id="367" r:id="rId8"/>
    <p:sldId id="368" r:id="rId9"/>
    <p:sldId id="370" r:id="rId10"/>
    <p:sldId id="371" r:id="rId11"/>
    <p:sldId id="372" r:id="rId12"/>
    <p:sldId id="373" r:id="rId13"/>
    <p:sldId id="374" r:id="rId14"/>
    <p:sldId id="375" r:id="rId15"/>
    <p:sldId id="376" r:id="rId16"/>
    <p:sldId id="278" r:id="rId17"/>
    <p:sldId id="363" r:id="rId18"/>
    <p:sldId id="359" r:id="rId19"/>
    <p:sldId id="3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491"/>
    <a:srgbClr val="0039AC"/>
    <a:srgbClr val="0046CD"/>
    <a:srgbClr val="0014E9"/>
    <a:srgbClr val="001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78"/>
    <p:restoredTop sz="96327"/>
  </p:normalViewPr>
  <p:slideViewPr>
    <p:cSldViewPr snapToGrid="0" snapToObjects="1">
      <p:cViewPr varScale="1">
        <p:scale>
          <a:sx n="223" d="100"/>
          <a:sy n="223"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AD093-0389-CA48-9E5F-E8F7C95315DC}" type="datetimeFigureOut">
              <a:rPr lang="en-US" smtClean="0"/>
              <a:t>2/25/26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C8ECB-8D36-A040-8E31-F92042CBEE9B}" type="slidenum">
              <a:rPr lang="en-US" smtClean="0"/>
              <a:t>‹#›</a:t>
            </a:fld>
            <a:endParaRPr lang="en-US"/>
          </a:p>
        </p:txBody>
      </p:sp>
    </p:spTree>
    <p:extLst>
      <p:ext uri="{BB962C8B-B14F-4D97-AF65-F5344CB8AC3E}">
        <p14:creationId xmlns:p14="http://schemas.microsoft.com/office/powerpoint/2010/main" val="225185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641C-8CB9-5E41-99E9-C8A4BEF99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75745-1516-9449-BD5D-5F19438F0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40652-FEDB-2E4A-B8DB-D90538F9D0E7}"/>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5" name="Footer Placeholder 4">
            <a:extLst>
              <a:ext uri="{FF2B5EF4-FFF2-40B4-BE49-F238E27FC236}">
                <a16:creationId xmlns:a16="http://schemas.microsoft.com/office/drawing/2014/main" id="{E6F76CB5-ACAD-3348-86C5-C0F68AE4C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46ECA-B641-4146-A4B1-EF4B92F85D97}"/>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370204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36DF-AA04-A140-937E-CDCBF8686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D5B59-2960-334C-86E7-79FEBCD87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5BD3D-6EBF-7B4A-943E-1664A3022BCA}"/>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5" name="Footer Placeholder 4">
            <a:extLst>
              <a:ext uri="{FF2B5EF4-FFF2-40B4-BE49-F238E27FC236}">
                <a16:creationId xmlns:a16="http://schemas.microsoft.com/office/drawing/2014/main" id="{C4470CA9-EBB3-4C4D-9DF2-BBA35921E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11DD3-EC20-FB4E-B26A-92E04175B613}"/>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161636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F4168-24EA-3E4E-8ACE-B6E0C92C99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97E59-05EB-9349-BFD2-32D596508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1616D-3542-364D-8C26-292EBFE1FFBF}"/>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5" name="Footer Placeholder 4">
            <a:extLst>
              <a:ext uri="{FF2B5EF4-FFF2-40B4-BE49-F238E27FC236}">
                <a16:creationId xmlns:a16="http://schemas.microsoft.com/office/drawing/2014/main" id="{D31D3A45-BBC3-FB46-B4F0-F7F78F6B3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F114F-8D5C-F346-83EE-7EB807C6F5A3}"/>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5461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230B-D4A4-4A4B-AC84-D15E8A05B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58D13-1B7D-FC4F-9230-0BAFF05B9A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CDAED-29B6-8F40-BE23-E666DB19A888}"/>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5" name="Footer Placeholder 4">
            <a:extLst>
              <a:ext uri="{FF2B5EF4-FFF2-40B4-BE49-F238E27FC236}">
                <a16:creationId xmlns:a16="http://schemas.microsoft.com/office/drawing/2014/main" id="{F79406FF-6B3C-1148-95A5-C38431D2B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09295-452E-9E43-90DE-F16C7BB84370}"/>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301811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CF45-13C7-DF4B-8D24-5AA039069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01534-D0C7-CF42-9F6A-93B466CA3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80413-86EE-9B4F-959C-6887E6C60034}"/>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5" name="Footer Placeholder 4">
            <a:extLst>
              <a:ext uri="{FF2B5EF4-FFF2-40B4-BE49-F238E27FC236}">
                <a16:creationId xmlns:a16="http://schemas.microsoft.com/office/drawing/2014/main" id="{BE8DE4F0-18B4-C64F-9A26-D6E972B7C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AFF24-BD71-D144-AA77-B5B6E31BDF01}"/>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385768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53C0-BED1-DF47-A9D7-9423B0D56A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6AC81-0124-BD41-9575-839086ADD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06F59-1CDB-324E-9AAD-DB2052CC5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CB5CF-988B-E245-A99B-0E4A36AAE229}"/>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6" name="Footer Placeholder 5">
            <a:extLst>
              <a:ext uri="{FF2B5EF4-FFF2-40B4-BE49-F238E27FC236}">
                <a16:creationId xmlns:a16="http://schemas.microsoft.com/office/drawing/2014/main" id="{0050CCF9-5BEA-B84D-B89C-7D0D8856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7CED7-6555-FD4A-9ED8-43D78DA20A5D}"/>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2879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0F37-26B4-D44A-9D78-533C4E2B7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B72A02-74FA-7044-BC9D-A5944D82B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9D3CA-B505-0240-BBC2-0DC01666B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67049-29B4-7047-8883-82B771138F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DD144-A084-1B45-A947-CF94660E0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5A7335-BAF3-9B40-B61F-413CA490554A}"/>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8" name="Footer Placeholder 7">
            <a:extLst>
              <a:ext uri="{FF2B5EF4-FFF2-40B4-BE49-F238E27FC236}">
                <a16:creationId xmlns:a16="http://schemas.microsoft.com/office/drawing/2014/main" id="{3E3EF31F-D030-E84C-90A4-9AA3EAF99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8595ED-A46A-CC41-A929-E74A17649691}"/>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412938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33BC-2237-1949-B72F-6488522D9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BA7C5-0FB4-DF42-AA3A-41B7E62413E8}"/>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4" name="Footer Placeholder 3">
            <a:extLst>
              <a:ext uri="{FF2B5EF4-FFF2-40B4-BE49-F238E27FC236}">
                <a16:creationId xmlns:a16="http://schemas.microsoft.com/office/drawing/2014/main" id="{55D5F252-D71B-F645-8957-78B60BB3E5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42DB99-6BC5-7147-A3B8-9ECA8BC5D8B4}"/>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179015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BEBD7-6E81-9E41-A883-0492E4BD67A0}"/>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3" name="Footer Placeholder 2">
            <a:extLst>
              <a:ext uri="{FF2B5EF4-FFF2-40B4-BE49-F238E27FC236}">
                <a16:creationId xmlns:a16="http://schemas.microsoft.com/office/drawing/2014/main" id="{0F067740-1648-3148-92B8-61D3B6ADB2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67BDC9-5E9B-5542-AC3E-95238D475311}"/>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78607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6C50-171B-494C-B3CB-91D669296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04CFC7-5E2F-9D45-A557-79DAD6EA2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01FE0-0E17-7C4E-AB50-5AF31E8F1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4E894-C0B8-E447-A926-053A628438A2}"/>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6" name="Footer Placeholder 5">
            <a:extLst>
              <a:ext uri="{FF2B5EF4-FFF2-40B4-BE49-F238E27FC236}">
                <a16:creationId xmlns:a16="http://schemas.microsoft.com/office/drawing/2014/main" id="{87793B9A-6F22-9F4F-9196-4B5F27D24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AF896-7BFA-974A-A63A-F686B21821B4}"/>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17809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CDB9-F651-004C-BE28-60334419E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12B5C-5229-6748-A227-72E6BA0C4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E979C-3B27-354A-8C50-8E7B40FA9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2BF51-7953-8147-A3F2-9DD98B238136}"/>
              </a:ext>
            </a:extLst>
          </p:cNvPr>
          <p:cNvSpPr>
            <a:spLocks noGrp="1"/>
          </p:cNvSpPr>
          <p:nvPr>
            <p:ph type="dt" sz="half" idx="10"/>
          </p:nvPr>
        </p:nvSpPr>
        <p:spPr/>
        <p:txBody>
          <a:bodyPr/>
          <a:lstStyle/>
          <a:p>
            <a:fld id="{A03700C9-8BFE-814F-993B-E78ED40E45EE}" type="datetimeFigureOut">
              <a:rPr lang="en-US" smtClean="0"/>
              <a:t>2/25/26</a:t>
            </a:fld>
            <a:endParaRPr lang="en-US"/>
          </a:p>
        </p:txBody>
      </p:sp>
      <p:sp>
        <p:nvSpPr>
          <p:cNvPr id="6" name="Footer Placeholder 5">
            <a:extLst>
              <a:ext uri="{FF2B5EF4-FFF2-40B4-BE49-F238E27FC236}">
                <a16:creationId xmlns:a16="http://schemas.microsoft.com/office/drawing/2014/main" id="{F6DB73BB-B534-DE4D-A2F6-7F002FCE7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5022B-B707-E145-A298-1543E7A734CC}"/>
              </a:ext>
            </a:extLst>
          </p:cNvPr>
          <p:cNvSpPr>
            <a:spLocks noGrp="1"/>
          </p:cNvSpPr>
          <p:nvPr>
            <p:ph type="sldNum" sz="quarter" idx="12"/>
          </p:nvPr>
        </p:nvSpPr>
        <p:spPr/>
        <p:txBody>
          <a:bodyPr/>
          <a:lstStyle/>
          <a:p>
            <a:fld id="{49074AC6-6DF5-3C48-A5DF-1BC2A9DEAC92}" type="slidenum">
              <a:rPr lang="en-US" smtClean="0"/>
              <a:t>‹#›</a:t>
            </a:fld>
            <a:endParaRPr lang="en-US"/>
          </a:p>
        </p:txBody>
      </p:sp>
    </p:spTree>
    <p:extLst>
      <p:ext uri="{BB962C8B-B14F-4D97-AF65-F5344CB8AC3E}">
        <p14:creationId xmlns:p14="http://schemas.microsoft.com/office/powerpoint/2010/main" val="243524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FF541-98F2-C047-A9B1-FAAA4077E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0EB22A-A9D8-AB44-BB89-9054E98FA0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24AA3-1AE0-E14C-81EC-B1EA2A68D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700C9-8BFE-814F-993B-E78ED40E45EE}" type="datetimeFigureOut">
              <a:rPr lang="en-US" smtClean="0"/>
              <a:t>2/25/26</a:t>
            </a:fld>
            <a:endParaRPr lang="en-US"/>
          </a:p>
        </p:txBody>
      </p:sp>
      <p:sp>
        <p:nvSpPr>
          <p:cNvPr id="5" name="Footer Placeholder 4">
            <a:extLst>
              <a:ext uri="{FF2B5EF4-FFF2-40B4-BE49-F238E27FC236}">
                <a16:creationId xmlns:a16="http://schemas.microsoft.com/office/drawing/2014/main" id="{387003DE-AB5F-A345-820A-F38DC09AD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AACEE-6833-E44C-A086-C16D4C7A7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74AC6-6DF5-3C48-A5DF-1BC2A9DEAC92}" type="slidenum">
              <a:rPr lang="en-US" smtClean="0"/>
              <a:t>‹#›</a:t>
            </a:fld>
            <a:endParaRPr lang="en-US"/>
          </a:p>
        </p:txBody>
      </p:sp>
    </p:spTree>
    <p:extLst>
      <p:ext uri="{BB962C8B-B14F-4D97-AF65-F5344CB8AC3E}">
        <p14:creationId xmlns:p14="http://schemas.microsoft.com/office/powerpoint/2010/main" val="210974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7.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10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
            <a:extLst>
              <a:ext uri="{FF2B5EF4-FFF2-40B4-BE49-F238E27FC236}">
                <a16:creationId xmlns:a16="http://schemas.microsoft.com/office/drawing/2014/main" id="{E6C9EA9A-5D1B-4147-A23F-89D96ADE9FB7}"/>
              </a:ext>
            </a:extLst>
          </p:cNvPr>
          <p:cNvSpPr txBox="1">
            <a:spLocks noChangeArrowheads="1"/>
          </p:cNvSpPr>
          <p:nvPr/>
        </p:nvSpPr>
        <p:spPr bwMode="auto">
          <a:xfrm>
            <a:off x="3502256" y="152400"/>
            <a:ext cx="516827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3600" i="1" dirty="0">
                <a:solidFill>
                  <a:srgbClr val="0039AC"/>
                </a:solidFill>
                <a:latin typeface="Arial Black" charset="0"/>
              </a:rPr>
              <a:t>Geology 5660/6660</a:t>
            </a:r>
          </a:p>
          <a:p>
            <a:pPr algn="ctr"/>
            <a:r>
              <a:rPr lang="en-US" sz="3600" i="1" dirty="0">
                <a:solidFill>
                  <a:srgbClr val="0039AC"/>
                </a:solidFill>
                <a:latin typeface="Arial Black" charset="0"/>
              </a:rPr>
              <a:t>Applied Geophysics</a:t>
            </a:r>
            <a:endParaRPr lang="en-US" sz="3600" i="1" u="sng" dirty="0">
              <a:solidFill>
                <a:srgbClr val="0039AC"/>
              </a:solidFill>
              <a:latin typeface="Arial Black" charset="0"/>
            </a:endParaRPr>
          </a:p>
        </p:txBody>
      </p:sp>
      <p:sp>
        <p:nvSpPr>
          <p:cNvPr id="25" name="Text Box 26">
            <a:extLst>
              <a:ext uri="{FF2B5EF4-FFF2-40B4-BE49-F238E27FC236}">
                <a16:creationId xmlns:a16="http://schemas.microsoft.com/office/drawing/2014/main" id="{A27909E6-F928-2344-87E4-D36B5B1D5094}"/>
              </a:ext>
            </a:extLst>
          </p:cNvPr>
          <p:cNvSpPr txBox="1">
            <a:spLocks noChangeArrowheads="1"/>
          </p:cNvSpPr>
          <p:nvPr/>
        </p:nvSpPr>
        <p:spPr bwMode="auto">
          <a:xfrm>
            <a:off x="8720056" y="76200"/>
            <a:ext cx="191430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0000"/>
                </a:solidFill>
                <a:latin typeface="Arial" panose="020B0604020202020204" pitchFamily="34" charset="0"/>
                <a:cs typeface="Arial" panose="020B0604020202020204" pitchFamily="34" charset="0"/>
              </a:rPr>
              <a:t>25 Feb 2026</a:t>
            </a:r>
          </a:p>
        </p:txBody>
      </p:sp>
      <p:sp>
        <p:nvSpPr>
          <p:cNvPr id="26" name="Text Box 27">
            <a:extLst>
              <a:ext uri="{FF2B5EF4-FFF2-40B4-BE49-F238E27FC236}">
                <a16:creationId xmlns:a16="http://schemas.microsoft.com/office/drawing/2014/main" id="{D27C68A9-C2B4-9F44-A6AA-A8D2C6D4C7E3}"/>
              </a:ext>
            </a:extLst>
          </p:cNvPr>
          <p:cNvSpPr txBox="1">
            <a:spLocks noChangeArrowheads="1"/>
          </p:cNvSpPr>
          <p:nvPr/>
        </p:nvSpPr>
        <p:spPr bwMode="auto">
          <a:xfrm>
            <a:off x="8505743" y="6392543"/>
            <a:ext cx="354359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solidFill>
                  <a:srgbClr val="0039AC"/>
                </a:solidFill>
                <a:latin typeface="Arial" panose="020B0604020202020204" pitchFamily="34" charset="0"/>
                <a:cs typeface="Arial" panose="020B0604020202020204" pitchFamily="34" charset="0"/>
              </a:rPr>
              <a:t>© A.R. Lowry 2008-2026</a:t>
            </a:r>
            <a:endParaRPr lang="en-US" sz="2400" dirty="0">
              <a:solidFill>
                <a:srgbClr val="0039AC"/>
              </a:solidFill>
              <a:latin typeface="Arial" panose="020B0604020202020204" pitchFamily="34" charset="0"/>
              <a:ea typeface="ヒラギノ角ゴ Pro W3" charset="0"/>
              <a:cs typeface="Arial" panose="020B0604020202020204" pitchFamily="34" charset="0"/>
            </a:endParaRPr>
          </a:p>
        </p:txBody>
      </p:sp>
      <p:sp>
        <p:nvSpPr>
          <p:cNvPr id="2" name="Text Box 28">
            <a:extLst>
              <a:ext uri="{FF2B5EF4-FFF2-40B4-BE49-F238E27FC236}">
                <a16:creationId xmlns:a16="http://schemas.microsoft.com/office/drawing/2014/main" id="{D43AADBB-4666-B13B-7060-EE247905172F}"/>
              </a:ext>
            </a:extLst>
          </p:cNvPr>
          <p:cNvSpPr txBox="1">
            <a:spLocks noChangeArrowheads="1"/>
          </p:cNvSpPr>
          <p:nvPr/>
        </p:nvSpPr>
        <p:spPr bwMode="auto">
          <a:xfrm>
            <a:off x="296817" y="6394348"/>
            <a:ext cx="636712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0039AC"/>
                </a:solidFill>
                <a:latin typeface="Arial" panose="020B0604020202020204" pitchFamily="34" charset="0"/>
                <a:cs typeface="Arial" panose="020B0604020202020204" pitchFamily="34" charset="0"/>
              </a:rPr>
              <a:t>Read for Fri 27 Feb: </a:t>
            </a:r>
            <a:r>
              <a:rPr lang="en-US" sz="2400" i="1" kern="1200" dirty="0">
                <a:solidFill>
                  <a:srgbClr val="0039AC"/>
                </a:solidFill>
                <a:effectLst/>
                <a:latin typeface="Arial Black" panose="020B0604020202020204" pitchFamily="34" charset="0"/>
                <a:ea typeface="+mn-ea"/>
                <a:cs typeface="+mn-cs"/>
              </a:rPr>
              <a:t>Burger </a:t>
            </a:r>
            <a:r>
              <a:rPr lang="en-US" sz="2400" kern="1200" dirty="0">
                <a:solidFill>
                  <a:srgbClr val="0039AC"/>
                </a:solidFill>
                <a:effectLst/>
                <a:latin typeface="Arial" panose="020B0604020202020204" pitchFamily="34" charset="0"/>
                <a:cs typeface="Arial" panose="020B0604020202020204" pitchFamily="34" charset="0"/>
              </a:rPr>
              <a:t> 524-539 (§8.4)</a:t>
            </a:r>
            <a:endParaRPr lang="en-US" sz="2400" dirty="0">
              <a:solidFill>
                <a:srgbClr val="0039AC"/>
              </a:solidFill>
              <a:latin typeface="Arial" panose="020B0604020202020204" pitchFamily="34" charset="0"/>
              <a:cs typeface="Arial" panose="020B0604020202020204" pitchFamily="34" charset="0"/>
            </a:endParaRPr>
          </a:p>
        </p:txBody>
      </p:sp>
      <p:sp>
        <p:nvSpPr>
          <p:cNvPr id="4" name="Text Box 70">
            <a:extLst>
              <a:ext uri="{FF2B5EF4-FFF2-40B4-BE49-F238E27FC236}">
                <a16:creationId xmlns:a16="http://schemas.microsoft.com/office/drawing/2014/main" id="{DCE3D3EC-92C5-D6DD-86A6-53082643B835}"/>
              </a:ext>
            </a:extLst>
          </p:cNvPr>
          <p:cNvSpPr txBox="1">
            <a:spLocks noChangeArrowheads="1"/>
          </p:cNvSpPr>
          <p:nvPr/>
        </p:nvSpPr>
        <p:spPr bwMode="auto">
          <a:xfrm>
            <a:off x="1634783" y="1889704"/>
            <a:ext cx="8844088" cy="3508653"/>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i="1" dirty="0">
                <a:solidFill>
                  <a:srgbClr val="FF0000"/>
                </a:solidFill>
                <a:latin typeface="Arial Black" charset="0"/>
              </a:rPr>
              <a:t>Last Time: </a:t>
            </a:r>
            <a:r>
              <a:rPr lang="en-US" i="1" dirty="0">
                <a:solidFill>
                  <a:srgbClr val="0039AC"/>
                </a:solidFill>
                <a:latin typeface="Arial Black" charset="0"/>
              </a:rPr>
              <a:t>Reflection Seismic Interpretation</a:t>
            </a:r>
          </a:p>
          <a:p>
            <a:endParaRPr lang="en-US" sz="600" dirty="0">
              <a:solidFill>
                <a:srgbClr val="0039AC"/>
              </a:solidFill>
            </a:endParaRPr>
          </a:p>
          <a:p>
            <a:r>
              <a:rPr lang="en-US" dirty="0">
                <a:solidFill>
                  <a:srgbClr val="0039AC"/>
                </a:solidFill>
              </a:rPr>
              <a:t>• 3D gives higher resolution, better positioning (because it</a:t>
            </a:r>
          </a:p>
          <a:p>
            <a:r>
              <a:rPr lang="en-US" dirty="0">
                <a:solidFill>
                  <a:srgbClr val="0039AC"/>
                </a:solidFill>
              </a:rPr>
              <a:t>   enables migration of </a:t>
            </a:r>
            <a:r>
              <a:rPr lang="ja-JP" altLang="en-US">
                <a:solidFill>
                  <a:srgbClr val="0039AC"/>
                </a:solidFill>
                <a:latin typeface="Arial"/>
              </a:rPr>
              <a:t>“</a:t>
            </a:r>
            <a:r>
              <a:rPr lang="en-US" dirty="0">
                <a:solidFill>
                  <a:srgbClr val="0039AC"/>
                </a:solidFill>
              </a:rPr>
              <a:t>out-of-plane</a:t>
            </a:r>
            <a:r>
              <a:rPr lang="ja-JP" altLang="en-US">
                <a:solidFill>
                  <a:srgbClr val="0039AC"/>
                </a:solidFill>
                <a:latin typeface="Arial"/>
              </a:rPr>
              <a:t>”</a:t>
            </a:r>
            <a:r>
              <a:rPr lang="en-US" dirty="0">
                <a:solidFill>
                  <a:srgbClr val="0039AC"/>
                </a:solidFill>
              </a:rPr>
              <a:t> seismic reflection energy)</a:t>
            </a:r>
          </a:p>
          <a:p>
            <a:pPr>
              <a:lnSpc>
                <a:spcPct val="80000"/>
              </a:lnSpc>
              <a:spcBef>
                <a:spcPct val="20000"/>
              </a:spcBef>
              <a:buSzPct val="171000"/>
            </a:pPr>
            <a:r>
              <a:rPr lang="en-US" dirty="0">
                <a:solidFill>
                  <a:srgbClr val="0039AC"/>
                </a:solidFill>
              </a:rPr>
              <a:t>• </a:t>
            </a:r>
            <a:r>
              <a:rPr lang="en-US" b="1" i="1" dirty="0">
                <a:solidFill>
                  <a:srgbClr val="0039AC"/>
                </a:solidFill>
                <a:latin typeface="Arial Black" panose="020B0604020202020204" pitchFamily="34" charset="0"/>
                <a:cs typeface="Arial Black" panose="020B0604020202020204" pitchFamily="34" charset="0"/>
              </a:rPr>
              <a:t>Vertical resolution</a:t>
            </a:r>
            <a:r>
              <a:rPr lang="en-US" dirty="0">
                <a:solidFill>
                  <a:srgbClr val="0039AC"/>
                </a:solidFill>
                <a:latin typeface="Arial" panose="020B0604020202020204" pitchFamily="34" charset="0"/>
                <a:cs typeface="Arial" panose="020B0604020202020204" pitchFamily="34" charset="0"/>
              </a:rPr>
              <a:t> </a:t>
            </a:r>
            <a:r>
              <a:rPr lang="en-US" dirty="0">
                <a:solidFill>
                  <a:srgbClr val="0039AC"/>
                </a:solidFill>
              </a:rPr>
              <a:t>: Whether or not a layer is “visible”</a:t>
            </a:r>
          </a:p>
          <a:p>
            <a:pPr>
              <a:lnSpc>
                <a:spcPct val="80000"/>
              </a:lnSpc>
              <a:spcBef>
                <a:spcPct val="20000"/>
              </a:spcBef>
              <a:buSzPct val="171000"/>
            </a:pPr>
            <a:r>
              <a:rPr lang="en-US" dirty="0">
                <a:solidFill>
                  <a:srgbClr val="0039AC"/>
                </a:solidFill>
              </a:rPr>
              <a:t>   to seismic reflection depends in part on properties of the layer</a:t>
            </a:r>
          </a:p>
          <a:p>
            <a:pPr>
              <a:lnSpc>
                <a:spcPct val="80000"/>
              </a:lnSpc>
              <a:spcBef>
                <a:spcPct val="20000"/>
              </a:spcBef>
              <a:buSzPct val="171000"/>
            </a:pPr>
            <a:r>
              <a:rPr lang="en-US" dirty="0">
                <a:solidFill>
                  <a:srgbClr val="0039AC"/>
                </a:solidFill>
              </a:rPr>
              <a:t>   (including both thickness and impedance contrast)</a:t>
            </a:r>
          </a:p>
          <a:p>
            <a:pPr>
              <a:lnSpc>
                <a:spcPct val="80000"/>
              </a:lnSpc>
              <a:spcBef>
                <a:spcPct val="20000"/>
              </a:spcBef>
              <a:buSzPct val="171000"/>
            </a:pPr>
            <a:r>
              <a:rPr lang="en-US" dirty="0">
                <a:solidFill>
                  <a:srgbClr val="0039AC"/>
                </a:solidFill>
              </a:rPr>
              <a:t>• </a:t>
            </a:r>
            <a:r>
              <a:rPr lang="en-US" b="1" i="1" dirty="0">
                <a:solidFill>
                  <a:srgbClr val="0039AC"/>
                </a:solidFill>
                <a:latin typeface="Arial Black" panose="020B0604020202020204" pitchFamily="34" charset="0"/>
                <a:cs typeface="Arial Black" panose="020B0604020202020204" pitchFamily="34" charset="0"/>
              </a:rPr>
              <a:t>Lateral resolution </a:t>
            </a:r>
            <a:r>
              <a:rPr lang="en-US" dirty="0">
                <a:solidFill>
                  <a:srgbClr val="0039AC"/>
                </a:solidFill>
              </a:rPr>
              <a:t>: Faults are not directly imaged but</a:t>
            </a:r>
          </a:p>
          <a:p>
            <a:pPr>
              <a:lnSpc>
                <a:spcPct val="80000"/>
              </a:lnSpc>
              <a:spcBef>
                <a:spcPct val="20000"/>
              </a:spcBef>
              <a:buSzPct val="171000"/>
            </a:pPr>
            <a:r>
              <a:rPr lang="en-US" dirty="0">
                <a:solidFill>
                  <a:srgbClr val="0039AC"/>
                </a:solidFill>
              </a:rPr>
              <a:t>   inferred from both layer offsets and “blurring” caused by</a:t>
            </a:r>
          </a:p>
          <a:p>
            <a:pPr>
              <a:lnSpc>
                <a:spcPct val="80000"/>
              </a:lnSpc>
              <a:spcBef>
                <a:spcPct val="20000"/>
              </a:spcBef>
              <a:buSzPct val="171000"/>
            </a:pPr>
            <a:r>
              <a:rPr lang="en-US" dirty="0">
                <a:solidFill>
                  <a:srgbClr val="0039AC"/>
                </a:solidFill>
              </a:rPr>
              <a:t>   near-fault scattering of seismic energy</a:t>
            </a:r>
          </a:p>
        </p:txBody>
      </p:sp>
    </p:spTree>
    <p:extLst>
      <p:ext uri="{BB962C8B-B14F-4D97-AF65-F5344CB8AC3E}">
        <p14:creationId xmlns:p14="http://schemas.microsoft.com/office/powerpoint/2010/main" val="359845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F875F02F-AD1E-074A-A629-C82FD5BACEEE}"/>
              </a:ext>
            </a:extLst>
          </p:cNvPr>
          <p:cNvSpPr txBox="1">
            <a:spLocks/>
          </p:cNvSpPr>
          <p:nvPr/>
        </p:nvSpPr>
        <p:spPr bwMode="auto">
          <a:xfrm>
            <a:off x="7726363" y="172243"/>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9" name="Picture 8">
            <a:extLst>
              <a:ext uri="{FF2B5EF4-FFF2-40B4-BE49-F238E27FC236}">
                <a16:creationId xmlns:a16="http://schemas.microsoft.com/office/drawing/2014/main" id="{21851AF6-D00E-BA41-826E-CA4FCDA92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3699668"/>
            <a:ext cx="3705225" cy="29860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10" name="Rectangle 9">
            <a:extLst>
              <a:ext uri="{FF2B5EF4-FFF2-40B4-BE49-F238E27FC236}">
                <a16:creationId xmlns:a16="http://schemas.microsoft.com/office/drawing/2014/main" id="{D53557D9-053E-6B40-8465-B2F7CDA4B906}"/>
              </a:ext>
            </a:extLst>
          </p:cNvPr>
          <p:cNvSpPr>
            <a:spLocks/>
          </p:cNvSpPr>
          <p:nvPr/>
        </p:nvSpPr>
        <p:spPr bwMode="auto">
          <a:xfrm>
            <a:off x="1676400" y="1772443"/>
            <a:ext cx="8845691" cy="2357568"/>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spcBef>
                <a:spcPct val="20000"/>
              </a:spcBef>
              <a:buSzPct val="171000"/>
            </a:pPr>
            <a:r>
              <a:rPr lang="en-US" sz="3200" dirty="0">
                <a:solidFill>
                  <a:srgbClr val="0039AC"/>
                </a:solidFill>
                <a:ea typeface="Osaka" charset="0"/>
                <a:cs typeface="Osaka" charset="0"/>
              </a:rPr>
              <a:t>• Some 3D seismic is depth migrated, which</a:t>
            </a:r>
          </a:p>
          <a:p>
            <a:pPr>
              <a:spcBef>
                <a:spcPct val="20000"/>
              </a:spcBef>
              <a:buSzPct val="171000"/>
            </a:pPr>
            <a:r>
              <a:rPr lang="en-US" sz="3200" dirty="0">
                <a:solidFill>
                  <a:srgbClr val="0039AC"/>
                </a:solidFill>
                <a:ea typeface="Osaka" charset="0"/>
                <a:cs typeface="Osaka" charset="0"/>
              </a:rPr>
              <a:t>   gives a more realistic image (geometrically)</a:t>
            </a:r>
            <a:endParaRPr lang="en-US" sz="3200" dirty="0">
              <a:solidFill>
                <a:srgbClr val="0039AC"/>
              </a:solidFill>
              <a:ea typeface="ヒラギノ角ゴ ProN W3" charset="0"/>
              <a:cs typeface="ヒラギノ角ゴ ProN W3" charset="0"/>
            </a:endParaRPr>
          </a:p>
          <a:p>
            <a:pPr>
              <a:spcBef>
                <a:spcPct val="20000"/>
              </a:spcBef>
              <a:buSzPct val="171000"/>
            </a:pPr>
            <a:r>
              <a:rPr lang="en-US" sz="3200" dirty="0">
                <a:solidFill>
                  <a:srgbClr val="0039AC"/>
                </a:solidFill>
                <a:ea typeface="Osaka" charset="0"/>
                <a:cs typeface="Osaka" charset="0"/>
              </a:rPr>
              <a:t>• May not be easy to manage in a field with new</a:t>
            </a:r>
          </a:p>
          <a:p>
            <a:pPr>
              <a:spcBef>
                <a:spcPct val="20000"/>
              </a:spcBef>
              <a:buSzPct val="171000"/>
            </a:pPr>
            <a:r>
              <a:rPr lang="en-US" sz="3200" dirty="0">
                <a:solidFill>
                  <a:srgbClr val="0039AC"/>
                </a:solidFill>
                <a:ea typeface="Osaka" charset="0"/>
                <a:cs typeface="Osaka" charset="0"/>
              </a:rPr>
              <a:t>   wells being drilled</a:t>
            </a:r>
          </a:p>
        </p:txBody>
      </p:sp>
      <p:sp>
        <p:nvSpPr>
          <p:cNvPr id="11" name="Rectangle 10">
            <a:extLst>
              <a:ext uri="{FF2B5EF4-FFF2-40B4-BE49-F238E27FC236}">
                <a16:creationId xmlns:a16="http://schemas.microsoft.com/office/drawing/2014/main" id="{EBFC4BFE-99D1-8049-BF98-9D7247C437CD}"/>
              </a:ext>
            </a:extLst>
          </p:cNvPr>
          <p:cNvSpPr>
            <a:spLocks noChangeArrowheads="1"/>
          </p:cNvSpPr>
          <p:nvPr/>
        </p:nvSpPr>
        <p:spPr bwMode="auto">
          <a:xfrm>
            <a:off x="3810000" y="705643"/>
            <a:ext cx="4169731" cy="769441"/>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rPr>
              <a:t>Depth migration</a:t>
            </a:r>
          </a:p>
        </p:txBody>
      </p:sp>
    </p:spTree>
    <p:extLst>
      <p:ext uri="{BB962C8B-B14F-4D97-AF65-F5344CB8AC3E}">
        <p14:creationId xmlns:p14="http://schemas.microsoft.com/office/powerpoint/2010/main" val="320466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951BC0-B9C6-3644-8E94-5D7A79C1C437}"/>
              </a:ext>
            </a:extLst>
          </p:cNvPr>
          <p:cNvSpPr>
            <a:spLocks/>
          </p:cNvSpPr>
          <p:nvPr/>
        </p:nvSpPr>
        <p:spPr bwMode="auto">
          <a:xfrm>
            <a:off x="1507331" y="-7937"/>
            <a:ext cx="9177338" cy="6873875"/>
          </a:xfrm>
          <a:prstGeom prst="rect">
            <a:avLst/>
          </a:prstGeom>
          <a:solidFill>
            <a:srgbClr val="000000"/>
          </a:solidFill>
          <a:ln>
            <a:noFill/>
          </a:ln>
          <a:extLst>
            <a:ext uri="{91240B29-F687-4f45-9708-019B960494DF}">
              <a14:hiddenLine xmlns:lc="http://schemas.openxmlformats.org/drawingml/2006/lockedCanvas" xmlns:a14="http://schemas.microsoft.com/office/drawing/2010/main" xmlns="" w="25400">
                <a:solidFill>
                  <a:schemeClr val="tx1"/>
                </a:solidFill>
                <a:miter lim="800000"/>
                <a:headEnd/>
                <a:tailEnd/>
              </a14:hiddenLine>
            </a:ext>
          </a:extLst>
        </p:spPr>
        <p:txBody>
          <a:bodyPr lIns="0" tIns="0" rIns="0" bIns="0"/>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endParaRPr lang="en-US"/>
          </a:p>
        </p:txBody>
      </p:sp>
      <p:pic>
        <p:nvPicPr>
          <p:cNvPr id="6" name="Picture 5">
            <a:extLst>
              <a:ext uri="{FF2B5EF4-FFF2-40B4-BE49-F238E27FC236}">
                <a16:creationId xmlns:a16="http://schemas.microsoft.com/office/drawing/2014/main" id="{BBD469DB-8864-0A4A-9F1F-DEDADC570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06" y="71438"/>
            <a:ext cx="5589588" cy="424973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7" name="Picture 6">
            <a:extLst>
              <a:ext uri="{FF2B5EF4-FFF2-40B4-BE49-F238E27FC236}">
                <a16:creationId xmlns:a16="http://schemas.microsoft.com/office/drawing/2014/main" id="{304781E7-49C5-7E42-8A45-A5E560D0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756" y="457201"/>
            <a:ext cx="2419350" cy="329406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8" name="Picture 7">
            <a:extLst>
              <a:ext uri="{FF2B5EF4-FFF2-40B4-BE49-F238E27FC236}">
                <a16:creationId xmlns:a16="http://schemas.microsoft.com/office/drawing/2014/main" id="{077D8714-F790-8A48-8B1F-24F91B867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331" y="3562351"/>
            <a:ext cx="4776788" cy="328771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378564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2DDA801-3DF0-8A40-8D9E-1D1BBF3C514B}"/>
              </a:ext>
            </a:extLst>
          </p:cNvPr>
          <p:cNvSpPr txBox="1">
            <a:spLocks/>
          </p:cNvSpPr>
          <p:nvPr/>
        </p:nvSpPr>
        <p:spPr bwMode="auto">
          <a:xfrm>
            <a:off x="7599363" y="91281"/>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5" name="Picture 4">
            <a:extLst>
              <a:ext uri="{FF2B5EF4-FFF2-40B4-BE49-F238E27FC236}">
                <a16:creationId xmlns:a16="http://schemas.microsoft.com/office/drawing/2014/main" id="{73B50B8A-3D06-E94F-86E4-8EA52774B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1586706"/>
            <a:ext cx="3179763" cy="19827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6" name="Picture 5">
            <a:extLst>
              <a:ext uri="{FF2B5EF4-FFF2-40B4-BE49-F238E27FC236}">
                <a16:creationId xmlns:a16="http://schemas.microsoft.com/office/drawing/2014/main" id="{BC3DD023-753A-DB4D-80D2-CDFCCDA0E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2888456"/>
            <a:ext cx="5454650" cy="38782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7" name="Rectangle 6">
            <a:extLst>
              <a:ext uri="{FF2B5EF4-FFF2-40B4-BE49-F238E27FC236}">
                <a16:creationId xmlns:a16="http://schemas.microsoft.com/office/drawing/2014/main" id="{20D81209-093C-DF4B-801F-109358D90DB7}"/>
              </a:ext>
            </a:extLst>
          </p:cNvPr>
          <p:cNvSpPr>
            <a:spLocks noChangeArrowheads="1"/>
          </p:cNvSpPr>
          <p:nvPr/>
        </p:nvSpPr>
        <p:spPr bwMode="auto">
          <a:xfrm>
            <a:off x="3530600" y="472281"/>
            <a:ext cx="5213350"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latin typeface="Arial Black" charset="0"/>
              </a:rPr>
              <a:t>3-D visualization</a:t>
            </a:r>
          </a:p>
        </p:txBody>
      </p:sp>
    </p:spTree>
    <p:extLst>
      <p:ext uri="{BB962C8B-B14F-4D97-AF65-F5344CB8AC3E}">
        <p14:creationId xmlns:p14="http://schemas.microsoft.com/office/powerpoint/2010/main" val="376434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0C058149-C8BD-CB4C-873C-63ACD2DC0896}"/>
              </a:ext>
            </a:extLst>
          </p:cNvPr>
          <p:cNvSpPr txBox="1">
            <a:spLocks/>
          </p:cNvSpPr>
          <p:nvPr/>
        </p:nvSpPr>
        <p:spPr bwMode="auto">
          <a:xfrm>
            <a:off x="7789069" y="112712"/>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7" name="Picture 6">
            <a:extLst>
              <a:ext uri="{FF2B5EF4-FFF2-40B4-BE49-F238E27FC236}">
                <a16:creationId xmlns:a16="http://schemas.microsoft.com/office/drawing/2014/main" id="{65A67D52-CC74-3340-BA11-A8094B9FE42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231" y="3700462"/>
            <a:ext cx="4183063" cy="304482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9" name="Picture 8">
            <a:extLst>
              <a:ext uri="{FF2B5EF4-FFF2-40B4-BE49-F238E27FC236}">
                <a16:creationId xmlns:a16="http://schemas.microsoft.com/office/drawing/2014/main" id="{A0AF1E77-06D9-2240-AFCA-02BEDB3D7B5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6706" y="2257425"/>
            <a:ext cx="4838700" cy="3124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13" name="Picture 12">
            <a:extLst>
              <a:ext uri="{FF2B5EF4-FFF2-40B4-BE49-F238E27FC236}">
                <a16:creationId xmlns:a16="http://schemas.microsoft.com/office/drawing/2014/main" id="{665E4CC0-4F57-7B4C-9DF3-DE0F187CC6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1706" y="1189037"/>
            <a:ext cx="3178175" cy="18303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15043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2FED63DD-0F29-354B-8313-9BC0E7AC63BE}"/>
              </a:ext>
            </a:extLst>
          </p:cNvPr>
          <p:cNvSpPr txBox="1">
            <a:spLocks/>
          </p:cNvSpPr>
          <p:nvPr/>
        </p:nvSpPr>
        <p:spPr bwMode="auto">
          <a:xfrm>
            <a:off x="7764463" y="8563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10" name="Picture 9">
            <a:extLst>
              <a:ext uri="{FF2B5EF4-FFF2-40B4-BE49-F238E27FC236}">
                <a16:creationId xmlns:a16="http://schemas.microsoft.com/office/drawing/2014/main" id="{93D165E5-4803-1F4C-9E11-EB2BF3643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076235"/>
            <a:ext cx="6010275" cy="437832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11" name="Rectangle 10">
            <a:extLst>
              <a:ext uri="{FF2B5EF4-FFF2-40B4-BE49-F238E27FC236}">
                <a16:creationId xmlns:a16="http://schemas.microsoft.com/office/drawing/2014/main" id="{77D34242-B5A8-1E4D-8EF1-291E4B3D00C1}"/>
              </a:ext>
            </a:extLst>
          </p:cNvPr>
          <p:cNvSpPr/>
          <p:nvPr/>
        </p:nvSpPr>
        <p:spPr>
          <a:xfrm>
            <a:off x="1638300" y="5572035"/>
            <a:ext cx="8839200" cy="1200329"/>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defTabSz="642938"/>
            <a:r>
              <a:rPr lang="en-US" sz="1200" dirty="0">
                <a:solidFill>
                  <a:srgbClr val="0039AC"/>
                </a:solidFill>
                <a:latin typeface="Arial"/>
                <a:cs typeface="Arial"/>
                <a:sym typeface="Helvetica" charset="0"/>
              </a:rPr>
              <a:t>A complete 3D picture of the subsurface near two producing oil fields in the Gulf of Mexico shows the seabed at some 1,000 m water depth, and features such as salt structures in green and a salt diapir that penetrates the seabed (white). Thin lines show the paths of wells drilled to over 2000m below the seabed to develop the fields, fanning out to penetrate various reservoirs. Shallow bodies in front of the well paths on the left-hand side may provide hazards to drilling. Oil field reservoirs can be seen in </a:t>
            </a:r>
            <a:r>
              <a:rPr lang="en-US" sz="1200" dirty="0" err="1">
                <a:solidFill>
                  <a:srgbClr val="0039AC"/>
                </a:solidFill>
                <a:latin typeface="Arial"/>
                <a:cs typeface="Arial"/>
                <a:sym typeface="Helvetica" charset="0"/>
              </a:rPr>
              <a:t>colour</a:t>
            </a:r>
            <a:r>
              <a:rPr lang="en-US" sz="1200" dirty="0">
                <a:solidFill>
                  <a:srgbClr val="0039AC"/>
                </a:solidFill>
                <a:latin typeface="Arial"/>
                <a:cs typeface="Arial"/>
                <a:sym typeface="Helvetica" charset="0"/>
              </a:rPr>
              <a:t> (yellows and reds) at deeper levels. Most features are extracted from the actual data, though parts of two seismic profiles are shown in black and white near the base of the display.</a:t>
            </a:r>
          </a:p>
        </p:txBody>
      </p:sp>
      <p:sp>
        <p:nvSpPr>
          <p:cNvPr id="2" name="Rectangle 1">
            <a:extLst>
              <a:ext uri="{FF2B5EF4-FFF2-40B4-BE49-F238E27FC236}">
                <a16:creationId xmlns:a16="http://schemas.microsoft.com/office/drawing/2014/main" id="{54617970-1D51-FD44-9F7E-E122C80C6DC8}"/>
              </a:ext>
            </a:extLst>
          </p:cNvPr>
          <p:cNvSpPr/>
          <p:nvPr/>
        </p:nvSpPr>
        <p:spPr>
          <a:xfrm>
            <a:off x="4161304" y="462341"/>
            <a:ext cx="3869393" cy="584775"/>
          </a:xfrm>
          <a:prstGeom prst="rect">
            <a:avLst/>
          </a:prstGeom>
        </p:spPr>
        <p:txBody>
          <a:bodyPr wrap="none">
            <a:spAutoFit/>
          </a:bodyPr>
          <a:lstStyle/>
          <a:p>
            <a:r>
              <a:rPr lang="en-US" sz="3200" b="1" dirty="0">
                <a:solidFill>
                  <a:srgbClr val="0039AC"/>
                </a:solidFill>
                <a:latin typeface="Arial Black" panose="020B0604020202020204" pitchFamily="34" charset="0"/>
                <a:cs typeface="Arial Black" panose="020B0604020202020204" pitchFamily="34" charset="0"/>
              </a:rPr>
              <a:t>3-D visualization</a:t>
            </a:r>
            <a:endParaRPr lang="en-US" sz="3200" b="1" dirty="0">
              <a:solidFill>
                <a:srgbClr val="0039AC"/>
              </a:solidFill>
              <a:latin typeface="Arial Black" panose="020B0604020202020204" pitchFamily="34" charset="0"/>
              <a:ea typeface="ヒラギノ角ゴ ProN W3" charset="0"/>
              <a:cs typeface="Arial Black" panose="020B0604020202020204" pitchFamily="34" charset="0"/>
            </a:endParaRPr>
          </a:p>
        </p:txBody>
      </p:sp>
    </p:spTree>
    <p:extLst>
      <p:ext uri="{BB962C8B-B14F-4D97-AF65-F5344CB8AC3E}">
        <p14:creationId xmlns:p14="http://schemas.microsoft.com/office/powerpoint/2010/main" val="61924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AA5118-9F6F-6248-B029-095DB66CE840}"/>
              </a:ext>
            </a:extLst>
          </p:cNvPr>
          <p:cNvSpPr>
            <a:spLocks/>
          </p:cNvSpPr>
          <p:nvPr/>
        </p:nvSpPr>
        <p:spPr bwMode="auto">
          <a:xfrm>
            <a:off x="2590800" y="1698150"/>
            <a:ext cx="7010400" cy="145573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txBody>
          <a:bodyPr lIns="0" tIns="0" rIns="0" bIns="0" anchor="ct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defTabSz="642938">
              <a:spcBef>
                <a:spcPts val="913"/>
              </a:spcBef>
            </a:pPr>
            <a:r>
              <a:rPr lang="en-US" sz="2000" dirty="0">
                <a:solidFill>
                  <a:srgbClr val="0039AC"/>
                </a:solidFill>
                <a:latin typeface="Arial"/>
                <a:cs typeface="Arial"/>
                <a:sym typeface="Times New Roman" charset="0"/>
              </a:rPr>
              <a:t>• 4D seismic data is the combination of several 3D datasets collected at different times and collected/processed in the same way </a:t>
            </a:r>
          </a:p>
          <a:p>
            <a:pPr defTabSz="642938">
              <a:spcBef>
                <a:spcPts val="913"/>
              </a:spcBef>
            </a:pPr>
            <a:r>
              <a:rPr lang="en-US" sz="2000" dirty="0">
                <a:solidFill>
                  <a:srgbClr val="0039AC"/>
                </a:solidFill>
                <a:latin typeface="Arial"/>
                <a:cs typeface="Arial"/>
                <a:sym typeface="Times New Roman" charset="0"/>
              </a:rPr>
              <a:t>• The difference tells us where and how changes have occurred in the reservoir during production in the time interval. </a:t>
            </a:r>
          </a:p>
          <a:p>
            <a:pPr defTabSz="642938">
              <a:spcBef>
                <a:spcPts val="913"/>
              </a:spcBef>
            </a:pPr>
            <a:r>
              <a:rPr lang="en-US" sz="2000" dirty="0">
                <a:solidFill>
                  <a:srgbClr val="0039AC"/>
                </a:solidFill>
                <a:latin typeface="Arial"/>
                <a:cs typeface="Arial"/>
                <a:sym typeface="Times New Roman" charset="0"/>
              </a:rPr>
              <a:t>• This information is used for optimal positioning of new wells </a:t>
            </a:r>
          </a:p>
        </p:txBody>
      </p:sp>
      <p:pic>
        <p:nvPicPr>
          <p:cNvPr id="16" name="Picture 15">
            <a:extLst>
              <a:ext uri="{FF2B5EF4-FFF2-40B4-BE49-F238E27FC236}">
                <a16:creationId xmlns:a16="http://schemas.microsoft.com/office/drawing/2014/main" id="{6AF0F174-9E73-C345-B2C1-B92B981B2FE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29818"/>
            <a:ext cx="4876800" cy="31035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2" name="Rectangle 1">
            <a:extLst>
              <a:ext uri="{FF2B5EF4-FFF2-40B4-BE49-F238E27FC236}">
                <a16:creationId xmlns:a16="http://schemas.microsoft.com/office/drawing/2014/main" id="{4E19DDE2-1265-C844-B544-5C496E988EE6}"/>
              </a:ext>
            </a:extLst>
          </p:cNvPr>
          <p:cNvSpPr/>
          <p:nvPr/>
        </p:nvSpPr>
        <p:spPr>
          <a:xfrm>
            <a:off x="4541728" y="722630"/>
            <a:ext cx="3108544" cy="646331"/>
          </a:xfrm>
          <a:prstGeom prst="rect">
            <a:avLst/>
          </a:prstGeom>
        </p:spPr>
        <p:txBody>
          <a:bodyPr wrap="none">
            <a:spAutoFit/>
          </a:bodyPr>
          <a:lstStyle/>
          <a:p>
            <a:pPr algn="ctr" defTabSz="642938"/>
            <a:r>
              <a:rPr lang="en-US" sz="3600" dirty="0">
                <a:solidFill>
                  <a:srgbClr val="0039AC"/>
                </a:solidFill>
                <a:latin typeface="Arial Black"/>
                <a:cs typeface="Arial Black"/>
                <a:sym typeface="Gill Sans" charset="0"/>
              </a:rPr>
              <a:t>4-D seismic</a:t>
            </a:r>
          </a:p>
        </p:txBody>
      </p:sp>
      <p:sp>
        <p:nvSpPr>
          <p:cNvPr id="3" name="Text Box 3">
            <a:extLst>
              <a:ext uri="{FF2B5EF4-FFF2-40B4-BE49-F238E27FC236}">
                <a16:creationId xmlns:a16="http://schemas.microsoft.com/office/drawing/2014/main" id="{C2E02501-70FB-0662-A9C0-BC8E5DA1C0DE}"/>
              </a:ext>
            </a:extLst>
          </p:cNvPr>
          <p:cNvSpPr txBox="1">
            <a:spLocks/>
          </p:cNvSpPr>
          <p:nvPr/>
        </p:nvSpPr>
        <p:spPr bwMode="auto">
          <a:xfrm>
            <a:off x="7784306" y="15557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dirty="0">
                <a:solidFill>
                  <a:srgbClr val="0039AC"/>
                </a:solidFill>
                <a:latin typeface="Arial Black" charset="0"/>
                <a:ea typeface="ヒラギノ角ゴ ProN W3" charset="0"/>
                <a:cs typeface="ヒラギノ角ゴ ProN W3" charset="0"/>
              </a:rPr>
              <a:t>Haakon Fossen 2010</a:t>
            </a:r>
          </a:p>
        </p:txBody>
      </p:sp>
    </p:spTree>
    <p:extLst>
      <p:ext uri="{BB962C8B-B14F-4D97-AF65-F5344CB8AC3E}">
        <p14:creationId xmlns:p14="http://schemas.microsoft.com/office/powerpoint/2010/main" val="91104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1C5982-4559-6C44-8821-86072BE35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169" y="365919"/>
            <a:ext cx="5391150" cy="644683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2" name="TextBox 1">
            <a:extLst>
              <a:ext uri="{FF2B5EF4-FFF2-40B4-BE49-F238E27FC236}">
                <a16:creationId xmlns:a16="http://schemas.microsoft.com/office/drawing/2014/main" id="{6C7A3EAF-BBE5-1F46-A7A4-EC543034F540}"/>
              </a:ext>
            </a:extLst>
          </p:cNvPr>
          <p:cNvSpPr txBox="1"/>
          <p:nvPr/>
        </p:nvSpPr>
        <p:spPr>
          <a:xfrm>
            <a:off x="1982146" y="567951"/>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1988</a:t>
            </a:r>
          </a:p>
        </p:txBody>
      </p:sp>
      <p:sp>
        <p:nvSpPr>
          <p:cNvPr id="11" name="TextBox 10">
            <a:extLst>
              <a:ext uri="{FF2B5EF4-FFF2-40B4-BE49-F238E27FC236}">
                <a16:creationId xmlns:a16="http://schemas.microsoft.com/office/drawing/2014/main" id="{1620E081-B97B-5B46-B087-CEAF48E875C3}"/>
              </a:ext>
            </a:extLst>
          </p:cNvPr>
          <p:cNvSpPr txBox="1"/>
          <p:nvPr/>
        </p:nvSpPr>
        <p:spPr>
          <a:xfrm>
            <a:off x="1952802" y="3514666"/>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1995</a:t>
            </a:r>
          </a:p>
        </p:txBody>
      </p:sp>
      <p:sp>
        <p:nvSpPr>
          <p:cNvPr id="3" name="Text Box 3">
            <a:extLst>
              <a:ext uri="{FF2B5EF4-FFF2-40B4-BE49-F238E27FC236}">
                <a16:creationId xmlns:a16="http://schemas.microsoft.com/office/drawing/2014/main" id="{23B32E0B-59EF-4C78-4549-36F4DE64385A}"/>
              </a:ext>
            </a:extLst>
          </p:cNvPr>
          <p:cNvSpPr txBox="1">
            <a:spLocks/>
          </p:cNvSpPr>
          <p:nvPr/>
        </p:nvSpPr>
        <p:spPr bwMode="auto">
          <a:xfrm>
            <a:off x="7784306" y="15557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dirty="0">
                <a:solidFill>
                  <a:srgbClr val="0039AC"/>
                </a:solidFill>
                <a:latin typeface="Arial Black" charset="0"/>
                <a:ea typeface="ヒラギノ角ゴ ProN W3" charset="0"/>
                <a:cs typeface="ヒラギノ角ゴ ProN W3" charset="0"/>
              </a:rPr>
              <a:t>Haakon Fossen 2010</a:t>
            </a:r>
          </a:p>
        </p:txBody>
      </p:sp>
    </p:spTree>
    <p:extLst>
      <p:ext uri="{BB962C8B-B14F-4D97-AF65-F5344CB8AC3E}">
        <p14:creationId xmlns:p14="http://schemas.microsoft.com/office/powerpoint/2010/main" val="62495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57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9FCEA-C6D3-AC24-10DC-D9B9BA0F269A}"/>
            </a:ext>
          </a:extLst>
        </p:cNvPr>
        <p:cNvGrpSpPr/>
        <p:nvPr/>
      </p:nvGrpSpPr>
      <p:grpSpPr>
        <a:xfrm>
          <a:off x="0" y="0"/>
          <a:ext cx="0" cy="0"/>
          <a:chOff x="0" y="0"/>
          <a:chExt cx="0" cy="0"/>
        </a:xfrm>
      </p:grpSpPr>
    </p:spTree>
    <p:extLst>
      <p:ext uri="{BB962C8B-B14F-4D97-AF65-F5344CB8AC3E}">
        <p14:creationId xmlns:p14="http://schemas.microsoft.com/office/powerpoint/2010/main" val="298493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40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A0AEF4AF-098C-2A43-89FF-CC6445BE8E3A}"/>
              </a:ext>
            </a:extLst>
          </p:cNvPr>
          <p:cNvSpPr txBox="1">
            <a:spLocks/>
          </p:cNvSpPr>
          <p:nvPr/>
        </p:nvSpPr>
        <p:spPr bwMode="auto">
          <a:xfrm>
            <a:off x="7785894" y="117901"/>
            <a:ext cx="2789237" cy="366713"/>
          </a:xfrm>
          <a:prstGeom prst="rect">
            <a:avLst/>
          </a:prstGeom>
          <a:noFill/>
          <a:ln>
            <a:noFill/>
          </a:ln>
          <a:effectLst/>
          <a:extLst>
            <a:ext uri="{909E8E84-426E-40dd-AFC4-6F175D3DCCD1}">
              <a14:hiddenFill xmlns="" xmlns:a14="http://schemas.microsoft.com/office/drawing/2010/main" xmlns:lc="http://schemas.openxmlformats.org/drawingml/2006/lockedCanvas">
                <a:blipFill dpi="0" rotWithShape="0">
                  <a:blip r:embed="rId3"/>
                  <a:srcRect/>
                  <a:tile tx="0" ty="0" sx="100000" sy="100000" flip="none" algn="tl"/>
                </a:blipFill>
              </a14:hiddenFill>
            </a:ext>
            <a:ext uri="{91240B29-F687-4f45-9708-019B960494DF}">
              <a14:hiddenLine xmlns="" xmlns:a14="http://schemas.microsoft.com/office/drawing/2010/main" xmlns:lc="http://schemas.openxmlformats.org/drawingml/2006/lockedCanvas" w="25400">
                <a:solidFill>
                  <a:srgbClr val="000000"/>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eaLnBrk="1" hangingPunct="1"/>
            <a:r>
              <a:rPr lang="en-US" sz="1800" i="1">
                <a:solidFill>
                  <a:srgbClr val="0039AC"/>
                </a:solidFill>
                <a:latin typeface="Arial Black" charset="0"/>
                <a:ea typeface="ヒラギノ角ゴ ProN W3" charset="0"/>
                <a:cs typeface="ヒラギノ角ゴ ProN W3" charset="0"/>
              </a:rPr>
              <a:t>Haakon Fossen 2010</a:t>
            </a:r>
          </a:p>
        </p:txBody>
      </p:sp>
      <p:grpSp>
        <p:nvGrpSpPr>
          <p:cNvPr id="10" name="Group 9">
            <a:extLst>
              <a:ext uri="{FF2B5EF4-FFF2-40B4-BE49-F238E27FC236}">
                <a16:creationId xmlns:a16="http://schemas.microsoft.com/office/drawing/2014/main" id="{C7926A68-42EF-6E42-B026-85117B0643F9}"/>
              </a:ext>
            </a:extLst>
          </p:cNvPr>
          <p:cNvGrpSpPr>
            <a:grpSpLocks noChangeAspect="1"/>
          </p:cNvGrpSpPr>
          <p:nvPr/>
        </p:nvGrpSpPr>
        <p:grpSpPr bwMode="auto">
          <a:xfrm>
            <a:off x="1616869" y="575101"/>
            <a:ext cx="8924925" cy="5157788"/>
            <a:chOff x="-197" y="906"/>
            <a:chExt cx="5985" cy="3459"/>
          </a:xfrm>
        </p:grpSpPr>
        <p:pic>
          <p:nvPicPr>
            <p:cNvPr id="12" name="Picture 11">
              <a:extLst>
                <a:ext uri="{FF2B5EF4-FFF2-40B4-BE49-F238E27FC236}">
                  <a16:creationId xmlns:a16="http://schemas.microsoft.com/office/drawing/2014/main" id="{1ACF8D2A-18E1-B64B-BC02-F3454CF0419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 y="956"/>
              <a:ext cx="4539" cy="340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2700">
                  <a:solidFill>
                    <a:schemeClr val="tx1"/>
                  </a:solidFill>
                  <a:miter lim="800000"/>
                  <a:headEnd/>
                  <a:tailEnd/>
                </a14:hiddenLine>
              </a:ext>
            </a:extLst>
          </p:spPr>
        </p:pic>
        <p:pic>
          <p:nvPicPr>
            <p:cNvPr id="13" name="Picture 12">
              <a:extLst>
                <a:ext uri="{FF2B5EF4-FFF2-40B4-BE49-F238E27FC236}">
                  <a16:creationId xmlns:a16="http://schemas.microsoft.com/office/drawing/2014/main" id="{94803A6E-97B0-F04B-8AFD-7CFD36D8F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 y="906"/>
              <a:ext cx="5985" cy="3168"/>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12700">
                  <a:solidFill>
                    <a:schemeClr val="tx1"/>
                  </a:solidFill>
                  <a:miter lim="800000"/>
                  <a:headEnd/>
                  <a:tailEnd/>
                </a14:hiddenLine>
              </a:ext>
            </a:extLst>
          </p:spPr>
        </p:pic>
      </p:grpSp>
      <p:sp>
        <p:nvSpPr>
          <p:cNvPr id="11" name="Text Box 7">
            <a:extLst>
              <a:ext uri="{FF2B5EF4-FFF2-40B4-BE49-F238E27FC236}">
                <a16:creationId xmlns:a16="http://schemas.microsoft.com/office/drawing/2014/main" id="{1601BEC3-DE18-0F49-9B91-C1EABA301BF7}"/>
              </a:ext>
            </a:extLst>
          </p:cNvPr>
          <p:cNvSpPr txBox="1">
            <a:spLocks noChangeArrowheads="1"/>
          </p:cNvSpPr>
          <p:nvPr/>
        </p:nvSpPr>
        <p:spPr bwMode="auto">
          <a:xfrm>
            <a:off x="1980406" y="5909101"/>
            <a:ext cx="8276725" cy="830997"/>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eaLnBrk="1" hangingPunct="1"/>
            <a:r>
              <a:rPr lang="en-US" dirty="0">
                <a:solidFill>
                  <a:srgbClr val="0039AC"/>
                </a:solidFill>
              </a:rPr>
              <a:t>Directional drilling/steering technology is another reason for</a:t>
            </a:r>
          </a:p>
          <a:p>
            <a:pPr eaLnBrk="1" hangingPunct="1"/>
            <a:r>
              <a:rPr lang="en-US" dirty="0">
                <a:solidFill>
                  <a:srgbClr val="0039AC"/>
                </a:solidFill>
              </a:rPr>
              <a:t>   accurate depth migration!</a:t>
            </a:r>
          </a:p>
        </p:txBody>
      </p:sp>
    </p:spTree>
    <p:extLst>
      <p:ext uri="{BB962C8B-B14F-4D97-AF65-F5344CB8AC3E}">
        <p14:creationId xmlns:p14="http://schemas.microsoft.com/office/powerpoint/2010/main" val="208720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57D56AB7-4698-3048-97AE-3027CF909983}"/>
              </a:ext>
            </a:extLst>
          </p:cNvPr>
          <p:cNvSpPr txBox="1">
            <a:spLocks/>
          </p:cNvSpPr>
          <p:nvPr/>
        </p:nvSpPr>
        <p:spPr bwMode="auto">
          <a:xfrm>
            <a:off x="7131844" y="190500"/>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eaLnBrk="1" hangingPunct="1"/>
            <a:r>
              <a:rPr lang="en-US" sz="1800" i="1">
                <a:solidFill>
                  <a:srgbClr val="0039AC"/>
                </a:solidFill>
                <a:latin typeface="Arial Black" charset="0"/>
                <a:ea typeface="ヒラギノ角ゴ ProN W3" charset="0"/>
                <a:cs typeface="ヒラギノ角ゴ ProN W3" charset="0"/>
              </a:rPr>
              <a:t>Haakon Fossen 2010</a:t>
            </a:r>
          </a:p>
        </p:txBody>
      </p:sp>
      <p:sp>
        <p:nvSpPr>
          <p:cNvPr id="11" name="Rectangle 10">
            <a:extLst>
              <a:ext uri="{FF2B5EF4-FFF2-40B4-BE49-F238E27FC236}">
                <a16:creationId xmlns:a16="http://schemas.microsoft.com/office/drawing/2014/main" id="{5194DAFB-91E6-584B-94AD-4770E9EC2DDE}"/>
              </a:ext>
            </a:extLst>
          </p:cNvPr>
          <p:cNvSpPr>
            <a:spLocks noChangeArrowheads="1"/>
          </p:cNvSpPr>
          <p:nvPr/>
        </p:nvSpPr>
        <p:spPr bwMode="auto">
          <a:xfrm>
            <a:off x="3659981" y="571500"/>
            <a:ext cx="4872038"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eaLnBrk="1" hangingPunct="1"/>
            <a:r>
              <a:rPr lang="en-US" sz="4400" dirty="0">
                <a:solidFill>
                  <a:srgbClr val="0039AC"/>
                </a:solidFill>
                <a:latin typeface="Arial Black" charset="0"/>
              </a:rPr>
              <a:t>Seismic quality</a:t>
            </a:r>
          </a:p>
        </p:txBody>
      </p:sp>
      <p:sp>
        <p:nvSpPr>
          <p:cNvPr id="12" name="Rectangle 11">
            <a:extLst>
              <a:ext uri="{FF2B5EF4-FFF2-40B4-BE49-F238E27FC236}">
                <a16:creationId xmlns:a16="http://schemas.microsoft.com/office/drawing/2014/main" id="{D16B0B91-5FE7-8F40-BB87-8B7285F0B277}"/>
              </a:ext>
            </a:extLst>
          </p:cNvPr>
          <p:cNvSpPr>
            <a:spLocks noChangeArrowheads="1"/>
          </p:cNvSpPr>
          <p:nvPr/>
        </p:nvSpPr>
        <p:spPr bwMode="auto">
          <a:xfrm>
            <a:off x="2917085" y="1414463"/>
            <a:ext cx="6357831" cy="5312223"/>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eaLnBrk="1" hangingPunct="1">
              <a:spcBef>
                <a:spcPct val="20000"/>
              </a:spcBef>
              <a:buSzPct val="171000"/>
            </a:pPr>
            <a:r>
              <a:rPr lang="en-US" sz="3200" dirty="0">
                <a:solidFill>
                  <a:srgbClr val="0039AC"/>
                </a:solidFill>
              </a:rPr>
              <a:t>Depends on:</a:t>
            </a:r>
          </a:p>
          <a:p>
            <a:pPr eaLnBrk="1" hangingPunct="1">
              <a:spcBef>
                <a:spcPct val="20000"/>
              </a:spcBef>
              <a:buSzPct val="171000"/>
            </a:pPr>
            <a:r>
              <a:rPr lang="en-US" sz="3200" dirty="0">
                <a:solidFill>
                  <a:srgbClr val="0039AC"/>
                </a:solidFill>
              </a:rPr>
              <a:t>• Acoustic impedance contrast</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Depth (</a:t>
            </a:r>
            <a:r>
              <a:rPr lang="en-US" sz="3200" dirty="0">
                <a:solidFill>
                  <a:srgbClr val="0039AC"/>
                </a:solidFill>
                <a:sym typeface="Symbol" charset="0"/>
              </a:rPr>
              <a:t> </a:t>
            </a:r>
            <a:r>
              <a:rPr lang="en-US" sz="3200" dirty="0">
                <a:solidFill>
                  <a:srgbClr val="0039AC"/>
                </a:solidFill>
              </a:rPr>
              <a:t>frequency)</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Layer thickness (</a:t>
            </a:r>
            <a:r>
              <a:rPr lang="en-US" sz="3200" dirty="0">
                <a:solidFill>
                  <a:srgbClr val="0039AC"/>
                </a:solidFill>
                <a:sym typeface="Symbol" charset="0"/>
              </a:rPr>
              <a:t> </a:t>
            </a:r>
            <a:r>
              <a:rPr lang="en-US" sz="3200" dirty="0">
                <a:solidFill>
                  <a:srgbClr val="0039AC"/>
                </a:solidFill>
              </a:rPr>
              <a:t>interference)</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Properties of overlying layers</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Source energy</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Processing parameters</a:t>
            </a:r>
            <a:endParaRPr lang="en-US" sz="3200" dirty="0">
              <a:solidFill>
                <a:srgbClr val="0039AC"/>
              </a:solidFill>
              <a:ea typeface="ヒラギノ角ゴ ProN W3" charset="0"/>
              <a:cs typeface="ヒラギノ角ゴ ProN W3" charset="0"/>
            </a:endParaRPr>
          </a:p>
          <a:p>
            <a:pPr eaLnBrk="1" hangingPunct="1">
              <a:spcBef>
                <a:spcPct val="20000"/>
              </a:spcBef>
              <a:buSzPct val="171000"/>
            </a:pPr>
            <a:r>
              <a:rPr lang="en-US" sz="3200" dirty="0">
                <a:solidFill>
                  <a:srgbClr val="0039AC"/>
                </a:solidFill>
              </a:rPr>
              <a:t>• Acquisition direction</a:t>
            </a:r>
          </a:p>
          <a:p>
            <a:pPr eaLnBrk="1" hangingPunct="1">
              <a:spcBef>
                <a:spcPct val="20000"/>
              </a:spcBef>
              <a:buSzPct val="171000"/>
            </a:pPr>
            <a:r>
              <a:rPr lang="en-US" sz="3200" dirty="0">
                <a:solidFill>
                  <a:srgbClr val="0039AC"/>
                </a:solidFill>
              </a:rPr>
              <a:t>• Instrumentation</a:t>
            </a:r>
          </a:p>
        </p:txBody>
      </p:sp>
    </p:spTree>
    <p:extLst>
      <p:ext uri="{BB962C8B-B14F-4D97-AF65-F5344CB8AC3E}">
        <p14:creationId xmlns:p14="http://schemas.microsoft.com/office/powerpoint/2010/main" val="26683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DCBB384E-4F29-3B42-97F4-ECAF65871EA8}"/>
              </a:ext>
            </a:extLst>
          </p:cNvPr>
          <p:cNvSpPr txBox="1">
            <a:spLocks/>
          </p:cNvSpPr>
          <p:nvPr/>
        </p:nvSpPr>
        <p:spPr bwMode="auto">
          <a:xfrm>
            <a:off x="7688263" y="82550"/>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5" name="Picture 4">
            <a:extLst>
              <a:ext uri="{FF2B5EF4-FFF2-40B4-BE49-F238E27FC236}">
                <a16:creationId xmlns:a16="http://schemas.microsoft.com/office/drawing/2014/main" id="{36DA6EB2-43A7-C844-83C3-069C0EE21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263" y="3595688"/>
            <a:ext cx="3571875" cy="317976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6" name="Rectangle 5">
            <a:extLst>
              <a:ext uri="{FF2B5EF4-FFF2-40B4-BE49-F238E27FC236}">
                <a16:creationId xmlns:a16="http://schemas.microsoft.com/office/drawing/2014/main" id="{E329B4E5-E87B-4744-986B-C75AEFBCB57C}"/>
              </a:ext>
            </a:extLst>
          </p:cNvPr>
          <p:cNvSpPr>
            <a:spLocks/>
          </p:cNvSpPr>
          <p:nvPr/>
        </p:nvSpPr>
        <p:spPr bwMode="auto">
          <a:xfrm>
            <a:off x="1714500" y="1484313"/>
            <a:ext cx="8813631" cy="2948499"/>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spcBef>
                <a:spcPct val="20000"/>
              </a:spcBef>
              <a:buSzPct val="171000"/>
            </a:pPr>
            <a:r>
              <a:rPr lang="en-US" sz="3200" dirty="0">
                <a:solidFill>
                  <a:srgbClr val="0039AC"/>
                </a:solidFill>
                <a:ea typeface="Osaka" charset="0"/>
                <a:cs typeface="Osaka" charset="0"/>
              </a:rPr>
              <a:t>In industry parlance, the process of determining</a:t>
            </a:r>
          </a:p>
          <a:p>
            <a:pPr>
              <a:spcBef>
                <a:spcPct val="20000"/>
              </a:spcBef>
              <a:buSzPct val="171000"/>
            </a:pPr>
            <a:r>
              <a:rPr lang="en-US" sz="3200" dirty="0">
                <a:solidFill>
                  <a:srgbClr val="0039AC"/>
                </a:solidFill>
                <a:ea typeface="Osaka" charset="0"/>
                <a:cs typeface="Osaka" charset="0"/>
              </a:rPr>
              <a:t>   </a:t>
            </a:r>
            <a:r>
              <a:rPr lang="en-US" sz="3200" b="1" i="1" dirty="0">
                <a:solidFill>
                  <a:srgbClr val="FF0000"/>
                </a:solidFill>
                <a:latin typeface="Arial Black" panose="020B0604020202020204" pitchFamily="34" charset="0"/>
                <a:ea typeface="Osaka" charset="0"/>
                <a:cs typeface="Arial Black" panose="020B0604020202020204" pitchFamily="34" charset="0"/>
              </a:rPr>
              <a:t>physical properties </a:t>
            </a:r>
            <a:r>
              <a:rPr lang="en-US" sz="3200" dirty="0">
                <a:solidFill>
                  <a:srgbClr val="0039AC"/>
                </a:solidFill>
                <a:ea typeface="Osaka" charset="0"/>
                <a:cs typeface="Osaka" charset="0"/>
              </a:rPr>
              <a:t>of rocks and pore</a:t>
            </a:r>
          </a:p>
          <a:p>
            <a:pPr>
              <a:spcBef>
                <a:spcPct val="20000"/>
              </a:spcBef>
              <a:buSzPct val="171000"/>
            </a:pPr>
            <a:r>
              <a:rPr lang="en-US" sz="3200" dirty="0">
                <a:solidFill>
                  <a:srgbClr val="0039AC"/>
                </a:solidFill>
                <a:ea typeface="Osaka" charset="0"/>
                <a:cs typeface="Osaka" charset="0"/>
              </a:rPr>
              <a:t>   fluid that could have produced a given</a:t>
            </a:r>
          </a:p>
          <a:p>
            <a:pPr>
              <a:spcBef>
                <a:spcPct val="20000"/>
              </a:spcBef>
              <a:buSzPct val="171000"/>
            </a:pPr>
            <a:r>
              <a:rPr lang="en-US" sz="3200" dirty="0">
                <a:solidFill>
                  <a:srgbClr val="0039AC"/>
                </a:solidFill>
                <a:ea typeface="Osaka" charset="0"/>
                <a:cs typeface="Osaka" charset="0"/>
              </a:rPr>
              <a:t>   seismic image/</a:t>
            </a:r>
          </a:p>
          <a:p>
            <a:pPr>
              <a:spcBef>
                <a:spcPct val="20000"/>
              </a:spcBef>
              <a:buSzPct val="171000"/>
            </a:pPr>
            <a:r>
              <a:rPr lang="en-US" sz="3200" dirty="0">
                <a:solidFill>
                  <a:srgbClr val="0039AC"/>
                </a:solidFill>
                <a:ea typeface="Osaka" charset="0"/>
                <a:cs typeface="Osaka" charset="0"/>
              </a:rPr>
              <a:t>   data set</a:t>
            </a:r>
          </a:p>
        </p:txBody>
      </p:sp>
      <p:sp>
        <p:nvSpPr>
          <p:cNvPr id="7" name="Rectangle 6">
            <a:extLst>
              <a:ext uri="{FF2B5EF4-FFF2-40B4-BE49-F238E27FC236}">
                <a16:creationId xmlns:a16="http://schemas.microsoft.com/office/drawing/2014/main" id="{BE9F696A-DD74-8849-9299-5C8E2B33D3A6}"/>
              </a:ext>
            </a:extLst>
          </p:cNvPr>
          <p:cNvSpPr>
            <a:spLocks noChangeArrowheads="1"/>
          </p:cNvSpPr>
          <p:nvPr/>
        </p:nvSpPr>
        <p:spPr bwMode="auto">
          <a:xfrm>
            <a:off x="3314700" y="539750"/>
            <a:ext cx="5584825"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latin typeface="Arial Black" charset="0"/>
              </a:rPr>
              <a:t>Seismic inversion</a:t>
            </a:r>
          </a:p>
        </p:txBody>
      </p:sp>
    </p:spTree>
    <p:extLst>
      <p:ext uri="{BB962C8B-B14F-4D97-AF65-F5344CB8AC3E}">
        <p14:creationId xmlns:p14="http://schemas.microsoft.com/office/powerpoint/2010/main" val="18828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27D286AF-3FD2-904E-A322-F4520114E17A}"/>
              </a:ext>
            </a:extLst>
          </p:cNvPr>
          <p:cNvSpPr txBox="1">
            <a:spLocks/>
          </p:cNvSpPr>
          <p:nvPr/>
        </p:nvSpPr>
        <p:spPr bwMode="auto">
          <a:xfrm>
            <a:off x="7152506" y="104775"/>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dirty="0">
                <a:solidFill>
                  <a:srgbClr val="0039AC"/>
                </a:solidFill>
                <a:latin typeface="Arial Black" charset="0"/>
                <a:ea typeface="ヒラギノ角ゴ ProN W3" charset="0"/>
                <a:cs typeface="ヒラギノ角ゴ ProN W3" charset="0"/>
              </a:rPr>
              <a:t>Haakon Fossen 2010</a:t>
            </a:r>
          </a:p>
        </p:txBody>
      </p:sp>
      <p:pic>
        <p:nvPicPr>
          <p:cNvPr id="6" name="Picture 5">
            <a:extLst>
              <a:ext uri="{FF2B5EF4-FFF2-40B4-BE49-F238E27FC236}">
                <a16:creationId xmlns:a16="http://schemas.microsoft.com/office/drawing/2014/main" id="{B56018D6-A08B-4248-983C-846397914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903" y="1412875"/>
            <a:ext cx="4778375" cy="53403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7" name="Rectangle 6">
            <a:extLst>
              <a:ext uri="{FF2B5EF4-FFF2-40B4-BE49-F238E27FC236}">
                <a16:creationId xmlns:a16="http://schemas.microsoft.com/office/drawing/2014/main" id="{DE339C56-1790-2A4E-97FB-07F49AFBD2B0}"/>
              </a:ext>
            </a:extLst>
          </p:cNvPr>
          <p:cNvSpPr>
            <a:spLocks noChangeArrowheads="1"/>
          </p:cNvSpPr>
          <p:nvPr/>
        </p:nvSpPr>
        <p:spPr bwMode="auto">
          <a:xfrm>
            <a:off x="2246122" y="485775"/>
            <a:ext cx="3655937" cy="769441"/>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dirty="0">
                <a:solidFill>
                  <a:srgbClr val="0039AC"/>
                </a:solidFill>
                <a:latin typeface="Arial Black" charset="0"/>
              </a:rPr>
              <a:t>Correlation</a:t>
            </a:r>
          </a:p>
        </p:txBody>
      </p:sp>
      <p:sp>
        <p:nvSpPr>
          <p:cNvPr id="2" name="TextBox 1">
            <a:extLst>
              <a:ext uri="{FF2B5EF4-FFF2-40B4-BE49-F238E27FC236}">
                <a16:creationId xmlns:a16="http://schemas.microsoft.com/office/drawing/2014/main" id="{0201E41E-9E90-CBC2-DEDF-30F86A4A2A1C}"/>
              </a:ext>
            </a:extLst>
          </p:cNvPr>
          <p:cNvSpPr txBox="1"/>
          <p:nvPr/>
        </p:nvSpPr>
        <p:spPr>
          <a:xfrm>
            <a:off x="6529584" y="2190224"/>
            <a:ext cx="4035079" cy="3785652"/>
          </a:xfrm>
          <a:prstGeom prst="rect">
            <a:avLst/>
          </a:prstGeom>
          <a:noFill/>
        </p:spPr>
        <p:txBody>
          <a:bodyPr wrap="none" rtlCol="0">
            <a:spAutoFit/>
          </a:bodyPr>
          <a:lstStyle/>
          <a:p>
            <a:r>
              <a:rPr lang="en-US" sz="2400" dirty="0">
                <a:solidFill>
                  <a:srgbClr val="0039AC"/>
                </a:solidFill>
                <a:latin typeface="Arial" panose="020B0604020202020204" pitchFamily="34" charset="0"/>
                <a:cs typeface="Arial" panose="020B0604020202020204" pitchFamily="34" charset="0"/>
              </a:rPr>
              <a:t>One approach to imaging</a:t>
            </a:r>
          </a:p>
          <a:p>
            <a:r>
              <a:rPr lang="en-US" sz="2400" dirty="0">
                <a:solidFill>
                  <a:srgbClr val="0039AC"/>
                </a:solidFill>
                <a:latin typeface="Arial" panose="020B0604020202020204" pitchFamily="34" charset="0"/>
                <a:cs typeface="Arial" panose="020B0604020202020204" pitchFamily="34" charset="0"/>
              </a:rPr>
              <a:t>structure is to focus on</a:t>
            </a:r>
          </a:p>
          <a:p>
            <a:r>
              <a:rPr lang="en-US" sz="2400" dirty="0">
                <a:solidFill>
                  <a:srgbClr val="0039AC"/>
                </a:solidFill>
                <a:latin typeface="Arial" panose="020B0604020202020204" pitchFamily="34" charset="0"/>
                <a:cs typeface="Arial" panose="020B0604020202020204" pitchFamily="34" charset="0"/>
              </a:rPr>
              <a:t>one particular impedance</a:t>
            </a:r>
          </a:p>
          <a:p>
            <a:r>
              <a:rPr lang="en-US" sz="2400" dirty="0">
                <a:solidFill>
                  <a:srgbClr val="0039AC"/>
                </a:solidFill>
                <a:latin typeface="Arial" panose="020B0604020202020204" pitchFamily="34" charset="0"/>
                <a:cs typeface="Arial" panose="020B0604020202020204" pitchFamily="34" charset="0"/>
              </a:rPr>
              <a:t>horizon (often representing</a:t>
            </a:r>
          </a:p>
          <a:p>
            <a:r>
              <a:rPr lang="en-US" sz="2400" dirty="0">
                <a:solidFill>
                  <a:srgbClr val="0039AC"/>
                </a:solidFill>
                <a:latin typeface="Arial" panose="020B0604020202020204" pitchFamily="34" charset="0"/>
                <a:cs typeface="Arial" panose="020B0604020202020204" pitchFamily="34" charset="0"/>
              </a:rPr>
              <a:t>a particular formation of</a:t>
            </a:r>
          </a:p>
          <a:p>
            <a:r>
              <a:rPr lang="en-US" sz="2400" dirty="0">
                <a:solidFill>
                  <a:srgbClr val="0039AC"/>
                </a:solidFill>
                <a:latin typeface="Arial" panose="020B0604020202020204" pitchFamily="34" charset="0"/>
                <a:cs typeface="Arial" panose="020B0604020202020204" pitchFamily="34" charset="0"/>
              </a:rPr>
              <a:t>interest) and mapping the</a:t>
            </a:r>
          </a:p>
          <a:p>
            <a:r>
              <a:rPr lang="en-US" sz="2400" dirty="0">
                <a:solidFill>
                  <a:srgbClr val="0039AC"/>
                </a:solidFill>
                <a:latin typeface="Arial" panose="020B0604020202020204" pitchFamily="34" charset="0"/>
                <a:cs typeface="Arial" panose="020B0604020202020204" pitchFamily="34" charset="0"/>
              </a:rPr>
              <a:t>depth or two-way travel time</a:t>
            </a:r>
          </a:p>
          <a:p>
            <a:r>
              <a:rPr lang="en-US" sz="2400" dirty="0">
                <a:solidFill>
                  <a:srgbClr val="0039AC"/>
                </a:solidFill>
                <a:latin typeface="Arial" panose="020B0604020202020204" pitchFamily="34" charset="0"/>
                <a:cs typeface="Arial" panose="020B0604020202020204" pitchFamily="34" charset="0"/>
              </a:rPr>
              <a:t>of that horizon as a surface</a:t>
            </a:r>
          </a:p>
          <a:p>
            <a:r>
              <a:rPr lang="en-US" sz="2400" dirty="0">
                <a:solidFill>
                  <a:srgbClr val="0039AC"/>
                </a:solidFill>
                <a:latin typeface="Arial" panose="020B0604020202020204" pitchFamily="34" charset="0"/>
                <a:cs typeface="Arial" panose="020B0604020202020204" pitchFamily="34" charset="0"/>
              </a:rPr>
              <a:t>using cross-correlation</a:t>
            </a:r>
          </a:p>
          <a:p>
            <a:r>
              <a:rPr lang="en-US" sz="2400" dirty="0">
                <a:solidFill>
                  <a:srgbClr val="0039AC"/>
                </a:solidFill>
                <a:latin typeface="Arial" panose="020B0604020202020204" pitchFamily="34" charset="0"/>
                <a:cs typeface="Arial" panose="020B0604020202020204" pitchFamily="34" charset="0"/>
              </a:rPr>
              <a:t>techniques</a:t>
            </a:r>
          </a:p>
        </p:txBody>
      </p:sp>
    </p:spTree>
    <p:extLst>
      <p:ext uri="{BB962C8B-B14F-4D97-AF65-F5344CB8AC3E}">
        <p14:creationId xmlns:p14="http://schemas.microsoft.com/office/powerpoint/2010/main" val="234785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a:extLst>
              <a:ext uri="{FF2B5EF4-FFF2-40B4-BE49-F238E27FC236}">
                <a16:creationId xmlns:a16="http://schemas.microsoft.com/office/drawing/2014/main" id="{070B8D4E-A519-0A44-AED7-388EB8AB6BEE}"/>
              </a:ext>
            </a:extLst>
          </p:cNvPr>
          <p:cNvSpPr txBox="1">
            <a:spLocks/>
          </p:cNvSpPr>
          <p:nvPr/>
        </p:nvSpPr>
        <p:spPr bwMode="auto">
          <a:xfrm>
            <a:off x="7447756" y="129381"/>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22" name="Picture 21">
            <a:extLst>
              <a:ext uri="{FF2B5EF4-FFF2-40B4-BE49-F238E27FC236}">
                <a16:creationId xmlns:a16="http://schemas.microsoft.com/office/drawing/2014/main" id="{160F9698-8AB6-C24E-9277-1541C7866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868" y="1518444"/>
            <a:ext cx="2357438" cy="324008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23" name="Picture 22">
            <a:extLst>
              <a:ext uri="{FF2B5EF4-FFF2-40B4-BE49-F238E27FC236}">
                <a16:creationId xmlns:a16="http://schemas.microsoft.com/office/drawing/2014/main" id="{536D70F5-8777-8E4C-B923-0D95167E3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006" y="223044"/>
            <a:ext cx="5429250" cy="64960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24" name="Picture 23">
            <a:extLst>
              <a:ext uri="{FF2B5EF4-FFF2-40B4-BE49-F238E27FC236}">
                <a16:creationId xmlns:a16="http://schemas.microsoft.com/office/drawing/2014/main" id="{E07F5ED1-DEC9-D44E-B3A2-8E74BC90D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868" y="272256"/>
            <a:ext cx="5389563" cy="645636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84140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D45FC2-242A-1948-8682-01A1B14B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7" y="81756"/>
            <a:ext cx="8924925" cy="6694488"/>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9" name="Text Box 6">
            <a:extLst>
              <a:ext uri="{FF2B5EF4-FFF2-40B4-BE49-F238E27FC236}">
                <a16:creationId xmlns:a16="http://schemas.microsoft.com/office/drawing/2014/main" id="{15B6C71F-613E-894E-8B2E-7E1228E6219C}"/>
              </a:ext>
            </a:extLst>
          </p:cNvPr>
          <p:cNvSpPr txBox="1">
            <a:spLocks/>
          </p:cNvSpPr>
          <p:nvPr/>
        </p:nvSpPr>
        <p:spPr bwMode="auto">
          <a:xfrm>
            <a:off x="7807325" y="81756"/>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4"/>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sp>
        <p:nvSpPr>
          <p:cNvPr id="2" name="TextBox 1">
            <a:extLst>
              <a:ext uri="{FF2B5EF4-FFF2-40B4-BE49-F238E27FC236}">
                <a16:creationId xmlns:a16="http://schemas.microsoft.com/office/drawing/2014/main" id="{20952074-FF91-39A8-431F-CE909CD748AA}"/>
              </a:ext>
            </a:extLst>
          </p:cNvPr>
          <p:cNvSpPr txBox="1"/>
          <p:nvPr/>
        </p:nvSpPr>
        <p:spPr>
          <a:xfrm>
            <a:off x="3211830" y="265112"/>
            <a:ext cx="2615844" cy="646331"/>
          </a:xfrm>
          <a:prstGeom prst="rect">
            <a:avLst/>
          </a:prstGeom>
          <a:solidFill>
            <a:schemeClr val="bg1"/>
          </a:solidFill>
        </p:spPr>
        <p:txBody>
          <a:bodyPr wrap="none" rtlCol="0">
            <a:spAutoFit/>
          </a:bodyPr>
          <a:lstStyle/>
          <a:p>
            <a:r>
              <a:rPr lang="en-US" dirty="0"/>
              <a:t>Note this is mapped in</a:t>
            </a:r>
          </a:p>
          <a:p>
            <a:r>
              <a:rPr lang="en-US" dirty="0"/>
              <a:t>two-way travel-time (</a:t>
            </a:r>
            <a:r>
              <a:rPr lang="en-US" dirty="0" err="1"/>
              <a:t>ms</a:t>
            </a:r>
            <a:r>
              <a:rPr lang="en-US" dirty="0"/>
              <a:t>)!</a:t>
            </a:r>
          </a:p>
        </p:txBody>
      </p:sp>
    </p:spTree>
    <p:extLst>
      <p:ext uri="{BB962C8B-B14F-4D97-AF65-F5344CB8AC3E}">
        <p14:creationId xmlns:p14="http://schemas.microsoft.com/office/powerpoint/2010/main" val="271607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15A42C15-2C05-5547-9C8D-A35A39353F21}"/>
              </a:ext>
            </a:extLst>
          </p:cNvPr>
          <p:cNvSpPr txBox="1">
            <a:spLocks/>
          </p:cNvSpPr>
          <p:nvPr/>
        </p:nvSpPr>
        <p:spPr bwMode="auto">
          <a:xfrm>
            <a:off x="7393781" y="115093"/>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7" name="Picture 6">
            <a:extLst>
              <a:ext uri="{FF2B5EF4-FFF2-40B4-BE49-F238E27FC236}">
                <a16:creationId xmlns:a16="http://schemas.microsoft.com/office/drawing/2014/main" id="{BF7EB1A2-155C-9746-A67F-4F83C5F44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306" y="1262856"/>
            <a:ext cx="4611687" cy="54800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8" name="Picture 7">
            <a:extLst>
              <a:ext uri="{FF2B5EF4-FFF2-40B4-BE49-F238E27FC236}">
                <a16:creationId xmlns:a16="http://schemas.microsoft.com/office/drawing/2014/main" id="{9B7866AD-7387-DC46-9C52-695B599C0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981" y="3010693"/>
            <a:ext cx="3267075" cy="2924175"/>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232954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a:extLst>
              <a:ext uri="{FF2B5EF4-FFF2-40B4-BE49-F238E27FC236}">
                <a16:creationId xmlns:a16="http://schemas.microsoft.com/office/drawing/2014/main" id="{A08A73D5-A42C-8540-BF53-E2C663242B2F}"/>
              </a:ext>
            </a:extLst>
          </p:cNvPr>
          <p:cNvSpPr txBox="1">
            <a:spLocks/>
          </p:cNvSpPr>
          <p:nvPr/>
        </p:nvSpPr>
        <p:spPr bwMode="auto">
          <a:xfrm>
            <a:off x="7616825" y="77787"/>
            <a:ext cx="2789237" cy="366713"/>
          </a:xfrm>
          <a:prstGeom prst="rect">
            <a:avLst/>
          </a:prstGeom>
          <a:noFill/>
          <a:ln>
            <a:noFill/>
          </a:ln>
          <a:effectLst/>
          <a:extLst>
            <a:ext uri="{909E8E84-426E-40dd-AFC4-6F175D3DCCD1}">
              <a14:hiddenFill xmlns:lc="http://schemas.openxmlformats.org/drawingml/2006/lockedCanvas" xmlns:a14="http://schemas.microsoft.com/office/drawing/2010/main" xmlns="">
                <a:blipFill dpi="0" rotWithShape="0">
                  <a:blip r:embed="rId3"/>
                  <a:srcRect/>
                  <a:tile tx="0" ty="0" sx="100000" sy="100000" flip="none" algn="tl"/>
                </a:blipFill>
              </a14:hiddenFill>
            </a:ext>
            <a:ext uri="{91240B29-F687-4f45-9708-019B960494DF}">
              <a14:hiddenLine xmlns:lc="http://schemas.openxmlformats.org/drawingml/2006/lockedCanvas" xmlns:a14="http://schemas.microsoft.com/office/drawing/2010/main" xmlns="" w="25400">
                <a:solidFill>
                  <a:srgbClr val="000000"/>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a:r>
              <a:rPr lang="en-US" sz="1800" i="1">
                <a:solidFill>
                  <a:srgbClr val="0039AC"/>
                </a:solidFill>
                <a:latin typeface="Arial Black" charset="0"/>
                <a:ea typeface="ヒラギノ角ゴ ProN W3" charset="0"/>
                <a:cs typeface="ヒラギノ角ゴ ProN W3" charset="0"/>
              </a:rPr>
              <a:t>Haakon Fossen 2010</a:t>
            </a:r>
          </a:p>
        </p:txBody>
      </p:sp>
      <p:pic>
        <p:nvPicPr>
          <p:cNvPr id="11" name="Picture 10">
            <a:extLst>
              <a:ext uri="{FF2B5EF4-FFF2-40B4-BE49-F238E27FC236}">
                <a16:creationId xmlns:a16="http://schemas.microsoft.com/office/drawing/2014/main" id="{8C092858-D29F-254F-A2FF-7F18D47E8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725" y="2838450"/>
            <a:ext cx="2536825" cy="347345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pic>
        <p:nvPicPr>
          <p:cNvPr id="12" name="Picture 11">
            <a:extLst>
              <a:ext uri="{FF2B5EF4-FFF2-40B4-BE49-F238E27FC236}">
                <a16:creationId xmlns:a16="http://schemas.microsoft.com/office/drawing/2014/main" id="{4E2FF18D-EAC4-CF4C-AB5C-7A3F1B6FD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612" t="3957" r="13985" b="55408"/>
          <a:stretch>
            <a:fillRect/>
          </a:stretch>
        </p:blipFill>
        <p:spPr bwMode="auto">
          <a:xfrm>
            <a:off x="3103562" y="2824162"/>
            <a:ext cx="2354263" cy="34290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pic>
      <p:sp>
        <p:nvSpPr>
          <p:cNvPr id="13" name="Rectangle 12">
            <a:extLst>
              <a:ext uri="{FF2B5EF4-FFF2-40B4-BE49-F238E27FC236}">
                <a16:creationId xmlns:a16="http://schemas.microsoft.com/office/drawing/2014/main" id="{9BBA0928-2272-EE48-BE10-328751309A87}"/>
              </a:ext>
            </a:extLst>
          </p:cNvPr>
          <p:cNvSpPr>
            <a:spLocks/>
          </p:cNvSpPr>
          <p:nvPr/>
        </p:nvSpPr>
        <p:spPr bwMode="auto">
          <a:xfrm>
            <a:off x="3841750" y="6323012"/>
            <a:ext cx="790575" cy="457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txBody>
          <a:bodyPr wrap="none" lIns="0" tIns="0" rIns="0" bIns="0" anchor="ctr">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defTabSz="642938"/>
            <a:r>
              <a:rPr lang="en-US" sz="3000">
                <a:solidFill>
                  <a:srgbClr val="0039AC"/>
                </a:solidFill>
                <a:latin typeface="Gill Sans" charset="0"/>
                <a:cs typeface="Gill Sans" charset="0"/>
                <a:sym typeface="Gill Sans" charset="0"/>
              </a:rPr>
              <a:t>Time</a:t>
            </a:r>
          </a:p>
        </p:txBody>
      </p:sp>
      <p:sp>
        <p:nvSpPr>
          <p:cNvPr id="14" name="Rectangle 13">
            <a:extLst>
              <a:ext uri="{FF2B5EF4-FFF2-40B4-BE49-F238E27FC236}">
                <a16:creationId xmlns:a16="http://schemas.microsoft.com/office/drawing/2014/main" id="{07632B28-31C8-474A-A3D6-C3B3AB2C94BA}"/>
              </a:ext>
            </a:extLst>
          </p:cNvPr>
          <p:cNvSpPr>
            <a:spLocks/>
          </p:cNvSpPr>
          <p:nvPr/>
        </p:nvSpPr>
        <p:spPr bwMode="auto">
          <a:xfrm>
            <a:off x="7240587" y="6323012"/>
            <a:ext cx="976313" cy="457200"/>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12700">
                <a:solidFill>
                  <a:schemeClr val="tx1"/>
                </a:solidFill>
                <a:miter lim="800000"/>
                <a:headEnd/>
                <a:tailEnd/>
              </a14:hiddenLine>
            </a:ext>
          </a:extLst>
        </p:spPr>
        <p:txBody>
          <a:bodyPr wrap="none" lIns="0" tIns="0" rIns="0" bIns="0" anchor="ctr">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gn="ctr" defTabSz="642938"/>
            <a:r>
              <a:rPr lang="en-US" sz="3000">
                <a:solidFill>
                  <a:srgbClr val="0039AC"/>
                </a:solidFill>
                <a:latin typeface="Gill Sans" charset="0"/>
                <a:cs typeface="Gill Sans" charset="0"/>
                <a:sym typeface="Gill Sans" charset="0"/>
              </a:rPr>
              <a:t>Depth</a:t>
            </a:r>
          </a:p>
        </p:txBody>
      </p:sp>
      <p:sp>
        <p:nvSpPr>
          <p:cNvPr id="15" name="Rectangle 14">
            <a:extLst>
              <a:ext uri="{FF2B5EF4-FFF2-40B4-BE49-F238E27FC236}">
                <a16:creationId xmlns:a16="http://schemas.microsoft.com/office/drawing/2014/main" id="{7AE66553-6E9F-7C42-9059-09BE3773DD78}"/>
              </a:ext>
            </a:extLst>
          </p:cNvPr>
          <p:cNvSpPr>
            <a:spLocks noChangeArrowheads="1"/>
          </p:cNvSpPr>
          <p:nvPr/>
        </p:nvSpPr>
        <p:spPr bwMode="auto">
          <a:xfrm>
            <a:off x="3243262" y="306387"/>
            <a:ext cx="5524500" cy="7620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sz="4400">
                <a:solidFill>
                  <a:srgbClr val="0039AC"/>
                </a:solidFill>
                <a:latin typeface="Arial Black" charset="0"/>
              </a:rPr>
              <a:t>Depth conversion</a:t>
            </a:r>
          </a:p>
        </p:txBody>
      </p:sp>
      <p:sp>
        <p:nvSpPr>
          <p:cNvPr id="16" name="Rectangle 15">
            <a:extLst>
              <a:ext uri="{FF2B5EF4-FFF2-40B4-BE49-F238E27FC236}">
                <a16:creationId xmlns:a16="http://schemas.microsoft.com/office/drawing/2014/main" id="{6A2470E3-961A-A84F-BA70-448F68D9702F}"/>
              </a:ext>
            </a:extLst>
          </p:cNvPr>
          <p:cNvSpPr>
            <a:spLocks noChangeArrowheads="1"/>
          </p:cNvSpPr>
          <p:nvPr/>
        </p:nvSpPr>
        <p:spPr bwMode="auto">
          <a:xfrm>
            <a:off x="1785937" y="1144587"/>
            <a:ext cx="7620796" cy="1487587"/>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pPr>
              <a:lnSpc>
                <a:spcPct val="80000"/>
              </a:lnSpc>
              <a:spcBef>
                <a:spcPct val="20000"/>
              </a:spcBef>
              <a:buSzPct val="171000"/>
            </a:pPr>
            <a:r>
              <a:rPr lang="en-US" sz="3200" dirty="0">
                <a:solidFill>
                  <a:srgbClr val="0039AC"/>
                </a:solidFill>
              </a:rPr>
              <a:t>Requires a velocity model, based on well</a:t>
            </a:r>
          </a:p>
          <a:p>
            <a:pPr>
              <a:lnSpc>
                <a:spcPct val="80000"/>
              </a:lnSpc>
              <a:spcBef>
                <a:spcPct val="20000"/>
              </a:spcBef>
              <a:buSzPct val="171000"/>
            </a:pPr>
            <a:r>
              <a:rPr lang="en-US" sz="3200" dirty="0">
                <a:solidFill>
                  <a:srgbClr val="0039AC"/>
                </a:solidFill>
              </a:rPr>
              <a:t>   information and/or stacking velocities</a:t>
            </a:r>
          </a:p>
          <a:p>
            <a:pPr>
              <a:lnSpc>
                <a:spcPct val="80000"/>
              </a:lnSpc>
              <a:spcBef>
                <a:spcPct val="20000"/>
              </a:spcBef>
              <a:buSzPct val="171000"/>
            </a:pPr>
            <a:r>
              <a:rPr lang="en-US" sz="3200" dirty="0">
                <a:solidFill>
                  <a:srgbClr val="0039AC"/>
                </a:solidFill>
              </a:rPr>
              <a:t>   (from processing of the seismic data)</a:t>
            </a:r>
          </a:p>
        </p:txBody>
      </p:sp>
    </p:spTree>
    <p:extLst>
      <p:ext uri="{BB962C8B-B14F-4D97-AF65-F5344CB8AC3E}">
        <p14:creationId xmlns:p14="http://schemas.microsoft.com/office/powerpoint/2010/main" val="50120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41520</TotalTime>
  <Words>553</Words>
  <Application>Microsoft Macintosh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Calibri</vt:lpstr>
      <vt:lpstr>Calibri Light</vt:lpstr>
      <vt:lpstr>Gill Sans</vt:lpstr>
      <vt:lpstr>Osaka</vt:lpstr>
      <vt:lpstr>Symbol</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Lowry</dc:creator>
  <cp:lastModifiedBy>Tony Lowry</cp:lastModifiedBy>
  <cp:revision>43</cp:revision>
  <cp:lastPrinted>2022-01-10T14:45:35Z</cp:lastPrinted>
  <dcterms:created xsi:type="dcterms:W3CDTF">2022-01-10T14:15:51Z</dcterms:created>
  <dcterms:modified xsi:type="dcterms:W3CDTF">2026-02-25T19:48:35Z</dcterms:modified>
</cp:coreProperties>
</file>