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55" r:id="rId2"/>
    <p:sldId id="316" r:id="rId3"/>
    <p:sldId id="301" r:id="rId4"/>
    <p:sldId id="302" r:id="rId5"/>
    <p:sldId id="356" r:id="rId6"/>
    <p:sldId id="357" r:id="rId7"/>
    <p:sldId id="358" r:id="rId8"/>
    <p:sldId id="3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0046CD"/>
    <a:srgbClr val="0014E9"/>
    <a:srgbClr val="001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1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3/25/24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>
            <a:extLst>
              <a:ext uri="{FF2B5EF4-FFF2-40B4-BE49-F238E27FC236}">
                <a16:creationId xmlns:a16="http://schemas.microsoft.com/office/drawing/2014/main" id="{E6C9EA9A-5D1B-4147-A23F-89D96ADE9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152400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A27909E6-F928-2344-87E4-D36B5B1D5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914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Mar 2024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D27C68A9-C2B4-9F44-A6AA-A8D2C6D4C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39254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893C9D7E-AA08-AF5E-6FD9-7C7A96726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23" y="6396335"/>
            <a:ext cx="65651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For Wed 27 Mar: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Burger</a:t>
            </a:r>
            <a:r>
              <a:rPr lang="en-US" dirty="0">
                <a:solidFill>
                  <a:srgbClr val="0039AC"/>
                </a:solidFill>
              </a:rPr>
              <a:t>  </a:t>
            </a:r>
            <a:r>
              <a:rPr lang="en-US" dirty="0">
                <a:solidFill>
                  <a:srgbClr val="0039AC"/>
                </a:solidFill>
                <a:cs typeface="ＭＳ Ｐゴシック" charset="0"/>
              </a:rPr>
              <a:t>429-446 (§7.1-7.2)</a:t>
            </a:r>
            <a:endParaRPr lang="en-US" dirty="0">
              <a:solidFill>
                <a:srgbClr val="0039AC"/>
              </a:solidFill>
            </a:endParaRPr>
          </a:p>
        </p:txBody>
      </p:sp>
      <p:sp>
        <p:nvSpPr>
          <p:cNvPr id="10" name="Text Box 30">
            <a:extLst>
              <a:ext uri="{FF2B5EF4-FFF2-40B4-BE49-F238E27FC236}">
                <a16:creationId xmlns:a16="http://schemas.microsoft.com/office/drawing/2014/main" id="{BDE1A20D-AD18-C385-01BE-C372E8A25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6197" y="1810188"/>
            <a:ext cx="891141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Last Time: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Density;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Gravity Anomalies &amp; Modeling 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 M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odel structures as having anomalous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  <a:cs typeface="ＭＳ Ｐゴシック" charset="0"/>
              </a:rPr>
              <a:t>mass density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Symbol" pitchFamily="2" charset="2"/>
                <a:cs typeface="ＭＳ Ｐゴシック" charset="0"/>
              </a:rPr>
              <a:t>D</a:t>
            </a:r>
            <a:r>
              <a:rPr lang="en-US" sz="2400" i="1" dirty="0">
                <a:solidFill>
                  <a:schemeClr val="tx1"/>
                </a:solidFill>
                <a:latin typeface="Symbol" charset="0"/>
                <a:ea typeface="ＭＳ Ｐゴシック" charset="0"/>
                <a:cs typeface="ＭＳ Ｐゴシック" charset="0"/>
                <a:sym typeface="Symbol" charset="0"/>
              </a:rPr>
              <a:t>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 lithology, porosity, temperature (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lowest for soils/</a:t>
            </a:r>
            <a:r>
              <a:rPr lang="en-US" sz="2400" dirty="0" err="1">
                <a:solidFill>
                  <a:srgbClr val="0039AC"/>
                </a:solidFill>
                <a:latin typeface="Arial" charset="0"/>
                <a:ea typeface="ＭＳ Ｐゴシック" charset="0"/>
              </a:rPr>
              <a:t>seds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,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higher for lithified sed rocks, highest for crystalline rocks) 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• </a:t>
            </a:r>
            <a:r>
              <a:rPr lang="en-US" sz="2400" i="1" dirty="0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Gravity anomaly due to a sphere:</a:t>
            </a: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(represents only the “vertical” component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of the total vector anomaly!)</a:t>
            </a:r>
          </a:p>
          <a:p>
            <a:pPr algn="l"/>
            <a:r>
              <a:rPr lang="en-US" dirty="0">
                <a:solidFill>
                  <a:srgbClr val="0039AC"/>
                </a:solidFill>
              </a:rPr>
              <a:t>   where: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solidFill>
                  <a:srgbClr val="0039AC"/>
                </a:solidFill>
              </a:rPr>
              <a:t> is radius of the sphere;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solidFill>
                  <a:srgbClr val="0039AC"/>
                </a:solidFill>
              </a:rPr>
              <a:t> is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depth of the sphere’s </a:t>
            </a:r>
            <a:r>
              <a:rPr lang="en-US" dirty="0">
                <a:solidFill>
                  <a:srgbClr val="0039AC"/>
                </a:solidFill>
              </a:rPr>
              <a:t>center; </a:t>
            </a:r>
            <a:r>
              <a:rPr lang="en-US" dirty="0">
                <a:latin typeface="Symbol" pitchFamily="2" charset="2"/>
              </a:rPr>
              <a:t>D</a:t>
            </a:r>
            <a:r>
              <a:rPr lang="en-US" i="1" dirty="0">
                <a:latin typeface="Symbol" pitchFamily="2" charset="2"/>
              </a:rPr>
              <a:t>r</a:t>
            </a:r>
            <a:r>
              <a:rPr lang="en-US" dirty="0">
                <a:solidFill>
                  <a:srgbClr val="0039AC"/>
                </a:solidFill>
              </a:rPr>
              <a:t> is the difference in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density</a:t>
            </a:r>
            <a:endParaRPr lang="en-US" dirty="0">
              <a:solidFill>
                <a:srgbClr val="0039AC"/>
              </a:solidFill>
            </a:endParaRP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</a:t>
            </a:r>
            <a:r>
              <a:rPr lang="en-US" dirty="0">
                <a:solidFill>
                  <a:srgbClr val="0039AC"/>
                </a:solidFill>
              </a:rPr>
              <a:t>from surrounding;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0039AC"/>
                </a:solidFill>
              </a:rPr>
              <a:t> is horizontal distance from the</a:t>
            </a:r>
          </a:p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  center of the sphere.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8C49199-02BB-B915-8241-113DE79B7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447" y="3462776"/>
            <a:ext cx="2209800" cy="1160462"/>
          </a:xfrm>
          <a:prstGeom prst="rect">
            <a:avLst/>
          </a:prstGeom>
          <a:solidFill>
            <a:srgbClr val="C8C8C8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9319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2" name="Picture 391">
            <a:extLst>
              <a:ext uri="{FF2B5EF4-FFF2-40B4-BE49-F238E27FC236}">
                <a16:creationId xmlns:a16="http://schemas.microsoft.com/office/drawing/2014/main" id="{50D975CE-8CC7-1842-BE44-AC84FACE2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434" y="777786"/>
            <a:ext cx="5057775" cy="457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93" name="Text Box 4">
            <a:extLst>
              <a:ext uri="{FF2B5EF4-FFF2-40B4-BE49-F238E27FC236}">
                <a16:creationId xmlns:a16="http://schemas.microsoft.com/office/drawing/2014/main" id="{DA8EE7EF-8701-5842-A72E-4A3DA231B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1347" y="244386"/>
            <a:ext cx="846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Note: Given only the gravity anomaly, the source of gravity is </a:t>
            </a:r>
          </a:p>
        </p:txBody>
      </p:sp>
      <p:sp>
        <p:nvSpPr>
          <p:cNvPr id="394" name="Text Box 5">
            <a:extLst>
              <a:ext uri="{FF2B5EF4-FFF2-40B4-BE49-F238E27FC236}">
                <a16:creationId xmlns:a16="http://schemas.microsoft.com/office/drawing/2014/main" id="{41701F7B-80A8-AE43-AEA5-8E9986695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3247" y="631736"/>
            <a:ext cx="353654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 dirty="0">
                <a:solidFill>
                  <a:srgbClr val="FF0000"/>
                </a:solidFill>
                <a:latin typeface="Arial Black" charset="0"/>
              </a:rPr>
              <a:t>non-unique</a:t>
            </a:r>
            <a:r>
              <a:rPr lang="en-US" sz="2400" dirty="0">
                <a:solidFill>
                  <a:srgbClr val="0039AC"/>
                </a:solidFill>
                <a:latin typeface="Arial" charset="0"/>
              </a:rPr>
              <a:t>! </a:t>
            </a:r>
          </a:p>
          <a:p>
            <a:pPr eaLnBrk="0" hangingPunct="0"/>
            <a:endParaRPr lang="en-US" sz="1200" dirty="0">
              <a:solidFill>
                <a:srgbClr val="0039AC"/>
              </a:solidFill>
              <a:latin typeface="Arial" charset="0"/>
            </a:endParaRPr>
          </a:p>
          <a:p>
            <a:pPr eaLnBrk="0" hangingPunct="0">
              <a:buFont typeface="Arial" charset="0"/>
              <a:buAutoNum type="arabicParenBoth"/>
            </a:pPr>
            <a:r>
              <a:rPr lang="en-US" sz="2400" dirty="0">
                <a:solidFill>
                  <a:srgbClr val="0039AC"/>
                </a:solidFill>
                <a:latin typeface="Arial" charset="0"/>
              </a:rPr>
              <a:t> Could increase the</a:t>
            </a:r>
          </a:p>
          <a:p>
            <a:pPr eaLnBrk="0" hangingPunct="0">
              <a:buFont typeface="Arial" charset="0"/>
              <a:buNone/>
            </a:pPr>
            <a:r>
              <a:rPr lang="en-US" sz="2400" dirty="0">
                <a:solidFill>
                  <a:srgbClr val="0039AC"/>
                </a:solidFill>
                <a:latin typeface="Arial" charset="0"/>
              </a:rPr>
              <a:t>      density contrast, </a:t>
            </a:r>
          </a:p>
          <a:p>
            <a:pPr eaLnBrk="0" hangingPunct="0">
              <a:buFont typeface="Arial" charset="0"/>
              <a:buNone/>
            </a:pPr>
            <a:r>
              <a:rPr lang="en-US" sz="2400" dirty="0">
                <a:solidFill>
                  <a:srgbClr val="0039AC"/>
                </a:solidFill>
                <a:latin typeface="Arial" charset="0"/>
              </a:rPr>
              <a:t>      decrease the radius </a:t>
            </a:r>
          </a:p>
          <a:p>
            <a:pPr eaLnBrk="0" hangingPunct="0">
              <a:buFont typeface="Arial" charset="0"/>
              <a:buNone/>
            </a:pPr>
            <a:r>
              <a:rPr lang="en-US" sz="2400" dirty="0">
                <a:solidFill>
                  <a:srgbClr val="0039AC"/>
                </a:solidFill>
                <a:latin typeface="Arial" charset="0"/>
              </a:rPr>
              <a:t>      to get an identical</a:t>
            </a:r>
          </a:p>
          <a:p>
            <a:pPr eaLnBrk="0" hangingPunct="0">
              <a:buFont typeface="Arial" charset="0"/>
              <a:buNone/>
            </a:pPr>
            <a:r>
              <a:rPr lang="en-US" dirty="0">
                <a:solidFill>
                  <a:srgbClr val="0039AC"/>
                </a:solidFill>
              </a:rPr>
              <a:t>      </a:t>
            </a:r>
            <a:r>
              <a:rPr lang="en-US" sz="2400" dirty="0">
                <a:solidFill>
                  <a:srgbClr val="0039AC"/>
                </a:solidFill>
                <a:latin typeface="Arial" charset="0"/>
              </a:rPr>
              <a:t>anomaly</a:t>
            </a:r>
          </a:p>
          <a:p>
            <a:pPr eaLnBrk="0" hangingPunct="0">
              <a:buFont typeface="Arial" charset="0"/>
              <a:buNone/>
            </a:pPr>
            <a:endParaRPr lang="en-US" sz="1200" dirty="0">
              <a:solidFill>
                <a:srgbClr val="0039AC"/>
              </a:solidFill>
              <a:latin typeface="Arial" charset="0"/>
            </a:endParaRPr>
          </a:p>
          <a:p>
            <a:pPr eaLnBrk="0" hangingPunct="0">
              <a:buFont typeface="Arial" charset="0"/>
              <a:buNone/>
            </a:pPr>
            <a:r>
              <a:rPr lang="en-US" sz="2400" dirty="0">
                <a:solidFill>
                  <a:srgbClr val="0039AC"/>
                </a:solidFill>
                <a:latin typeface="Arial" charset="0"/>
              </a:rPr>
              <a:t>(2) Could also decrease</a:t>
            </a:r>
          </a:p>
          <a:p>
            <a:pPr eaLnBrk="0" hangingPunct="0">
              <a:buFont typeface="Arial" charset="0"/>
              <a:buNone/>
            </a:pPr>
            <a:r>
              <a:rPr lang="en-US" sz="2400" dirty="0">
                <a:solidFill>
                  <a:srgbClr val="0039AC"/>
                </a:solidFill>
                <a:latin typeface="Arial" charset="0"/>
              </a:rPr>
              <a:t>      the depth &amp; spread</a:t>
            </a:r>
          </a:p>
          <a:p>
            <a:pPr eaLnBrk="0" hangingPunct="0">
              <a:buFont typeface="Arial" charset="0"/>
              <a:buNone/>
            </a:pPr>
            <a:r>
              <a:rPr lang="en-US" sz="2400" dirty="0">
                <a:solidFill>
                  <a:srgbClr val="0039AC"/>
                </a:solidFill>
                <a:latin typeface="Arial" charset="0"/>
              </a:rPr>
              <a:t>      the density anomaly</a:t>
            </a:r>
          </a:p>
          <a:p>
            <a:pPr eaLnBrk="0" hangingPunct="0">
              <a:buFont typeface="Arial" charset="0"/>
              <a:buNone/>
            </a:pPr>
            <a:r>
              <a:rPr lang="en-US" sz="2400" dirty="0">
                <a:solidFill>
                  <a:srgbClr val="0039AC"/>
                </a:solidFill>
                <a:latin typeface="Arial" charset="0"/>
              </a:rPr>
              <a:t>      over a broader area</a:t>
            </a:r>
          </a:p>
          <a:p>
            <a:pPr eaLnBrk="0" hangingPunct="0">
              <a:buFont typeface="Arial" charset="0"/>
              <a:buNone/>
            </a:pPr>
            <a:r>
              <a:rPr lang="en-US" sz="2400" dirty="0">
                <a:solidFill>
                  <a:srgbClr val="0039AC"/>
                </a:solidFill>
                <a:latin typeface="Arial" charset="0"/>
              </a:rPr>
              <a:t>      to get identical </a:t>
            </a:r>
            <a:r>
              <a:rPr lang="en-US" sz="2400" dirty="0" err="1">
                <a:solidFill>
                  <a:srgbClr val="0039AC"/>
                </a:solidFill>
                <a:latin typeface="Arial" charset="0"/>
              </a:rPr>
              <a:t>anom</a:t>
            </a:r>
            <a:endParaRPr lang="en-US" sz="2400" dirty="0">
              <a:solidFill>
                <a:srgbClr val="0039AC"/>
              </a:solidFill>
              <a:latin typeface="Arial" charset="0"/>
            </a:endParaRPr>
          </a:p>
        </p:txBody>
      </p:sp>
      <p:sp>
        <p:nvSpPr>
          <p:cNvPr id="395" name="Text Box 6">
            <a:extLst>
              <a:ext uri="{FF2B5EF4-FFF2-40B4-BE49-F238E27FC236}">
                <a16:creationId xmlns:a16="http://schemas.microsoft.com/office/drawing/2014/main" id="{A672B3B8-27E7-A74A-A9EF-908D93981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822" y="5413286"/>
            <a:ext cx="8309636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However, gravity unfairly gets a bad rap: ALL geophysical 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(&amp; ALL geological) models are non-unique. Gravity narrows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the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  <a:ea typeface="ＭＳ Ｐゴシック" charset="0"/>
              </a:rPr>
              <a:t>solution space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(or range of possible solutions).</a:t>
            </a:r>
          </a:p>
        </p:txBody>
      </p:sp>
      <p:sp>
        <p:nvSpPr>
          <p:cNvPr id="396" name="TextBox 1">
            <a:extLst>
              <a:ext uri="{FF2B5EF4-FFF2-40B4-BE49-F238E27FC236}">
                <a16:creationId xmlns:a16="http://schemas.microsoft.com/office/drawing/2014/main" id="{81656A5D-C344-BB40-8B40-916B11E5B10F}"/>
              </a:ext>
            </a:extLst>
          </p:cNvPr>
          <p:cNvSpPr txBox="1"/>
          <p:nvPr/>
        </p:nvSpPr>
        <p:spPr>
          <a:xfrm>
            <a:off x="2443809" y="807948"/>
            <a:ext cx="32870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600" dirty="0" err="1"/>
              <a:t>Saltus</a:t>
            </a:r>
            <a:r>
              <a:rPr lang="en-US" sz="1600" dirty="0"/>
              <a:t> &amp; Blakely, GSA Today 2011</a:t>
            </a:r>
          </a:p>
        </p:txBody>
      </p:sp>
    </p:spTree>
    <p:extLst>
      <p:ext uri="{BB962C8B-B14F-4D97-AF65-F5344CB8AC3E}">
        <p14:creationId xmlns:p14="http://schemas.microsoft.com/office/powerpoint/2010/main" val="2215904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BBFE8004-952E-3541-AAAD-82E3A97C8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185" y="297656"/>
            <a:ext cx="96343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In principle, we can calculate a gravity anomaly for a density anomaly</a:t>
            </a:r>
          </a:p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with any arbitrary body shape using: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7E81B8-1A69-C542-9855-3257A5B17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256" y="1278731"/>
            <a:ext cx="4379912" cy="263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4B5F02-D70E-AA48-B4A4-5DA4C0B08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06" y="3958431"/>
            <a:ext cx="4284662" cy="260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Text Box 6">
            <a:extLst>
              <a:ext uri="{FF2B5EF4-FFF2-40B4-BE49-F238E27FC236}">
                <a16:creationId xmlns:a16="http://schemas.microsoft.com/office/drawing/2014/main" id="{0ACBF6A6-99C0-1748-8DFF-F63367C19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443" y="4398168"/>
            <a:ext cx="37753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E.g., 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  <a:sym typeface="Symbol" charset="0"/>
              </a:rPr>
              <a:t>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horizontal cylinder: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5F7E86-3199-6F4A-848E-8EE7149E9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031" y="4933156"/>
            <a:ext cx="3832225" cy="116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3334A42-C8C8-8F46-B1A2-3B6E11833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806" y="2134393"/>
            <a:ext cx="4198937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2" name="Text Box 9">
            <a:extLst>
              <a:ext uri="{FF2B5EF4-FFF2-40B4-BE49-F238E27FC236}">
                <a16:creationId xmlns:a16="http://schemas.microsoft.com/office/drawing/2014/main" id="{DB211C32-D78F-5149-A8CE-45868DE48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4443" y="1696243"/>
            <a:ext cx="28552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Recall for a sphere: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A60B3F68-95DD-A647-B11A-2DC2FE0DC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3006" y="1458118"/>
            <a:ext cx="13192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</a:t>
            </a:r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 = 400</a:t>
            </a:r>
          </a:p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R</a:t>
            </a:r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 = 200</a:t>
            </a: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A39F0E8C-1685-494A-BD46-E426AEB78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8481" y="1874043"/>
            <a:ext cx="111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d</a:t>
            </a:r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 = 500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4320F7F0-57C0-6E4D-AA82-DBED429D0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206" y="3007518"/>
            <a:ext cx="127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d</a:t>
            </a:r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 = 1000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AE462B16-954C-BE4C-B24A-3021F63A5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7668" y="4683918"/>
            <a:ext cx="111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d</a:t>
            </a:r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 = 500</a:t>
            </a: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79973AE3-CDA4-1347-A2C0-07E939F43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0293" y="5444331"/>
            <a:ext cx="127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d</a:t>
            </a:r>
            <a:r>
              <a:rPr lang="en-US" sz="24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 = 1000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56744E1-110C-B942-91B1-D3F22DFB9E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455" y="742156"/>
            <a:ext cx="2747963" cy="830262"/>
          </a:xfrm>
          <a:prstGeom prst="rect">
            <a:avLst/>
          </a:prstGeom>
          <a:solidFill>
            <a:srgbClr val="C8C8C8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75049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">
            <a:extLst>
              <a:ext uri="{FF2B5EF4-FFF2-40B4-BE49-F238E27FC236}">
                <a16:creationId xmlns:a16="http://schemas.microsoft.com/office/drawing/2014/main" id="{4577159D-6BC2-D043-BFFB-25008F812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445" y="470851"/>
            <a:ext cx="6401111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Vertical cylinder (top at 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h</a:t>
            </a:r>
            <a:r>
              <a:rPr lang="en-US" sz="2400" baseline="-25000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1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, bottom at </a:t>
            </a:r>
            <a:r>
              <a:rPr lang="en-US" sz="2400" i="1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h</a:t>
            </a:r>
            <a:r>
              <a:rPr lang="en-US" sz="2400" baseline="-25000" dirty="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2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):</a:t>
            </a:r>
          </a:p>
          <a:p>
            <a:pPr algn="l" eaLnBrk="0" hangingPunct="0"/>
            <a:endParaRPr lang="en-US" dirty="0">
              <a:solidFill>
                <a:srgbClr val="0039AC"/>
              </a:solidFill>
            </a:endParaRPr>
          </a:p>
          <a:p>
            <a:pPr algn="l" eaLnBrk="0" hangingPunct="0"/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  <a:p>
            <a:pPr algn="l" eaLnBrk="0" hangingPunct="0"/>
            <a:endParaRPr lang="en-US" sz="600" dirty="0">
              <a:solidFill>
                <a:srgbClr val="0039AC"/>
              </a:solidFill>
            </a:endParaRPr>
          </a:p>
          <a:p>
            <a:pPr algn="l" eaLnBrk="0" hangingPunct="0"/>
            <a:r>
              <a:rPr lang="en-US" dirty="0">
                <a:solidFill>
                  <a:srgbClr val="0039AC"/>
                </a:solidFill>
              </a:rPr>
              <a:t>wh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ere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 is cylinder radius; measurement is </a:t>
            </a:r>
          </a:p>
          <a:p>
            <a:pPr algn="l" eaLnBrk="0" hangingPunct="0"/>
            <a:r>
              <a:rPr lang="en-US" dirty="0">
                <a:solidFill>
                  <a:srgbClr val="0039AC"/>
                </a:solidFill>
              </a:rPr>
              <a:t>centered above the cylinder… More generally,</a:t>
            </a: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9C7AB1D-13FE-5B44-AF81-12BEFB2FA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906" y="930331"/>
            <a:ext cx="6664325" cy="83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143A12F-5656-274F-9AC3-3C43659BC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014" y="2464231"/>
            <a:ext cx="7964488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860B01F-2813-4C4E-C7DB-5649691F0699}"/>
              </a:ext>
            </a:extLst>
          </p:cNvPr>
          <p:cNvSpPr/>
          <p:nvPr/>
        </p:nvSpPr>
        <p:spPr>
          <a:xfrm>
            <a:off x="9371171" y="3337099"/>
            <a:ext cx="1652735" cy="225476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39AC"/>
                </a:solidFill>
              </a:rPr>
              <a:t>Radius: 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1 m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Depth to top: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10 m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Rod length: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100 m</a:t>
            </a:r>
          </a:p>
          <a:p>
            <a:pPr algn="ctr"/>
            <a:r>
              <a:rPr lang="en-US" dirty="0">
                <a:solidFill>
                  <a:srgbClr val="0039AC"/>
                </a:solidFill>
                <a:latin typeface="Symbol" pitchFamily="2" charset="2"/>
              </a:rPr>
              <a:t>D</a:t>
            </a:r>
            <a:r>
              <a:rPr lang="en-US" dirty="0">
                <a:solidFill>
                  <a:srgbClr val="0039AC"/>
                </a:solidFill>
              </a:rPr>
              <a:t>-Density:</a:t>
            </a:r>
          </a:p>
          <a:p>
            <a:pPr algn="ctr"/>
            <a:r>
              <a:rPr lang="en-US" dirty="0">
                <a:solidFill>
                  <a:srgbClr val="0039AC"/>
                </a:solidFill>
              </a:rPr>
              <a:t>400 kg m</a:t>
            </a:r>
            <a:r>
              <a:rPr lang="en-US" baseline="30000" dirty="0">
                <a:solidFill>
                  <a:srgbClr val="0039AC"/>
                </a:solidFill>
              </a:rPr>
              <a:t>-3</a:t>
            </a:r>
            <a:r>
              <a:rPr lang="en-US" dirty="0">
                <a:solidFill>
                  <a:srgbClr val="0039AC"/>
                </a:solidFill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81C1F4-A9CB-3967-DB47-B69663E6DD5A}"/>
              </a:ext>
            </a:extLst>
          </p:cNvPr>
          <p:cNvSpPr txBox="1"/>
          <p:nvPr/>
        </p:nvSpPr>
        <p:spPr>
          <a:xfrm>
            <a:off x="4520876" y="2592324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135°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DF97F5-7FE6-6A9B-67C8-3B42E04534A7}"/>
              </a:ext>
            </a:extLst>
          </p:cNvPr>
          <p:cNvSpPr txBox="1"/>
          <p:nvPr/>
        </p:nvSpPr>
        <p:spPr>
          <a:xfrm>
            <a:off x="4579385" y="2838738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90°</a:t>
            </a:r>
          </a:p>
        </p:txBody>
      </p:sp>
    </p:spTree>
    <p:extLst>
      <p:ext uri="{BB962C8B-B14F-4D97-AF65-F5344CB8AC3E}">
        <p14:creationId xmlns:p14="http://schemas.microsoft.com/office/powerpoint/2010/main" val="236962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>
            <a:extLst>
              <a:ext uri="{FF2B5EF4-FFF2-40B4-BE49-F238E27FC236}">
                <a16:creationId xmlns:a16="http://schemas.microsoft.com/office/drawing/2014/main" id="{D50B6080-238C-DF4B-BB89-71DAC9657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725" y="457994"/>
            <a:ext cx="59420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3200" i="1">
                <a:solidFill>
                  <a:srgbClr val="0039AC"/>
                </a:solidFill>
                <a:latin typeface="Arial Black" charset="0"/>
                <a:ea typeface="ＭＳ Ｐゴシック" charset="0"/>
              </a:rPr>
              <a:t>Gravity on a Dipping Fault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C0CFF375-26F4-7A4C-8A62-40DE00179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6537" y="1447006"/>
            <a:ext cx="11272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>
                <a:solidFill>
                  <a:srgbClr val="0039AC"/>
                </a:solidFill>
                <a:latin typeface="Arial" charset="0"/>
                <a:ea typeface="ＭＳ Ｐゴシック" charset="0"/>
              </a:rPr>
              <a:t>Recall:</a:t>
            </a:r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id="{3B7078D1-3201-8749-B8A6-A3D8F6D8B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7337" y="3504406"/>
            <a:ext cx="739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906D3208-4FD4-4147-AA54-C3DF174E23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7" y="3504406"/>
            <a:ext cx="1600200" cy="2895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Line 7">
            <a:extLst>
              <a:ext uri="{FF2B5EF4-FFF2-40B4-BE49-F238E27FC236}">
                <a16:creationId xmlns:a16="http://schemas.microsoft.com/office/drawing/2014/main" id="{D79B076B-BA88-9E4F-BB97-C9CBAF2E10A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51137" y="5028406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4BF1C85A-CAC7-5548-A294-FEF74B1F4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1462" y="3544094"/>
            <a:ext cx="22541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Sediments:</a:t>
            </a:r>
          </a:p>
          <a:p>
            <a:pPr algn="l"/>
            <a:r>
              <a:rPr lang="en-US" sz="2400" i="1" dirty="0">
                <a:solidFill>
                  <a:schemeClr val="tx2"/>
                </a:solidFill>
                <a:latin typeface="Symbol" charset="0"/>
                <a:ea typeface="ＭＳ Ｐゴシック" charset="0"/>
              </a:rPr>
              <a:t>r</a:t>
            </a:r>
            <a:r>
              <a:rPr lang="en-US" sz="24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 = 2200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kg/m</a:t>
            </a:r>
            <a:r>
              <a:rPr lang="en-US" sz="2400" baseline="300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D375465D-F48D-074B-B1F6-891DEF4F6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2" y="5068094"/>
            <a:ext cx="22541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Basement:</a:t>
            </a:r>
          </a:p>
          <a:p>
            <a:pPr algn="l"/>
            <a:r>
              <a:rPr lang="en-US" sz="2400" i="1" dirty="0">
                <a:solidFill>
                  <a:schemeClr val="tx2"/>
                </a:solidFill>
                <a:latin typeface="Symbol" charset="0"/>
                <a:ea typeface="ＭＳ Ｐゴシック" charset="0"/>
              </a:rPr>
              <a:t>r</a:t>
            </a:r>
            <a:r>
              <a:rPr lang="en-US" sz="24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 = 2700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kg/m</a:t>
            </a:r>
            <a:r>
              <a:rPr lang="en-US" sz="2400" baseline="300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45935176-4A81-7444-8319-22A2D39AF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7337" y="4190206"/>
            <a:ext cx="22541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Basement:</a:t>
            </a:r>
          </a:p>
          <a:p>
            <a:pPr algn="l"/>
            <a:r>
              <a:rPr lang="en-US" sz="2400" i="1" dirty="0">
                <a:solidFill>
                  <a:schemeClr val="tx2"/>
                </a:solidFill>
                <a:latin typeface="Symbol" charset="0"/>
                <a:ea typeface="ＭＳ Ｐゴシック" charset="0"/>
              </a:rPr>
              <a:t>r</a:t>
            </a:r>
            <a:r>
              <a:rPr lang="en-US" sz="24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 = 2700</a:t>
            </a:r>
            <a:r>
              <a:rPr lang="en-US" sz="2400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kg/m</a:t>
            </a:r>
            <a:r>
              <a:rPr lang="en-US" sz="2400" baseline="300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070D057-2B15-6A4F-B588-7F1D57890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2139156"/>
            <a:ext cx="2747962" cy="830263"/>
          </a:xfrm>
          <a:prstGeom prst="rect">
            <a:avLst/>
          </a:prstGeom>
          <a:solidFill>
            <a:srgbClr val="C8C8C8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58273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3">
            <a:extLst>
              <a:ext uri="{FF2B5EF4-FFF2-40B4-BE49-F238E27FC236}">
                <a16:creationId xmlns:a16="http://schemas.microsoft.com/office/drawing/2014/main" id="{C4A9B84E-D9B7-624F-A350-F36F23828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4056" y="490537"/>
            <a:ext cx="784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78121C21-3E55-ED40-9931-CB7289F0780F}"/>
              </a:ext>
            </a:extLst>
          </p:cNvPr>
          <p:cNvSpPr>
            <a:spLocks/>
          </p:cNvSpPr>
          <p:nvPr/>
        </p:nvSpPr>
        <p:spPr bwMode="auto">
          <a:xfrm>
            <a:off x="4939506" y="490537"/>
            <a:ext cx="4891088" cy="1628775"/>
          </a:xfrm>
          <a:custGeom>
            <a:avLst/>
            <a:gdLst>
              <a:gd name="T0" fmla="*/ 772 w 3081"/>
              <a:gd name="T1" fmla="*/ 0 h 1026"/>
              <a:gd name="T2" fmla="*/ 0 w 3081"/>
              <a:gd name="T3" fmla="*/ 1026 h 1026"/>
              <a:gd name="T4" fmla="*/ 3081 w 3081"/>
              <a:gd name="T5" fmla="*/ 1026 h 1026"/>
              <a:gd name="T6" fmla="*/ 3081 w 3081"/>
              <a:gd name="T7" fmla="*/ 1 h 1026"/>
              <a:gd name="T8" fmla="*/ 772 w 3081"/>
              <a:gd name="T9" fmla="*/ 0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1" h="1026">
                <a:moveTo>
                  <a:pt x="772" y="0"/>
                </a:moveTo>
                <a:lnTo>
                  <a:pt x="0" y="1026"/>
                </a:lnTo>
                <a:lnTo>
                  <a:pt x="3081" y="1026"/>
                </a:lnTo>
                <a:lnTo>
                  <a:pt x="3081" y="1"/>
                </a:lnTo>
                <a:lnTo>
                  <a:pt x="772" y="0"/>
                </a:lnTo>
                <a:close/>
              </a:path>
            </a:pathLst>
          </a:custGeom>
          <a:solidFill>
            <a:srgbClr val="79E37D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D4CB266B-4E59-D445-9C6E-424DA74EB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181" y="1160462"/>
            <a:ext cx="105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</a:t>
            </a:r>
            <a:r>
              <a:rPr lang="en-US" sz="2400">
                <a:solidFill>
                  <a:schemeClr val="tx1"/>
                </a:solidFill>
                <a:latin typeface="Arial" charset="0"/>
                <a:ea typeface="ＭＳ Ｐゴシック" charset="0"/>
              </a:rPr>
              <a:t> = 0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7DAE4141-E40F-4344-8B39-041941B9E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8656" y="2243137"/>
            <a:ext cx="105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</a:t>
            </a:r>
            <a:r>
              <a:rPr lang="en-US" sz="2400">
                <a:solidFill>
                  <a:schemeClr val="tx1"/>
                </a:solidFill>
                <a:latin typeface="Arial" charset="0"/>
                <a:ea typeface="ＭＳ Ｐゴシック" charset="0"/>
              </a:rPr>
              <a:t> = 0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C71E7DE9-096E-FE4C-A2A0-A8C0CC2EF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6056" y="1404937"/>
            <a:ext cx="139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</a:t>
            </a:r>
            <a:r>
              <a:rPr lang="en-US" sz="2400">
                <a:solidFill>
                  <a:schemeClr val="tx1"/>
                </a:solidFill>
                <a:latin typeface="Arial" charset="0"/>
                <a:ea typeface="ＭＳ Ｐゴシック" charset="0"/>
              </a:rPr>
              <a:t> = 500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1DB1EE62-E95E-C744-9C37-358B75FDC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056" y="109537"/>
            <a:ext cx="836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x</a:t>
            </a:r>
            <a:r>
              <a:rPr lang="en-US" sz="2400">
                <a:solidFill>
                  <a:schemeClr val="tx1"/>
                </a:solidFill>
                <a:latin typeface="Arial" charset="0"/>
                <a:ea typeface="ＭＳ Ｐゴシック" charset="0"/>
              </a:rPr>
              <a:t> = 0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EE53187-7CB1-0443-BC91-926C1082CD08}"/>
              </a:ext>
            </a:extLst>
          </p:cNvPr>
          <p:cNvSpPr>
            <a:spLocks/>
          </p:cNvSpPr>
          <p:nvPr/>
        </p:nvSpPr>
        <p:spPr bwMode="auto">
          <a:xfrm>
            <a:off x="5626894" y="490537"/>
            <a:ext cx="206375" cy="419100"/>
          </a:xfrm>
          <a:custGeom>
            <a:avLst/>
            <a:gdLst>
              <a:gd name="T0" fmla="*/ 3 w 130"/>
              <a:gd name="T1" fmla="*/ 0 h 264"/>
              <a:gd name="T2" fmla="*/ 11 w 130"/>
              <a:gd name="T3" fmla="*/ 83 h 264"/>
              <a:gd name="T4" fmla="*/ 67 w 130"/>
              <a:gd name="T5" fmla="*/ 195 h 264"/>
              <a:gd name="T6" fmla="*/ 130 w 130"/>
              <a:gd name="T7" fmla="*/ 264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0" h="264">
                <a:moveTo>
                  <a:pt x="3" y="0"/>
                </a:moveTo>
                <a:cubicBezTo>
                  <a:pt x="1" y="25"/>
                  <a:pt x="0" y="51"/>
                  <a:pt x="11" y="83"/>
                </a:cubicBezTo>
                <a:cubicBezTo>
                  <a:pt x="22" y="115"/>
                  <a:pt x="47" y="165"/>
                  <a:pt x="67" y="195"/>
                </a:cubicBezTo>
                <a:cubicBezTo>
                  <a:pt x="87" y="225"/>
                  <a:pt x="108" y="244"/>
                  <a:pt x="130" y="26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BC3BCB25-36E3-E547-8710-0E72F31FC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856" y="566737"/>
            <a:ext cx="376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</a:t>
            </a:r>
            <a:endParaRPr lang="en-US" sz="240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AC9F735B-2D47-D747-B495-22444F09E3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0294" y="482599"/>
            <a:ext cx="0" cy="595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54A24085-49ED-774E-939A-80ED02C7B121}"/>
              </a:ext>
            </a:extLst>
          </p:cNvPr>
          <p:cNvSpPr>
            <a:spLocks/>
          </p:cNvSpPr>
          <p:nvPr/>
        </p:nvSpPr>
        <p:spPr bwMode="auto">
          <a:xfrm>
            <a:off x="5860256" y="881062"/>
            <a:ext cx="309563" cy="107950"/>
          </a:xfrm>
          <a:custGeom>
            <a:avLst/>
            <a:gdLst>
              <a:gd name="T0" fmla="*/ 0 w 195"/>
              <a:gd name="T1" fmla="*/ 0 h 68"/>
              <a:gd name="T2" fmla="*/ 76 w 195"/>
              <a:gd name="T3" fmla="*/ 49 h 68"/>
              <a:gd name="T4" fmla="*/ 195 w 195"/>
              <a:gd name="T5" fmla="*/ 68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" h="68">
                <a:moveTo>
                  <a:pt x="0" y="0"/>
                </a:moveTo>
                <a:cubicBezTo>
                  <a:pt x="22" y="19"/>
                  <a:pt x="44" y="38"/>
                  <a:pt x="76" y="49"/>
                </a:cubicBezTo>
                <a:cubicBezTo>
                  <a:pt x="108" y="60"/>
                  <a:pt x="151" y="64"/>
                  <a:pt x="195" y="6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D7FCF9CE-AECF-E049-B656-545D9DC74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4531" y="919162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</a:t>
            </a:r>
            <a:endParaRPr lang="en-US" sz="240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" name="Line 14">
            <a:extLst>
              <a:ext uri="{FF2B5EF4-FFF2-40B4-BE49-F238E27FC236}">
                <a16:creationId xmlns:a16="http://schemas.microsoft.com/office/drawing/2014/main" id="{DB362CA6-564B-8B45-9FED-79ED25F2B562}"/>
              </a:ext>
            </a:extLst>
          </p:cNvPr>
          <p:cNvSpPr>
            <a:spLocks noChangeShapeType="1"/>
          </p:cNvSpPr>
          <p:nvPr/>
        </p:nvSpPr>
        <p:spPr bwMode="auto">
          <a:xfrm>
            <a:off x="9057481" y="492124"/>
            <a:ext cx="0" cy="164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C160BCBA-21AB-5A45-BE2F-2557F4E48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4406" y="1023937"/>
            <a:ext cx="1310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 dirty="0">
                <a:solidFill>
                  <a:schemeClr val="tx1"/>
                </a:solidFill>
                <a:latin typeface="Times New Roman"/>
                <a:ea typeface="ＭＳ Ｐゴシック" charset="0"/>
                <a:cs typeface="Times New Roman"/>
              </a:rPr>
              <a:t>t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= 3 km</a:t>
            </a:r>
          </a:p>
        </p:txBody>
      </p:sp>
      <p:sp>
        <p:nvSpPr>
          <p:cNvPr id="21" name="Line 16">
            <a:extLst>
              <a:ext uri="{FF2B5EF4-FFF2-40B4-BE49-F238E27FC236}">
                <a16:creationId xmlns:a16="http://schemas.microsoft.com/office/drawing/2014/main" id="{127C518F-B711-FC44-BC5A-44716F5089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39506" y="503237"/>
            <a:ext cx="2887663" cy="1606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 Box 17">
            <a:extLst>
              <a:ext uri="{FF2B5EF4-FFF2-40B4-BE49-F238E27FC236}">
                <a16:creationId xmlns:a16="http://schemas.microsoft.com/office/drawing/2014/main" id="{15278ECD-243B-1346-B4B1-FC443793B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8456" y="947737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r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2</a:t>
            </a:r>
            <a:endParaRPr lang="en-US" sz="240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2C3F3F3F-003C-F849-9817-DF6221A69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4769" y="109537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x</a:t>
            </a:r>
            <a:endParaRPr lang="en-US" sz="240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50BBC9A-94EF-3042-9D17-2B249F7DF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094" y="2805112"/>
            <a:ext cx="7010400" cy="89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mc="http://schemas.openxmlformats.org/markup-compatibility/2006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mc="http://schemas.openxmlformats.org/markup-compatibility/2006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mc="http://schemas.openxmlformats.org/markup-compatibility/2006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5" name="Line 20">
            <a:extLst>
              <a:ext uri="{FF2B5EF4-FFF2-40B4-BE49-F238E27FC236}">
                <a16:creationId xmlns:a16="http://schemas.microsoft.com/office/drawing/2014/main" id="{8096480F-BF78-4644-BCFF-02EC65C5A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7644" y="492124"/>
            <a:ext cx="0" cy="665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Text Box 21">
            <a:extLst>
              <a:ext uri="{FF2B5EF4-FFF2-40B4-BE49-F238E27FC236}">
                <a16:creationId xmlns:a16="http://schemas.microsoft.com/office/drawing/2014/main" id="{9A96F242-D729-5641-B0F5-32D9F95D1C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056" y="719137"/>
            <a:ext cx="44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/>
            <a:r>
              <a:rPr lang="en-US" sz="2400" i="1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</a:t>
            </a:r>
            <a:r>
              <a:rPr lang="en-US" sz="2400" baseline="-2500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2</a:t>
            </a:r>
            <a:endParaRPr lang="en-US" sz="240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87CEEAE8-6BA4-204D-BD66-9291AE7B75DF}"/>
              </a:ext>
            </a:extLst>
          </p:cNvPr>
          <p:cNvSpPr>
            <a:spLocks/>
          </p:cNvSpPr>
          <p:nvPr/>
        </p:nvSpPr>
        <p:spPr bwMode="auto">
          <a:xfrm>
            <a:off x="7536656" y="661987"/>
            <a:ext cx="290513" cy="217487"/>
          </a:xfrm>
          <a:custGeom>
            <a:avLst/>
            <a:gdLst>
              <a:gd name="T0" fmla="*/ 0 w 183"/>
              <a:gd name="T1" fmla="*/ 0 h 137"/>
              <a:gd name="T2" fmla="*/ 58 w 183"/>
              <a:gd name="T3" fmla="*/ 80 h 137"/>
              <a:gd name="T4" fmla="*/ 183 w 183"/>
              <a:gd name="T5" fmla="*/ 137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3" h="137">
                <a:moveTo>
                  <a:pt x="0" y="0"/>
                </a:moveTo>
                <a:cubicBezTo>
                  <a:pt x="14" y="28"/>
                  <a:pt x="28" y="57"/>
                  <a:pt x="58" y="80"/>
                </a:cubicBezTo>
                <a:cubicBezTo>
                  <a:pt x="88" y="103"/>
                  <a:pt x="135" y="120"/>
                  <a:pt x="183" y="137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52D3AD2-DA1F-ED46-BA6D-12CD5C99A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844" y="3889374"/>
            <a:ext cx="7834312" cy="2859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60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3">
            <a:extLst>
              <a:ext uri="{FF2B5EF4-FFF2-40B4-BE49-F238E27FC236}">
                <a16:creationId xmlns:a16="http://schemas.microsoft.com/office/drawing/2014/main" id="{23D019F3-8E20-0B40-BB98-1D92E9761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49" y="855662"/>
            <a:ext cx="662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endParaRPr lang="en-US" sz="320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41" name="Picture 140" descr="fltdip">
            <a:extLst>
              <a:ext uri="{FF2B5EF4-FFF2-40B4-BE49-F238E27FC236}">
                <a16:creationId xmlns:a16="http://schemas.microsoft.com/office/drawing/2014/main" id="{9EEC1C06-CB45-F549-8A0F-30E47731A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2" y="434975"/>
            <a:ext cx="8423275" cy="5988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142" name="Text Box 5">
            <a:extLst>
              <a:ext uri="{FF2B5EF4-FFF2-40B4-BE49-F238E27FC236}">
                <a16:creationId xmlns:a16="http://schemas.microsoft.com/office/drawing/2014/main" id="{D597FAF5-E62A-234C-A823-34E73D627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112" y="2692400"/>
            <a:ext cx="118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rgbClr val="FF0106"/>
                </a:solidFill>
                <a:latin typeface="Symbol" charset="0"/>
                <a:ea typeface="ＭＳ Ｐゴシック" charset="0"/>
                <a:sym typeface="Symbol" charset="0"/>
              </a:rPr>
              <a:t></a:t>
            </a:r>
            <a:r>
              <a:rPr lang="en-US" sz="2400">
                <a:solidFill>
                  <a:srgbClr val="FF0106"/>
                </a:solidFill>
                <a:latin typeface="Arial" charset="0"/>
                <a:ea typeface="ＭＳ Ｐゴシック" charset="0"/>
              </a:rPr>
              <a:t> = 90°</a:t>
            </a:r>
          </a:p>
        </p:txBody>
      </p:sp>
      <p:sp>
        <p:nvSpPr>
          <p:cNvPr id="143" name="Text Box 6">
            <a:extLst>
              <a:ext uri="{FF2B5EF4-FFF2-40B4-BE49-F238E27FC236}">
                <a16:creationId xmlns:a16="http://schemas.microsoft.com/office/drawing/2014/main" id="{332F6650-4739-184E-BE78-31D9473D8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224" y="2579687"/>
            <a:ext cx="118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2400" i="1">
                <a:solidFill>
                  <a:srgbClr val="21B2FF"/>
                </a:solidFill>
                <a:latin typeface="Symbol" charset="0"/>
                <a:ea typeface="ＭＳ Ｐゴシック" charset="0"/>
                <a:sym typeface="Symbol" charset="0"/>
              </a:rPr>
              <a:t></a:t>
            </a:r>
            <a:r>
              <a:rPr lang="en-US" sz="2400">
                <a:solidFill>
                  <a:srgbClr val="21B2FF"/>
                </a:solidFill>
                <a:latin typeface="Arial" charset="0"/>
                <a:ea typeface="ＭＳ Ｐゴシック" charset="0"/>
              </a:rPr>
              <a:t> = 30°</a:t>
            </a:r>
          </a:p>
        </p:txBody>
      </p:sp>
      <p:sp>
        <p:nvSpPr>
          <p:cNvPr id="144" name="Text Box 7">
            <a:extLst>
              <a:ext uri="{FF2B5EF4-FFF2-40B4-BE49-F238E27FC236}">
                <a16:creationId xmlns:a16="http://schemas.microsoft.com/office/drawing/2014/main" id="{F0C03DFF-B8FA-9440-A569-F98A3A790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5512" y="3582987"/>
            <a:ext cx="382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1400">
                <a:solidFill>
                  <a:srgbClr val="FF8600"/>
                </a:solidFill>
                <a:latin typeface="Arial" charset="0"/>
                <a:ea typeface="ＭＳ Ｐゴシック" charset="0"/>
              </a:rPr>
              <a:t>60</a:t>
            </a:r>
          </a:p>
        </p:txBody>
      </p:sp>
      <p:sp>
        <p:nvSpPr>
          <p:cNvPr id="145" name="Text Box 8">
            <a:extLst>
              <a:ext uri="{FF2B5EF4-FFF2-40B4-BE49-F238E27FC236}">
                <a16:creationId xmlns:a16="http://schemas.microsoft.com/office/drawing/2014/main" id="{3D512286-7AF9-2844-833D-FC2D1769D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3212" y="3517900"/>
            <a:ext cx="382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l" eaLnBrk="0" hangingPunct="0"/>
            <a:r>
              <a:rPr lang="en-US" sz="1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991413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tdipa">
            <a:extLst>
              <a:ext uri="{FF2B5EF4-FFF2-40B4-BE49-F238E27FC236}">
                <a16:creationId xmlns:a16="http://schemas.microsoft.com/office/drawing/2014/main" id="{AF206DA4-B55A-1448-819D-C22E1EECD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2" y="511969"/>
            <a:ext cx="8207375" cy="5834062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4">
            <a:extLst>
              <a:ext uri="{FF2B5EF4-FFF2-40B4-BE49-F238E27FC236}">
                <a16:creationId xmlns:a16="http://schemas.microsoft.com/office/drawing/2014/main" id="{B9355B17-AF47-7F4B-BF4A-A6D24BC06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8987" y="2848769"/>
            <a:ext cx="227017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t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= 3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km;</a:t>
            </a:r>
          </a:p>
          <a:p>
            <a:pPr eaLnBrk="0" hangingPunct="0"/>
            <a:r>
              <a:rPr lang="en-US" sz="2400" i="1" dirty="0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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= 500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kg/m</a:t>
            </a:r>
            <a:r>
              <a:rPr lang="en-US" sz="2400" baseline="300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3</a:t>
            </a: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9412D9A9-1CB4-CD44-B24C-6BE2D4643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1828" y="4082256"/>
            <a:ext cx="246954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   t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= 1.5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km;</a:t>
            </a:r>
          </a:p>
          <a:p>
            <a:pPr eaLnBrk="0" hangingPunct="0"/>
            <a:r>
              <a:rPr lang="en-US" sz="2400" i="1" dirty="0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</a:t>
            </a:r>
            <a:r>
              <a:rPr lang="en-US" sz="2400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 = 1000 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kg/m</a:t>
            </a:r>
            <a:r>
              <a:rPr lang="en-US" sz="2400" baseline="300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3</a:t>
            </a:r>
            <a:endParaRPr lang="en-US" sz="2400" dirty="0">
              <a:solidFill>
                <a:srgbClr val="0039AC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1C731F36-DECF-A943-82CC-C99D9F762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312" y="1516856"/>
            <a:ext cx="24945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Note asymptotes</a:t>
            </a:r>
          </a:p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depend on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t</a:t>
            </a:r>
            <a:r>
              <a:rPr lang="en-US" sz="2400" i="1" dirty="0">
                <a:solidFill>
                  <a:schemeClr val="tx1"/>
                </a:solidFill>
                <a:latin typeface="Symbol" charset="0"/>
                <a:ea typeface="ＭＳ Ｐゴシック" charset="0"/>
                <a:sym typeface="Symbol" charset="0"/>
              </a:rPr>
              <a:t></a:t>
            </a:r>
            <a:r>
              <a:rPr lang="en-US" sz="2400" dirty="0">
                <a:solidFill>
                  <a:srgbClr val="0039AC"/>
                </a:solidFill>
                <a:latin typeface="Arial" charset="0"/>
                <a:ea typeface="ＭＳ Ｐゴシック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9618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37317</TotalTime>
  <Words>427</Words>
  <Application>Microsoft Macintosh PowerPoint</Application>
  <PresentationFormat>Widescreen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55</cp:revision>
  <cp:lastPrinted>2024-03-18T19:12:33Z</cp:lastPrinted>
  <dcterms:created xsi:type="dcterms:W3CDTF">2022-01-10T14:15:51Z</dcterms:created>
  <dcterms:modified xsi:type="dcterms:W3CDTF">2024-03-25T21:16:32Z</dcterms:modified>
</cp:coreProperties>
</file>