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23" r:id="rId3"/>
    <p:sldId id="303" r:id="rId4"/>
    <p:sldId id="281" r:id="rId5"/>
    <p:sldId id="325" r:id="rId6"/>
    <p:sldId id="298" r:id="rId7"/>
    <p:sldId id="32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A3A3E0"/>
    <a:srgbClr val="0039AC"/>
    <a:srgbClr val="FB9491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840"/>
  </p:normalViewPr>
  <p:slideViewPr>
    <p:cSldViewPr snapToGrid="0" snapToObjects="1">
      <p:cViewPr varScale="1">
        <p:scale>
          <a:sx n="223" d="100"/>
          <a:sy n="223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4448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98" name="Text Box 26">
            <a:extLst>
              <a:ext uri="{FF2B5EF4-FFF2-40B4-BE49-F238E27FC236}">
                <a16:creationId xmlns:a16="http://schemas.microsoft.com/office/drawing/2014/main" id="{181B4ABE-5339-9E43-82AD-1C9ABAAF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5" y="76200"/>
            <a:ext cx="19143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Mar 2026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(Lab)</a:t>
            </a: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56A8FCB2-7D3F-C9B8-7ABA-C9B87B483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993" y="3198168"/>
            <a:ext cx="6704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Lab 6: Gravity reduction and modeling!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Due Fri April 10 at 2:30 pm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23571E34-C8CE-7405-889A-4069B367D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612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2008–2026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vmag_locs">
            <a:extLst>
              <a:ext uri="{FF2B5EF4-FFF2-40B4-BE49-F238E27FC236}">
                <a16:creationId xmlns:a16="http://schemas.microsoft.com/office/drawing/2014/main" id="{02B74921-2255-BF4C-A066-8F924FDFC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647700"/>
            <a:ext cx="4230687" cy="60198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7B214D4-F87F-E744-8356-4B77C7274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226" y="190500"/>
            <a:ext cx="5080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Lab 5: Gravity Data Modeling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8178A14-B5AE-5242-9AAA-2920E09A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3588"/>
            <a:ext cx="437812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Introducing the field locale: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East slope of Little Mountain,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West of Franklin, ID</a:t>
            </a:r>
          </a:p>
          <a:p>
            <a:pPr eaLnBrk="0" hangingPunct="0"/>
            <a:endParaRPr lang="en-US" sz="120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39AC"/>
                </a:solidFill>
                <a:cs typeface="ＭＳ Ｐゴシック" charset="0"/>
              </a:rPr>
              <a:t> Two reversed seismic lines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39AC"/>
                </a:solidFill>
                <a:cs typeface="ＭＳ Ｐゴシック" charset="0"/>
              </a:rPr>
              <a:t> One DC resistivity profile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39AC"/>
                </a:solidFill>
                <a:cs typeface="ＭＳ Ｐゴシック" charset="0"/>
              </a:rPr>
              <a:t> Twelve relative gravity 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     measurements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39AC"/>
                </a:solidFill>
                <a:cs typeface="ＭＳ Ｐゴシック" charset="0"/>
              </a:rPr>
              <a:t> Collocated magnetic field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     measurements (vertical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     component)</a:t>
            </a:r>
          </a:p>
          <a:p>
            <a:pPr eaLnBrk="0" hangingPunct="0"/>
            <a:endParaRPr lang="en-US" sz="120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Grav collected on east slope…</a:t>
            </a:r>
          </a:p>
          <a:p>
            <a:pPr eaLnBrk="0" hangingPunct="0"/>
            <a:endParaRPr lang="en-US" sz="120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• </a:t>
            </a:r>
            <a:r>
              <a:rPr lang="en-US" i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Note missing GPS </a:t>
            </a:r>
          </a:p>
          <a:p>
            <a:pPr eaLnBrk="0" hangingPunct="0"/>
            <a:r>
              <a:rPr lang="en-US" i="1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i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location at one </a:t>
            </a:r>
          </a:p>
          <a:p>
            <a:pPr eaLnBrk="0" hangingPunct="0"/>
            <a:r>
              <a:rPr lang="en-US" i="1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i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grav/mag site!!!</a:t>
            </a:r>
            <a:endParaRPr lang="en-US">
              <a:solidFill>
                <a:srgbClr val="0039AC"/>
              </a:solidFill>
              <a:cs typeface="ＭＳ Ｐゴシック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0EAAE9C-346C-D541-828C-5B0F75CC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920750"/>
            <a:ext cx="395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 dirty="0">
                <a:solidFill>
                  <a:schemeClr val="bg1"/>
                </a:solidFill>
                <a:cs typeface="ＭＳ Ｐゴシック" charset="0"/>
              </a:rPr>
              <a:t>With thanks to Dan Munger for arc-image!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A6D22-39EB-3749-98A6-A056087A3E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70713" y="38576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EF64D68E-A4AE-EF4C-A68F-05AD23E898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086100"/>
            <a:ext cx="5334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F3867F6-6E82-4347-980A-CB625797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2825750"/>
            <a:ext cx="2509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chemeClr val="bg1"/>
                </a:solidFill>
                <a:latin typeface="Arial Black" charset="0"/>
              </a:rPr>
              <a:t>(Estimated Location)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AB798768-11A5-384B-B694-C25C92B223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2700" y="2209800"/>
            <a:ext cx="5334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58A157-E934-8640-A83D-1978EC6CA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943100"/>
            <a:ext cx="246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chemeClr val="bg1"/>
                </a:solidFill>
                <a:latin typeface="Arial Black" charset="0"/>
              </a:rPr>
              <a:t>(GPS/RTK Base Site)</a:t>
            </a: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78508864-C214-2847-8857-198D502D69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72625" y="3524250"/>
            <a:ext cx="5334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BA20BD-204B-044E-89AB-05D8D528C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4181475"/>
            <a:ext cx="1820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chemeClr val="bg1"/>
                </a:solidFill>
                <a:latin typeface="Arial Black" charset="0"/>
              </a:rPr>
              <a:t>(Far-Field Site)</a:t>
            </a:r>
          </a:p>
        </p:txBody>
      </p:sp>
    </p:spTree>
    <p:extLst>
      <p:ext uri="{BB962C8B-B14F-4D97-AF65-F5344CB8AC3E}">
        <p14:creationId xmlns:p14="http://schemas.microsoft.com/office/powerpoint/2010/main" val="5369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8E7F8D-5CDC-FA4E-ACDC-9C2B61CE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81" y="419100"/>
            <a:ext cx="85344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5F24D3D8-EA89-FB46-BF26-3FE06181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544" y="38100"/>
            <a:ext cx="5620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39AC"/>
                </a:solidFill>
                <a:latin typeface="Arial Black" charset="0"/>
              </a:rPr>
              <a:t>The Raw Gravity Observations…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69634-553F-0248-B6C9-EBDAF7F5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4105275"/>
            <a:ext cx="8564562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6">
            <a:extLst>
              <a:ext uri="{FF2B5EF4-FFF2-40B4-BE49-F238E27FC236}">
                <a16:creationId xmlns:a16="http://schemas.microsoft.com/office/drawing/2014/main" id="{E74DBD2F-82D6-7145-AC7D-1BE8FD12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081" y="4305300"/>
            <a:ext cx="1133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GPS Base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F7983B7F-40B5-2244-B33A-A0C3E176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006" y="53403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11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F0B63902-DFC8-214F-A501-4250089D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619" y="594995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1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10241269-10FE-DF43-B218-88CB185D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681" y="59055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12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31FE8F-9CF2-9D4A-932A-D2A403F04736}"/>
              </a:ext>
            </a:extLst>
          </p:cNvPr>
          <p:cNvSpPr/>
          <p:nvPr/>
        </p:nvSpPr>
        <p:spPr bwMode="auto">
          <a:xfrm>
            <a:off x="2453481" y="30861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7B244301-0913-6A43-BCA2-4E76DF2ED8D1}"/>
              </a:ext>
            </a:extLst>
          </p:cNvPr>
          <p:cNvSpPr txBox="1"/>
          <p:nvPr/>
        </p:nvSpPr>
        <p:spPr>
          <a:xfrm>
            <a:off x="3291681" y="3086100"/>
            <a:ext cx="4261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Note: Estimated position at this site!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1714B7-E70E-034B-9DC0-04E8A8F65660}"/>
              </a:ext>
            </a:extLst>
          </p:cNvPr>
          <p:cNvCxnSpPr>
            <a:stCxn id="27" idx="1"/>
            <a:endCxn id="26" idx="6"/>
          </p:cNvCxnSpPr>
          <p:nvPr/>
        </p:nvCxnSpPr>
        <p:spPr bwMode="auto">
          <a:xfrm flipH="1" flipV="1">
            <a:off x="2758281" y="3238500"/>
            <a:ext cx="533400" cy="476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BC57327-E9CF-2642-8DAD-E5533E35E3E6}"/>
              </a:ext>
            </a:extLst>
          </p:cNvPr>
          <p:cNvSpPr/>
          <p:nvPr/>
        </p:nvSpPr>
        <p:spPr bwMode="auto">
          <a:xfrm>
            <a:off x="4704525" y="5618174"/>
            <a:ext cx="152400" cy="1633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8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0E04A-88FD-A353-6F44-1E04C48E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49" y="1896839"/>
            <a:ext cx="11604502" cy="1965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2C710-7DC4-EB2F-7D97-4579043B65EB}"/>
              </a:ext>
            </a:extLst>
          </p:cNvPr>
          <p:cNvSpPr txBox="1"/>
          <p:nvPr/>
        </p:nvSpPr>
        <p:spPr>
          <a:xfrm>
            <a:off x="936575" y="612845"/>
            <a:ext cx="1031885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Xcel spreadsheet is included on the website with raw measurements of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and gravity, and some of the corrections that require specialized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to calculate (tidal correction, terrain correction…)</a:t>
            </a: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download the spreadsheet, reduce the gravity with other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 using Xcel formulas, and include plots of the results in your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writeup. Note that the base station 1a has reference value of zero in each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columns J and L; subsequent columns labeled “</a:t>
            </a:r>
            <a:r>
              <a:rPr lang="en-US" sz="2400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should be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so that 1a also has a value of zero. (You should turn in the 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spreadsheet along with your writeup so we can check for errors.)</a:t>
            </a:r>
          </a:p>
        </p:txBody>
      </p:sp>
    </p:spTree>
    <p:extLst>
      <p:ext uri="{BB962C8B-B14F-4D97-AF65-F5344CB8AC3E}">
        <p14:creationId xmlns:p14="http://schemas.microsoft.com/office/powerpoint/2010/main" val="212421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3">
            <a:extLst>
              <a:ext uri="{FF2B5EF4-FFF2-40B4-BE49-F238E27FC236}">
                <a16:creationId xmlns:a16="http://schemas.microsoft.com/office/drawing/2014/main" id="{12DA9EE4-3C50-254F-8EA7-D302FDC7C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7" y="2998788"/>
            <a:ext cx="6054725" cy="860425"/>
          </a:xfrm>
          <a:prstGeom prst="rect">
            <a:avLst/>
          </a:prstGeom>
          <a:solidFill>
            <a:srgbClr val="C8C8C8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Strong Hint:</a:t>
            </a:r>
            <a:r>
              <a:rPr lang="en-US" dirty="0">
                <a:solidFill>
                  <a:srgbClr val="0039AC"/>
                </a:solidFill>
              </a:rPr>
              <a:t> There is a function in </a:t>
            </a:r>
            <a:r>
              <a:rPr lang="en-US" i="1" dirty="0"/>
              <a:t>Excel</a:t>
            </a:r>
            <a:endParaRPr lang="en-US" dirty="0"/>
          </a:p>
          <a:p>
            <a:r>
              <a:rPr lang="en-US" dirty="0">
                <a:solidFill>
                  <a:srgbClr val="0039AC"/>
                </a:solidFill>
              </a:rPr>
              <a:t>Called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RADIANS(•)</a:t>
            </a:r>
            <a:r>
              <a:rPr lang="en-US" dirty="0">
                <a:solidFill>
                  <a:srgbClr val="0039AC"/>
                </a:solidFill>
              </a:rPr>
              <a:t>. You will need to use it!</a:t>
            </a:r>
          </a:p>
        </p:txBody>
      </p:sp>
    </p:spTree>
    <p:extLst>
      <p:ext uri="{BB962C8B-B14F-4D97-AF65-F5344CB8AC3E}">
        <p14:creationId xmlns:p14="http://schemas.microsoft.com/office/powerpoint/2010/main" val="79973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49EC7743-C92F-9341-80BC-FAA65D32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144" y="461963"/>
            <a:ext cx="869981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(2) Evaluate possible errors.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There was some uncertainty regarding whether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the dial readings from site 1 were correct! This calls into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question both the measurements at site 1 and the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estimate of drift correction. Plot your data at the following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steps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with and without the drift correction</a:t>
            </a:r>
            <a:r>
              <a:rPr lang="en-US" dirty="0">
                <a:solidFill>
                  <a:srgbClr val="0039AC"/>
                </a:solidFill>
              </a:rPr>
              <a:t>: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Free air anomaly, simple Bouguer anomaly, complete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Bouguer anomaly. Are the values at site 1 consistent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with the other measurements? Does the profile of data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seem cleaner with or without the drift correction? Does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this help us determine whether our dial reading edits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were reasonable?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Note also that the position at site 10 was not measured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but approximated (by interpolating between adjacent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sites). Do you see any evidence this estimate of position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might be off? If so, by about how much?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3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B20A2FB-1CDF-8748-911C-39E2549AB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420" y="428179"/>
            <a:ext cx="8589160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(3) Model the Complete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Bouguer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Gravity Anomaly</a:t>
            </a:r>
          </a:p>
          <a:p>
            <a:pPr>
              <a:buFont typeface="Arial" charset="0"/>
              <a:buNone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  Using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GravMag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We considered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three</a:t>
            </a:r>
            <a:r>
              <a:rPr lang="en-US" dirty="0">
                <a:solidFill>
                  <a:srgbClr val="0039AC"/>
                </a:solidFill>
              </a:rPr>
              <a:t> possible end-member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models to explain why Little Mountain is there: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a. A horst associated with active normal faulting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b. An </a:t>
            </a:r>
            <a:r>
              <a:rPr lang="en-US" dirty="0" err="1">
                <a:solidFill>
                  <a:srgbClr val="0039AC"/>
                </a:solidFill>
              </a:rPr>
              <a:t>allochthonous</a:t>
            </a:r>
            <a:r>
              <a:rPr lang="en-US" dirty="0">
                <a:solidFill>
                  <a:srgbClr val="0039AC"/>
                </a:solidFill>
              </a:rPr>
              <a:t> remnant from </a:t>
            </a:r>
            <a:r>
              <a:rPr lang="en-US" dirty="0" err="1">
                <a:solidFill>
                  <a:srgbClr val="0039AC"/>
                </a:solidFill>
              </a:rPr>
              <a:t>Laramide</a:t>
            </a:r>
            <a:r>
              <a:rPr lang="en-US" dirty="0">
                <a:solidFill>
                  <a:srgbClr val="0039AC"/>
                </a:solidFill>
              </a:rPr>
              <a:t> thrusting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c. </a:t>
            </a:r>
            <a:r>
              <a:rPr lang="en-US" dirty="0" err="1">
                <a:solidFill>
                  <a:srgbClr val="0039AC"/>
                </a:solidFill>
              </a:rPr>
              <a:t>Paleotopographic</a:t>
            </a:r>
            <a:r>
              <a:rPr lang="en-US" dirty="0">
                <a:solidFill>
                  <a:srgbClr val="0039AC"/>
                </a:solidFill>
              </a:rPr>
              <a:t> surface that was not buried by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    Cache valley normal faulting &amp; sedimentation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Create a </a:t>
            </a:r>
            <a:r>
              <a:rPr lang="en-US" dirty="0" err="1">
                <a:solidFill>
                  <a:srgbClr val="0039AC"/>
                </a:solidFill>
              </a:rPr>
              <a:t>GravMag</a:t>
            </a:r>
            <a:r>
              <a:rPr lang="en-US" dirty="0">
                <a:solidFill>
                  <a:srgbClr val="0039AC"/>
                </a:solidFill>
              </a:rPr>
              <a:t> prismatic model for each end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member, and vary the density contrasts/prism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endpoints as needed to optimize fit for that model type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Remember that the RMS residual is key</a:t>
            </a:r>
            <a:r>
              <a:rPr lang="en-US" i="1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to</a:t>
            </a:r>
            <a:r>
              <a:rPr lang="en-US" dirty="0">
                <a:solidFill>
                  <a:srgbClr val="0039AC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evaluating the validity of your model!</a:t>
            </a:r>
            <a:endParaRPr lang="en-US" dirty="0">
              <a:solidFill>
                <a:srgbClr val="0039AC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Discuss your results. Can any of the end member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models be ruled out based solely on the gravity data?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Why, or why not?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08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20592</TotalTime>
  <Words>585</Words>
  <Application>Microsoft Macintosh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Arial Black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58</cp:revision>
  <cp:lastPrinted>2022-01-10T14:45:35Z</cp:lastPrinted>
  <dcterms:created xsi:type="dcterms:W3CDTF">2022-01-10T14:15:51Z</dcterms:created>
  <dcterms:modified xsi:type="dcterms:W3CDTF">2026-03-25T19:20:28Z</dcterms:modified>
</cp:coreProperties>
</file>