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271" r:id="rId4"/>
    <p:sldId id="300" r:id="rId5"/>
    <p:sldId id="314" r:id="rId6"/>
    <p:sldId id="272" r:id="rId7"/>
    <p:sldId id="302" r:id="rId8"/>
    <p:sldId id="274" r:id="rId9"/>
    <p:sldId id="275" r:id="rId10"/>
    <p:sldId id="278" r:id="rId11"/>
    <p:sldId id="277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Jan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23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28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65-81 (Ch 3-3.2)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8995B6-5EEC-30F2-BE52-8EC9E9F1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926" y="1308354"/>
            <a:ext cx="893719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Fundamentals of 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of a medium is </a:t>
            </a:r>
            <a:r>
              <a:rPr lang="en-US" i="1" dirty="0">
                <a:latin typeface="Times New Roman" charset="0"/>
              </a:rPr>
              <a:t>Z =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39AC"/>
                </a:solidFill>
              </a:rPr>
              <a:t>. Reflected and</a:t>
            </a:r>
          </a:p>
          <a:p>
            <a:r>
              <a:rPr lang="en-US" dirty="0">
                <a:solidFill>
                  <a:srgbClr val="0039AC"/>
                </a:solidFill>
              </a:rPr>
              <a:t>   refracted amplitudes depend on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 contrast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via reflection &amp; refraction coefficients (for normal-incidence):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</a:t>
            </a:r>
            <a:r>
              <a:rPr lang="en-US" dirty="0">
                <a:solidFill>
                  <a:srgbClr val="0039AC"/>
                </a:solidFill>
              </a:rPr>
              <a:t> amplitude determines the total energy in an</a:t>
            </a:r>
          </a:p>
          <a:p>
            <a:r>
              <a:rPr lang="en-US" dirty="0">
                <a:solidFill>
                  <a:srgbClr val="0039AC"/>
                </a:solidFill>
              </a:rPr>
              <a:t>   (idealized) elastic wave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Geometrical Spreading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distributes energy over increasing</a:t>
            </a:r>
          </a:p>
          <a:p>
            <a:r>
              <a:rPr lang="en-US" dirty="0">
                <a:solidFill>
                  <a:srgbClr val="0003AA"/>
                </a:solidFill>
              </a:rPr>
              <a:t>   surface area of the wavefront. Uniform half-space</a:t>
            </a: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spreading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amplitude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0121-0395-662E-6A4E-31B27A0F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2887789"/>
            <a:ext cx="2679700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FDB6F-9DA6-BC34-2FCC-F64C78D6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2887789"/>
            <a:ext cx="2700338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D0531-80AE-198F-974D-D84D4370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98" y="5727380"/>
            <a:ext cx="838200" cy="6651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nQp">
            <a:extLst>
              <a:ext uri="{FF2B5EF4-FFF2-40B4-BE49-F238E27FC236}">
                <a16:creationId xmlns:a16="http://schemas.microsoft.com/office/drawing/2014/main" id="{6EBDB42D-BB2D-2745-BC7B-8FE6673E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03" y="34925"/>
            <a:ext cx="4908550" cy="3082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Qs">
            <a:extLst>
              <a:ext uri="{FF2B5EF4-FFF2-40B4-BE49-F238E27FC236}">
                <a16:creationId xmlns:a16="http://schemas.microsoft.com/office/drawing/2014/main" id="{99DD5249-E10C-8644-8905-BB0656FF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28" y="3046413"/>
            <a:ext cx="4838700" cy="30702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nQp">
            <a:extLst>
              <a:ext uri="{FF2B5EF4-FFF2-40B4-BE49-F238E27FC236}">
                <a16:creationId xmlns:a16="http://schemas.microsoft.com/office/drawing/2014/main" id="{41CCE271-68F0-2049-A350-E77DEB00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53" y="6026150"/>
            <a:ext cx="3830638" cy="796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58E3D93E-F06E-FC42-9E28-9C9144CC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428" y="3282950"/>
            <a:ext cx="2144713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500" i="1"/>
              <a:t>Pasyanos, BSSA, 2013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10859774-8981-DA4C-8FFD-8BCE84B3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241" y="2454275"/>
            <a:ext cx="8874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Pn-Q</a:t>
            </a:r>
            <a:r>
              <a:rPr lang="en-US" sz="2200" i="1" baseline="-25000">
                <a:latin typeface="Times New Roman" charset="0"/>
              </a:rPr>
              <a:t>P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67E7B08-6272-3244-9D20-C7951613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641" y="5495925"/>
            <a:ext cx="8350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Sn-Q</a:t>
            </a:r>
            <a:r>
              <a:rPr lang="en-US" sz="2200" i="1" baseline="-25000">
                <a:latin typeface="Times New Roman" charset="0"/>
              </a:rPr>
              <a:t>S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B0FDFD03-91C6-594C-BD48-22867F82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91" y="242888"/>
            <a:ext cx="1879902" cy="46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i="1" dirty="0">
                <a:solidFill>
                  <a:srgbClr val="0039AC"/>
                </a:solidFill>
                <a:latin typeface="Arial Black" charset="0"/>
              </a:rPr>
              <a:t>Measured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A1F10-2855-3B46-A360-1CB37ED2CA46}"/>
              </a:ext>
            </a:extLst>
          </p:cNvPr>
          <p:cNvSpPr txBox="1"/>
          <p:nvPr/>
        </p:nvSpPr>
        <p:spPr>
          <a:xfrm>
            <a:off x="1571780" y="982177"/>
            <a:ext cx="263084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is a refracted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from the top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mantle (&amp;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earliest arrival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earthquakes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~100 to ~1200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distance)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patterns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see?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this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matter?</a:t>
            </a:r>
          </a:p>
        </p:txBody>
      </p:sp>
    </p:spTree>
    <p:extLst>
      <p:ext uri="{BB962C8B-B14F-4D97-AF65-F5344CB8AC3E}">
        <p14:creationId xmlns:p14="http://schemas.microsoft.com/office/powerpoint/2010/main" val="202042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8C6C4F2A-D925-9145-97D3-EC04744A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456" y="2262188"/>
            <a:ext cx="7685087" cy="2333625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 this course, I cannot emphasize enough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that using more than one type of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measurement, and more than one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geophysical property, will provide far more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insight into the subsurface than using a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single imaging tool.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2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>
            <a:extLst>
              <a:ext uri="{FF2B5EF4-FFF2-40B4-BE49-F238E27FC236}">
                <a16:creationId xmlns:a16="http://schemas.microsoft.com/office/drawing/2014/main" id="{F2F83317-EAA7-E543-B413-397168CC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935" y="1720840"/>
            <a:ext cx="8172129" cy="341632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seismic properties are five 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independent pieces of information that can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be used to separate effects of lithology, 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porosity, fluids, cementation and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temperature… Much of the emphasis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in industry seismic is on imaging “geometry”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(structure) of impedance contrasts, but 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characterizing the physical properties is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becoming increasingly important!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3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>
            <a:extLst>
              <a:ext uri="{FF2B5EF4-FFF2-40B4-BE49-F238E27FC236}">
                <a16:creationId xmlns:a16="http://schemas.microsoft.com/office/drawing/2014/main" id="{D8FA5D91-7962-A487-D516-856EEF5A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68" y="2413338"/>
            <a:ext cx="778546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Amplitude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</a:rPr>
              <a:t>For a refracted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head wave</a:t>
            </a:r>
            <a:r>
              <a:rPr lang="en-US" dirty="0">
                <a:solidFill>
                  <a:srgbClr val="0039AC"/>
                </a:solidFill>
              </a:rPr>
              <a:t>, geometrical spreading is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cylindrical spreading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sz="3000" dirty="0">
              <a:solidFill>
                <a:srgbClr val="0039A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5F020-2954-9619-F8C7-13E2370A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05646"/>
            <a:ext cx="904875" cy="7302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0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A067297-1877-8541-8CC1-E1211A9F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778" y="428179"/>
            <a:ext cx="844013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Anelastic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Attenuation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Absorption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Geometrical spreading assumes a </a:t>
            </a:r>
            <a:r>
              <a:rPr lang="en-US" i="1" dirty="0">
                <a:solidFill>
                  <a:srgbClr val="0039AC"/>
                </a:solidFill>
              </a:rPr>
              <a:t>perfectly elastic medium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in which there is no conversion of strain energy to other</a:t>
            </a:r>
          </a:p>
          <a:p>
            <a:r>
              <a:rPr lang="en-US" dirty="0">
                <a:solidFill>
                  <a:srgbClr val="0039AC"/>
                </a:solidFill>
              </a:rPr>
              <a:t>   forms. However, observation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39AC"/>
                </a:solidFill>
              </a:rPr>
              <a:t> most Earth media are 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dissipative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(energy is lost to work— </a:t>
            </a:r>
            <a:r>
              <a:rPr lang="en-US" dirty="0" err="1">
                <a:solidFill>
                  <a:srgbClr val="0039AC"/>
                </a:solidFill>
              </a:rPr>
              <a:t>anelastic</a:t>
            </a:r>
            <a:r>
              <a:rPr lang="en-US" dirty="0">
                <a:solidFill>
                  <a:srgbClr val="0039AC"/>
                </a:solidFill>
              </a:rPr>
              <a:t> strain—</a:t>
            </a:r>
          </a:p>
          <a:p>
            <a:r>
              <a:rPr lang="en-US" dirty="0">
                <a:solidFill>
                  <a:srgbClr val="0039AC"/>
                </a:solidFill>
              </a:rPr>
              <a:t>   and ends up converted to heat).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a plane wave,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Amplitude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decreases as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where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absorption coefficient,  </a:t>
            </a:r>
            <a:r>
              <a:rPr lang="en-US" i="1" dirty="0">
                <a:latin typeface="Times New Roman" charset="0"/>
              </a:rPr>
              <a:t>a = 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f/QV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/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QV</a:t>
            </a:r>
          </a:p>
          <a:p>
            <a:endParaRPr lang="en-US" i="1" dirty="0">
              <a:solidFill>
                <a:schemeClr val="accent2"/>
              </a:solidFill>
              <a:latin typeface="Times New Roman" charset="0"/>
            </a:endParaRPr>
          </a:p>
          <a:p>
            <a:endParaRPr lang="en-US" i="1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                                                  </a:t>
            </a:r>
          </a:p>
          <a:p>
            <a:endParaRPr lang="en-US" sz="1200" i="1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generally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Quality factor</a:t>
            </a:r>
            <a:r>
              <a:rPr lang="en-US" dirty="0">
                <a:solidFill>
                  <a:srgbClr val="0039AC"/>
                </a:solidFill>
              </a:rPr>
              <a:t>… High </a:t>
            </a:r>
            <a:r>
              <a:rPr lang="en-US" i="1" dirty="0">
                <a:latin typeface="Times New Roman" charset="0"/>
              </a:rPr>
              <a:t>Q </a:t>
            </a:r>
            <a:r>
              <a:rPr lang="en-US" dirty="0">
                <a:solidFill>
                  <a:srgbClr val="0039AC"/>
                </a:solidFill>
              </a:rPr>
              <a:t>implies</a:t>
            </a:r>
          </a:p>
          <a:p>
            <a:r>
              <a:rPr lang="en-US" dirty="0">
                <a:solidFill>
                  <a:srgbClr val="0039AC"/>
                </a:solidFill>
              </a:rPr>
              <a:t>   low attenuation.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359AD-6178-304D-A0FC-91E14F04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2" y="3272979"/>
            <a:ext cx="2097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AA3091-AD08-1544-B76F-6F43B92E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4381054"/>
            <a:ext cx="2919413" cy="1166812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1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E114FFFB-9783-834E-AD91-E04CC6A4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85" y="1272709"/>
            <a:ext cx="874309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So amplitude gets smaller with greater distance traveled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and </a:t>
            </a:r>
          </a:p>
          <a:p>
            <a:r>
              <a:rPr lang="en-US" dirty="0">
                <a:solidFill>
                  <a:srgbClr val="0039AC"/>
                </a:solidFill>
              </a:rPr>
              <a:t>   higher frequency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sz="1200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; remains larger when intrinsic quality</a:t>
            </a:r>
          </a:p>
          <a:p>
            <a:r>
              <a:rPr lang="en-US" dirty="0">
                <a:solidFill>
                  <a:srgbClr val="0039AC"/>
                </a:solidFill>
              </a:rPr>
              <a:t>   factor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dirty="0">
                <a:solidFill>
                  <a:srgbClr val="0039AC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and velocity</a:t>
            </a:r>
            <a:r>
              <a:rPr lang="en-US" i="1" dirty="0">
                <a:solidFill>
                  <a:srgbClr val="0039AC"/>
                </a:solidFill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rgbClr val="0039AC"/>
                </a:solidFill>
              </a:rPr>
              <a:t> are higher.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differs for </a:t>
            </a:r>
            <a:r>
              <a:rPr lang="en-US" i="1" dirty="0"/>
              <a:t>P</a:t>
            </a:r>
            <a:r>
              <a:rPr lang="en-US" dirty="0">
                <a:solidFill>
                  <a:srgbClr val="0039AC"/>
                </a:solidFill>
              </a:rPr>
              <a:t>-waves (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solidFill>
                  <a:srgbClr val="0039AC"/>
                </a:solidFill>
              </a:rPr>
              <a:t>) and </a:t>
            </a:r>
            <a:r>
              <a:rPr lang="en-US" i="1" dirty="0"/>
              <a:t>S</a:t>
            </a:r>
            <a:r>
              <a:rPr lang="en-US" dirty="0">
                <a:solidFill>
                  <a:srgbClr val="0039AC"/>
                </a:solidFill>
              </a:rPr>
              <a:t>-waves (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>
                <a:solidFill>
                  <a:srgbClr val="0039AC"/>
                </a:solidFill>
              </a:rPr>
              <a:t>).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sediments,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latin typeface="Times New Roman" charset="0"/>
              </a:rPr>
              <a:t>5 &lt;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&lt; 300	</a:t>
            </a:r>
            <a:r>
              <a:rPr lang="en-US" dirty="0">
                <a:solidFill>
                  <a:srgbClr val="0039AC"/>
                </a:solidFill>
              </a:rPr>
              <a:t>	(lower if porosity is high)</a:t>
            </a:r>
            <a:endParaRPr lang="en-US" dirty="0">
              <a:solidFill>
                <a:srgbClr val="0039AC"/>
              </a:solidFill>
              <a:latin typeface="Times New Roman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dirty="0">
                <a:latin typeface="Times New Roman" charset="0"/>
              </a:rPr>
              <a:t>5 &lt;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&lt; 100</a:t>
            </a:r>
          </a:p>
          <a:p>
            <a:r>
              <a:rPr lang="en-US" dirty="0">
                <a:solidFill>
                  <a:srgbClr val="0039AC"/>
                </a:solidFill>
              </a:rPr>
              <a:t>For crystalline rocks,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latin typeface="Times New Roman" charset="0"/>
              </a:rPr>
              <a:t>100 &lt;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&lt; 800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Example: Pierre shale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20</a:t>
            </a:r>
            <a:r>
              <a:rPr lang="en-US" dirty="0">
                <a:solidFill>
                  <a:srgbClr val="0039AC"/>
                </a:solidFill>
                <a:latin typeface="Times New Roman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2100 </a:t>
            </a:r>
            <a:r>
              <a:rPr lang="en-US" dirty="0">
                <a:solidFill>
                  <a:srgbClr val="0039AC"/>
                </a:solidFill>
              </a:rPr>
              <a:t>m/s</a:t>
            </a:r>
            <a:endParaRPr lang="en-US" dirty="0">
              <a:solidFill>
                <a:srgbClr val="0039AC"/>
              </a:solidFill>
              <a:latin typeface="Times New Roman" charset="0"/>
            </a:endParaRPr>
          </a:p>
          <a:p>
            <a:endParaRPr lang="en-US" sz="1200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How far until a 30 Hz plane wave is 10% of original amplitude?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 err="1">
                <a:latin typeface="Times New Roman" charset="0"/>
              </a:rPr>
              <a:t>ln</a:t>
            </a:r>
            <a:r>
              <a:rPr lang="en-US" dirty="0">
                <a:latin typeface="Times New Roman" charset="0"/>
              </a:rPr>
              <a:t>(0.1) = –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 (30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Hz</a:t>
            </a:r>
            <a:r>
              <a:rPr lang="en-US" dirty="0">
                <a:latin typeface="Times New Roman" charset="0"/>
              </a:rPr>
              <a:t>) / 20 (2100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m/s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ym typeface="Symbol" charset="0"/>
              </a:rPr>
              <a:t> </a:t>
            </a:r>
            <a:r>
              <a:rPr lang="en-US" dirty="0">
                <a:latin typeface="Times Bold"/>
                <a:cs typeface="Times Bold"/>
                <a:sym typeface="Symbol" charset="0"/>
              </a:rPr>
              <a:t>~ 1000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m</a:t>
            </a:r>
            <a:endParaRPr lang="en-US" dirty="0">
              <a:solidFill>
                <a:srgbClr val="0039AC"/>
              </a:solidFill>
              <a:latin typeface="Times New Roman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5D12E9-7F0D-F546-9004-89EFD9D6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23" y="137646"/>
            <a:ext cx="2320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87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982C-7CFE-5EA4-2F61-C4F2458C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F1F44-4A57-E5A9-9585-641B9CD4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95250"/>
            <a:ext cx="5659437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313FC4-8F0D-836A-0E19-87048DBA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431" y="889844"/>
            <a:ext cx="283923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Interesting aside: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Coda (scattered)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energy in the Earth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tends to attenuate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much more rapidly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than on the Moon!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This is mostly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because lunar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regolith contains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no fluids (and has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consequently much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less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intrinsic</a:t>
            </a:r>
            <a:endParaRPr lang="en-US" dirty="0">
              <a:solidFill>
                <a:schemeClr val="accent2"/>
              </a:solidFill>
              <a:cs typeface="Times New Roman" charset="0"/>
            </a:endParaRPr>
          </a:p>
          <a:p>
            <a:pPr marL="342900" indent="-342900"/>
            <a:r>
              <a:rPr lang="en-US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attenuation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!)</a:t>
            </a:r>
            <a:endParaRPr lang="en-US" b="1" dirty="0">
              <a:solidFill>
                <a:srgbClr val="001ABF"/>
              </a:solidFill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F6ED-AAEF-DAD8-3CA1-03654FF6BE03}"/>
              </a:ext>
            </a:extLst>
          </p:cNvPr>
          <p:cNvSpPr txBox="1"/>
          <p:nvPr/>
        </p:nvSpPr>
        <p:spPr>
          <a:xfrm>
            <a:off x="4663440" y="4076938"/>
            <a:ext cx="6387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Stein &amp; </a:t>
            </a:r>
            <a:r>
              <a:rPr lang="en-US" sz="1400" dirty="0" err="1"/>
              <a:t>Wysession</a:t>
            </a:r>
            <a:r>
              <a:rPr lang="en-US" sz="1400" dirty="0"/>
              <a:t>, “An Introduction to Seismology, Earthquakes and Earth Structure”</a:t>
            </a:r>
          </a:p>
        </p:txBody>
      </p:sp>
    </p:spTree>
    <p:extLst>
      <p:ext uri="{BB962C8B-B14F-4D97-AF65-F5344CB8AC3E}">
        <p14:creationId xmlns:p14="http://schemas.microsoft.com/office/powerpoint/2010/main" val="62319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0678FDD-D8D0-AD45-9105-F8C52DA4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52336"/>
            <a:ext cx="370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EDB04F-0AB8-6F43-9639-CFF5B7F4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1408024"/>
            <a:ext cx="52546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9B8C1A03-B20E-D049-B2EC-8F6921B6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5305336"/>
            <a:ext cx="790057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Note seismic attenuation gives different information than</a:t>
            </a:r>
          </a:p>
          <a:p>
            <a:r>
              <a:rPr lang="en-US" dirty="0">
                <a:solidFill>
                  <a:srgbClr val="0039AC"/>
                </a:solidFill>
              </a:rPr>
              <a:t>velocity and can be helpful for interpreting subsurface</a:t>
            </a:r>
          </a:p>
          <a:p>
            <a:r>
              <a:rPr lang="en-US" dirty="0">
                <a:solidFill>
                  <a:srgbClr val="0039AC"/>
                </a:solidFill>
              </a:rPr>
              <a:t>properties (but it is challenging to image!)</a:t>
            </a:r>
          </a:p>
        </p:txBody>
      </p:sp>
    </p:spTree>
    <p:extLst>
      <p:ext uri="{BB962C8B-B14F-4D97-AF65-F5344CB8AC3E}">
        <p14:creationId xmlns:p14="http://schemas.microsoft.com/office/powerpoint/2010/main" val="141311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982A8C-F90E-A146-AA60-485F8C6858B7}"/>
              </a:ext>
            </a:extLst>
          </p:cNvPr>
          <p:cNvSpPr txBox="1"/>
          <p:nvPr/>
        </p:nvSpPr>
        <p:spPr>
          <a:xfrm>
            <a:off x="1743607" y="113590"/>
            <a:ext cx="7207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seismic attenuation is challenging because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is also affected by multipathing, energy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partitioning, and scattering: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412D9-CC8F-1F4C-A244-904582CFE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/>
          <a:stretch/>
        </p:blipFill>
        <p:spPr bwMode="auto">
          <a:xfrm>
            <a:off x="3799588" y="1437860"/>
            <a:ext cx="6830312" cy="530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BEB74ADD-D912-754C-98EB-DDB7B3BE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2" y="2288002"/>
            <a:ext cx="248613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Multipathing: 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Seismic waves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can be focused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defocused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by velocity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variations</a:t>
            </a:r>
          </a:p>
          <a:p>
            <a:r>
              <a:rPr lang="en-US" dirty="0">
                <a:solidFill>
                  <a:srgbClr val="0039AC"/>
                </a:solidFill>
              </a:rPr>
              <a:t>in the medium.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11FC7-4BFD-E346-AFCB-8CF0DE536876}"/>
              </a:ext>
            </a:extLst>
          </p:cNvPr>
          <p:cNvSpPr txBox="1"/>
          <p:nvPr/>
        </p:nvSpPr>
        <p:spPr>
          <a:xfrm>
            <a:off x="5554554" y="1567543"/>
            <a:ext cx="337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Stein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Wysession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Blackwell 2003</a:t>
            </a:r>
          </a:p>
        </p:txBody>
      </p:sp>
    </p:spTree>
    <p:extLst>
      <p:ext uri="{BB962C8B-B14F-4D97-AF65-F5344CB8AC3E}">
        <p14:creationId xmlns:p14="http://schemas.microsoft.com/office/powerpoint/2010/main" val="26406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9B8809A1-9A9C-3B49-8E64-5DB3CCE8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012031"/>
            <a:ext cx="8305800" cy="434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BB9C9E-50CF-6D45-8E59-DA37DDB7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Partial Melt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591CE7-1BFE-0B43-9AC2-D8B60939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Composition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0B4EA9-3B91-7F41-B983-47AC1662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02931"/>
            <a:ext cx="22860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Porosity/Fluid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0CEC04-E55A-FD4D-9FEB-798774F7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2025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Temperature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3BF5B01-CC12-3444-95A5-481C3EE2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Pressure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CE2AD0FE-88CF-8642-8F0A-837670CA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251619"/>
            <a:ext cx="75937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Seismic velocity depends on a lot of fields,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not all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are independent:</a:t>
            </a:r>
          </a:p>
        </p:txBody>
      </p:sp>
      <p:sp>
        <p:nvSpPr>
          <p:cNvPr id="63" name="Line 10">
            <a:extLst>
              <a:ext uri="{FF2B5EF4-FFF2-40B4-BE49-F238E27FC236}">
                <a16:creationId xmlns:a16="http://schemas.microsoft.com/office/drawing/2014/main" id="{F1A33CEB-02E1-154C-8B9A-2DCE1EB8E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64531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11">
            <a:extLst>
              <a:ext uri="{FF2B5EF4-FFF2-40B4-BE49-F238E27FC236}">
                <a16:creationId xmlns:a16="http://schemas.microsoft.com/office/drawing/2014/main" id="{7A7192E3-B7B4-0745-9868-40DC63AA84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183731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05633F00-F80C-1141-AC34-1A084875F4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564731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id="{D2DC8B2F-1AE5-064D-9EDF-48F382D96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183731"/>
            <a:ext cx="990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Text Box 14">
            <a:extLst>
              <a:ext uri="{FF2B5EF4-FFF2-40B4-BE49-F238E27FC236}">
                <a16:creationId xmlns:a16="http://schemas.microsoft.com/office/drawing/2014/main" id="{B26A3B1D-C78D-CE4E-8A91-D811BDE19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5784056"/>
            <a:ext cx="6603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some fields can be determined to within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small uncertainty (e.g. pressure at given depth)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A141FF9-0023-4247-9A61-A5A87281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4974431"/>
            <a:ext cx="1981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Density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9D30245-7514-CC4F-851A-85003DE7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783431"/>
            <a:ext cx="1981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</a:t>
            </a:r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944BAAB1-9F3E-574B-A8B5-CD8C23078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1393031"/>
            <a:ext cx="1143000" cy="990600"/>
          </a:xfrm>
          <a:prstGeom prst="line">
            <a:avLst/>
          </a:prstGeom>
          <a:noFill/>
          <a:ln w="762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Line 18">
            <a:extLst>
              <a:ext uri="{FF2B5EF4-FFF2-40B4-BE49-F238E27FC236}">
                <a16:creationId xmlns:a16="http://schemas.microsoft.com/office/drawing/2014/main" id="{43770E55-9A54-2648-8A9F-221E3D1E7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4060031"/>
            <a:ext cx="990600" cy="1066800"/>
          </a:xfrm>
          <a:prstGeom prst="line">
            <a:avLst/>
          </a:prstGeom>
          <a:noFill/>
          <a:ln w="762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p">
            <a:extLst>
              <a:ext uri="{FF2B5EF4-FFF2-40B4-BE49-F238E27FC236}">
                <a16:creationId xmlns:a16="http://schemas.microsoft.com/office/drawing/2014/main" id="{C208B6A6-91AD-9549-9384-ADBBEE1C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" y="89694"/>
            <a:ext cx="3770313" cy="34194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s">
            <a:extLst>
              <a:ext uri="{FF2B5EF4-FFF2-40B4-BE49-F238E27FC236}">
                <a16:creationId xmlns:a16="http://schemas.microsoft.com/office/drawing/2014/main" id="{D0D45F42-19E9-074B-8542-D0F361B0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7214" r="803" b="10550"/>
          <a:stretch>
            <a:fillRect/>
          </a:stretch>
        </p:blipFill>
        <p:spPr bwMode="auto">
          <a:xfrm>
            <a:off x="6129337" y="91281"/>
            <a:ext cx="4200525" cy="34194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Qs">
            <a:extLst>
              <a:ext uri="{FF2B5EF4-FFF2-40B4-BE49-F238E27FC236}">
                <a16:creationId xmlns:a16="http://schemas.microsoft.com/office/drawing/2014/main" id="{76197058-1210-4D42-8704-586D2196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8978" b="12009"/>
          <a:stretch>
            <a:fillRect/>
          </a:stretch>
        </p:blipFill>
        <p:spPr bwMode="auto">
          <a:xfrm>
            <a:off x="6161087" y="3571081"/>
            <a:ext cx="3778250" cy="31972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9FE5371F-6FD5-9241-88BB-3D7A6A95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790" y="3793134"/>
            <a:ext cx="47339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Example: Seismic properties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from the Rio Grande Rift region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CO &amp; NM (all at 100 km depth)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Here, “</a:t>
            </a:r>
            <a:r>
              <a:rPr lang="en-US" dirty="0">
                <a:latin typeface="Symbol" pitchFamily="2" charset="2"/>
                <a:cs typeface="ＭＳ Ｐゴシック" charset="0"/>
              </a:rPr>
              <a:t>D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” denotes a % 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fractional difference from a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simple 1D model!</a:t>
            </a:r>
          </a:p>
        </p:txBody>
      </p:sp>
    </p:spTree>
    <p:extLst>
      <p:ext uri="{BB962C8B-B14F-4D97-AF65-F5344CB8AC3E}">
        <p14:creationId xmlns:p14="http://schemas.microsoft.com/office/powerpoint/2010/main" val="78723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14122</TotalTime>
  <Words>718</Words>
  <Application>Microsoft Macintosh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28</cp:revision>
  <cp:lastPrinted>2022-01-10T14:45:35Z</cp:lastPrinted>
  <dcterms:created xsi:type="dcterms:W3CDTF">2022-01-10T14:15:51Z</dcterms:created>
  <dcterms:modified xsi:type="dcterms:W3CDTF">2026-01-28T19:55:13Z</dcterms:modified>
</cp:coreProperties>
</file>