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78" r:id="rId3"/>
    <p:sldId id="379" r:id="rId4"/>
    <p:sldId id="287" r:id="rId5"/>
    <p:sldId id="380" r:id="rId6"/>
    <p:sldId id="381" r:id="rId7"/>
    <p:sldId id="382" r:id="rId8"/>
    <p:sldId id="383" r:id="rId9"/>
    <p:sldId id="384" r:id="rId10"/>
    <p:sldId id="385" r:id="rId11"/>
    <p:sldId id="3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491"/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Feb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436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2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524-539 (§8.4)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70">
            <a:extLst>
              <a:ext uri="{FF2B5EF4-FFF2-40B4-BE49-F238E27FC236}">
                <a16:creationId xmlns:a16="http://schemas.microsoft.com/office/drawing/2014/main" id="{862507B4-9CD4-2692-514D-D9B7F06F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059" y="1230050"/>
            <a:ext cx="87938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Interpretation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Seismic quality depends 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Acoustic impedance contrast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Depth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frequency)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Layer thickness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interference)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Properties of overlying layers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Source energy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Processing parameters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Acquisition direction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Instrumentation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inversion</a:t>
            </a:r>
            <a:r>
              <a:rPr lang="en-US" dirty="0">
                <a:solidFill>
                  <a:srgbClr val="0039AC"/>
                </a:solidFill>
              </a:rPr>
              <a:t> = using velocity information for physical</a:t>
            </a:r>
          </a:p>
          <a:p>
            <a:r>
              <a:rPr lang="en-US" dirty="0">
                <a:solidFill>
                  <a:srgbClr val="0039AC"/>
                </a:solidFill>
              </a:rPr>
              <a:t>    properties, true depth, better resolution via depth migration</a:t>
            </a:r>
            <a:endParaRPr lang="en-US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Trace cross-correlation is used to map fault offsets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35F047-015B-F64E-B153-114E73B3A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5621" b="20885"/>
          <a:stretch/>
        </p:blipFill>
        <p:spPr bwMode="auto">
          <a:xfrm>
            <a:off x="2237724" y="1094053"/>
            <a:ext cx="7218650" cy="452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4A9E87-1C5A-9C4D-80F4-B09D1BD3A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2379" b="21072"/>
          <a:stretch/>
        </p:blipFill>
        <p:spPr bwMode="auto">
          <a:xfrm>
            <a:off x="2266120" y="1158840"/>
            <a:ext cx="7105059" cy="43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B91B3F4B-B27C-5E49-B629-0F956BD5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" y="574675"/>
            <a:ext cx="8100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Electromagnetic imaging also growing in use…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9F845-B391-4183-9525-6ADB3D7196FF}"/>
              </a:ext>
            </a:extLst>
          </p:cNvPr>
          <p:cNvSpPr txBox="1"/>
          <p:nvPr/>
        </p:nvSpPr>
        <p:spPr>
          <a:xfrm>
            <a:off x="2658519" y="5669757"/>
            <a:ext cx="6675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Hydrocarbon-filled reservoir is high resistivity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(charge flows preferentially in surrounding rock)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CB374-4CD0-07C1-F556-A64CEB2411A8}"/>
              </a:ext>
            </a:extLst>
          </p:cNvPr>
          <p:cNvSpPr txBox="1"/>
          <p:nvPr/>
        </p:nvSpPr>
        <p:spPr>
          <a:xfrm>
            <a:off x="2706618" y="5669757"/>
            <a:ext cx="657904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Water-filled reservoir is low resistivity</a:t>
            </a:r>
          </a:p>
          <a:p>
            <a:pPr algn="ctr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(charge flows preferentially in brines).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C92D3E6-E417-EDD3-220D-D760E7C09FFF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5441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5F9F13-DE44-234B-A8BB-FF9E3ABF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2" y="2894806"/>
            <a:ext cx="51339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0B69A-0462-1E46-9416-F666342C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2894806"/>
            <a:ext cx="5116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658D79-DB86-064D-A650-4E311BC6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2" y="2020093"/>
            <a:ext cx="617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latin typeface="Arial Black" charset="0"/>
                <a:cs typeface="Times New Roman" charset="0"/>
              </a:rPr>
              <a:t>… Here combined with seismic data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EEFA684-C82A-35D0-A343-E7198CF9164D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313881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0">
            <a:extLst>
              <a:ext uri="{FF2B5EF4-FFF2-40B4-BE49-F238E27FC236}">
                <a16:creationId xmlns:a16="http://schemas.microsoft.com/office/drawing/2014/main" id="{D60637B8-7FC9-3242-80BD-6686EB37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566" y="2274838"/>
            <a:ext cx="926086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Industry Seismic Interpretation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Depth migration required for accurate depths and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geometries of structures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3D visualization (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data caves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) an important part of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4D seismic: Multiple 3D reflection images over time aid in</a:t>
            </a:r>
          </a:p>
          <a:p>
            <a:r>
              <a:rPr lang="en-US" dirty="0">
                <a:solidFill>
                  <a:srgbClr val="0039AC"/>
                </a:solidFill>
              </a:rPr>
              <a:t>    optimization of reservoir models and production</a:t>
            </a:r>
          </a:p>
        </p:txBody>
      </p:sp>
    </p:spTree>
    <p:extLst>
      <p:ext uri="{BB962C8B-B14F-4D97-AF65-F5344CB8AC3E}">
        <p14:creationId xmlns:p14="http://schemas.microsoft.com/office/powerpoint/2010/main" val="250041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1C5982-4559-6C44-8821-86072BE3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365919"/>
            <a:ext cx="539115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A3EAF-BBE5-1F46-A7A4-EC543034F540}"/>
              </a:ext>
            </a:extLst>
          </p:cNvPr>
          <p:cNvSpPr txBox="1"/>
          <p:nvPr/>
        </p:nvSpPr>
        <p:spPr>
          <a:xfrm>
            <a:off x="1982146" y="5679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0E081-B97B-5B46-B087-CEAF48E875C3}"/>
              </a:ext>
            </a:extLst>
          </p:cNvPr>
          <p:cNvSpPr txBox="1"/>
          <p:nvPr/>
        </p:nvSpPr>
        <p:spPr>
          <a:xfrm>
            <a:off x="1952802" y="35146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3B32E0B-59EF-4C78-4549-36F4DE64385A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35297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E0D885-74A2-3A46-81CE-853EA07D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08869"/>
            <a:ext cx="8488363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8C496-81BB-144A-A260-1F0F3E53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06" y="155575"/>
            <a:ext cx="9017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5299A63-A04C-CE00-06EA-57CDA7013300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88700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3CEA94-15B0-0D47-94EA-24334F85B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3"/>
          <a:stretch/>
        </p:blipFill>
        <p:spPr bwMode="auto">
          <a:xfrm>
            <a:off x="1810233" y="727625"/>
            <a:ext cx="7026542" cy="58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31E4E26A-22B3-2B43-A6E5-F6126A309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348" y="3024416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CE321"/>
                </a:solidFill>
              </a:rPr>
              <a:t>Production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00429C7-2131-7347-84A0-B5112D1F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348" y="5321207"/>
            <a:ext cx="131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Injection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42755CF-A466-18BA-BEE5-D334FDB02B32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246833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92B014-1720-D74B-880F-BC5887E5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07" y="1816102"/>
            <a:ext cx="90185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1A3763-D7ED-034E-B949-A11B2463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747" y="860738"/>
            <a:ext cx="419050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800" i="1" dirty="0">
                <a:solidFill>
                  <a:srgbClr val="0039AC"/>
                </a:solidFill>
                <a:latin typeface="Arial Black" charset="0"/>
              </a:rPr>
              <a:t>Salt structures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BBA2617-9D1F-5E4D-F5C0-49FD9E4CA058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70233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1BBEB401-A9E8-AD44-AE62-B3499F00AA22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09799-C4F1-1641-9304-3F307F0A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767982"/>
            <a:ext cx="89185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A3294F-80E7-1844-BDDF-60B0CECD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747" y="862038"/>
            <a:ext cx="419050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800" i="1" dirty="0">
                <a:solidFill>
                  <a:srgbClr val="0039AC"/>
                </a:solidFill>
                <a:latin typeface="Arial Black" charset="0"/>
              </a:rPr>
              <a:t>Salt structures</a:t>
            </a:r>
          </a:p>
        </p:txBody>
      </p:sp>
    </p:spTree>
    <p:extLst>
      <p:ext uri="{BB962C8B-B14F-4D97-AF65-F5344CB8AC3E}">
        <p14:creationId xmlns:p14="http://schemas.microsoft.com/office/powerpoint/2010/main" val="222450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4E0F91-607E-974A-9F96-ED06D45B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155664"/>
            <a:ext cx="8997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BCF912E-73A4-9A0F-C20F-6AF5F5479BC9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420075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77214E-DB83-DE48-83A5-1122950D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238707"/>
            <a:ext cx="7975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85E2C04-0A29-93F0-A1E6-B1A0068FDE69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19684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44377</TotalTime>
  <Words>233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45</cp:revision>
  <cp:lastPrinted>2022-01-10T14:45:35Z</cp:lastPrinted>
  <dcterms:created xsi:type="dcterms:W3CDTF">2022-01-10T14:15:51Z</dcterms:created>
  <dcterms:modified xsi:type="dcterms:W3CDTF">2026-03-02T20:56:07Z</dcterms:modified>
</cp:coreProperties>
</file>