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355" r:id="rId2"/>
    <p:sldId id="300" r:id="rId3"/>
    <p:sldId id="362" r:id="rId4"/>
    <p:sldId id="325" r:id="rId5"/>
    <p:sldId id="326" r:id="rId6"/>
    <p:sldId id="33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AC"/>
    <a:srgbClr val="0046CD"/>
    <a:srgbClr val="0014E9"/>
    <a:srgbClr val="001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AD093-0389-CA48-9E5F-E8F7C95315DC}" type="datetimeFigureOut">
              <a:rPr lang="en-US" smtClean="0"/>
              <a:t>3/29/24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8ECB-8D36-A040-8E31-F92042CB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5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641C-8CB9-5E41-99E9-C8A4BEF99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75745-1516-9449-BD5D-5F19438F0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40652-FEDB-2E4A-B8DB-D90538F9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76CB5-ACAD-3348-86C5-C0F68AE4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6ECA-B641-4146-A4B1-EF4B92F8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36DF-AA04-A140-937E-CDCBF868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D5B59-2960-334C-86E7-79FEBCD87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BD3D-6EBF-7B4A-943E-1664A302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70CA9-EBB3-4C4D-9DF2-BBA35921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1DD3-EC20-FB4E-B26A-92E04175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F4168-24EA-3E4E-8ACE-B6E0C92C9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97E59-05EB-9349-BFD2-32D596508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1616D-3542-364D-8C26-292EBFE1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D3A45-BBC3-FB46-B4F0-F7F78F6B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114F-8D5C-F346-83EE-7EB807C6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9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230B-D4A4-4A4B-AC84-D15E8A05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58D13-1B7D-FC4F-9230-0BAFF05B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DAED-29B6-8F40-BE23-E666DB19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406FF-6B3C-1148-95A5-C38431D2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09295-452E-9E43-90DE-F16C7BB8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CF45-13C7-DF4B-8D24-5AA03906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01534-D0C7-CF42-9F6A-93B466CA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80413-86EE-9B4F-959C-6887E6C6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DE4F0-18B4-C64F-9A26-D6E972B7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AFF24-BD71-D144-AA77-B5B6E31B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53C0-BED1-DF47-A9D7-9423B0D5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AC81-0124-BD41-9575-839086ADD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06F59-1CDB-324E-9AAD-DB2052CC5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CB5CF-988B-E245-A99B-0E4A36AA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0CCF9-5BEA-B84D-B89C-7D0D8856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7CED7-6555-FD4A-9ED8-43D78DA2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0F37-26B4-D44A-9D78-533C4E2B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72A02-74FA-7044-BC9D-A5944D82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9D3CA-B505-0240-BBC2-0DC01666B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67049-29B4-7047-8883-82B771138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DD144-A084-1B45-A947-CF94660E0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A7335-BAF3-9B40-B61F-413CA490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EF31F-D030-E84C-90A4-9AA3EAF9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595ED-A46A-CC41-A929-E74A1764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33BC-2237-1949-B72F-6488522D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BA7C5-0FB4-DF42-AA3A-41B7E624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5F252-D71B-F645-8957-78B60BB3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2DB99-6BC5-7147-A3B8-9ECA8BC5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EBD7-6E81-9E41-A883-0492E4BD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67740-1648-3148-92B8-61D3B6AD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7BDC9-5E9B-5542-AC3E-95238D47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6C50-171B-494C-B3CB-91D66929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4CFC7-5E2F-9D45-A557-79DAD6EA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01FE0-0E17-7C4E-AB50-5AF31E8F1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4E894-C0B8-E447-A926-053A6284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93B9A-6F22-9F4F-9196-4B5F27D2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AF896-7BFA-974A-A63A-F686B218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CDB9-F651-004C-BE28-60334419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12B5C-5229-6748-A227-72E6BA0C4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E979C-3B27-354A-8C50-8E7B40FA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2BF51-7953-8147-A3F2-9DD98B23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3/29/24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B73BB-B534-DE4D-A2F6-7F002FCE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5022B-B707-E145-A298-1543E7A7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FF541-98F2-C047-A9B1-FAAA407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EB22A-A9D8-AB44-BB89-9054E98F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4AA3-1AE0-E14C-81EC-B1EA2A68D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00C9-8BFE-814F-993B-E78ED40E45EE}" type="datetimeFigureOut">
              <a:rPr lang="en-US" smtClean="0"/>
              <a:t>3/29/24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03DE-AB5F-A345-820A-F38DC09AD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AACEE-6833-E44C-A086-C16D4C7A7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">
            <a:extLst>
              <a:ext uri="{FF2B5EF4-FFF2-40B4-BE49-F238E27FC236}">
                <a16:creationId xmlns:a16="http://schemas.microsoft.com/office/drawing/2014/main" id="{E6C9EA9A-5D1B-4147-A23F-89D96ADE9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256" y="152400"/>
            <a:ext cx="51682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Geology 5660/6660</a:t>
            </a:r>
          </a:p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Applied Geophysics</a:t>
            </a:r>
            <a:endParaRPr lang="en-US" sz="3600" i="1" u="sng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A27909E6-F928-2344-87E4-D36B5B1D5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056" y="76200"/>
            <a:ext cx="19143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Mar 2024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D27C68A9-C2B4-9F44-A6AA-A8D2C6D4C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743" y="6392543"/>
            <a:ext cx="3543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Lowry 2008-2024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sp>
        <p:nvSpPr>
          <p:cNvPr id="7" name="Text Box 15">
            <a:extLst>
              <a:ext uri="{FF2B5EF4-FFF2-40B4-BE49-F238E27FC236}">
                <a16:creationId xmlns:a16="http://schemas.microsoft.com/office/drawing/2014/main" id="{893C9D7E-AA08-AF5E-6FD9-7C7A96726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23" y="6396335"/>
            <a:ext cx="62965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For Fri 29 Mar: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Burger</a:t>
            </a:r>
            <a:r>
              <a:rPr lang="en-US" dirty="0">
                <a:solidFill>
                  <a:srgbClr val="0039AC"/>
                </a:solidFill>
              </a:rPr>
              <a:t> 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429-446 (§7.1-7.2)</a:t>
            </a:r>
            <a:endParaRPr lang="en-US" dirty="0">
              <a:solidFill>
                <a:srgbClr val="0039AC"/>
              </a:solidFill>
            </a:endParaRPr>
          </a:p>
        </p:txBody>
      </p:sp>
      <p:sp>
        <p:nvSpPr>
          <p:cNvPr id="2" name="Text Box 30">
            <a:extLst>
              <a:ext uri="{FF2B5EF4-FFF2-40B4-BE49-F238E27FC236}">
                <a16:creationId xmlns:a16="http://schemas.microsoft.com/office/drawing/2014/main" id="{C3149499-DA5E-4F8C-D5D0-BA318AD1D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197" y="1185439"/>
            <a:ext cx="8450583" cy="520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Last Time: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Gravity Anomalies &amp; Modeling 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 Discussed </a:t>
            </a:r>
            <a:r>
              <a:rPr lang="en-US" sz="2400" i="1" dirty="0" err="1">
                <a:solidFill>
                  <a:srgbClr val="FF0300"/>
                </a:solidFill>
                <a:latin typeface="Arial Black" charset="0"/>
                <a:ea typeface="ＭＳ Ｐゴシック" charset="0"/>
              </a:rPr>
              <a:t>nonuniqueness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: 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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Different density (but same mass, same center of mass)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     can yield an identical gravity anomaly!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 Different shape at a shallower depth can yield the exact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        same gravity anomaly!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(But all geophysical/geological models are </a:t>
            </a:r>
            <a:r>
              <a:rPr lang="en-US" sz="2400" dirty="0" err="1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nonunique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… </a:t>
            </a:r>
          </a:p>
          <a:p>
            <a:pPr algn="l"/>
            <a:r>
              <a:rPr lang="en-US" dirty="0">
                <a:solidFill>
                  <a:srgbClr val="0039AC"/>
                </a:solidFill>
                <a:sym typeface="Symbol" charset="0"/>
              </a:rPr>
              <a:t>   Gravity p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rovides info others can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’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t!)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• Anomalies for:</a:t>
            </a: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horizontal cylinder:</a:t>
            </a: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endParaRPr lang="en-US" sz="20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vertical cylinder:</a:t>
            </a:r>
          </a:p>
          <a:p>
            <a:pPr algn="l"/>
            <a:endParaRPr lang="en-US" i="1" dirty="0">
              <a:solidFill>
                <a:srgbClr val="0039AC"/>
              </a:solidFill>
              <a:latin typeface="Arial Black" charset="0"/>
            </a:endParaRPr>
          </a:p>
          <a:p>
            <a:pPr algn="l"/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    fault-bounded block: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614613-4416-A8FC-E402-E351312DF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76" y="4389181"/>
            <a:ext cx="2743200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77CDAD-F7D3-094F-B246-9C0D91503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76" y="5141656"/>
            <a:ext cx="4648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7D6209-A50F-347C-C467-F48F16549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360" y="5761688"/>
            <a:ext cx="5487626" cy="70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199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6E4002-E8B0-2649-9D90-0FBCD5D18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194" y="1544239"/>
            <a:ext cx="2438400" cy="406400"/>
          </a:xfrm>
          <a:prstGeom prst="rect">
            <a:avLst/>
          </a:prstGeom>
          <a:solidFill>
            <a:srgbClr val="C8C8C8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E9FBFD17-D87F-A34C-96A9-65B2A7EDF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4106" y="346501"/>
            <a:ext cx="8683787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36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Magnetics:</a:t>
            </a:r>
            <a:endParaRPr lang="en-US" sz="2400" dirty="0">
              <a:solidFill>
                <a:srgbClr val="0039AC"/>
              </a:solidFill>
              <a:latin typeface="Arial Black" charset="0"/>
              <a:ea typeface="ＭＳ Ｐゴシック" charset="0"/>
            </a:endParaRPr>
          </a:p>
          <a:p>
            <a:pPr algn="l" eaLnBrk="0" hangingPunct="0"/>
            <a:endParaRPr lang="en-US" sz="12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>
              <a:buFontTx/>
              <a:buChar char="•"/>
            </a:pP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Like gravity, a potential field method governed by </a:t>
            </a:r>
          </a:p>
          <a:p>
            <a:pPr algn="l" eaLnBrk="0" hangingPunct="0"/>
            <a:r>
              <a:rPr lang="en-US" sz="2400" i="1" dirty="0">
                <a:solidFill>
                  <a:srgbClr val="FF0200"/>
                </a:solidFill>
                <a:latin typeface="Arial Black" charset="0"/>
                <a:ea typeface="ＭＳ Ｐゴシック" charset="0"/>
              </a:rPr>
              <a:t>   </a:t>
            </a:r>
            <a:r>
              <a:rPr lang="en-US" sz="2800" i="1" dirty="0">
                <a:solidFill>
                  <a:srgbClr val="FF0200"/>
                </a:solidFill>
                <a:latin typeface="Arial Black" charset="0"/>
                <a:ea typeface="ＭＳ Ｐゴシック" charset="0"/>
              </a:rPr>
              <a:t>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Poisson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’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s equation: </a:t>
            </a:r>
            <a:r>
              <a:rPr lang="en-US" sz="2400" i="1" dirty="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rPr>
              <a:t></a:t>
            </a:r>
            <a:r>
              <a:rPr lang="en-US" sz="2400" i="1" baseline="30000" dirty="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rPr>
              <a:t> </a:t>
            </a:r>
            <a:r>
              <a:rPr lang="en-US" sz="2400" i="1" baseline="300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2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u = f</a:t>
            </a:r>
            <a:r>
              <a:rPr lang="en-US" sz="2400" i="1" dirty="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rPr>
              <a:t>(sources)</a:t>
            </a:r>
            <a:endParaRPr lang="en-US" sz="2400" i="1" dirty="0">
              <a:solidFill>
                <a:srgbClr val="FF0200"/>
              </a:solidFill>
              <a:latin typeface="Arial Black" charset="0"/>
              <a:ea typeface="ＭＳ Ｐゴシック" charset="0"/>
            </a:endParaRPr>
          </a:p>
          <a:p>
            <a:pPr algn="l" eaLnBrk="0" hangingPunct="0"/>
            <a:endParaRPr lang="en-US" sz="12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>
              <a:buFontTx/>
              <a:buChar char="•"/>
            </a:pP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Unlike gravity, 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source term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is a vector rather than a scalar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B673D0-81BD-764F-A925-E6E6A737D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2018" y="3694539"/>
            <a:ext cx="107950" cy="107950"/>
          </a:xfrm>
          <a:prstGeom prst="ellipse">
            <a:avLst/>
          </a:prstGeom>
          <a:solidFill>
            <a:srgbClr val="FF02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907F9CDF-23C3-C046-8FC8-E226D23BC0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9181" y="3300839"/>
            <a:ext cx="738187" cy="393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210232E2-AC0E-F545-8D48-72F502D940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39856" y="3807251"/>
            <a:ext cx="738187" cy="393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76543476-3EBD-A847-A25F-E1BE5710826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63781" y="3799314"/>
            <a:ext cx="738187" cy="393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C009027D-6799-F445-8769-A5047120A9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3031" y="3300839"/>
            <a:ext cx="738187" cy="393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3ED6FD6F-A802-474F-ABA3-2901C9CA02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81231" y="3872339"/>
            <a:ext cx="0" cy="7286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4E57336B-FBD1-8F4F-B837-D55019AA314E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5993" y="2883326"/>
            <a:ext cx="0" cy="7286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7C583DC3-E029-B645-B6A4-C31E2E3B1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6918" y="2783314"/>
            <a:ext cx="1510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Gravity</a:t>
            </a:r>
            <a:r>
              <a:rPr lang="en-US" sz="800" i="1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5B838C-E89E-184F-8D27-13FD5D9C7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843" y="2694414"/>
            <a:ext cx="1038225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" name="Text Box 13">
            <a:extLst>
              <a:ext uri="{FF2B5EF4-FFF2-40B4-BE49-F238E27FC236}">
                <a16:creationId xmlns:a16="http://schemas.microsoft.com/office/drawing/2014/main" id="{E6609574-BD43-E14E-901A-B5DB2691D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1243" y="3461176"/>
            <a:ext cx="571552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Monopole</a:t>
            </a:r>
            <a:r>
              <a:rPr lang="en-US" sz="2400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source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 field is always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directed radially toward a </a:t>
            </a:r>
            <a:r>
              <a:rPr lang="ja-JP" alt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“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sink</a:t>
            </a:r>
            <a:r>
              <a:rPr lang="ja-JP" alt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”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 location</a:t>
            </a: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97897C0-0E5E-FF4A-8849-CE373ABFC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568" y="5588426"/>
            <a:ext cx="107950" cy="107950"/>
          </a:xfrm>
          <a:prstGeom prst="ellipse">
            <a:avLst/>
          </a:prstGeom>
          <a:solidFill>
            <a:srgbClr val="FF02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1F5B564-610E-174E-A6D6-C23D7D70B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631" y="5917039"/>
            <a:ext cx="107950" cy="1079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B38B302E-2AF8-004B-94B9-D0196C0842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44693" y="5693201"/>
            <a:ext cx="246063" cy="2270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ABF2744-4802-D645-831E-6905BE211239}"/>
              </a:ext>
            </a:extLst>
          </p:cNvPr>
          <p:cNvSpPr>
            <a:spLocks/>
          </p:cNvSpPr>
          <p:nvPr/>
        </p:nvSpPr>
        <p:spPr bwMode="auto">
          <a:xfrm>
            <a:off x="2651043" y="5712251"/>
            <a:ext cx="307975" cy="266700"/>
          </a:xfrm>
          <a:custGeom>
            <a:avLst/>
            <a:gdLst>
              <a:gd name="T0" fmla="*/ 0 w 194"/>
              <a:gd name="T1" fmla="*/ 168 h 168"/>
              <a:gd name="T2" fmla="*/ 146 w 194"/>
              <a:gd name="T3" fmla="*/ 138 h 168"/>
              <a:gd name="T4" fmla="*/ 194 w 194"/>
              <a:gd name="T5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4" h="168">
                <a:moveTo>
                  <a:pt x="0" y="168"/>
                </a:moveTo>
                <a:cubicBezTo>
                  <a:pt x="57" y="167"/>
                  <a:pt x="114" y="166"/>
                  <a:pt x="146" y="138"/>
                </a:cubicBezTo>
                <a:cubicBezTo>
                  <a:pt x="178" y="110"/>
                  <a:pt x="186" y="55"/>
                  <a:pt x="194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77CEDB6A-ADF2-214F-A812-353A51240BC6}"/>
              </a:ext>
            </a:extLst>
          </p:cNvPr>
          <p:cNvSpPr>
            <a:spLocks/>
          </p:cNvSpPr>
          <p:nvPr/>
        </p:nvSpPr>
        <p:spPr bwMode="auto">
          <a:xfrm flipH="1" flipV="1">
            <a:off x="2584368" y="5623351"/>
            <a:ext cx="307975" cy="266700"/>
          </a:xfrm>
          <a:custGeom>
            <a:avLst/>
            <a:gdLst>
              <a:gd name="T0" fmla="*/ 0 w 194"/>
              <a:gd name="T1" fmla="*/ 168 h 168"/>
              <a:gd name="T2" fmla="*/ 146 w 194"/>
              <a:gd name="T3" fmla="*/ 138 h 168"/>
              <a:gd name="T4" fmla="*/ 194 w 194"/>
              <a:gd name="T5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4" h="168">
                <a:moveTo>
                  <a:pt x="0" y="168"/>
                </a:moveTo>
                <a:cubicBezTo>
                  <a:pt x="57" y="167"/>
                  <a:pt x="114" y="166"/>
                  <a:pt x="146" y="138"/>
                </a:cubicBezTo>
                <a:cubicBezTo>
                  <a:pt x="178" y="110"/>
                  <a:pt x="186" y="55"/>
                  <a:pt x="194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B12203FB-DDDF-924E-830B-7F379A735AC3}"/>
              </a:ext>
            </a:extLst>
          </p:cNvPr>
          <p:cNvSpPr>
            <a:spLocks/>
          </p:cNvSpPr>
          <p:nvPr/>
        </p:nvSpPr>
        <p:spPr bwMode="auto">
          <a:xfrm>
            <a:off x="2628818" y="5690026"/>
            <a:ext cx="476250" cy="401638"/>
          </a:xfrm>
          <a:custGeom>
            <a:avLst/>
            <a:gdLst>
              <a:gd name="T0" fmla="*/ 0 w 300"/>
              <a:gd name="T1" fmla="*/ 210 h 253"/>
              <a:gd name="T2" fmla="*/ 118 w 300"/>
              <a:gd name="T3" fmla="*/ 250 h 253"/>
              <a:gd name="T4" fmla="*/ 260 w 300"/>
              <a:gd name="T5" fmla="*/ 230 h 253"/>
              <a:gd name="T6" fmla="*/ 298 w 300"/>
              <a:gd name="T7" fmla="*/ 114 h 253"/>
              <a:gd name="T8" fmla="*/ 248 w 300"/>
              <a:gd name="T9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0" h="253">
                <a:moveTo>
                  <a:pt x="0" y="210"/>
                </a:moveTo>
                <a:cubicBezTo>
                  <a:pt x="37" y="228"/>
                  <a:pt x="75" y="247"/>
                  <a:pt x="118" y="250"/>
                </a:cubicBezTo>
                <a:cubicBezTo>
                  <a:pt x="161" y="253"/>
                  <a:pt x="230" y="253"/>
                  <a:pt x="260" y="230"/>
                </a:cubicBezTo>
                <a:cubicBezTo>
                  <a:pt x="290" y="207"/>
                  <a:pt x="300" y="152"/>
                  <a:pt x="298" y="114"/>
                </a:cubicBezTo>
                <a:cubicBezTo>
                  <a:pt x="296" y="76"/>
                  <a:pt x="272" y="38"/>
                  <a:pt x="248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583760DA-566C-B740-B0BF-AD61735B278E}"/>
              </a:ext>
            </a:extLst>
          </p:cNvPr>
          <p:cNvSpPr>
            <a:spLocks/>
          </p:cNvSpPr>
          <p:nvPr/>
        </p:nvSpPr>
        <p:spPr bwMode="auto">
          <a:xfrm flipH="1" flipV="1">
            <a:off x="2454193" y="5509051"/>
            <a:ext cx="476250" cy="401638"/>
          </a:xfrm>
          <a:custGeom>
            <a:avLst/>
            <a:gdLst>
              <a:gd name="T0" fmla="*/ 0 w 300"/>
              <a:gd name="T1" fmla="*/ 210 h 253"/>
              <a:gd name="T2" fmla="*/ 118 w 300"/>
              <a:gd name="T3" fmla="*/ 250 h 253"/>
              <a:gd name="T4" fmla="*/ 260 w 300"/>
              <a:gd name="T5" fmla="*/ 230 h 253"/>
              <a:gd name="T6" fmla="*/ 298 w 300"/>
              <a:gd name="T7" fmla="*/ 114 h 253"/>
              <a:gd name="T8" fmla="*/ 248 w 300"/>
              <a:gd name="T9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0" h="253">
                <a:moveTo>
                  <a:pt x="0" y="210"/>
                </a:moveTo>
                <a:cubicBezTo>
                  <a:pt x="37" y="228"/>
                  <a:pt x="75" y="247"/>
                  <a:pt x="118" y="250"/>
                </a:cubicBezTo>
                <a:cubicBezTo>
                  <a:pt x="161" y="253"/>
                  <a:pt x="230" y="253"/>
                  <a:pt x="260" y="230"/>
                </a:cubicBezTo>
                <a:cubicBezTo>
                  <a:pt x="290" y="207"/>
                  <a:pt x="300" y="152"/>
                  <a:pt x="298" y="114"/>
                </a:cubicBezTo>
                <a:cubicBezTo>
                  <a:pt x="296" y="76"/>
                  <a:pt x="272" y="38"/>
                  <a:pt x="248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4E25BB19-D480-7149-807B-A9E1CCA6B6A4}"/>
              </a:ext>
            </a:extLst>
          </p:cNvPr>
          <p:cNvSpPr>
            <a:spLocks/>
          </p:cNvSpPr>
          <p:nvPr/>
        </p:nvSpPr>
        <p:spPr bwMode="auto">
          <a:xfrm>
            <a:off x="2571668" y="5605889"/>
            <a:ext cx="930275" cy="904875"/>
          </a:xfrm>
          <a:custGeom>
            <a:avLst/>
            <a:gdLst>
              <a:gd name="T0" fmla="*/ 2 w 586"/>
              <a:gd name="T1" fmla="*/ 277 h 570"/>
              <a:gd name="T2" fmla="*/ 32 w 586"/>
              <a:gd name="T3" fmla="*/ 419 h 570"/>
              <a:gd name="T4" fmla="*/ 196 w 586"/>
              <a:gd name="T5" fmla="*/ 551 h 570"/>
              <a:gd name="T6" fmla="*/ 464 w 586"/>
              <a:gd name="T7" fmla="*/ 529 h 570"/>
              <a:gd name="T8" fmla="*/ 578 w 586"/>
              <a:gd name="T9" fmla="*/ 303 h 570"/>
              <a:gd name="T10" fmla="*/ 512 w 586"/>
              <a:gd name="T11" fmla="*/ 93 h 570"/>
              <a:gd name="T12" fmla="*/ 352 w 586"/>
              <a:gd name="T13" fmla="*/ 11 h 570"/>
              <a:gd name="T14" fmla="*/ 294 w 586"/>
              <a:gd name="T15" fmla="*/ 25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86" h="570">
                <a:moveTo>
                  <a:pt x="2" y="277"/>
                </a:moveTo>
                <a:cubicBezTo>
                  <a:pt x="1" y="325"/>
                  <a:pt x="0" y="373"/>
                  <a:pt x="32" y="419"/>
                </a:cubicBezTo>
                <a:cubicBezTo>
                  <a:pt x="64" y="465"/>
                  <a:pt x="124" y="533"/>
                  <a:pt x="196" y="551"/>
                </a:cubicBezTo>
                <a:cubicBezTo>
                  <a:pt x="268" y="569"/>
                  <a:pt x="400" y="570"/>
                  <a:pt x="464" y="529"/>
                </a:cubicBezTo>
                <a:cubicBezTo>
                  <a:pt x="528" y="488"/>
                  <a:pt x="570" y="376"/>
                  <a:pt x="578" y="303"/>
                </a:cubicBezTo>
                <a:cubicBezTo>
                  <a:pt x="586" y="230"/>
                  <a:pt x="550" y="142"/>
                  <a:pt x="512" y="93"/>
                </a:cubicBezTo>
                <a:cubicBezTo>
                  <a:pt x="474" y="44"/>
                  <a:pt x="388" y="22"/>
                  <a:pt x="352" y="11"/>
                </a:cubicBezTo>
                <a:cubicBezTo>
                  <a:pt x="316" y="0"/>
                  <a:pt x="305" y="12"/>
                  <a:pt x="294" y="25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A482858E-D791-D24B-90A1-74C147D8F9AA}"/>
              </a:ext>
            </a:extLst>
          </p:cNvPr>
          <p:cNvSpPr>
            <a:spLocks/>
          </p:cNvSpPr>
          <p:nvPr/>
        </p:nvSpPr>
        <p:spPr bwMode="auto">
          <a:xfrm flipH="1" flipV="1">
            <a:off x="2041443" y="5101064"/>
            <a:ext cx="930275" cy="904875"/>
          </a:xfrm>
          <a:custGeom>
            <a:avLst/>
            <a:gdLst>
              <a:gd name="T0" fmla="*/ 2 w 586"/>
              <a:gd name="T1" fmla="*/ 277 h 570"/>
              <a:gd name="T2" fmla="*/ 32 w 586"/>
              <a:gd name="T3" fmla="*/ 419 h 570"/>
              <a:gd name="T4" fmla="*/ 196 w 586"/>
              <a:gd name="T5" fmla="*/ 551 h 570"/>
              <a:gd name="T6" fmla="*/ 464 w 586"/>
              <a:gd name="T7" fmla="*/ 529 h 570"/>
              <a:gd name="T8" fmla="*/ 578 w 586"/>
              <a:gd name="T9" fmla="*/ 303 h 570"/>
              <a:gd name="T10" fmla="*/ 512 w 586"/>
              <a:gd name="T11" fmla="*/ 93 h 570"/>
              <a:gd name="T12" fmla="*/ 352 w 586"/>
              <a:gd name="T13" fmla="*/ 11 h 570"/>
              <a:gd name="T14" fmla="*/ 294 w 586"/>
              <a:gd name="T15" fmla="*/ 25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86" h="570">
                <a:moveTo>
                  <a:pt x="2" y="277"/>
                </a:moveTo>
                <a:cubicBezTo>
                  <a:pt x="1" y="325"/>
                  <a:pt x="0" y="373"/>
                  <a:pt x="32" y="419"/>
                </a:cubicBezTo>
                <a:cubicBezTo>
                  <a:pt x="64" y="465"/>
                  <a:pt x="124" y="533"/>
                  <a:pt x="196" y="551"/>
                </a:cubicBezTo>
                <a:cubicBezTo>
                  <a:pt x="268" y="569"/>
                  <a:pt x="400" y="570"/>
                  <a:pt x="464" y="529"/>
                </a:cubicBezTo>
                <a:cubicBezTo>
                  <a:pt x="528" y="488"/>
                  <a:pt x="570" y="376"/>
                  <a:pt x="578" y="303"/>
                </a:cubicBezTo>
                <a:cubicBezTo>
                  <a:pt x="586" y="230"/>
                  <a:pt x="550" y="142"/>
                  <a:pt x="512" y="93"/>
                </a:cubicBezTo>
                <a:cubicBezTo>
                  <a:pt x="474" y="44"/>
                  <a:pt x="388" y="22"/>
                  <a:pt x="352" y="11"/>
                </a:cubicBezTo>
                <a:cubicBezTo>
                  <a:pt x="316" y="0"/>
                  <a:pt x="305" y="12"/>
                  <a:pt x="294" y="25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Text Box 23">
            <a:extLst>
              <a:ext uri="{FF2B5EF4-FFF2-40B4-BE49-F238E27FC236}">
                <a16:creationId xmlns:a16="http://schemas.microsoft.com/office/drawing/2014/main" id="{8E361060-9403-EC4F-82DB-8BCEBF470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6918" y="5051851"/>
            <a:ext cx="20170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Magnetics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:</a:t>
            </a:r>
          </a:p>
        </p:txBody>
      </p:sp>
      <p:sp>
        <p:nvSpPr>
          <p:cNvPr id="24" name="Text Box 24">
            <a:extLst>
              <a:ext uri="{FF2B5EF4-FFF2-40B4-BE49-F238E27FC236}">
                <a16:creationId xmlns:a16="http://schemas.microsoft.com/office/drawing/2014/main" id="{0AB83045-7025-E440-9577-9379D97A9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1243" y="5680501"/>
            <a:ext cx="605321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Dipole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source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 field direction &amp; strength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depend on one </a:t>
            </a:r>
            <a:r>
              <a:rPr lang="ja-JP" alt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“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source</a:t>
            </a:r>
            <a:r>
              <a:rPr lang="ja-JP" alt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”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, one </a:t>
            </a:r>
            <a:r>
              <a:rPr lang="ja-JP" alt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“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sink</a:t>
            </a:r>
            <a:r>
              <a:rPr lang="ja-JP" alt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”</a:t>
            </a: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id="{F4AE1BD0-E43C-384E-B5FA-53DAD26F2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6956" y="5202664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>
                <a:solidFill>
                  <a:schemeClr val="tx1"/>
                </a:solidFill>
                <a:latin typeface="Arial" charset="0"/>
                <a:ea typeface="ＭＳ Ｐゴシック" charset="0"/>
              </a:rPr>
              <a:t>S</a:t>
            </a:r>
            <a:endParaRPr lang="en-US" sz="240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6" name="Text Box 26">
            <a:extLst>
              <a:ext uri="{FF2B5EF4-FFF2-40B4-BE49-F238E27FC236}">
                <a16:creationId xmlns:a16="http://schemas.microsoft.com/office/drawing/2014/main" id="{5B71613D-E57B-7347-BD67-89433928D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856" y="6002764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>
                <a:solidFill>
                  <a:schemeClr val="tx1"/>
                </a:solidFill>
                <a:latin typeface="Arial" charset="0"/>
                <a:ea typeface="ＭＳ Ｐゴシック" charset="0"/>
              </a:rPr>
              <a:t>N</a:t>
            </a:r>
            <a:endParaRPr lang="en-US" sz="240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717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3">
            <a:extLst>
              <a:ext uri="{FF2B5EF4-FFF2-40B4-BE49-F238E27FC236}">
                <a16:creationId xmlns:a16="http://schemas.microsoft.com/office/drawing/2014/main" id="{01173899-D5FE-E045-85E6-FE0CBCF75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009" y="257175"/>
            <a:ext cx="842147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3600" i="1" dirty="0">
                <a:solidFill>
                  <a:srgbClr val="FF0200"/>
                </a:solidFill>
                <a:latin typeface="Arial Black" charset="0"/>
                <a:ea typeface="ＭＳ Ｐゴシック" charset="0"/>
              </a:rPr>
              <a:t>Coulomb</a:t>
            </a:r>
            <a:r>
              <a:rPr lang="en-US" sz="3600" i="1" dirty="0">
                <a:solidFill>
                  <a:srgbClr val="FF0200"/>
                </a:solidFill>
                <a:latin typeface="Arial Black" charset="0"/>
              </a:rPr>
              <a:t>’</a:t>
            </a:r>
            <a:r>
              <a:rPr lang="en-US" sz="3600" i="1" dirty="0">
                <a:solidFill>
                  <a:srgbClr val="FF0200"/>
                </a:solidFill>
                <a:latin typeface="Arial Black" charset="0"/>
                <a:ea typeface="ＭＳ Ｐゴシック" charset="0"/>
              </a:rPr>
              <a:t>s Law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describes the force of attraction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exerted between two magnetic poles: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3922875-FC62-4440-94DC-816B44E5A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072" y="1274763"/>
            <a:ext cx="1798637" cy="11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" name="Text Box 5">
            <a:extLst>
              <a:ext uri="{FF2B5EF4-FFF2-40B4-BE49-F238E27FC236}">
                <a16:creationId xmlns:a16="http://schemas.microsoft.com/office/drawing/2014/main" id="{6139451B-3D30-0F4F-A2F1-2B769FDA2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8009" y="2735263"/>
            <a:ext cx="75023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where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 </a:t>
            </a:r>
            <a:r>
              <a:rPr lang="en-US" sz="2400" i="1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is the distance &amp; direction between two poles</a:t>
            </a:r>
          </a:p>
          <a:p>
            <a:pPr algn="l" eaLnBrk="0" hangingPunct="0"/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         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p</a:t>
            </a:r>
            <a:r>
              <a:rPr lang="en-US" sz="2400" baseline="-250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1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&amp;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p</a:t>
            </a:r>
            <a:r>
              <a:rPr lang="en-US" sz="2400" baseline="-250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2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are pole strengths</a:t>
            </a:r>
          </a:p>
          <a:p>
            <a:pPr algn="l" eaLnBrk="0" hangingPunct="0"/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         </a:t>
            </a:r>
            <a:r>
              <a:rPr lang="en-US" sz="2400" i="1" dirty="0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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is magnetic permeability, a property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              of the medium (usually ~1)</a:t>
            </a: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F9E476ED-CBFA-E948-B787-C574B5CF1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9059" y="217805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p</a:t>
            </a:r>
            <a:r>
              <a:rPr lang="en-US" sz="2400" baseline="-2500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1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84F8767-BEA9-3448-BC55-1EA7CEBD8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501" y="2763695"/>
            <a:ext cx="285364" cy="34997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4" name="Text Box 14">
            <a:extLst>
              <a:ext uri="{FF2B5EF4-FFF2-40B4-BE49-F238E27FC236}">
                <a16:creationId xmlns:a16="http://schemas.microsoft.com/office/drawing/2014/main" id="{365546DC-CF2C-4B4E-9254-99F39FA06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009" y="4524375"/>
            <a:ext cx="867647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FF0200"/>
                </a:solidFill>
                <a:latin typeface="Arial Black" charset="0"/>
                <a:ea typeface="ＭＳ Ｐゴシック" charset="0"/>
              </a:rPr>
              <a:t>Magnetic Field Strength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is, e.g., the force that would</a:t>
            </a:r>
          </a:p>
          <a:p>
            <a:pPr algn="l" eaLnBrk="0" hangingPunct="0"/>
            <a:r>
              <a:rPr lang="en-US" dirty="0">
                <a:solidFill>
                  <a:srgbClr val="0039AC"/>
                </a:solidFill>
              </a:rPr>
              <a:t>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be exerted by each pole on a hypothetical </a:t>
            </a:r>
            <a:r>
              <a:rPr lang="ja-JP" alt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“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unit monopole</a:t>
            </a:r>
            <a:r>
              <a:rPr lang="ja-JP" alt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”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: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C6974CF-8B05-7A4E-94E4-E5855B3C0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8009" y="5340350"/>
            <a:ext cx="4313237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6" name="Text Box 16">
            <a:extLst>
              <a:ext uri="{FF2B5EF4-FFF2-40B4-BE49-F238E27FC236}">
                <a16:creationId xmlns:a16="http://schemas.microsoft.com/office/drawing/2014/main" id="{8136FDC3-E60C-EC45-915F-6ADD24C55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9184" y="5413375"/>
            <a:ext cx="397499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(MKS units of </a:t>
            </a:r>
            <a:r>
              <a:rPr lang="en-US" sz="2400" dirty="0" err="1">
                <a:solidFill>
                  <a:srgbClr val="0039AC"/>
                </a:solidFill>
                <a:latin typeface="Arial" charset="0"/>
                <a:ea typeface="ＭＳ Ｐゴシック" charset="0"/>
              </a:rPr>
              <a:t>Teslas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; 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 magnetic anomalies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 usually given in </a:t>
            </a:r>
            <a:r>
              <a:rPr lang="en-US" sz="2400" dirty="0" err="1">
                <a:solidFill>
                  <a:srgbClr val="0039AC"/>
                </a:solidFill>
                <a:latin typeface="Arial" charset="0"/>
                <a:ea typeface="ＭＳ Ｐゴシック" charset="0"/>
              </a:rPr>
              <a:t>nT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or </a:t>
            </a:r>
            <a:r>
              <a:rPr lang="en-US" sz="2400" i="1" dirty="0">
                <a:solidFill>
                  <a:srgbClr val="0039AC"/>
                </a:solidFill>
                <a:latin typeface="Symbol" charset="0"/>
                <a:ea typeface="ＭＳ Ｐゴシック" charset="0"/>
                <a:sym typeface="Symbol" charset="0"/>
              </a:rPr>
              <a:t></a:t>
            </a:r>
            <a:r>
              <a:rPr lang="en-US" sz="1200" i="1" dirty="0">
                <a:solidFill>
                  <a:srgbClr val="0039AC"/>
                </a:solidFill>
                <a:latin typeface="Symbol" charset="0"/>
                <a:ea typeface="ＭＳ Ｐゴシック" charset="0"/>
                <a:sym typeface="Symbol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s)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A57D2BF-5E42-0C1C-4665-EEE4D1C2B3F6}"/>
              </a:ext>
            </a:extLst>
          </p:cNvPr>
          <p:cNvGrpSpPr/>
          <p:nvPr/>
        </p:nvGrpSpPr>
        <p:grpSpPr>
          <a:xfrm>
            <a:off x="7773155" y="1222375"/>
            <a:ext cx="2671836" cy="1371600"/>
            <a:chOff x="7773155" y="1222375"/>
            <a:chExt cx="2671836" cy="13716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EEC1077-BB4C-264D-98A3-8144B48F6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3279" y="1333500"/>
              <a:ext cx="285912" cy="285773"/>
            </a:xfrm>
            <a:prstGeom prst="ellipse">
              <a:avLst/>
            </a:prstGeom>
            <a:solidFill>
              <a:srgbClr val="FF0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CBD170F-F384-0145-B0B9-9312DDB22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3155" y="2203427"/>
              <a:ext cx="285912" cy="28577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Line 9">
              <a:extLst>
                <a:ext uri="{FF2B5EF4-FFF2-40B4-BE49-F238E27FC236}">
                  <a16:creationId xmlns:a16="http://schemas.microsoft.com/office/drawing/2014/main" id="{0736AD8C-A438-B24F-8260-CDE2F02AFA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59067" y="1556235"/>
              <a:ext cx="731598" cy="65559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Text Box 11">
              <a:extLst>
                <a:ext uri="{FF2B5EF4-FFF2-40B4-BE49-F238E27FC236}">
                  <a16:creationId xmlns:a16="http://schemas.microsoft.com/office/drawing/2014/main" id="{83A674B9-F89F-1049-8388-69B53E47AD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81259" y="1222375"/>
              <a:ext cx="4381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l" eaLnBrk="0" hangingPunct="0"/>
              <a:r>
                <a:rPr lang="en-US" sz="2400" i="1" dirty="0">
                  <a:solidFill>
                    <a:schemeClr val="tx1"/>
                  </a:solidFill>
                  <a:latin typeface="Times New Roman" charset="0"/>
                  <a:ea typeface="ＭＳ Ｐゴシック" charset="0"/>
                </a:rPr>
                <a:t>p</a:t>
              </a:r>
              <a:r>
                <a:rPr lang="en-US" sz="2400" baseline="-25000" dirty="0">
                  <a:solidFill>
                    <a:schemeClr val="tx1"/>
                  </a:solidFill>
                  <a:latin typeface="Times New Roman" charset="0"/>
                  <a:ea typeface="ＭＳ Ｐゴシック" charset="0"/>
                </a:rPr>
                <a:t>2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84752E2-1930-0E44-82E3-BDFA728201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8759" y="1438275"/>
              <a:ext cx="384175" cy="469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:mc="http://schemas.openxmlformats.org/markup-compatibility/2006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:mc="http://schemas.openxmlformats.org/markup-compatibility/2006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:mc="http://schemas.openxmlformats.org/markup-compatibility/2006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0B1D8A4-3DB0-0D4D-A058-393FFA054745}"/>
                </a:ext>
              </a:extLst>
            </p:cNvPr>
            <p:cNvSpPr/>
            <p:nvPr/>
          </p:nvSpPr>
          <p:spPr bwMode="auto">
            <a:xfrm>
              <a:off x="9519409" y="2212975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F57FF679-6E15-6C40-B42B-4B737E7DC878}"/>
                </a:ext>
              </a:extLst>
            </p:cNvPr>
            <p:cNvCxnSpPr/>
            <p:nvPr/>
          </p:nvCxnSpPr>
          <p:spPr bwMode="auto">
            <a:xfrm flipV="1">
              <a:off x="8147809" y="2264930"/>
              <a:ext cx="1318491" cy="10044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95352AD-79F5-F044-A7B9-62B0723FDD4F}"/>
                </a:ext>
              </a:extLst>
            </p:cNvPr>
            <p:cNvCxnSpPr/>
            <p:nvPr/>
          </p:nvCxnSpPr>
          <p:spPr bwMode="auto">
            <a:xfrm flipH="1" flipV="1">
              <a:off x="9033345" y="1647248"/>
              <a:ext cx="467591" cy="53109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0" name="TextBox 7">
              <a:extLst>
                <a:ext uri="{FF2B5EF4-FFF2-40B4-BE49-F238E27FC236}">
                  <a16:creationId xmlns:a16="http://schemas.microsoft.com/office/drawing/2014/main" id="{499B8471-1708-9447-8D83-2CB28FC8AC58}"/>
                </a:ext>
              </a:extLst>
            </p:cNvPr>
            <p:cNvSpPr txBox="1"/>
            <p:nvPr/>
          </p:nvSpPr>
          <p:spPr>
            <a:xfrm>
              <a:off x="9290809" y="2009199"/>
              <a:ext cx="115418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0039AC"/>
                  </a:solidFill>
                </a:rPr>
                <a:t>“unit</a:t>
              </a:r>
            </a:p>
            <a:p>
              <a:pPr algn="ctr"/>
              <a:r>
                <a:rPr lang="en-US" sz="1600" dirty="0">
                  <a:solidFill>
                    <a:srgbClr val="0039AC"/>
                  </a:solidFill>
                </a:rPr>
                <a:t>monopole”</a:t>
              </a:r>
            </a:p>
          </p:txBody>
        </p:sp>
        <p:sp>
          <p:nvSpPr>
            <p:cNvPr id="31" name="TextBox 8">
              <a:extLst>
                <a:ext uri="{FF2B5EF4-FFF2-40B4-BE49-F238E27FC236}">
                  <a16:creationId xmlns:a16="http://schemas.microsoft.com/office/drawing/2014/main" id="{6FCA7EF4-9219-B847-8E6E-6B3E808DF9EF}"/>
                </a:ext>
              </a:extLst>
            </p:cNvPr>
            <p:cNvSpPr txBox="1"/>
            <p:nvPr/>
          </p:nvSpPr>
          <p:spPr>
            <a:xfrm>
              <a:off x="8662315" y="2176546"/>
              <a:ext cx="3998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en-US" sz="2000" i="1" dirty="0">
                  <a:latin typeface="Times New Roman"/>
                  <a:cs typeface="Times New Roman"/>
                </a:rPr>
                <a:t>r</a:t>
              </a:r>
              <a:r>
                <a:rPr lang="en-US" sz="2000" baseline="-25000" dirty="0"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32" name="TextBox 24">
              <a:extLst>
                <a:ext uri="{FF2B5EF4-FFF2-40B4-BE49-F238E27FC236}">
                  <a16:creationId xmlns:a16="http://schemas.microsoft.com/office/drawing/2014/main" id="{47361097-056B-744E-8CF4-8C0436728824}"/>
                </a:ext>
              </a:extLst>
            </p:cNvPr>
            <p:cNvSpPr txBox="1"/>
            <p:nvPr/>
          </p:nvSpPr>
          <p:spPr>
            <a:xfrm>
              <a:off x="9214609" y="1603375"/>
              <a:ext cx="3998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en-US" sz="2000" i="1" dirty="0">
                  <a:latin typeface="Times New Roman"/>
                  <a:cs typeface="Times New Roman"/>
                </a:rPr>
                <a:t>r</a:t>
              </a:r>
              <a:r>
                <a:rPr lang="en-US" sz="2000" baseline="-25000" dirty="0">
                  <a:latin typeface="Times New Roman"/>
                  <a:cs typeface="Times New Roman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2580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3">
            <a:extLst>
              <a:ext uri="{FF2B5EF4-FFF2-40B4-BE49-F238E27FC236}">
                <a16:creationId xmlns:a16="http://schemas.microsoft.com/office/drawing/2014/main" id="{3205CF82-749A-884D-91AE-4BAC60FB5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7244" y="177800"/>
            <a:ext cx="8037512" cy="626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Definitions:</a:t>
            </a:r>
          </a:p>
          <a:p>
            <a:pPr algn="l" eaLnBrk="0" hangingPunct="0"/>
            <a:endParaRPr lang="en-US" sz="600" dirty="0">
              <a:solidFill>
                <a:schemeClr val="accent2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    </a:t>
            </a:r>
            <a:r>
              <a:rPr lang="en-US" sz="2400" i="1" dirty="0">
                <a:solidFill>
                  <a:srgbClr val="FF0200"/>
                </a:solidFill>
                <a:latin typeface="Arial Black" charset="0"/>
                <a:ea typeface="ＭＳ Ｐゴシック" charset="0"/>
              </a:rPr>
              <a:t>Magnetic Dipole Moment</a:t>
            </a:r>
            <a:r>
              <a:rPr lang="en-US" sz="800" i="1" dirty="0">
                <a:solidFill>
                  <a:srgbClr val="FF0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: Two poles 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+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p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and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–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p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</a:p>
          <a:p>
            <a:pPr algn="l" eaLnBrk="0" hangingPunct="0"/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    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separated by a distance 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l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have moment</a:t>
            </a:r>
          </a:p>
          <a:p>
            <a:pPr algn="l" eaLnBrk="0" hangingPunct="0"/>
            <a:endParaRPr lang="en-US" sz="120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    </a:t>
            </a:r>
            <a:r>
              <a:rPr lang="en-US" sz="2400" i="1" dirty="0">
                <a:solidFill>
                  <a:srgbClr val="FF0200"/>
                </a:solidFill>
                <a:latin typeface="Arial Black" charset="0"/>
                <a:ea typeface="ＭＳ Ｐゴシック" charset="0"/>
              </a:rPr>
              <a:t>Intensity of Magnetization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:</a:t>
            </a:r>
          </a:p>
          <a:p>
            <a:pPr algn="l" eaLnBrk="0" hangingPunct="0"/>
            <a:endParaRPr lang="en-US" sz="600" dirty="0">
              <a:solidFill>
                <a:schemeClr val="accent2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    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(where 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V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is volume) is a material property of the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     magnetic source.</a:t>
            </a:r>
          </a:p>
          <a:p>
            <a:pPr algn="l" eaLnBrk="0" hangingPunct="0"/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sz="36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***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If a material that can produce a magnetic field (</a:t>
            </a:r>
            <a:r>
              <a:rPr lang="en-US" sz="2400" i="1" dirty="0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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 &gt; 1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) </a:t>
            </a:r>
          </a:p>
          <a:p>
            <a:pPr algn="l" eaLnBrk="0" hangingPunct="0">
              <a:lnSpc>
                <a:spcPts val="2900"/>
              </a:lnSpc>
            </a:pP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     is situated within an external magnetic field </a:t>
            </a:r>
            <a:r>
              <a:rPr lang="en-US" sz="2400" i="1" dirty="0">
                <a:solidFill>
                  <a:srgbClr val="0039AC"/>
                </a:solidFill>
                <a:latin typeface="Times New Roman" charset="0"/>
                <a:ea typeface="ＭＳ Ｐゴシック" charset="0"/>
              </a:rPr>
              <a:t>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, then</a:t>
            </a:r>
          </a:p>
          <a:p>
            <a:pPr algn="l" eaLnBrk="0" hangingPunct="0">
              <a:lnSpc>
                <a:spcPts val="2900"/>
              </a:lnSpc>
            </a:pP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     intensity of the </a:t>
            </a:r>
            <a:r>
              <a:rPr lang="en-US" sz="2400" i="1" dirty="0">
                <a:solidFill>
                  <a:srgbClr val="FF0200"/>
                </a:solidFill>
                <a:latin typeface="Arial Black" charset="0"/>
                <a:ea typeface="ＭＳ Ｐゴシック" charset="0"/>
              </a:rPr>
              <a:t>induced magnetization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is </a:t>
            </a:r>
          </a:p>
          <a:p>
            <a:pPr algn="l" eaLnBrk="0" hangingPunct="0">
              <a:lnSpc>
                <a:spcPts val="2900"/>
              </a:lnSpc>
            </a:pP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>
              <a:lnSpc>
                <a:spcPts val="2900"/>
              </a:lnSpc>
            </a:pPr>
            <a:endParaRPr lang="en-US" sz="2400" dirty="0">
              <a:solidFill>
                <a:srgbClr val="0039AC"/>
              </a:solidFill>
              <a:latin typeface="Arial" charset="0"/>
              <a:ea typeface="ＭＳ Ｐゴシック" charset="0"/>
            </a:endParaRPr>
          </a:p>
          <a:p>
            <a:pPr algn="l" eaLnBrk="0" hangingPunct="0">
              <a:lnSpc>
                <a:spcPts val="2900"/>
              </a:lnSpc>
            </a:pP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     where 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k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 = </a:t>
            </a:r>
            <a:r>
              <a:rPr lang="en-US" sz="2400" i="1" dirty="0">
                <a:solidFill>
                  <a:schemeClr val="tx1"/>
                </a:solidFill>
                <a:latin typeface="Symbol" charset="0"/>
                <a:ea typeface="ＭＳ Ｐゴシック" charset="0"/>
                <a:sym typeface="Symbol" charset="0"/>
              </a:rPr>
              <a:t>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– 1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is</a:t>
            </a:r>
          </a:p>
          <a:p>
            <a:pPr algn="l" eaLnBrk="0" hangingPunct="0">
              <a:lnSpc>
                <a:spcPts val="2900"/>
              </a:lnSpc>
            </a:pP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        </a:t>
            </a:r>
            <a:r>
              <a:rPr lang="en-US" sz="2400" i="1" dirty="0">
                <a:solidFill>
                  <a:srgbClr val="FF0200"/>
                </a:solidFill>
                <a:latin typeface="Arial Black" charset="0"/>
                <a:ea typeface="ＭＳ Ｐゴシック" charset="0"/>
              </a:rPr>
              <a:t>magnetic</a:t>
            </a:r>
            <a:r>
              <a:rPr lang="en-US" sz="2400" i="1" dirty="0">
                <a:solidFill>
                  <a:srgbClr val="FF0200"/>
                </a:solidFill>
                <a:latin typeface="Arial" charset="0"/>
                <a:ea typeface="ＭＳ Ｐゴシック" charset="0"/>
              </a:rPr>
              <a:t> </a:t>
            </a:r>
          </a:p>
          <a:p>
            <a:pPr algn="l" eaLnBrk="0" hangingPunct="0">
              <a:lnSpc>
                <a:spcPts val="2900"/>
              </a:lnSpc>
            </a:pPr>
            <a:r>
              <a:rPr lang="en-US" sz="2400" i="1" dirty="0">
                <a:solidFill>
                  <a:srgbClr val="FF0200"/>
                </a:solidFill>
                <a:latin typeface="Arial" charset="0"/>
                <a:ea typeface="ＭＳ Ｐゴシック" charset="0"/>
              </a:rPr>
              <a:t>        </a:t>
            </a:r>
            <a:r>
              <a:rPr lang="en-US" sz="2400" i="1" dirty="0">
                <a:solidFill>
                  <a:srgbClr val="FF0200"/>
                </a:solidFill>
                <a:latin typeface="Arial Black" charset="0"/>
                <a:ea typeface="ＭＳ Ｐゴシック" charset="0"/>
              </a:rPr>
              <a:t>susceptibility</a:t>
            </a:r>
            <a:endParaRPr lang="en-US" sz="240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  <a:p>
            <a:pPr algn="l" eaLnBrk="0" hangingPunct="0">
              <a:lnSpc>
                <a:spcPts val="2900"/>
              </a:lnSpc>
            </a:pP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     of the material.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00F5299-444B-E04C-B152-B184CE4E2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006" y="1028479"/>
            <a:ext cx="10509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651ECAB-C56C-6A49-858A-968F2CC73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106" y="1422400"/>
            <a:ext cx="809625" cy="72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5A0E389-13F6-744C-9044-673810C92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731" y="3214688"/>
            <a:ext cx="101600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F4C5391-5B24-5641-BD6B-1B2F788A0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586" y="3386737"/>
            <a:ext cx="3492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03689D0-C9CB-094B-B4E2-149C0BD24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469" y="4256088"/>
            <a:ext cx="1458912" cy="574675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cmpd="sng">
            <a:solidFill>
              <a:srgbClr val="FF0000"/>
            </a:solidFill>
          </a:ln>
          <a:effectLst/>
        </p:spPr>
      </p:pic>
      <p:sp>
        <p:nvSpPr>
          <p:cNvPr id="23" name="Line 9">
            <a:extLst>
              <a:ext uri="{FF2B5EF4-FFF2-40B4-BE49-F238E27FC236}">
                <a16:creationId xmlns:a16="http://schemas.microsoft.com/office/drawing/2014/main" id="{ABED623E-F7EF-4C44-ADE8-3E997163BA0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6481" y="4554538"/>
            <a:ext cx="3741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7665CB48-44A1-BD4A-875C-DB934D10ECB4}"/>
              </a:ext>
            </a:extLst>
          </p:cNvPr>
          <p:cNvSpPr>
            <a:spLocks/>
          </p:cNvSpPr>
          <p:nvPr/>
        </p:nvSpPr>
        <p:spPr bwMode="auto">
          <a:xfrm>
            <a:off x="7571581" y="5100638"/>
            <a:ext cx="1114425" cy="460375"/>
          </a:xfrm>
          <a:custGeom>
            <a:avLst/>
            <a:gdLst>
              <a:gd name="T0" fmla="*/ 166 w 702"/>
              <a:gd name="T1" fmla="*/ 0 h 290"/>
              <a:gd name="T2" fmla="*/ 31 w 702"/>
              <a:gd name="T3" fmla="*/ 50 h 290"/>
              <a:gd name="T4" fmla="*/ 0 w 702"/>
              <a:gd name="T5" fmla="*/ 154 h 290"/>
              <a:gd name="T6" fmla="*/ 19 w 702"/>
              <a:gd name="T7" fmla="*/ 277 h 290"/>
              <a:gd name="T8" fmla="*/ 234 w 702"/>
              <a:gd name="T9" fmla="*/ 290 h 290"/>
              <a:gd name="T10" fmla="*/ 542 w 702"/>
              <a:gd name="T11" fmla="*/ 259 h 290"/>
              <a:gd name="T12" fmla="*/ 690 w 702"/>
              <a:gd name="T13" fmla="*/ 148 h 290"/>
              <a:gd name="T14" fmla="*/ 702 w 702"/>
              <a:gd name="T15" fmla="*/ 74 h 290"/>
              <a:gd name="T16" fmla="*/ 597 w 702"/>
              <a:gd name="T17" fmla="*/ 31 h 290"/>
              <a:gd name="T18" fmla="*/ 437 w 702"/>
              <a:gd name="T19" fmla="*/ 0 h 290"/>
              <a:gd name="T20" fmla="*/ 265 w 702"/>
              <a:gd name="T21" fmla="*/ 6 h 290"/>
              <a:gd name="T22" fmla="*/ 166 w 702"/>
              <a:gd name="T23" fmla="*/ 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02" h="290">
                <a:moveTo>
                  <a:pt x="166" y="0"/>
                </a:moveTo>
                <a:lnTo>
                  <a:pt x="31" y="50"/>
                </a:lnTo>
                <a:lnTo>
                  <a:pt x="0" y="154"/>
                </a:lnTo>
                <a:lnTo>
                  <a:pt x="19" y="277"/>
                </a:lnTo>
                <a:lnTo>
                  <a:pt x="234" y="290"/>
                </a:lnTo>
                <a:lnTo>
                  <a:pt x="542" y="259"/>
                </a:lnTo>
                <a:lnTo>
                  <a:pt x="690" y="148"/>
                </a:lnTo>
                <a:lnTo>
                  <a:pt x="702" y="74"/>
                </a:lnTo>
                <a:lnTo>
                  <a:pt x="597" y="31"/>
                </a:lnTo>
                <a:lnTo>
                  <a:pt x="437" y="0"/>
                </a:lnTo>
                <a:lnTo>
                  <a:pt x="265" y="6"/>
                </a:lnTo>
                <a:lnTo>
                  <a:pt x="166" y="0"/>
                </a:lnTo>
                <a:close/>
              </a:path>
            </a:pathLst>
          </a:custGeom>
          <a:solidFill>
            <a:schemeClr val="tx1"/>
          </a:solidFill>
          <a:ln w="2540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Line 11">
            <a:extLst>
              <a:ext uri="{FF2B5EF4-FFF2-40B4-BE49-F238E27FC236}">
                <a16:creationId xmlns:a16="http://schemas.microsoft.com/office/drawing/2014/main" id="{E99920C5-AC70-134B-A2DE-E09872E908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66581" y="4381500"/>
            <a:ext cx="1446213" cy="1749425"/>
          </a:xfrm>
          <a:prstGeom prst="line">
            <a:avLst/>
          </a:prstGeom>
          <a:noFill/>
          <a:ln w="25400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Line 12">
            <a:extLst>
              <a:ext uri="{FF2B5EF4-FFF2-40B4-BE49-F238E27FC236}">
                <a16:creationId xmlns:a16="http://schemas.microsoft.com/office/drawing/2014/main" id="{24A9ED7F-6081-304A-A6C2-559F01050C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79419" y="4381500"/>
            <a:ext cx="1446212" cy="1749425"/>
          </a:xfrm>
          <a:prstGeom prst="line">
            <a:avLst/>
          </a:prstGeom>
          <a:noFill/>
          <a:ln w="25400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Line 13">
            <a:extLst>
              <a:ext uri="{FF2B5EF4-FFF2-40B4-BE49-F238E27FC236}">
                <a16:creationId xmlns:a16="http://schemas.microsoft.com/office/drawing/2014/main" id="{9C1BE73C-BA9B-9E49-8676-45C8D11D39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36631" y="4381500"/>
            <a:ext cx="1446213" cy="1749425"/>
          </a:xfrm>
          <a:prstGeom prst="line">
            <a:avLst/>
          </a:prstGeom>
          <a:noFill/>
          <a:ln w="25400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Line 14">
            <a:extLst>
              <a:ext uri="{FF2B5EF4-FFF2-40B4-BE49-F238E27FC236}">
                <a16:creationId xmlns:a16="http://schemas.microsoft.com/office/drawing/2014/main" id="{5C1566B4-E26E-564B-A676-D77FFD2A6A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92256" y="4381500"/>
            <a:ext cx="1446213" cy="1749425"/>
          </a:xfrm>
          <a:prstGeom prst="line">
            <a:avLst/>
          </a:prstGeom>
          <a:noFill/>
          <a:ln w="25400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Line 15">
            <a:extLst>
              <a:ext uri="{FF2B5EF4-FFF2-40B4-BE49-F238E27FC236}">
                <a16:creationId xmlns:a16="http://schemas.microsoft.com/office/drawing/2014/main" id="{3C4F59A3-D999-9C45-93EC-CE72D2AB48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47881" y="4381500"/>
            <a:ext cx="1446213" cy="1749425"/>
          </a:xfrm>
          <a:prstGeom prst="line">
            <a:avLst/>
          </a:prstGeom>
          <a:noFill/>
          <a:ln w="25400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" name="Line 16">
            <a:extLst>
              <a:ext uri="{FF2B5EF4-FFF2-40B4-BE49-F238E27FC236}">
                <a16:creationId xmlns:a16="http://schemas.microsoft.com/office/drawing/2014/main" id="{B6B4E343-6889-FB49-A501-574C035628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23794" y="4383088"/>
            <a:ext cx="1446212" cy="1749425"/>
          </a:xfrm>
          <a:prstGeom prst="line">
            <a:avLst/>
          </a:prstGeom>
          <a:noFill/>
          <a:ln w="25400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DABE33F-96AD-8E42-B096-C41389BA0053}"/>
              </a:ext>
            </a:extLst>
          </p:cNvPr>
          <p:cNvSpPr>
            <a:spLocks noChangeArrowheads="1"/>
          </p:cNvSpPr>
          <p:nvPr/>
        </p:nvSpPr>
        <p:spPr bwMode="auto">
          <a:xfrm rot="20946192">
            <a:off x="8106569" y="5100638"/>
            <a:ext cx="92075" cy="92075"/>
          </a:xfrm>
          <a:prstGeom prst="ellipse">
            <a:avLst/>
          </a:prstGeom>
          <a:solidFill>
            <a:srgbClr val="FF02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F0A4D45-8072-C743-83F8-64385049AA7E}"/>
              </a:ext>
            </a:extLst>
          </p:cNvPr>
          <p:cNvSpPr>
            <a:spLocks noChangeArrowheads="1"/>
          </p:cNvSpPr>
          <p:nvPr/>
        </p:nvSpPr>
        <p:spPr bwMode="auto">
          <a:xfrm rot="20946192">
            <a:off x="7825581" y="5437188"/>
            <a:ext cx="92075" cy="9207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" name="Line 19">
            <a:extLst>
              <a:ext uri="{FF2B5EF4-FFF2-40B4-BE49-F238E27FC236}">
                <a16:creationId xmlns:a16="http://schemas.microsoft.com/office/drawing/2014/main" id="{B97F00E5-4D42-B746-8629-2051DE54B128}"/>
              </a:ext>
            </a:extLst>
          </p:cNvPr>
          <p:cNvSpPr>
            <a:spLocks noChangeShapeType="1"/>
          </p:cNvSpPr>
          <p:nvPr/>
        </p:nvSpPr>
        <p:spPr bwMode="auto">
          <a:xfrm rot="20946192" flipV="1">
            <a:off x="7884319" y="5199063"/>
            <a:ext cx="257175" cy="212725"/>
          </a:xfrm>
          <a:prstGeom prst="line">
            <a:avLst/>
          </a:prstGeom>
          <a:noFill/>
          <a:ln w="25400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D55C27BC-58C2-8E45-AE35-84AE5C6D3542}"/>
              </a:ext>
            </a:extLst>
          </p:cNvPr>
          <p:cNvSpPr>
            <a:spLocks/>
          </p:cNvSpPr>
          <p:nvPr/>
        </p:nvSpPr>
        <p:spPr bwMode="auto">
          <a:xfrm>
            <a:off x="7930356" y="5195888"/>
            <a:ext cx="261938" cy="288925"/>
          </a:xfrm>
          <a:custGeom>
            <a:avLst/>
            <a:gdLst>
              <a:gd name="T0" fmla="*/ 0 w 165"/>
              <a:gd name="T1" fmla="*/ 182 h 182"/>
              <a:gd name="T2" fmla="*/ 138 w 165"/>
              <a:gd name="T3" fmla="*/ 154 h 182"/>
              <a:gd name="T4" fmla="*/ 162 w 165"/>
              <a:gd name="T5" fmla="*/ 88 h 182"/>
              <a:gd name="T6" fmla="*/ 146 w 165"/>
              <a:gd name="T7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5" h="182">
                <a:moveTo>
                  <a:pt x="0" y="182"/>
                </a:moveTo>
                <a:cubicBezTo>
                  <a:pt x="55" y="176"/>
                  <a:pt x="111" y="170"/>
                  <a:pt x="138" y="154"/>
                </a:cubicBezTo>
                <a:cubicBezTo>
                  <a:pt x="165" y="138"/>
                  <a:pt x="161" y="114"/>
                  <a:pt x="162" y="88"/>
                </a:cubicBezTo>
                <a:cubicBezTo>
                  <a:pt x="163" y="62"/>
                  <a:pt x="154" y="31"/>
                  <a:pt x="146" y="0"/>
                </a:cubicBezTo>
              </a:path>
            </a:pathLst>
          </a:custGeom>
          <a:noFill/>
          <a:ln w="25400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F6E8AA4C-56BF-E143-A943-F83734B2144D}"/>
              </a:ext>
            </a:extLst>
          </p:cNvPr>
          <p:cNvSpPr>
            <a:spLocks/>
          </p:cNvSpPr>
          <p:nvPr/>
        </p:nvSpPr>
        <p:spPr bwMode="auto">
          <a:xfrm flipH="1" flipV="1">
            <a:off x="7828756" y="5138738"/>
            <a:ext cx="261938" cy="288925"/>
          </a:xfrm>
          <a:custGeom>
            <a:avLst/>
            <a:gdLst>
              <a:gd name="T0" fmla="*/ 0 w 165"/>
              <a:gd name="T1" fmla="*/ 182 h 182"/>
              <a:gd name="T2" fmla="*/ 138 w 165"/>
              <a:gd name="T3" fmla="*/ 154 h 182"/>
              <a:gd name="T4" fmla="*/ 162 w 165"/>
              <a:gd name="T5" fmla="*/ 88 h 182"/>
              <a:gd name="T6" fmla="*/ 146 w 165"/>
              <a:gd name="T7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5" h="182">
                <a:moveTo>
                  <a:pt x="0" y="182"/>
                </a:moveTo>
                <a:cubicBezTo>
                  <a:pt x="55" y="176"/>
                  <a:pt x="111" y="170"/>
                  <a:pt x="138" y="154"/>
                </a:cubicBezTo>
                <a:cubicBezTo>
                  <a:pt x="165" y="138"/>
                  <a:pt x="161" y="114"/>
                  <a:pt x="162" y="88"/>
                </a:cubicBezTo>
                <a:cubicBezTo>
                  <a:pt x="163" y="62"/>
                  <a:pt x="154" y="31"/>
                  <a:pt x="146" y="0"/>
                </a:cubicBezTo>
              </a:path>
            </a:pathLst>
          </a:custGeom>
          <a:noFill/>
          <a:ln w="25400">
            <a:solidFill>
              <a:srgbClr val="0039AC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5F94B69B-1D68-444B-82F7-56DFACD73B1A}"/>
              </a:ext>
            </a:extLst>
          </p:cNvPr>
          <p:cNvSpPr>
            <a:spLocks/>
          </p:cNvSpPr>
          <p:nvPr/>
        </p:nvSpPr>
        <p:spPr bwMode="auto">
          <a:xfrm>
            <a:off x="7911306" y="5170488"/>
            <a:ext cx="546100" cy="431800"/>
          </a:xfrm>
          <a:custGeom>
            <a:avLst/>
            <a:gdLst>
              <a:gd name="T0" fmla="*/ 0 w 344"/>
              <a:gd name="T1" fmla="*/ 224 h 272"/>
              <a:gd name="T2" fmla="*/ 88 w 344"/>
              <a:gd name="T3" fmla="*/ 254 h 272"/>
              <a:gd name="T4" fmla="*/ 244 w 344"/>
              <a:gd name="T5" fmla="*/ 260 h 272"/>
              <a:gd name="T6" fmla="*/ 334 w 344"/>
              <a:gd name="T7" fmla="*/ 182 h 272"/>
              <a:gd name="T8" fmla="*/ 186 w 344"/>
              <a:gd name="T9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4" h="272">
                <a:moveTo>
                  <a:pt x="0" y="224"/>
                </a:moveTo>
                <a:cubicBezTo>
                  <a:pt x="23" y="236"/>
                  <a:pt x="47" y="248"/>
                  <a:pt x="88" y="254"/>
                </a:cubicBezTo>
                <a:cubicBezTo>
                  <a:pt x="129" y="260"/>
                  <a:pt x="203" y="272"/>
                  <a:pt x="244" y="260"/>
                </a:cubicBezTo>
                <a:cubicBezTo>
                  <a:pt x="285" y="248"/>
                  <a:pt x="344" y="225"/>
                  <a:pt x="334" y="182"/>
                </a:cubicBezTo>
                <a:cubicBezTo>
                  <a:pt x="324" y="139"/>
                  <a:pt x="255" y="69"/>
                  <a:pt x="186" y="0"/>
                </a:cubicBezTo>
              </a:path>
            </a:pathLst>
          </a:custGeom>
          <a:noFill/>
          <a:ln w="25400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6923BC69-4A45-7B40-AFEF-A9E353FE4818}"/>
              </a:ext>
            </a:extLst>
          </p:cNvPr>
          <p:cNvSpPr>
            <a:spLocks/>
          </p:cNvSpPr>
          <p:nvPr/>
        </p:nvSpPr>
        <p:spPr bwMode="auto">
          <a:xfrm flipH="1" flipV="1">
            <a:off x="7565231" y="5027613"/>
            <a:ext cx="546100" cy="431800"/>
          </a:xfrm>
          <a:custGeom>
            <a:avLst/>
            <a:gdLst>
              <a:gd name="T0" fmla="*/ 0 w 344"/>
              <a:gd name="T1" fmla="*/ 224 h 272"/>
              <a:gd name="T2" fmla="*/ 88 w 344"/>
              <a:gd name="T3" fmla="*/ 254 h 272"/>
              <a:gd name="T4" fmla="*/ 244 w 344"/>
              <a:gd name="T5" fmla="*/ 260 h 272"/>
              <a:gd name="T6" fmla="*/ 334 w 344"/>
              <a:gd name="T7" fmla="*/ 182 h 272"/>
              <a:gd name="T8" fmla="*/ 186 w 344"/>
              <a:gd name="T9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4" h="272">
                <a:moveTo>
                  <a:pt x="0" y="224"/>
                </a:moveTo>
                <a:cubicBezTo>
                  <a:pt x="23" y="236"/>
                  <a:pt x="47" y="248"/>
                  <a:pt x="88" y="254"/>
                </a:cubicBezTo>
                <a:cubicBezTo>
                  <a:pt x="129" y="260"/>
                  <a:pt x="203" y="272"/>
                  <a:pt x="244" y="260"/>
                </a:cubicBezTo>
                <a:cubicBezTo>
                  <a:pt x="285" y="248"/>
                  <a:pt x="344" y="225"/>
                  <a:pt x="334" y="182"/>
                </a:cubicBezTo>
                <a:cubicBezTo>
                  <a:pt x="324" y="139"/>
                  <a:pt x="255" y="69"/>
                  <a:pt x="186" y="0"/>
                </a:cubicBezTo>
              </a:path>
            </a:pathLst>
          </a:custGeom>
          <a:noFill/>
          <a:ln w="25400">
            <a:solidFill>
              <a:srgbClr val="0039AC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22A94C59-DC03-C44D-A2DB-1BFF3D47241F}"/>
              </a:ext>
            </a:extLst>
          </p:cNvPr>
          <p:cNvSpPr>
            <a:spLocks/>
          </p:cNvSpPr>
          <p:nvPr/>
        </p:nvSpPr>
        <p:spPr bwMode="auto">
          <a:xfrm>
            <a:off x="7835106" y="4835525"/>
            <a:ext cx="1443038" cy="1365250"/>
          </a:xfrm>
          <a:custGeom>
            <a:avLst/>
            <a:gdLst>
              <a:gd name="T0" fmla="*/ 12 w 909"/>
              <a:gd name="T1" fmla="*/ 441 h 860"/>
              <a:gd name="T2" fmla="*/ 16 w 909"/>
              <a:gd name="T3" fmla="*/ 579 h 860"/>
              <a:gd name="T4" fmla="*/ 108 w 909"/>
              <a:gd name="T5" fmla="*/ 741 h 860"/>
              <a:gd name="T6" fmla="*/ 374 w 909"/>
              <a:gd name="T7" fmla="*/ 855 h 860"/>
              <a:gd name="T8" fmla="*/ 744 w 909"/>
              <a:gd name="T9" fmla="*/ 773 h 860"/>
              <a:gd name="T10" fmla="*/ 896 w 909"/>
              <a:gd name="T11" fmla="*/ 473 h 860"/>
              <a:gd name="T12" fmla="*/ 824 w 909"/>
              <a:gd name="T13" fmla="*/ 115 h 860"/>
              <a:gd name="T14" fmla="*/ 514 w 909"/>
              <a:gd name="T15" fmla="*/ 9 h 860"/>
              <a:gd name="T16" fmla="*/ 224 w 909"/>
              <a:gd name="T17" fmla="*/ 169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09" h="860">
                <a:moveTo>
                  <a:pt x="12" y="441"/>
                </a:moveTo>
                <a:cubicBezTo>
                  <a:pt x="6" y="485"/>
                  <a:pt x="0" y="529"/>
                  <a:pt x="16" y="579"/>
                </a:cubicBezTo>
                <a:cubicBezTo>
                  <a:pt x="32" y="629"/>
                  <a:pt x="48" y="695"/>
                  <a:pt x="108" y="741"/>
                </a:cubicBezTo>
                <a:cubicBezTo>
                  <a:pt x="168" y="787"/>
                  <a:pt x="268" y="850"/>
                  <a:pt x="374" y="855"/>
                </a:cubicBezTo>
                <a:cubicBezTo>
                  <a:pt x="480" y="860"/>
                  <a:pt x="657" y="837"/>
                  <a:pt x="744" y="773"/>
                </a:cubicBezTo>
                <a:cubicBezTo>
                  <a:pt x="831" y="709"/>
                  <a:pt x="883" y="583"/>
                  <a:pt x="896" y="473"/>
                </a:cubicBezTo>
                <a:cubicBezTo>
                  <a:pt x="909" y="363"/>
                  <a:pt x="888" y="192"/>
                  <a:pt x="824" y="115"/>
                </a:cubicBezTo>
                <a:cubicBezTo>
                  <a:pt x="760" y="38"/>
                  <a:pt x="614" y="0"/>
                  <a:pt x="514" y="9"/>
                </a:cubicBezTo>
                <a:cubicBezTo>
                  <a:pt x="414" y="18"/>
                  <a:pt x="319" y="93"/>
                  <a:pt x="224" y="169"/>
                </a:cubicBezTo>
              </a:path>
            </a:pathLst>
          </a:custGeom>
          <a:noFill/>
          <a:ln w="25400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61D6979E-A0C5-8F42-8CD7-C91CA8D5C3AE}"/>
              </a:ext>
            </a:extLst>
          </p:cNvPr>
          <p:cNvSpPr>
            <a:spLocks/>
          </p:cNvSpPr>
          <p:nvPr/>
        </p:nvSpPr>
        <p:spPr bwMode="auto">
          <a:xfrm flipH="1" flipV="1">
            <a:off x="6730206" y="4419600"/>
            <a:ext cx="1443038" cy="1365250"/>
          </a:xfrm>
          <a:custGeom>
            <a:avLst/>
            <a:gdLst>
              <a:gd name="T0" fmla="*/ 12 w 909"/>
              <a:gd name="T1" fmla="*/ 441 h 860"/>
              <a:gd name="T2" fmla="*/ 16 w 909"/>
              <a:gd name="T3" fmla="*/ 579 h 860"/>
              <a:gd name="T4" fmla="*/ 108 w 909"/>
              <a:gd name="T5" fmla="*/ 741 h 860"/>
              <a:gd name="T6" fmla="*/ 374 w 909"/>
              <a:gd name="T7" fmla="*/ 855 h 860"/>
              <a:gd name="T8" fmla="*/ 744 w 909"/>
              <a:gd name="T9" fmla="*/ 773 h 860"/>
              <a:gd name="T10" fmla="*/ 896 w 909"/>
              <a:gd name="T11" fmla="*/ 473 h 860"/>
              <a:gd name="T12" fmla="*/ 824 w 909"/>
              <a:gd name="T13" fmla="*/ 115 h 860"/>
              <a:gd name="T14" fmla="*/ 514 w 909"/>
              <a:gd name="T15" fmla="*/ 9 h 860"/>
              <a:gd name="T16" fmla="*/ 224 w 909"/>
              <a:gd name="T17" fmla="*/ 169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09" h="860">
                <a:moveTo>
                  <a:pt x="12" y="441"/>
                </a:moveTo>
                <a:cubicBezTo>
                  <a:pt x="6" y="485"/>
                  <a:pt x="0" y="529"/>
                  <a:pt x="16" y="579"/>
                </a:cubicBezTo>
                <a:cubicBezTo>
                  <a:pt x="32" y="629"/>
                  <a:pt x="48" y="695"/>
                  <a:pt x="108" y="741"/>
                </a:cubicBezTo>
                <a:cubicBezTo>
                  <a:pt x="168" y="787"/>
                  <a:pt x="268" y="850"/>
                  <a:pt x="374" y="855"/>
                </a:cubicBezTo>
                <a:cubicBezTo>
                  <a:pt x="480" y="860"/>
                  <a:pt x="657" y="837"/>
                  <a:pt x="744" y="773"/>
                </a:cubicBezTo>
                <a:cubicBezTo>
                  <a:pt x="831" y="709"/>
                  <a:pt x="883" y="583"/>
                  <a:pt x="896" y="473"/>
                </a:cubicBezTo>
                <a:cubicBezTo>
                  <a:pt x="909" y="363"/>
                  <a:pt x="888" y="192"/>
                  <a:pt x="824" y="115"/>
                </a:cubicBezTo>
                <a:cubicBezTo>
                  <a:pt x="760" y="38"/>
                  <a:pt x="614" y="0"/>
                  <a:pt x="514" y="9"/>
                </a:cubicBezTo>
                <a:cubicBezTo>
                  <a:pt x="414" y="18"/>
                  <a:pt x="319" y="93"/>
                  <a:pt x="224" y="169"/>
                </a:cubicBezTo>
              </a:path>
            </a:pathLst>
          </a:custGeom>
          <a:noFill/>
          <a:ln w="25400">
            <a:solidFill>
              <a:srgbClr val="0039AC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CEE130EB-2F35-0B42-8EFC-FE718BCF4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981" y="5138738"/>
            <a:ext cx="465138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6" name="Text Box 27">
            <a:extLst>
              <a:ext uri="{FF2B5EF4-FFF2-40B4-BE49-F238E27FC236}">
                <a16:creationId xmlns:a16="http://schemas.microsoft.com/office/drawing/2014/main" id="{6FE4BAF9-122F-7343-91DC-C9EF29044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794" y="6223000"/>
            <a:ext cx="3778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(e.g., magnetite-rich body)</a:t>
            </a:r>
          </a:p>
        </p:txBody>
      </p:sp>
      <p:sp>
        <p:nvSpPr>
          <p:cNvPr id="57" name="Line 28">
            <a:extLst>
              <a:ext uri="{FF2B5EF4-FFF2-40B4-BE49-F238E27FC236}">
                <a16:creationId xmlns:a16="http://schemas.microsoft.com/office/drawing/2014/main" id="{AFA4FC73-D2DD-334C-9733-E39C8B8DBC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73181" y="5514975"/>
            <a:ext cx="320675" cy="739775"/>
          </a:xfrm>
          <a:prstGeom prst="line">
            <a:avLst/>
          </a:prstGeom>
          <a:noFill/>
          <a:ln w="9525">
            <a:solidFill>
              <a:srgbClr val="FF02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52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3">
            <a:extLst>
              <a:ext uri="{FF2B5EF4-FFF2-40B4-BE49-F238E27FC236}">
                <a16:creationId xmlns:a16="http://schemas.microsoft.com/office/drawing/2014/main" id="{D1498AA5-811C-3F45-BA5F-7F90FFE3D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5769" y="120403"/>
            <a:ext cx="7036478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Most Earth materials are </a:t>
            </a:r>
            <a:r>
              <a:rPr lang="en-US" sz="2400" i="1" dirty="0">
                <a:solidFill>
                  <a:srgbClr val="FF0200"/>
                </a:solidFill>
                <a:latin typeface="Arial Black" charset="0"/>
                <a:ea typeface="ＭＳ Ｐゴシック" charset="0"/>
              </a:rPr>
              <a:t>diamagnetic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: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 very small negative 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k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 ~ –10</a:t>
            </a:r>
            <a:r>
              <a:rPr lang="en-US" sz="2400" baseline="300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-5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  <a:sym typeface="Symbol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(e.g., quartz)</a:t>
            </a:r>
          </a:p>
          <a:p>
            <a:pPr algn="l" eaLnBrk="0" hangingPunct="0"/>
            <a:endParaRPr lang="en-US" sz="2200" dirty="0">
              <a:solidFill>
                <a:schemeClr val="accent2"/>
              </a:solidFill>
              <a:latin typeface="Arial" charset="0"/>
              <a:ea typeface="ＭＳ Ｐゴシック" charset="0"/>
              <a:sym typeface="Symbol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Fe-Mg silicates (pyroxene, amphibole, olivine) 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    are </a:t>
            </a:r>
            <a:r>
              <a:rPr lang="en-US" sz="2400" i="1" dirty="0">
                <a:solidFill>
                  <a:srgbClr val="FF0200"/>
                </a:solidFill>
                <a:latin typeface="Arial Black" charset="0"/>
                <a:ea typeface="ＭＳ Ｐゴシック" charset="0"/>
              </a:rPr>
              <a:t>paramagnetic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(moments can align within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    small </a:t>
            </a:r>
            <a:r>
              <a:rPr lang="en-US" sz="2400" i="1" dirty="0">
                <a:solidFill>
                  <a:srgbClr val="FF0200"/>
                </a:solidFill>
                <a:latin typeface="Arial Black" charset="0"/>
                <a:ea typeface="ＭＳ Ｐゴシック" charset="0"/>
              </a:rPr>
              <a:t>magnetic domains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) 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  <a:sym typeface="Symbol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k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 ~ 0.02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to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 0.2</a:t>
            </a:r>
            <a:endParaRPr lang="en-US" sz="2400" dirty="0">
              <a:solidFill>
                <a:schemeClr val="accent2"/>
              </a:solidFill>
              <a:latin typeface="Arial" charset="0"/>
              <a:ea typeface="ＭＳ Ｐゴシック" charset="0"/>
              <a:sym typeface="Symbol" charset="0"/>
            </a:endParaRPr>
          </a:p>
          <a:p>
            <a:pPr algn="l" eaLnBrk="0" hangingPunct="0"/>
            <a:endParaRPr lang="en-US" sz="2200" dirty="0">
              <a:solidFill>
                <a:schemeClr val="tx1"/>
              </a:solidFill>
              <a:latin typeface="Arial" charset="0"/>
              <a:ea typeface="ＭＳ Ｐゴシック" charset="0"/>
              <a:sym typeface="Symbol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D7679CE-B472-5645-93EA-EA5D1B52E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156" y="877640"/>
            <a:ext cx="1743075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ADB10D-AB4B-A149-F72E-F2F5F225D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854" y="2851071"/>
            <a:ext cx="4178300" cy="34163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70B1836-3D55-B0FC-BED2-98996B30B1D7}"/>
              </a:ext>
            </a:extLst>
          </p:cNvPr>
          <p:cNvSpPr/>
          <p:nvPr/>
        </p:nvSpPr>
        <p:spPr>
          <a:xfrm>
            <a:off x="7184573" y="3146445"/>
            <a:ext cx="2618250" cy="2743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Magnetic domains are </a:t>
            </a:r>
            <a:r>
              <a:rPr lang="en-US" b="1" i="1" dirty="0" err="1">
                <a:solidFill>
                  <a:srgbClr val="0003A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subcrystalline</a:t>
            </a:r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regions of magnetic alignment of electron orbits– Here illuminated as light and dark shading, using a Kerr microscope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F9E395-6857-443D-9A1B-3BC29CCA6C08}"/>
              </a:ext>
            </a:extLst>
          </p:cNvPr>
          <p:cNvSpPr txBox="1"/>
          <p:nvPr/>
        </p:nvSpPr>
        <p:spPr>
          <a:xfrm>
            <a:off x="2896547" y="6243438"/>
            <a:ext cx="2167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Credit: Wikipedia user “</a:t>
            </a:r>
            <a:r>
              <a:rPr lang="en-US" sz="1200" dirty="0" err="1"/>
              <a:t>Gorchy</a:t>
            </a:r>
            <a:r>
              <a:rPr lang="en-US" sz="1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3503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3">
            <a:extLst>
              <a:ext uri="{FF2B5EF4-FFF2-40B4-BE49-F238E27FC236}">
                <a16:creationId xmlns:a16="http://schemas.microsoft.com/office/drawing/2014/main" id="{D1498AA5-811C-3F45-BA5F-7F90FFE3D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5769" y="120403"/>
            <a:ext cx="8154846" cy="6617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Most Earth materials are </a:t>
            </a:r>
            <a:r>
              <a:rPr lang="en-US" sz="2400" i="1" dirty="0">
                <a:solidFill>
                  <a:srgbClr val="FF0200"/>
                </a:solidFill>
                <a:latin typeface="Arial Black" charset="0"/>
                <a:ea typeface="ＭＳ Ｐゴシック" charset="0"/>
              </a:rPr>
              <a:t>diamagnetic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: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   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 very small negative 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k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 ~ –10</a:t>
            </a:r>
            <a:r>
              <a:rPr lang="en-US" sz="2400" baseline="300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-5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  <a:sym typeface="Symbol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(e.g., quartz)</a:t>
            </a:r>
          </a:p>
          <a:p>
            <a:pPr algn="l" eaLnBrk="0" hangingPunct="0"/>
            <a:endParaRPr lang="en-US" sz="2200" dirty="0">
              <a:solidFill>
                <a:schemeClr val="accent2"/>
              </a:solidFill>
              <a:latin typeface="Arial" charset="0"/>
              <a:ea typeface="ＭＳ Ｐゴシック" charset="0"/>
              <a:sym typeface="Symbol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Fe-Mg silicates (pyroxene, amphibole, olivine) 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    are </a:t>
            </a:r>
            <a:r>
              <a:rPr lang="en-US" sz="2400" i="1" dirty="0">
                <a:solidFill>
                  <a:srgbClr val="FF0200"/>
                </a:solidFill>
                <a:latin typeface="Arial Black" charset="0"/>
                <a:ea typeface="ＭＳ Ｐゴシック" charset="0"/>
              </a:rPr>
              <a:t>paramagnetic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  <a:sym typeface="Symbol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(moments can align within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    small </a:t>
            </a:r>
            <a:r>
              <a:rPr lang="en-US" sz="2400" i="1" dirty="0">
                <a:solidFill>
                  <a:srgbClr val="FF0200"/>
                </a:solidFill>
                <a:latin typeface="Arial Black" charset="0"/>
                <a:ea typeface="ＭＳ Ｐゴシック" charset="0"/>
              </a:rPr>
              <a:t>magnetic domains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) 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  <a:sym typeface="Symbol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k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 ~ 0.02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to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 0.2</a:t>
            </a:r>
            <a:endParaRPr lang="en-US" sz="2400" dirty="0">
              <a:solidFill>
                <a:schemeClr val="accent2"/>
              </a:solidFill>
              <a:latin typeface="Arial" charset="0"/>
              <a:ea typeface="ＭＳ Ｐゴシック" charset="0"/>
              <a:sym typeface="Symbol" charset="0"/>
            </a:endParaRPr>
          </a:p>
          <a:p>
            <a:pPr algn="l" eaLnBrk="0" hangingPunct="0"/>
            <a:endParaRPr lang="en-US" sz="2200" dirty="0">
              <a:solidFill>
                <a:schemeClr val="tx1"/>
              </a:solidFill>
              <a:latin typeface="Arial" charset="0"/>
              <a:ea typeface="ＭＳ Ｐゴシック" charset="0"/>
              <a:sym typeface="Symbol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Hematite (</a:t>
            </a:r>
            <a:r>
              <a:rPr lang="ja-JP" alt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“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rust</a:t>
            </a:r>
            <a:r>
              <a:rPr lang="ja-JP" alt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”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 in </a:t>
            </a:r>
            <a:r>
              <a:rPr lang="en-US" sz="2400" dirty="0" err="1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aeolian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 soils) is </a:t>
            </a:r>
            <a:r>
              <a:rPr lang="en-US" sz="2400" i="1" dirty="0">
                <a:solidFill>
                  <a:srgbClr val="FF0200"/>
                </a:solidFill>
                <a:latin typeface="Arial Black" charset="0"/>
                <a:ea typeface="ＭＳ Ｐゴシック" charset="0"/>
              </a:rPr>
              <a:t>antiferromagnetic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: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    domains align, ~equal amounts parallel &amp; antiparallel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     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k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 ~ 0.05</a:t>
            </a:r>
            <a:r>
              <a:rPr lang="en-US" sz="2400" dirty="0">
                <a:solidFill>
                  <a:schemeClr val="accent2"/>
                </a:solidFill>
                <a:latin typeface="Arial" charset="0"/>
                <a:ea typeface="ＭＳ Ｐゴシック" charset="0"/>
                <a:sym typeface="Symbol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positive and non-negligible, but still small</a:t>
            </a:r>
          </a:p>
          <a:p>
            <a:pPr algn="l" eaLnBrk="0" hangingPunct="0"/>
            <a:endParaRPr lang="en-US" sz="2200" dirty="0">
              <a:solidFill>
                <a:schemeClr val="accent2"/>
              </a:solidFill>
              <a:latin typeface="Arial" charset="0"/>
              <a:ea typeface="ＭＳ Ｐゴシック" charset="0"/>
              <a:sym typeface="Symbol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Magnetite is </a:t>
            </a:r>
            <a:r>
              <a:rPr lang="en-US" sz="2400" i="1" dirty="0" err="1">
                <a:solidFill>
                  <a:srgbClr val="FF0200"/>
                </a:solidFill>
                <a:latin typeface="Arial Black" charset="0"/>
                <a:ea typeface="ＭＳ Ｐゴシック" charset="0"/>
              </a:rPr>
              <a:t>ferrimagnetic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: domains align parallel &amp; 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    antiparallel but one dominates: </a:t>
            </a:r>
            <a:r>
              <a:rPr lang="en-US" sz="2400" i="1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k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 ~ 0.5</a:t>
            </a:r>
            <a:r>
              <a:rPr lang="en-US" sz="2400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</a:rPr>
              <a:t>to</a:t>
            </a:r>
            <a:r>
              <a:rPr lang="en-US" sz="2400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10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! (Also 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    </a:t>
            </a:r>
            <a:r>
              <a:rPr lang="en-US" sz="2400" dirty="0" err="1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titanomagnetite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, </a:t>
            </a:r>
            <a:r>
              <a:rPr lang="en-US" sz="2400" dirty="0" err="1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ilmenite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, </a:t>
            </a:r>
            <a:r>
              <a:rPr lang="en-US" sz="2400" dirty="0" err="1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pyrrhotite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)</a:t>
            </a:r>
          </a:p>
          <a:p>
            <a:pPr algn="l" eaLnBrk="0" hangingPunct="0"/>
            <a:endParaRPr lang="en-US" sz="2200" dirty="0">
              <a:solidFill>
                <a:schemeClr val="accent2"/>
              </a:solidFill>
              <a:latin typeface="Arial" charset="0"/>
              <a:ea typeface="ＭＳ Ｐゴシック" charset="0"/>
              <a:sym typeface="Symbol" charset="0"/>
            </a:endParaRP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Crystalline iron, nickel, cobalt are </a:t>
            </a:r>
            <a:r>
              <a:rPr lang="en-US" sz="2400" i="1" dirty="0">
                <a:solidFill>
                  <a:srgbClr val="FF0200"/>
                </a:solidFill>
                <a:latin typeface="Arial Black" charset="0"/>
                <a:ea typeface="ＭＳ Ｐゴシック" charset="0"/>
              </a:rPr>
              <a:t>ferromagnetic</a:t>
            </a:r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: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    domains align parallel (not common in crust, but</a:t>
            </a:r>
          </a:p>
          <a:p>
            <a:pPr algn="l" eaLnBrk="0" hangingPunct="0"/>
            <a:r>
              <a:rPr lang="en-US" sz="2400" dirty="0">
                <a:solidFill>
                  <a:srgbClr val="0039AC"/>
                </a:solidFill>
                <a:latin typeface="Arial" charset="0"/>
                <a:ea typeface="ＭＳ Ｐゴシック" charset="0"/>
                <a:sym typeface="Symbol" charset="0"/>
              </a:rPr>
              <a:t>    common in the core!)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D7679CE-B472-5645-93EA-EA5D1B52E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156" y="877640"/>
            <a:ext cx="1743075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88A0935-F454-F54B-9594-D6A5BCC23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344" y="5373440"/>
            <a:ext cx="1563687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478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37338</TotalTime>
  <Words>602</Words>
  <Application>Microsoft Macintosh PowerPoint</Application>
  <PresentationFormat>Widescreen</PresentationFormat>
  <Paragraphs>96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56</cp:revision>
  <cp:lastPrinted>2024-03-18T19:12:33Z</cp:lastPrinted>
  <dcterms:created xsi:type="dcterms:W3CDTF">2022-01-10T14:15:51Z</dcterms:created>
  <dcterms:modified xsi:type="dcterms:W3CDTF">2024-03-29T19:43:55Z</dcterms:modified>
</cp:coreProperties>
</file>