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64" r:id="rId3"/>
    <p:sldId id="300" r:id="rId4"/>
    <p:sldId id="362" r:id="rId5"/>
    <p:sldId id="325" r:id="rId6"/>
    <p:sldId id="326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3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30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429-446 (§7.1-7.2)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6C4FF0A2-638F-40CA-B90D-F0F654F8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197" y="1810188"/>
            <a:ext cx="891141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Density;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Anomalies &amp; Modeling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odel structures as having anomalous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mass density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Symbol" pitchFamily="2" charset="2"/>
                <a:cs typeface="ＭＳ Ｐゴシック" charset="0"/>
              </a:rPr>
              <a:t>D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lithology, porosity, temperature (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lowest for soils/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seds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higher for lithified sed rocks, highest for crystalline rocks)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anomaly due to a sphere: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(represents </a:t>
            </a:r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only the “vertical”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component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the total vector anomaly!)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   where: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39AC"/>
                </a:solidFill>
              </a:rPr>
              <a:t> is radius of the sphere;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39AC"/>
                </a:solidFill>
              </a:rPr>
              <a:t> is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depth of the sphere’s </a:t>
            </a:r>
            <a:r>
              <a:rPr lang="en-US" dirty="0">
                <a:solidFill>
                  <a:srgbClr val="0039AC"/>
                </a:solidFill>
              </a:rPr>
              <a:t>center;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dirty="0">
                <a:solidFill>
                  <a:srgbClr val="0039AC"/>
                </a:solidFill>
              </a:rPr>
              <a:t> is the difference in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density</a:t>
            </a:r>
            <a:endParaRPr lang="en-US" dirty="0">
              <a:solidFill>
                <a:srgbClr val="0039AC"/>
              </a:solidFill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from surrounding;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</a:rPr>
              <a:t> is horizontal distance from the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center of the sphere.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E20BAB-3BA8-E88B-0ADE-3D524F26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09" y="3432896"/>
            <a:ext cx="2209800" cy="1160462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C3149499-DA5E-4F8C-D5D0-BA318AD1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544" y="940407"/>
            <a:ext cx="9054082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Anomalies &amp; Modeling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Discussed </a:t>
            </a:r>
            <a:r>
              <a:rPr lang="en-US" sz="2400" i="1" dirty="0" err="1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nonuniqueness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Different density (but same mass, same center of mass)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can yield an identical gravity anomaly!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Different shape at a shallower depth can yield the exact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same gravity anomaly!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(But all geophysical/geological models are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nonunique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… </a:t>
            </a:r>
          </a:p>
          <a:p>
            <a:pPr algn="l"/>
            <a:r>
              <a:rPr lang="en-US" dirty="0">
                <a:solidFill>
                  <a:srgbClr val="0039AC"/>
                </a:solidFill>
                <a:sym typeface="Symbol" charset="0"/>
              </a:rPr>
              <a:t>   Gravity p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rovides info others can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t!)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Anomalies for: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horizontal cylinder: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vertical cylinder:</a:t>
            </a:r>
          </a:p>
          <a:p>
            <a:pPr algn="l"/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   fault-bounded block: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14613-4416-A8FC-E402-E351312D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23" y="4144149"/>
            <a:ext cx="27432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7CDAD-F7D3-094F-B246-9C0D9150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3" y="4896624"/>
            <a:ext cx="464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D6209-A50F-347C-C467-F48F1654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07" y="5516656"/>
            <a:ext cx="5487626" cy="7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E4002-E8B0-2649-9D90-0FBCD5D1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194" y="1544239"/>
            <a:ext cx="2438400" cy="4064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9FBFD17-D87F-A34C-96A9-65B2A7ED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06" y="346501"/>
            <a:ext cx="868378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Magnetics:</a:t>
            </a:r>
            <a:endParaRPr lang="en-US" sz="2400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Like gravity, a potential field method governed by </a:t>
            </a:r>
          </a:p>
          <a:p>
            <a:pPr algn="l" eaLnBrk="0" hangingPunct="0"/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  </a:t>
            </a:r>
            <a:r>
              <a:rPr lang="en-US" sz="28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Poisson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’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 equation: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</a:t>
            </a:r>
            <a:r>
              <a:rPr lang="en-US" sz="2400" i="1" baseline="300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u = f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(sources)</a:t>
            </a:r>
            <a:endParaRPr lang="en-US" sz="2400" i="1" dirty="0">
              <a:solidFill>
                <a:srgbClr val="FF0200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Unlike gravity,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source term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is a vector rather than a scalar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B673D0-81BD-764F-A925-E6E6A737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018" y="3694539"/>
            <a:ext cx="107950" cy="107950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07F9CDF-23C3-C046-8FC8-E226D23BC0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9181" y="3300839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210232E2-AC0E-F545-8D48-72F502D940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9856" y="3807251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76543476-3EBD-A847-A25F-E1BE571082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3781" y="3799314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009027D-6799-F445-8769-A5047120A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031" y="3300839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D6FD6F-A802-474F-ABA3-2901C9CA02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1231" y="3872339"/>
            <a:ext cx="0" cy="728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4E57336B-FBD1-8F4F-B837-D55019AA3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3" y="2883326"/>
            <a:ext cx="0" cy="728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C583DC3-E029-B645-B6A4-C31E2E3B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18" y="2783314"/>
            <a:ext cx="151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</a:t>
            </a:r>
            <a:r>
              <a:rPr lang="en-US" sz="8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B838C-E89E-184F-8D27-13FD5D9C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43" y="2694414"/>
            <a:ext cx="10382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E6609574-BD43-E14E-901A-B5DB2691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243" y="3461176"/>
            <a:ext cx="57155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Monopole</a:t>
            </a:r>
            <a:r>
              <a:rPr lang="en-US" sz="2400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source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field is always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directed radially toward a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sink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location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7897C0-0E5E-FF4A-8849-CE373ABF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568" y="5588426"/>
            <a:ext cx="107950" cy="107950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F5B564-610E-174E-A6D6-C23D7D70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631" y="5917039"/>
            <a:ext cx="107950" cy="1079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B38B302E-2AF8-004B-94B9-D0196C0842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693" y="5693201"/>
            <a:ext cx="246063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ABF2744-4802-D645-831E-6905BE211239}"/>
              </a:ext>
            </a:extLst>
          </p:cNvPr>
          <p:cNvSpPr>
            <a:spLocks/>
          </p:cNvSpPr>
          <p:nvPr/>
        </p:nvSpPr>
        <p:spPr bwMode="auto">
          <a:xfrm>
            <a:off x="2651043" y="5712251"/>
            <a:ext cx="307975" cy="266700"/>
          </a:xfrm>
          <a:custGeom>
            <a:avLst/>
            <a:gdLst>
              <a:gd name="T0" fmla="*/ 0 w 194"/>
              <a:gd name="T1" fmla="*/ 168 h 168"/>
              <a:gd name="T2" fmla="*/ 146 w 194"/>
              <a:gd name="T3" fmla="*/ 138 h 168"/>
              <a:gd name="T4" fmla="*/ 194 w 194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68">
                <a:moveTo>
                  <a:pt x="0" y="168"/>
                </a:moveTo>
                <a:cubicBezTo>
                  <a:pt x="57" y="167"/>
                  <a:pt x="114" y="166"/>
                  <a:pt x="146" y="138"/>
                </a:cubicBezTo>
                <a:cubicBezTo>
                  <a:pt x="178" y="110"/>
                  <a:pt x="186" y="55"/>
                  <a:pt x="1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7CEDB6A-ADF2-214F-A812-353A51240BC6}"/>
              </a:ext>
            </a:extLst>
          </p:cNvPr>
          <p:cNvSpPr>
            <a:spLocks/>
          </p:cNvSpPr>
          <p:nvPr/>
        </p:nvSpPr>
        <p:spPr bwMode="auto">
          <a:xfrm flipH="1" flipV="1">
            <a:off x="2584368" y="5623351"/>
            <a:ext cx="307975" cy="266700"/>
          </a:xfrm>
          <a:custGeom>
            <a:avLst/>
            <a:gdLst>
              <a:gd name="T0" fmla="*/ 0 w 194"/>
              <a:gd name="T1" fmla="*/ 168 h 168"/>
              <a:gd name="T2" fmla="*/ 146 w 194"/>
              <a:gd name="T3" fmla="*/ 138 h 168"/>
              <a:gd name="T4" fmla="*/ 194 w 194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68">
                <a:moveTo>
                  <a:pt x="0" y="168"/>
                </a:moveTo>
                <a:cubicBezTo>
                  <a:pt x="57" y="167"/>
                  <a:pt x="114" y="166"/>
                  <a:pt x="146" y="138"/>
                </a:cubicBezTo>
                <a:cubicBezTo>
                  <a:pt x="178" y="110"/>
                  <a:pt x="186" y="55"/>
                  <a:pt x="1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12203FB-DDDF-924E-830B-7F379A735AC3}"/>
              </a:ext>
            </a:extLst>
          </p:cNvPr>
          <p:cNvSpPr>
            <a:spLocks/>
          </p:cNvSpPr>
          <p:nvPr/>
        </p:nvSpPr>
        <p:spPr bwMode="auto">
          <a:xfrm>
            <a:off x="2628818" y="5690026"/>
            <a:ext cx="476250" cy="401638"/>
          </a:xfrm>
          <a:custGeom>
            <a:avLst/>
            <a:gdLst>
              <a:gd name="T0" fmla="*/ 0 w 300"/>
              <a:gd name="T1" fmla="*/ 210 h 253"/>
              <a:gd name="T2" fmla="*/ 118 w 300"/>
              <a:gd name="T3" fmla="*/ 250 h 253"/>
              <a:gd name="T4" fmla="*/ 260 w 300"/>
              <a:gd name="T5" fmla="*/ 230 h 253"/>
              <a:gd name="T6" fmla="*/ 298 w 300"/>
              <a:gd name="T7" fmla="*/ 114 h 253"/>
              <a:gd name="T8" fmla="*/ 248 w 3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53">
                <a:moveTo>
                  <a:pt x="0" y="210"/>
                </a:moveTo>
                <a:cubicBezTo>
                  <a:pt x="37" y="228"/>
                  <a:pt x="75" y="247"/>
                  <a:pt x="118" y="250"/>
                </a:cubicBezTo>
                <a:cubicBezTo>
                  <a:pt x="161" y="253"/>
                  <a:pt x="230" y="253"/>
                  <a:pt x="260" y="230"/>
                </a:cubicBezTo>
                <a:cubicBezTo>
                  <a:pt x="290" y="207"/>
                  <a:pt x="300" y="152"/>
                  <a:pt x="298" y="114"/>
                </a:cubicBezTo>
                <a:cubicBezTo>
                  <a:pt x="296" y="76"/>
                  <a:pt x="272" y="38"/>
                  <a:pt x="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83760DA-566C-B740-B0BF-AD61735B278E}"/>
              </a:ext>
            </a:extLst>
          </p:cNvPr>
          <p:cNvSpPr>
            <a:spLocks/>
          </p:cNvSpPr>
          <p:nvPr/>
        </p:nvSpPr>
        <p:spPr bwMode="auto">
          <a:xfrm flipH="1" flipV="1">
            <a:off x="2454193" y="5509051"/>
            <a:ext cx="476250" cy="401638"/>
          </a:xfrm>
          <a:custGeom>
            <a:avLst/>
            <a:gdLst>
              <a:gd name="T0" fmla="*/ 0 w 300"/>
              <a:gd name="T1" fmla="*/ 210 h 253"/>
              <a:gd name="T2" fmla="*/ 118 w 300"/>
              <a:gd name="T3" fmla="*/ 250 h 253"/>
              <a:gd name="T4" fmla="*/ 260 w 300"/>
              <a:gd name="T5" fmla="*/ 230 h 253"/>
              <a:gd name="T6" fmla="*/ 298 w 300"/>
              <a:gd name="T7" fmla="*/ 114 h 253"/>
              <a:gd name="T8" fmla="*/ 248 w 3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53">
                <a:moveTo>
                  <a:pt x="0" y="210"/>
                </a:moveTo>
                <a:cubicBezTo>
                  <a:pt x="37" y="228"/>
                  <a:pt x="75" y="247"/>
                  <a:pt x="118" y="250"/>
                </a:cubicBezTo>
                <a:cubicBezTo>
                  <a:pt x="161" y="253"/>
                  <a:pt x="230" y="253"/>
                  <a:pt x="260" y="230"/>
                </a:cubicBezTo>
                <a:cubicBezTo>
                  <a:pt x="290" y="207"/>
                  <a:pt x="300" y="152"/>
                  <a:pt x="298" y="114"/>
                </a:cubicBezTo>
                <a:cubicBezTo>
                  <a:pt x="296" y="76"/>
                  <a:pt x="272" y="38"/>
                  <a:pt x="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E25BB19-D480-7149-807B-A9E1CCA6B6A4}"/>
              </a:ext>
            </a:extLst>
          </p:cNvPr>
          <p:cNvSpPr>
            <a:spLocks/>
          </p:cNvSpPr>
          <p:nvPr/>
        </p:nvSpPr>
        <p:spPr bwMode="auto">
          <a:xfrm>
            <a:off x="2571668" y="5605889"/>
            <a:ext cx="930275" cy="904875"/>
          </a:xfrm>
          <a:custGeom>
            <a:avLst/>
            <a:gdLst>
              <a:gd name="T0" fmla="*/ 2 w 586"/>
              <a:gd name="T1" fmla="*/ 277 h 570"/>
              <a:gd name="T2" fmla="*/ 32 w 586"/>
              <a:gd name="T3" fmla="*/ 419 h 570"/>
              <a:gd name="T4" fmla="*/ 196 w 586"/>
              <a:gd name="T5" fmla="*/ 551 h 570"/>
              <a:gd name="T6" fmla="*/ 464 w 586"/>
              <a:gd name="T7" fmla="*/ 529 h 570"/>
              <a:gd name="T8" fmla="*/ 578 w 586"/>
              <a:gd name="T9" fmla="*/ 303 h 570"/>
              <a:gd name="T10" fmla="*/ 512 w 586"/>
              <a:gd name="T11" fmla="*/ 93 h 570"/>
              <a:gd name="T12" fmla="*/ 352 w 586"/>
              <a:gd name="T13" fmla="*/ 11 h 570"/>
              <a:gd name="T14" fmla="*/ 294 w 586"/>
              <a:gd name="T15" fmla="*/ 25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6" h="570">
                <a:moveTo>
                  <a:pt x="2" y="277"/>
                </a:moveTo>
                <a:cubicBezTo>
                  <a:pt x="1" y="325"/>
                  <a:pt x="0" y="373"/>
                  <a:pt x="32" y="419"/>
                </a:cubicBezTo>
                <a:cubicBezTo>
                  <a:pt x="64" y="465"/>
                  <a:pt x="124" y="533"/>
                  <a:pt x="196" y="551"/>
                </a:cubicBezTo>
                <a:cubicBezTo>
                  <a:pt x="268" y="569"/>
                  <a:pt x="400" y="570"/>
                  <a:pt x="464" y="529"/>
                </a:cubicBezTo>
                <a:cubicBezTo>
                  <a:pt x="528" y="488"/>
                  <a:pt x="570" y="376"/>
                  <a:pt x="578" y="303"/>
                </a:cubicBezTo>
                <a:cubicBezTo>
                  <a:pt x="586" y="230"/>
                  <a:pt x="550" y="142"/>
                  <a:pt x="512" y="93"/>
                </a:cubicBezTo>
                <a:cubicBezTo>
                  <a:pt x="474" y="44"/>
                  <a:pt x="388" y="22"/>
                  <a:pt x="352" y="11"/>
                </a:cubicBezTo>
                <a:cubicBezTo>
                  <a:pt x="316" y="0"/>
                  <a:pt x="305" y="12"/>
                  <a:pt x="294" y="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482858E-D791-D24B-90A1-74C147D8F9AA}"/>
              </a:ext>
            </a:extLst>
          </p:cNvPr>
          <p:cNvSpPr>
            <a:spLocks/>
          </p:cNvSpPr>
          <p:nvPr/>
        </p:nvSpPr>
        <p:spPr bwMode="auto">
          <a:xfrm flipH="1" flipV="1">
            <a:off x="2041443" y="5101064"/>
            <a:ext cx="930275" cy="904875"/>
          </a:xfrm>
          <a:custGeom>
            <a:avLst/>
            <a:gdLst>
              <a:gd name="T0" fmla="*/ 2 w 586"/>
              <a:gd name="T1" fmla="*/ 277 h 570"/>
              <a:gd name="T2" fmla="*/ 32 w 586"/>
              <a:gd name="T3" fmla="*/ 419 h 570"/>
              <a:gd name="T4" fmla="*/ 196 w 586"/>
              <a:gd name="T5" fmla="*/ 551 h 570"/>
              <a:gd name="T6" fmla="*/ 464 w 586"/>
              <a:gd name="T7" fmla="*/ 529 h 570"/>
              <a:gd name="T8" fmla="*/ 578 w 586"/>
              <a:gd name="T9" fmla="*/ 303 h 570"/>
              <a:gd name="T10" fmla="*/ 512 w 586"/>
              <a:gd name="T11" fmla="*/ 93 h 570"/>
              <a:gd name="T12" fmla="*/ 352 w 586"/>
              <a:gd name="T13" fmla="*/ 11 h 570"/>
              <a:gd name="T14" fmla="*/ 294 w 586"/>
              <a:gd name="T15" fmla="*/ 25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6" h="570">
                <a:moveTo>
                  <a:pt x="2" y="277"/>
                </a:moveTo>
                <a:cubicBezTo>
                  <a:pt x="1" y="325"/>
                  <a:pt x="0" y="373"/>
                  <a:pt x="32" y="419"/>
                </a:cubicBezTo>
                <a:cubicBezTo>
                  <a:pt x="64" y="465"/>
                  <a:pt x="124" y="533"/>
                  <a:pt x="196" y="551"/>
                </a:cubicBezTo>
                <a:cubicBezTo>
                  <a:pt x="268" y="569"/>
                  <a:pt x="400" y="570"/>
                  <a:pt x="464" y="529"/>
                </a:cubicBezTo>
                <a:cubicBezTo>
                  <a:pt x="528" y="488"/>
                  <a:pt x="570" y="376"/>
                  <a:pt x="578" y="303"/>
                </a:cubicBezTo>
                <a:cubicBezTo>
                  <a:pt x="586" y="230"/>
                  <a:pt x="550" y="142"/>
                  <a:pt x="512" y="93"/>
                </a:cubicBezTo>
                <a:cubicBezTo>
                  <a:pt x="474" y="44"/>
                  <a:pt x="388" y="22"/>
                  <a:pt x="352" y="11"/>
                </a:cubicBezTo>
                <a:cubicBezTo>
                  <a:pt x="316" y="0"/>
                  <a:pt x="305" y="12"/>
                  <a:pt x="294" y="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8E361060-9403-EC4F-82DB-8BCEBF47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18" y="5051851"/>
            <a:ext cx="2017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0AB83045-7025-E440-9577-9379D97A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243" y="5680501"/>
            <a:ext cx="6053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Dipole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source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field direction &amp; strength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depend on one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source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one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sink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F4AE1BD0-E43C-384E-B5FA-53DAD26F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956" y="520266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S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5B71613D-E57B-7347-BD67-89433928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856" y="600276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N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8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01173899-D5FE-E045-85E6-FE0CBCF7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009" y="257175"/>
            <a:ext cx="84214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Coulomb</a:t>
            </a:r>
            <a:r>
              <a:rPr lang="en-US" sz="3600" i="1" dirty="0">
                <a:solidFill>
                  <a:srgbClr val="FF0200"/>
                </a:solidFill>
                <a:latin typeface="Arial Black" charset="0"/>
              </a:rPr>
              <a:t>’</a:t>
            </a:r>
            <a:r>
              <a:rPr lang="en-US" sz="36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s Law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describes the force of attraction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exerted between two magnetic poles: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22875-FC62-4440-94DC-816B44E5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72" y="1274763"/>
            <a:ext cx="1798637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6139451B-3D30-0F4F-A2F1-2B769FDA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009" y="2735263"/>
            <a:ext cx="750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where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sz="24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the distance &amp; direction between two poles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are pole strengths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magnetic permeability, a property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         of the medium (usually ~1)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F9E476ED-CBFA-E948-B787-C574B5CF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059" y="217805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F8767-BEA9-3448-BC55-1EA7CEBD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01" y="2763695"/>
            <a:ext cx="285364" cy="3499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365546DC-CF2C-4B4E-9254-99F39FA0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009" y="4524375"/>
            <a:ext cx="86764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Field Strength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is, e.g., the force that would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be exerted by each pole on a hypothetical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unit monopole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6974CF-8B05-7A4E-94E4-E5855B3C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009" y="5340350"/>
            <a:ext cx="43132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 Box 16">
            <a:extLst>
              <a:ext uri="{FF2B5EF4-FFF2-40B4-BE49-F238E27FC236}">
                <a16:creationId xmlns:a16="http://schemas.microsoft.com/office/drawing/2014/main" id="{8136FDC3-E60C-EC45-915F-6ADD24C5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184" y="5413375"/>
            <a:ext cx="3974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(MKS units of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Teslas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magnetic anomalies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usually given in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nT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or </a:t>
            </a:r>
            <a:r>
              <a:rPr lang="en-US" sz="2400" i="1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1200" i="1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57D2BF-5E42-0C1C-4665-EEE4D1C2B3F6}"/>
              </a:ext>
            </a:extLst>
          </p:cNvPr>
          <p:cNvGrpSpPr/>
          <p:nvPr/>
        </p:nvGrpSpPr>
        <p:grpSpPr>
          <a:xfrm>
            <a:off x="7773155" y="1222375"/>
            <a:ext cx="2671836" cy="1371600"/>
            <a:chOff x="7773155" y="1222375"/>
            <a:chExt cx="2671836" cy="13716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EC1077-BB4C-264D-98A3-8144B48F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3279" y="1333500"/>
              <a:ext cx="285912" cy="285773"/>
            </a:xfrm>
            <a:prstGeom prst="ellipse">
              <a:avLst/>
            </a:prstGeom>
            <a:solidFill>
              <a:srgbClr val="FF0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CBD170F-F384-0145-B0B9-9312DDB2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3155" y="2203427"/>
              <a:ext cx="285912" cy="28577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0736AD8C-A438-B24F-8260-CDE2F02AF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9067" y="1556235"/>
              <a:ext cx="731598" cy="6555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83A674B9-F89F-1049-8388-69B53E47A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1259" y="1222375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4752E2-1930-0E44-82E3-BDFA72820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759" y="1438275"/>
              <a:ext cx="384175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B1D8A4-3DB0-0D4D-A058-393FFA054745}"/>
                </a:ext>
              </a:extLst>
            </p:cNvPr>
            <p:cNvSpPr/>
            <p:nvPr/>
          </p:nvSpPr>
          <p:spPr bwMode="auto">
            <a:xfrm>
              <a:off x="9519409" y="22129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7FF679-6E15-6C40-B42B-4B737E7DC878}"/>
                </a:ext>
              </a:extLst>
            </p:cNvPr>
            <p:cNvCxnSpPr/>
            <p:nvPr/>
          </p:nvCxnSpPr>
          <p:spPr bwMode="auto">
            <a:xfrm flipV="1">
              <a:off x="8147809" y="2264930"/>
              <a:ext cx="1318491" cy="100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95352AD-79F5-F044-A7B9-62B0723FDD4F}"/>
                </a:ext>
              </a:extLst>
            </p:cNvPr>
            <p:cNvCxnSpPr/>
            <p:nvPr/>
          </p:nvCxnSpPr>
          <p:spPr bwMode="auto">
            <a:xfrm flipH="1" flipV="1">
              <a:off x="9033345" y="1647248"/>
              <a:ext cx="467591" cy="531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499B8471-1708-9447-8D83-2CB28FC8AC58}"/>
                </a:ext>
              </a:extLst>
            </p:cNvPr>
            <p:cNvSpPr txBox="1"/>
            <p:nvPr/>
          </p:nvSpPr>
          <p:spPr>
            <a:xfrm>
              <a:off x="9290809" y="2009199"/>
              <a:ext cx="11541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39AC"/>
                  </a:solidFill>
                </a:rPr>
                <a:t>“unit</a:t>
              </a:r>
            </a:p>
            <a:p>
              <a:pPr algn="ctr"/>
              <a:r>
                <a:rPr lang="en-US" sz="1600" dirty="0">
                  <a:solidFill>
                    <a:srgbClr val="0039AC"/>
                  </a:solidFill>
                </a:rPr>
                <a:t>monopole”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6FCA7EF4-9219-B847-8E6E-6B3E808DF9EF}"/>
                </a:ext>
              </a:extLst>
            </p:cNvPr>
            <p:cNvSpPr txBox="1"/>
            <p:nvPr/>
          </p:nvSpPr>
          <p:spPr>
            <a:xfrm>
              <a:off x="8662315" y="2176546"/>
              <a:ext cx="399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2000" i="1" dirty="0">
                  <a:latin typeface="Times New Roman"/>
                  <a:cs typeface="Times New Roman"/>
                </a:rPr>
                <a:t>r</a:t>
              </a:r>
              <a:r>
                <a:rPr lang="en-US" sz="2000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47361097-056B-744E-8CF4-8C0436728824}"/>
                </a:ext>
              </a:extLst>
            </p:cNvPr>
            <p:cNvSpPr txBox="1"/>
            <p:nvPr/>
          </p:nvSpPr>
          <p:spPr>
            <a:xfrm>
              <a:off x="9214609" y="1603375"/>
              <a:ext cx="399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2000" i="1" dirty="0">
                  <a:latin typeface="Times New Roman"/>
                  <a:cs typeface="Times New Roman"/>
                </a:rPr>
                <a:t>r</a:t>
              </a:r>
              <a:r>
                <a:rPr lang="en-US" sz="2000" baseline="-25000" dirty="0">
                  <a:latin typeface="Times New Roman"/>
                  <a:cs typeface="Times New Roman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88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3205CF82-749A-884D-91AE-4BAC60FB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244" y="177800"/>
            <a:ext cx="8695009" cy="63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Definitions:</a:t>
            </a:r>
          </a:p>
          <a:p>
            <a:pPr algn="l" eaLnBrk="0" hangingPunct="0"/>
            <a:endParaRPr lang="en-US" sz="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Dipole Moment</a:t>
            </a:r>
            <a:r>
              <a:rPr lang="en-US" sz="800" i="1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Two poles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+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separated by a distance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l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have moment</a:t>
            </a:r>
          </a:p>
          <a:p>
            <a:pPr algn="l" eaLnBrk="0" hangingPunct="0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Intensity of Magnetization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endParaRPr lang="en-US" sz="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(where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volume) is a material property of the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magnetic source.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sz="36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***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If a material that can produce a magnetic field (i.e.,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&gt; 1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 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is situated within an external magnetic field </a:t>
            </a:r>
            <a:r>
              <a:rPr lang="en-US" sz="2400" i="1" dirty="0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then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intensity of the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induced magnetization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</a:t>
            </a:r>
          </a:p>
          <a:p>
            <a:pPr algn="l" eaLnBrk="0" hangingPunct="0">
              <a:lnSpc>
                <a:spcPts val="2900"/>
              </a:lnSpc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900"/>
              </a:lnSpc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where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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 1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</a:t>
            </a:r>
            <a:r>
              <a:rPr lang="en-US" sz="2400" i="1" dirty="0">
                <a:solidFill>
                  <a:srgbClr val="FF02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i="1" dirty="0">
                <a:solidFill>
                  <a:srgbClr val="FF0200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susceptibility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of the material.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0F5299-444B-E04C-B152-B184CE4E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06" y="1028479"/>
            <a:ext cx="10509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51ECAB-C56C-6A49-858A-968F2CC7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06" y="1422400"/>
            <a:ext cx="80962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0E389-13F6-744C-9044-673810C9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31" y="3214688"/>
            <a:ext cx="1016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4C5391-5B24-5641-BD6B-1B2F788A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86" y="3386737"/>
            <a:ext cx="34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3689D0-C9CB-094B-B4E2-149C0BD2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69" y="4256088"/>
            <a:ext cx="1458912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FF0000"/>
            </a:solidFill>
          </a:ln>
          <a:effectLst/>
        </p:spPr>
      </p:pic>
      <p:sp>
        <p:nvSpPr>
          <p:cNvPr id="23" name="Line 9">
            <a:extLst>
              <a:ext uri="{FF2B5EF4-FFF2-40B4-BE49-F238E27FC236}">
                <a16:creationId xmlns:a16="http://schemas.microsoft.com/office/drawing/2014/main" id="{ABED623E-F7EF-4C44-ADE8-3E997163B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481" y="4554538"/>
            <a:ext cx="3741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665CB48-44A1-BD4A-875C-DB934D10ECB4}"/>
              </a:ext>
            </a:extLst>
          </p:cNvPr>
          <p:cNvSpPr>
            <a:spLocks/>
          </p:cNvSpPr>
          <p:nvPr/>
        </p:nvSpPr>
        <p:spPr bwMode="auto">
          <a:xfrm>
            <a:off x="7571581" y="5100638"/>
            <a:ext cx="1114425" cy="460375"/>
          </a:xfrm>
          <a:custGeom>
            <a:avLst/>
            <a:gdLst>
              <a:gd name="T0" fmla="*/ 166 w 702"/>
              <a:gd name="T1" fmla="*/ 0 h 290"/>
              <a:gd name="T2" fmla="*/ 31 w 702"/>
              <a:gd name="T3" fmla="*/ 50 h 290"/>
              <a:gd name="T4" fmla="*/ 0 w 702"/>
              <a:gd name="T5" fmla="*/ 154 h 290"/>
              <a:gd name="T6" fmla="*/ 19 w 702"/>
              <a:gd name="T7" fmla="*/ 277 h 290"/>
              <a:gd name="T8" fmla="*/ 234 w 702"/>
              <a:gd name="T9" fmla="*/ 290 h 290"/>
              <a:gd name="T10" fmla="*/ 542 w 702"/>
              <a:gd name="T11" fmla="*/ 259 h 290"/>
              <a:gd name="T12" fmla="*/ 690 w 702"/>
              <a:gd name="T13" fmla="*/ 148 h 290"/>
              <a:gd name="T14" fmla="*/ 702 w 702"/>
              <a:gd name="T15" fmla="*/ 74 h 290"/>
              <a:gd name="T16" fmla="*/ 597 w 702"/>
              <a:gd name="T17" fmla="*/ 31 h 290"/>
              <a:gd name="T18" fmla="*/ 437 w 702"/>
              <a:gd name="T19" fmla="*/ 0 h 290"/>
              <a:gd name="T20" fmla="*/ 265 w 702"/>
              <a:gd name="T21" fmla="*/ 6 h 290"/>
              <a:gd name="T22" fmla="*/ 166 w 702"/>
              <a:gd name="T2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2" h="290">
                <a:moveTo>
                  <a:pt x="166" y="0"/>
                </a:moveTo>
                <a:lnTo>
                  <a:pt x="31" y="50"/>
                </a:lnTo>
                <a:lnTo>
                  <a:pt x="0" y="154"/>
                </a:lnTo>
                <a:lnTo>
                  <a:pt x="19" y="277"/>
                </a:lnTo>
                <a:lnTo>
                  <a:pt x="234" y="290"/>
                </a:lnTo>
                <a:lnTo>
                  <a:pt x="542" y="259"/>
                </a:lnTo>
                <a:lnTo>
                  <a:pt x="690" y="148"/>
                </a:lnTo>
                <a:lnTo>
                  <a:pt x="702" y="74"/>
                </a:lnTo>
                <a:lnTo>
                  <a:pt x="597" y="31"/>
                </a:lnTo>
                <a:lnTo>
                  <a:pt x="437" y="0"/>
                </a:lnTo>
                <a:lnTo>
                  <a:pt x="265" y="6"/>
                </a:lnTo>
                <a:lnTo>
                  <a:pt x="166" y="0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E99920C5-AC70-134B-A2DE-E09872E90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6581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id="{24A9ED7F-6081-304A-A6C2-559F01050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9419" y="4381500"/>
            <a:ext cx="1446212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9C1BE73C-BA9B-9E49-8676-45C8D11D39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6631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5C1566B4-E26E-564B-A676-D77FFD2A6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2256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C4F59A3-D999-9C45-93EC-CE72D2AB4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881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B6B4E343-6889-FB49-A501-574C035628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3794" y="4383088"/>
            <a:ext cx="1446212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ABE33F-96AD-8E42-B096-C41389BA0053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8106569" y="5100638"/>
            <a:ext cx="92075" cy="92075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0A4D45-8072-C743-83F8-64385049AA7E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7825581" y="5437188"/>
            <a:ext cx="92075" cy="920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9">
            <a:extLst>
              <a:ext uri="{FF2B5EF4-FFF2-40B4-BE49-F238E27FC236}">
                <a16:creationId xmlns:a16="http://schemas.microsoft.com/office/drawing/2014/main" id="{B97F00E5-4D42-B746-8629-2051DE54B128}"/>
              </a:ext>
            </a:extLst>
          </p:cNvPr>
          <p:cNvSpPr>
            <a:spLocks noChangeShapeType="1"/>
          </p:cNvSpPr>
          <p:nvPr/>
        </p:nvSpPr>
        <p:spPr bwMode="auto">
          <a:xfrm rot="20946192" flipV="1">
            <a:off x="7884319" y="5199063"/>
            <a:ext cx="257175" cy="21272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55C27BC-58C2-8E45-AE35-84AE5C6D3542}"/>
              </a:ext>
            </a:extLst>
          </p:cNvPr>
          <p:cNvSpPr>
            <a:spLocks/>
          </p:cNvSpPr>
          <p:nvPr/>
        </p:nvSpPr>
        <p:spPr bwMode="auto">
          <a:xfrm>
            <a:off x="7930356" y="5195888"/>
            <a:ext cx="261938" cy="288925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6E8AA4C-56BF-E143-A943-F83734B2144D}"/>
              </a:ext>
            </a:extLst>
          </p:cNvPr>
          <p:cNvSpPr>
            <a:spLocks/>
          </p:cNvSpPr>
          <p:nvPr/>
        </p:nvSpPr>
        <p:spPr bwMode="auto">
          <a:xfrm flipH="1" flipV="1">
            <a:off x="7828756" y="5138738"/>
            <a:ext cx="261938" cy="288925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5F94B69B-1D68-444B-82F7-56DFACD73B1A}"/>
              </a:ext>
            </a:extLst>
          </p:cNvPr>
          <p:cNvSpPr>
            <a:spLocks/>
          </p:cNvSpPr>
          <p:nvPr/>
        </p:nvSpPr>
        <p:spPr bwMode="auto">
          <a:xfrm>
            <a:off x="7911306" y="5170488"/>
            <a:ext cx="546100" cy="431800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923BC69-4A45-7B40-AFEF-A9E353FE4818}"/>
              </a:ext>
            </a:extLst>
          </p:cNvPr>
          <p:cNvSpPr>
            <a:spLocks/>
          </p:cNvSpPr>
          <p:nvPr/>
        </p:nvSpPr>
        <p:spPr bwMode="auto">
          <a:xfrm flipH="1" flipV="1">
            <a:off x="7565231" y="5027613"/>
            <a:ext cx="546100" cy="431800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2A94C59-DC03-C44D-A2DB-1BFF3D47241F}"/>
              </a:ext>
            </a:extLst>
          </p:cNvPr>
          <p:cNvSpPr>
            <a:spLocks/>
          </p:cNvSpPr>
          <p:nvPr/>
        </p:nvSpPr>
        <p:spPr bwMode="auto">
          <a:xfrm>
            <a:off x="7835106" y="4835525"/>
            <a:ext cx="1443038" cy="1365250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1D6979E-A0C5-8F42-8CD7-C91CA8D5C3AE}"/>
              </a:ext>
            </a:extLst>
          </p:cNvPr>
          <p:cNvSpPr>
            <a:spLocks/>
          </p:cNvSpPr>
          <p:nvPr/>
        </p:nvSpPr>
        <p:spPr bwMode="auto">
          <a:xfrm flipH="1" flipV="1">
            <a:off x="6730206" y="4419600"/>
            <a:ext cx="1443038" cy="1365250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EE130EB-2F35-0B42-8EFC-FE718BCF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81" y="5138738"/>
            <a:ext cx="4651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Text Box 27">
            <a:extLst>
              <a:ext uri="{FF2B5EF4-FFF2-40B4-BE49-F238E27FC236}">
                <a16:creationId xmlns:a16="http://schemas.microsoft.com/office/drawing/2014/main" id="{6FE4BAF9-122F-7343-91DC-C9EF29044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794" y="6223000"/>
            <a:ext cx="3778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(e.g., magnetite-rich body)</a:t>
            </a:r>
          </a:p>
        </p:txBody>
      </p:sp>
      <p:sp>
        <p:nvSpPr>
          <p:cNvPr id="57" name="Line 28">
            <a:extLst>
              <a:ext uri="{FF2B5EF4-FFF2-40B4-BE49-F238E27FC236}">
                <a16:creationId xmlns:a16="http://schemas.microsoft.com/office/drawing/2014/main" id="{AFA4FC73-D2DD-334C-9733-E39C8B8DB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3181" y="5514975"/>
            <a:ext cx="320675" cy="739775"/>
          </a:xfrm>
          <a:prstGeom prst="line">
            <a:avLst/>
          </a:prstGeom>
          <a:noFill/>
          <a:ln w="9525">
            <a:solidFill>
              <a:srgbClr val="FF0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D1498AA5-811C-3F45-BA5F-7F90FFE3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9" y="120403"/>
            <a:ext cx="703647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Earth materials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diamagnetic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very small negative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–10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-5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(e.g., quartz)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Fe-Mg silicates (pyroxene, amphibole, olivine)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paramagnetic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(moments can align within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small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domains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 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0.02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0.2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7679CE-B472-5645-93EA-EA5D1B52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56" y="877640"/>
            <a:ext cx="17430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DB10D-AB4B-A149-F72E-F2F5F225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54" y="2851071"/>
            <a:ext cx="4178300" cy="34163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0B1836-3D55-B0FC-BED2-98996B30B1D7}"/>
              </a:ext>
            </a:extLst>
          </p:cNvPr>
          <p:cNvSpPr/>
          <p:nvPr/>
        </p:nvSpPr>
        <p:spPr>
          <a:xfrm>
            <a:off x="7184573" y="3146445"/>
            <a:ext cx="2618250" cy="2743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domains are </a:t>
            </a:r>
            <a:r>
              <a:rPr lang="en-US" b="1" i="1" dirty="0" err="1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subcrystalline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regions of magnetic alignment of electron orbits– Here illuminated as light and dark shading, using a Kerr microscope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E395-6857-443D-9A1B-3BC29CCA6C08}"/>
              </a:ext>
            </a:extLst>
          </p:cNvPr>
          <p:cNvSpPr txBox="1"/>
          <p:nvPr/>
        </p:nvSpPr>
        <p:spPr>
          <a:xfrm>
            <a:off x="2896547" y="6243438"/>
            <a:ext cx="2167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Wikipedia user “</a:t>
            </a:r>
            <a:r>
              <a:rPr lang="en-US" sz="1200" dirty="0" err="1"/>
              <a:t>Gorchy</a:t>
            </a:r>
            <a:r>
              <a:rPr lang="en-US" sz="1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5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D1498AA5-811C-3F45-BA5F-7F90FFE3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9" y="120403"/>
            <a:ext cx="8154846" cy="66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Earth materials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diamagnetic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very small negative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–10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–5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(e.g., quartz)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Fe-Mg silicates (pyroxene, amphibole, olivine)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paramagnetic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(moments can align within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small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domains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 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10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–5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10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–3</a:t>
            </a:r>
            <a:endParaRPr lang="en-US" sz="2400" baseline="300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Hematite (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rust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in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aeolian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soils) is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antiferromagnetic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domains align, ~equal amounts parallel &amp; antiparallel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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0.05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positive and non-negligible, but still small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Magnetite is </a:t>
            </a:r>
            <a:r>
              <a:rPr lang="en-US" sz="2400" i="1" dirty="0" err="1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ferrimagnetic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 domains align parallel &amp;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antiparallel but one dominates: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0.5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! (Also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titanomagnetite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ilmenite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pyrrhotite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Crystalline iron, nickel, cobalt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ferromagnetic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domains align parallel (not common in crust, but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common in the core!)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7679CE-B472-5645-93EA-EA5D1B52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56" y="877640"/>
            <a:ext cx="17430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8A0935-F454-F54B-9594-D6A5BCC2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4" y="5373440"/>
            <a:ext cx="15636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8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50691</TotalTime>
  <Words>719</Words>
  <Application>Microsoft Macintosh PowerPoint</Application>
  <PresentationFormat>Widescreen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59</cp:revision>
  <cp:lastPrinted>2022-01-10T14:45:35Z</cp:lastPrinted>
  <dcterms:created xsi:type="dcterms:W3CDTF">2022-01-10T14:15:51Z</dcterms:created>
  <dcterms:modified xsi:type="dcterms:W3CDTF">2026-03-30T19:48:56Z</dcterms:modified>
</cp:coreProperties>
</file>