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55" r:id="rId2"/>
    <p:sldId id="256" r:id="rId3"/>
    <p:sldId id="278" r:id="rId4"/>
    <p:sldId id="287" r:id="rId5"/>
    <p:sldId id="373" r:id="rId6"/>
    <p:sldId id="374" r:id="rId7"/>
    <p:sldId id="375" r:id="rId8"/>
    <p:sldId id="376" r:id="rId9"/>
    <p:sldId id="377" r:id="rId10"/>
    <p:sldId id="378" r:id="rId11"/>
    <p:sldId id="3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60"/>
    <p:restoredTop sz="96327"/>
  </p:normalViewPr>
  <p:slideViewPr>
    <p:cSldViewPr snapToGrid="0" snapToObjects="1">
      <p:cViewPr varScale="1">
        <p:scale>
          <a:sx n="224" d="100"/>
          <a:sy n="224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2/28/24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2/28/24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Feb 2024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2008-2024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E79EB611-113C-3448-894F-C7D67D59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17" y="6394348"/>
            <a:ext cx="61956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for Fri 1 Mar: </a:t>
            </a:r>
            <a:r>
              <a:rPr lang="en-US" sz="2400" i="1" kern="1200" dirty="0">
                <a:solidFill>
                  <a:srgbClr val="0039AC"/>
                </a:solidFill>
                <a:effectLst/>
                <a:latin typeface="Arial Black" panose="020B0604020202020204" pitchFamily="34" charset="0"/>
                <a:ea typeface="+mn-ea"/>
                <a:cs typeface="+mn-cs"/>
              </a:rPr>
              <a:t>Burger </a:t>
            </a:r>
            <a:r>
              <a:rPr lang="en-US" sz="2400" kern="1200" dirty="0">
                <a:solidFill>
                  <a:srgbClr val="0039A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524-539 (§8.4)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70">
            <a:extLst>
              <a:ext uri="{FF2B5EF4-FFF2-40B4-BE49-F238E27FC236}">
                <a16:creationId xmlns:a16="http://schemas.microsoft.com/office/drawing/2014/main" id="{62E1C9A1-D0CB-5178-375D-F6D857A41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730" y="1230050"/>
            <a:ext cx="767562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Reflection Interpretation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• Seismic quality depends on: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39AC"/>
                </a:solidFill>
              </a:rPr>
              <a:t> Acoustic impedance contrast</a:t>
            </a:r>
            <a:endParaRPr lang="en-US" dirty="0">
              <a:solidFill>
                <a:srgbClr val="0039AC"/>
              </a:solidFill>
              <a:ea typeface="ヒラギノ角ゴ ProN W3" charset="0"/>
              <a:cs typeface="ヒラギノ角ゴ ProN W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39AC"/>
                </a:solidFill>
              </a:rPr>
              <a:t> Depth (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 </a:t>
            </a:r>
            <a:r>
              <a:rPr lang="en-US" dirty="0">
                <a:solidFill>
                  <a:srgbClr val="0039AC"/>
                </a:solidFill>
              </a:rPr>
              <a:t>frequency)</a:t>
            </a:r>
            <a:endParaRPr lang="en-US" dirty="0">
              <a:solidFill>
                <a:srgbClr val="0039AC"/>
              </a:solidFill>
              <a:ea typeface="ヒラギノ角ゴ ProN W3" charset="0"/>
              <a:cs typeface="ヒラギノ角ゴ ProN W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39AC"/>
                </a:solidFill>
              </a:rPr>
              <a:t> Layer thickness (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 </a:t>
            </a:r>
            <a:r>
              <a:rPr lang="en-US" dirty="0">
                <a:solidFill>
                  <a:srgbClr val="0039AC"/>
                </a:solidFill>
              </a:rPr>
              <a:t>interference)</a:t>
            </a:r>
            <a:endParaRPr lang="en-US" dirty="0">
              <a:solidFill>
                <a:srgbClr val="0039AC"/>
              </a:solidFill>
              <a:ea typeface="ヒラギノ角ゴ ProN W3" charset="0"/>
              <a:cs typeface="ヒラギノ角ゴ ProN W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39AC"/>
                </a:solidFill>
              </a:rPr>
              <a:t> Properties of overlying layers</a:t>
            </a:r>
            <a:endParaRPr lang="en-US" dirty="0">
              <a:solidFill>
                <a:srgbClr val="0039AC"/>
              </a:solidFill>
              <a:ea typeface="ヒラギノ角ゴ ProN W3" charset="0"/>
              <a:cs typeface="ヒラギノ角ゴ ProN W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39AC"/>
                </a:solidFill>
              </a:rPr>
              <a:t> Source energy</a:t>
            </a:r>
            <a:endParaRPr lang="en-US" dirty="0">
              <a:solidFill>
                <a:srgbClr val="0039AC"/>
              </a:solidFill>
              <a:ea typeface="ヒラギノ角ゴ ProN W3" charset="0"/>
              <a:cs typeface="ヒラギノ角ゴ ProN W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39AC"/>
                </a:solidFill>
              </a:rPr>
              <a:t> Processing parameters</a:t>
            </a:r>
            <a:endParaRPr lang="en-US" dirty="0">
              <a:solidFill>
                <a:srgbClr val="0039AC"/>
              </a:solidFill>
              <a:ea typeface="ヒラギノ角ゴ ProN W3" charset="0"/>
              <a:cs typeface="ヒラギノ角ゴ ProN W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39AC"/>
                </a:solidFill>
              </a:rPr>
              <a:t> Acquisition direction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39AC"/>
                </a:solidFill>
              </a:rPr>
              <a:t> Instrumentation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• Seismic inversion seeks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Physical Properties</a:t>
            </a:r>
            <a:endParaRPr lang="en-US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Trace cross-correlation is used to map fault offsets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Depth migration required for accurate depths and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geometries of structures</a:t>
            </a:r>
          </a:p>
        </p:txBody>
      </p:sp>
    </p:spTree>
    <p:extLst>
      <p:ext uri="{BB962C8B-B14F-4D97-AF65-F5344CB8AC3E}">
        <p14:creationId xmlns:p14="http://schemas.microsoft.com/office/powerpoint/2010/main" val="993199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35F047-015B-F64E-B153-114E73B3A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r="5621" b="20885"/>
          <a:stretch/>
        </p:blipFill>
        <p:spPr bwMode="auto">
          <a:xfrm>
            <a:off x="2237724" y="1094053"/>
            <a:ext cx="7218650" cy="452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4A9E87-1C5A-9C4D-80F4-B09D1BD3A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" r="2379" b="21072"/>
          <a:stretch/>
        </p:blipFill>
        <p:spPr bwMode="auto">
          <a:xfrm>
            <a:off x="2266120" y="1158840"/>
            <a:ext cx="7105059" cy="438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7">
            <a:extLst>
              <a:ext uri="{FF2B5EF4-FFF2-40B4-BE49-F238E27FC236}">
                <a16:creationId xmlns:a16="http://schemas.microsoft.com/office/drawing/2014/main" id="{B91B3F4B-B27C-5E49-B629-0F956BD51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2" y="574675"/>
            <a:ext cx="8100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Electromagnetic imaging also growing in use…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59F845-B391-4183-9525-6ADB3D7196FF}"/>
              </a:ext>
            </a:extLst>
          </p:cNvPr>
          <p:cNvSpPr txBox="1"/>
          <p:nvPr/>
        </p:nvSpPr>
        <p:spPr>
          <a:xfrm>
            <a:off x="2658519" y="5669757"/>
            <a:ext cx="6675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Hydrocarbon-filled reservoir is high resistivity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(charge flows preferentially in surrounding rock)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CB374-4CD0-07C1-F556-A64CEB2411A8}"/>
              </a:ext>
            </a:extLst>
          </p:cNvPr>
          <p:cNvSpPr txBox="1"/>
          <p:nvPr/>
        </p:nvSpPr>
        <p:spPr>
          <a:xfrm>
            <a:off x="2527080" y="5669757"/>
            <a:ext cx="693811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Water-filled reservoir is low resistivity</a:t>
            </a:r>
          </a:p>
          <a:p>
            <a:pPr algn="ctr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(charge flows preferentially in reservoir).      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C92D3E6-E417-EDD3-220D-D760E7C09FFF}"/>
              </a:ext>
            </a:extLst>
          </p:cNvPr>
          <p:cNvSpPr txBox="1">
            <a:spLocks/>
          </p:cNvSpPr>
          <p:nvPr/>
        </p:nvSpPr>
        <p:spPr bwMode="auto">
          <a:xfrm>
            <a:off x="7784306" y="155575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</p:spTree>
    <p:extLst>
      <p:ext uri="{BB962C8B-B14F-4D97-AF65-F5344CB8AC3E}">
        <p14:creationId xmlns:p14="http://schemas.microsoft.com/office/powerpoint/2010/main" val="184087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5F9F13-DE44-234B-A8BB-FF9E3ABF1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2" y="2894806"/>
            <a:ext cx="51339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70B69A-0462-1E46-9416-F666342CA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7" y="2894806"/>
            <a:ext cx="511651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658D79-DB86-064D-A650-4E311BC6E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2" y="2020093"/>
            <a:ext cx="617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spcBef>
                <a:spcPts val="913"/>
              </a:spcBef>
            </a:pPr>
            <a:r>
              <a:rPr lang="en-US">
                <a:solidFill>
                  <a:srgbClr val="0039AC"/>
                </a:solidFill>
                <a:latin typeface="Arial Black" charset="0"/>
                <a:cs typeface="Times New Roman" charset="0"/>
              </a:rPr>
              <a:t>… Here combined with seismic data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EEFA684-C82A-35D0-A343-E7198CF9164D}"/>
              </a:ext>
            </a:extLst>
          </p:cNvPr>
          <p:cNvSpPr txBox="1">
            <a:spLocks/>
          </p:cNvSpPr>
          <p:nvPr/>
        </p:nvSpPr>
        <p:spPr bwMode="auto">
          <a:xfrm>
            <a:off x="7784306" y="155575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</p:spTree>
    <p:extLst>
      <p:ext uri="{BB962C8B-B14F-4D97-AF65-F5344CB8AC3E}">
        <p14:creationId xmlns:p14="http://schemas.microsoft.com/office/powerpoint/2010/main" val="2545073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0">
            <a:extLst>
              <a:ext uri="{FF2B5EF4-FFF2-40B4-BE49-F238E27FC236}">
                <a16:creationId xmlns:a16="http://schemas.microsoft.com/office/drawing/2014/main" id="{D60637B8-7FC9-3242-80BD-6686EB37A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566" y="797511"/>
            <a:ext cx="9260869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Industry Seismic Interpretation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inversion</a:t>
            </a:r>
            <a:r>
              <a:rPr lang="en-US" dirty="0">
                <a:solidFill>
                  <a:srgbClr val="0039AC"/>
                </a:solidFill>
              </a:rPr>
              <a:t> = using velocity information for physical</a:t>
            </a:r>
          </a:p>
          <a:p>
            <a:r>
              <a:rPr lang="en-US" dirty="0">
                <a:solidFill>
                  <a:srgbClr val="0039AC"/>
                </a:solidFill>
              </a:rPr>
              <a:t>    properties, true depth, better resolution via depth migration</a:t>
            </a:r>
          </a:p>
          <a:p>
            <a:r>
              <a:rPr lang="en-US" dirty="0">
                <a:solidFill>
                  <a:srgbClr val="0039AC"/>
                </a:solidFill>
              </a:rPr>
              <a:t>• 3D visualization (</a:t>
            </a:r>
            <a:r>
              <a:rPr lang="ja-JP" altLang="en-US" dirty="0">
                <a:solidFill>
                  <a:srgbClr val="0039AC"/>
                </a:solidFill>
              </a:rPr>
              <a:t>“</a:t>
            </a:r>
            <a:r>
              <a:rPr lang="en-US" dirty="0">
                <a:solidFill>
                  <a:srgbClr val="0039AC"/>
                </a:solidFill>
              </a:rPr>
              <a:t>data caves</a:t>
            </a:r>
            <a:r>
              <a:rPr lang="ja-JP" altLang="en-US" dirty="0">
                <a:solidFill>
                  <a:srgbClr val="0039AC"/>
                </a:solidFill>
              </a:rPr>
              <a:t>”</a:t>
            </a:r>
            <a:r>
              <a:rPr lang="en-US" dirty="0">
                <a:solidFill>
                  <a:srgbClr val="0039AC"/>
                </a:solidFill>
              </a:rPr>
              <a:t>) an important part of interpretation</a:t>
            </a:r>
          </a:p>
          <a:p>
            <a:r>
              <a:rPr lang="en-US" dirty="0">
                <a:solidFill>
                  <a:srgbClr val="0039AC"/>
                </a:solidFill>
              </a:rPr>
              <a:t>• 4D seismic: Multiple 3D reflection images over time aid in</a:t>
            </a:r>
          </a:p>
          <a:p>
            <a:r>
              <a:rPr lang="en-US" dirty="0">
                <a:solidFill>
                  <a:srgbClr val="0039AC"/>
                </a:solidFill>
              </a:rPr>
              <a:t>    optimization of reservoir models and production</a:t>
            </a:r>
          </a:p>
          <a:p>
            <a:r>
              <a:rPr lang="en-US" dirty="0">
                <a:solidFill>
                  <a:srgbClr val="0039AC"/>
                </a:solidFill>
              </a:rPr>
              <a:t>• Salt structures are especially challenging but have been a</a:t>
            </a:r>
          </a:p>
          <a:p>
            <a:r>
              <a:rPr lang="en-US" dirty="0">
                <a:solidFill>
                  <a:srgbClr val="0039AC"/>
                </a:solidFill>
              </a:rPr>
              <a:t>    focus of innovation</a:t>
            </a:r>
          </a:p>
          <a:p>
            <a:r>
              <a:rPr lang="en-US" dirty="0">
                <a:solidFill>
                  <a:srgbClr val="0039AC"/>
                </a:solidFill>
              </a:rPr>
              <a:t>• EM imaging is a tool of growing importance; electrical</a:t>
            </a:r>
          </a:p>
          <a:p>
            <a:r>
              <a:rPr lang="en-US" dirty="0">
                <a:solidFill>
                  <a:srgbClr val="0039AC"/>
                </a:solidFill>
              </a:rPr>
              <a:t>    resistivity is sensitive to fluids and clay content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Knowledge of geological processes is key to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interpretation!!!! BUT, it’s critically important to</a:t>
            </a: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  also understand attributes/artefacts/limitations</a:t>
            </a: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  of the seismic reflection data.</a:t>
            </a:r>
          </a:p>
        </p:txBody>
      </p:sp>
    </p:spTree>
    <p:extLst>
      <p:ext uri="{BB962C8B-B14F-4D97-AF65-F5344CB8AC3E}">
        <p14:creationId xmlns:p14="http://schemas.microsoft.com/office/powerpoint/2010/main" val="80514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1C5982-4559-6C44-8821-86072BE35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69" y="365919"/>
            <a:ext cx="5391150" cy="644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7A3EAF-BBE5-1F46-A7A4-EC543034F540}"/>
              </a:ext>
            </a:extLst>
          </p:cNvPr>
          <p:cNvSpPr txBox="1"/>
          <p:nvPr/>
        </p:nvSpPr>
        <p:spPr>
          <a:xfrm>
            <a:off x="1982146" y="56795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1988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20E081-B97B-5B46-B087-CEAF48E875C3}"/>
              </a:ext>
            </a:extLst>
          </p:cNvPr>
          <p:cNvSpPr txBox="1"/>
          <p:nvPr/>
        </p:nvSpPr>
        <p:spPr>
          <a:xfrm>
            <a:off x="1952802" y="351466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1995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23B32E0B-59EF-4C78-4549-36F4DE64385A}"/>
              </a:ext>
            </a:extLst>
          </p:cNvPr>
          <p:cNvSpPr txBox="1">
            <a:spLocks/>
          </p:cNvSpPr>
          <p:nvPr/>
        </p:nvSpPr>
        <p:spPr bwMode="auto">
          <a:xfrm>
            <a:off x="7784306" y="155575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</p:spTree>
    <p:extLst>
      <p:ext uri="{BB962C8B-B14F-4D97-AF65-F5344CB8AC3E}">
        <p14:creationId xmlns:p14="http://schemas.microsoft.com/office/powerpoint/2010/main" val="166216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2E0D885-74A2-3A46-81CE-853EA07D7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108869"/>
            <a:ext cx="8488363" cy="567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F8C496-81BB-144A-A260-1F0F3E538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606" y="155575"/>
            <a:ext cx="9017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85299A63-A04C-CE00-06EA-57CDA7013300}"/>
              </a:ext>
            </a:extLst>
          </p:cNvPr>
          <p:cNvSpPr txBox="1">
            <a:spLocks/>
          </p:cNvSpPr>
          <p:nvPr/>
        </p:nvSpPr>
        <p:spPr bwMode="auto">
          <a:xfrm>
            <a:off x="7784306" y="155575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</p:spTree>
    <p:extLst>
      <p:ext uri="{BB962C8B-B14F-4D97-AF65-F5344CB8AC3E}">
        <p14:creationId xmlns:p14="http://schemas.microsoft.com/office/powerpoint/2010/main" val="275123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3CEA94-15B0-0D47-94EA-24334F85B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93"/>
          <a:stretch/>
        </p:blipFill>
        <p:spPr bwMode="auto">
          <a:xfrm>
            <a:off x="1810233" y="727625"/>
            <a:ext cx="7026542" cy="583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31E4E26A-22B3-2B43-A6E5-F6126A309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1348" y="3024416"/>
            <a:ext cx="164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CE321"/>
                </a:solidFill>
              </a:rPr>
              <a:t>Production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00429C7-2131-7347-84A0-B5112D1FF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1348" y="5321207"/>
            <a:ext cx="1319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Injection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F42755CF-A466-18BA-BEE5-D334FDB02B32}"/>
              </a:ext>
            </a:extLst>
          </p:cNvPr>
          <p:cNvSpPr txBox="1">
            <a:spLocks/>
          </p:cNvSpPr>
          <p:nvPr/>
        </p:nvSpPr>
        <p:spPr bwMode="auto">
          <a:xfrm>
            <a:off x="7784306" y="155575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</p:spTree>
    <p:extLst>
      <p:ext uri="{BB962C8B-B14F-4D97-AF65-F5344CB8AC3E}">
        <p14:creationId xmlns:p14="http://schemas.microsoft.com/office/powerpoint/2010/main" val="318477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92B014-1720-D74B-880F-BC5887E53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07" y="1816102"/>
            <a:ext cx="9018587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1A3763-D7ED-034E-B949-A11B2463F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747" y="860738"/>
            <a:ext cx="419050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800" i="1" dirty="0">
                <a:solidFill>
                  <a:srgbClr val="0039AC"/>
                </a:solidFill>
                <a:latin typeface="Arial Black" charset="0"/>
              </a:rPr>
              <a:t>Salt structures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DBBA2617-9D1F-5E4D-F5C0-49FD9E4CA058}"/>
              </a:ext>
            </a:extLst>
          </p:cNvPr>
          <p:cNvSpPr txBox="1">
            <a:spLocks/>
          </p:cNvSpPr>
          <p:nvPr/>
        </p:nvSpPr>
        <p:spPr bwMode="auto">
          <a:xfrm>
            <a:off x="7784306" y="155575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</p:spTree>
    <p:extLst>
      <p:ext uri="{BB962C8B-B14F-4D97-AF65-F5344CB8AC3E}">
        <p14:creationId xmlns:p14="http://schemas.microsoft.com/office/powerpoint/2010/main" val="118688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1BBEB401-A9E8-AD44-AE62-B3499F00AA22}"/>
              </a:ext>
            </a:extLst>
          </p:cNvPr>
          <p:cNvSpPr txBox="1">
            <a:spLocks/>
          </p:cNvSpPr>
          <p:nvPr/>
        </p:nvSpPr>
        <p:spPr bwMode="auto">
          <a:xfrm>
            <a:off x="7784306" y="155575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609799-C4F1-1641-9304-3F307F0AB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1767982"/>
            <a:ext cx="8918575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A3294F-80E7-1844-BDDF-60B0CECD6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747" y="862038"/>
            <a:ext cx="419050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800" i="1" dirty="0">
                <a:solidFill>
                  <a:srgbClr val="0039AC"/>
                </a:solidFill>
                <a:latin typeface="Arial Black" charset="0"/>
              </a:rPr>
              <a:t>Salt structures</a:t>
            </a:r>
          </a:p>
        </p:txBody>
      </p:sp>
    </p:spTree>
    <p:extLst>
      <p:ext uri="{BB962C8B-B14F-4D97-AF65-F5344CB8AC3E}">
        <p14:creationId xmlns:p14="http://schemas.microsoft.com/office/powerpoint/2010/main" val="29142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4E0F91-607E-974A-9F96-ED06D45B9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1155664"/>
            <a:ext cx="89979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7BCF912E-73A4-9A0F-C20F-6AF5F5479BC9}"/>
              </a:ext>
            </a:extLst>
          </p:cNvPr>
          <p:cNvSpPr txBox="1">
            <a:spLocks/>
          </p:cNvSpPr>
          <p:nvPr/>
        </p:nvSpPr>
        <p:spPr bwMode="auto">
          <a:xfrm>
            <a:off x="7784306" y="155575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</p:spTree>
    <p:extLst>
      <p:ext uri="{BB962C8B-B14F-4D97-AF65-F5344CB8AC3E}">
        <p14:creationId xmlns:p14="http://schemas.microsoft.com/office/powerpoint/2010/main" val="2153724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77214E-DB83-DE48-83A5-1122950DE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1238707"/>
            <a:ext cx="79756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785E2C04-0A29-93F0-A1E6-B1A0068FDE69}"/>
              </a:ext>
            </a:extLst>
          </p:cNvPr>
          <p:cNvSpPr txBox="1">
            <a:spLocks/>
          </p:cNvSpPr>
          <p:nvPr/>
        </p:nvSpPr>
        <p:spPr bwMode="auto">
          <a:xfrm>
            <a:off x="7784306" y="155575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</p:spTree>
    <p:extLst>
      <p:ext uri="{BB962C8B-B14F-4D97-AF65-F5344CB8AC3E}">
        <p14:creationId xmlns:p14="http://schemas.microsoft.com/office/powerpoint/2010/main" val="2609641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32552</TotalTime>
  <Words>304</Words>
  <Application>Microsoft Macintosh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42</cp:revision>
  <cp:lastPrinted>2022-01-10T14:45:35Z</cp:lastPrinted>
  <dcterms:created xsi:type="dcterms:W3CDTF">2022-01-10T14:15:51Z</dcterms:created>
  <dcterms:modified xsi:type="dcterms:W3CDTF">2024-03-01T19:43:17Z</dcterms:modified>
</cp:coreProperties>
</file>