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83" r:id="rId3"/>
    <p:sldId id="323" r:id="rId4"/>
    <p:sldId id="291" r:id="rId5"/>
    <p:sldId id="358" r:id="rId6"/>
    <p:sldId id="356" r:id="rId7"/>
    <p:sldId id="327" r:id="rId8"/>
    <p:sldId id="330" r:id="rId9"/>
    <p:sldId id="361" r:id="rId10"/>
    <p:sldId id="360" r:id="rId11"/>
    <p:sldId id="363" r:id="rId12"/>
    <p:sldId id="328" r:id="rId13"/>
    <p:sldId id="329" r:id="rId14"/>
    <p:sldId id="334" r:id="rId15"/>
    <p:sldId id="33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AC"/>
    <a:srgbClr val="FF9188"/>
    <a:srgbClr val="001CFF"/>
    <a:srgbClr val="A6A6A6"/>
    <a:srgbClr val="0046CD"/>
    <a:srgbClr val="001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704"/>
    <p:restoredTop sz="96327"/>
  </p:normalViewPr>
  <p:slideViewPr>
    <p:cSldViewPr snapToGrid="0" snapToObjects="1">
      <p:cViewPr varScale="1">
        <p:scale>
          <a:sx n="223" d="100"/>
          <a:sy n="223" d="100"/>
        </p:scale>
        <p:origin x="20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AD093-0389-CA48-9E5F-E8F7C95315DC}" type="datetimeFigureOut">
              <a:rPr lang="en-US" smtClean="0"/>
              <a:t>2/20/24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8ECB-8D36-A040-8E31-F92042CB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5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641C-8CB9-5E41-99E9-C8A4BEF99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75745-1516-9449-BD5D-5F19438F0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40652-FEDB-2E4A-B8DB-D90538F9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76CB5-ACAD-3348-86C5-C0F68AE4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6ECA-B641-4146-A4B1-EF4B92F8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36DF-AA04-A140-937E-CDCBF868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D5B59-2960-334C-86E7-79FEBCD87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BD3D-6EBF-7B4A-943E-1664A302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70CA9-EBB3-4C4D-9DF2-BBA35921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1DD3-EC20-FB4E-B26A-92E04175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F4168-24EA-3E4E-8ACE-B6E0C92C9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97E59-05EB-9349-BFD2-32D596508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1616D-3542-364D-8C26-292EBFE1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D3A45-BBC3-FB46-B4F0-F7F78F6B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114F-8D5C-F346-83EE-7EB807C6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9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230B-D4A4-4A4B-AC84-D15E8A05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58D13-1B7D-FC4F-9230-0BAFF05B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DAED-29B6-8F40-BE23-E666DB19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406FF-6B3C-1148-95A5-C38431D2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09295-452E-9E43-90DE-F16C7BB8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CF45-13C7-DF4B-8D24-5AA03906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01534-D0C7-CF42-9F6A-93B466CA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80413-86EE-9B4F-959C-6887E6C6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DE4F0-18B4-C64F-9A26-D6E972B7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AFF24-BD71-D144-AA77-B5B6E31B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53C0-BED1-DF47-A9D7-9423B0D5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AC81-0124-BD41-9575-839086ADD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06F59-1CDB-324E-9AAD-DB2052CC5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CB5CF-988B-E245-A99B-0E4A36AA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0CCF9-5BEA-B84D-B89C-7D0D8856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7CED7-6555-FD4A-9ED8-43D78DA2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0F37-26B4-D44A-9D78-533C4E2B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72A02-74FA-7044-BC9D-A5944D82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9D3CA-B505-0240-BBC2-0DC01666B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67049-29B4-7047-8883-82B771138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DD144-A084-1B45-A947-CF94660E0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A7335-BAF3-9B40-B61F-413CA490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EF31F-D030-E84C-90A4-9AA3EAF9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595ED-A46A-CC41-A929-E74A1764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33BC-2237-1949-B72F-6488522D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BA7C5-0FB4-DF42-AA3A-41B7E624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5F252-D71B-F645-8957-78B60BB3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2DB99-6BC5-7147-A3B8-9ECA8BC5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EBD7-6E81-9E41-A883-0492E4BD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67740-1648-3148-92B8-61D3B6AD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7BDC9-5E9B-5542-AC3E-95238D47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6C50-171B-494C-B3CB-91D66929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4CFC7-5E2F-9D45-A557-79DAD6EA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01FE0-0E17-7C4E-AB50-5AF31E8F1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4E894-C0B8-E447-A926-053A6284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93B9A-6F22-9F4F-9196-4B5F27D2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AF896-7BFA-974A-A63A-F686B218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CDB9-F651-004C-BE28-60334419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12B5C-5229-6748-A227-72E6BA0C4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E979C-3B27-354A-8C50-8E7B40FA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2BF51-7953-8147-A3F2-9DD98B23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B73BB-B534-DE4D-A2F6-7F002FCE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5022B-B707-E145-A298-1543E7A7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FF541-98F2-C047-A9B1-FAAA407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EB22A-A9D8-AB44-BB89-9054E98F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4AA3-1AE0-E14C-81EC-B1EA2A68D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00C9-8BFE-814F-993B-E78ED40E45EE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03DE-AB5F-A345-820A-F38DC09AD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AACEE-6833-E44C-A086-C16D4C7A7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">
            <a:extLst>
              <a:ext uri="{FF2B5EF4-FFF2-40B4-BE49-F238E27FC236}">
                <a16:creationId xmlns:a16="http://schemas.microsoft.com/office/drawing/2014/main" id="{E6C9EA9A-5D1B-4147-A23F-89D96ADE9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256" y="152400"/>
            <a:ext cx="51682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Geology 5660/6660</a:t>
            </a:r>
          </a:p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Applied Geophysics</a:t>
            </a:r>
            <a:endParaRPr lang="en-US" sz="3600" i="1" u="sng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A27909E6-F928-2344-87E4-D36B5B1D5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056" y="76200"/>
            <a:ext cx="19143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Feb 2024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D27C68A9-C2B4-9F44-A6AA-A8D2C6D4C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0530" y="6396335"/>
            <a:ext cx="3543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Lowry 2008-2024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sp>
        <p:nvSpPr>
          <p:cNvPr id="12" name="Text Box 25">
            <a:extLst>
              <a:ext uri="{FF2B5EF4-FFF2-40B4-BE49-F238E27FC236}">
                <a16:creationId xmlns:a16="http://schemas.microsoft.com/office/drawing/2014/main" id="{E91FC406-D1EB-2844-B405-C7B63B0AC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318" y="2921169"/>
            <a:ext cx="301736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Arial Black" charset="0"/>
                <a:cs typeface="+mn-cs"/>
              </a:rPr>
              <a:t>This Week’s Lab:</a:t>
            </a:r>
          </a:p>
          <a:p>
            <a:pPr>
              <a:defRPr/>
            </a:pPr>
            <a:endParaRPr lang="en-US" sz="1200" dirty="0">
              <a:solidFill>
                <a:srgbClr val="FF0000"/>
              </a:solidFill>
              <a:latin typeface="Arial Black" charset="0"/>
              <a:cs typeface="+mn-cs"/>
            </a:endParaRPr>
          </a:p>
          <a:p>
            <a:pPr>
              <a:defRPr/>
            </a:pPr>
            <a:r>
              <a:rPr lang="en-US" i="0" dirty="0">
                <a:solidFill>
                  <a:srgbClr val="0039AC"/>
                </a:solidFill>
                <a:latin typeface="Arial Black" charset="0"/>
                <a:cs typeface="+mn-cs"/>
              </a:rPr>
              <a:t>• Review Lab 3</a:t>
            </a:r>
          </a:p>
        </p:txBody>
      </p:sp>
    </p:spTree>
    <p:extLst>
      <p:ext uri="{BB962C8B-B14F-4D97-AF65-F5344CB8AC3E}">
        <p14:creationId xmlns:p14="http://schemas.microsoft.com/office/powerpoint/2010/main" val="3598453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C4271D-03A9-45F9-BDC1-3FBA8418E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745" y="153035"/>
            <a:ext cx="5158977" cy="34874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B1FB87-A6A8-6D10-348F-1CD105A60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745" y="153035"/>
            <a:ext cx="3286101" cy="36360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DAC980-517A-BDED-EBEA-B7E0F3764804}"/>
              </a:ext>
            </a:extLst>
          </p:cNvPr>
          <p:cNvSpPr txBox="1"/>
          <p:nvPr/>
        </p:nvSpPr>
        <p:spPr>
          <a:xfrm>
            <a:off x="84567" y="3789045"/>
            <a:ext cx="121703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(1.b) I left out an important piece of information: The forward source was on the East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of the profile! So the sign of the thickness change is correct (i.e., Provo near-shore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sediments are thicker on the eastern, hanging-wall side of any hypothetical fault). But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very slight dip (0.18°) translates to only 23 cm of thickness change of the upper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 across the profile. So, if we crossed the West Cache normal fault (or a splay of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fault), it apparently didn’t offset this (fairly deep!) layer boundary by much! If the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velocity change represents a change from shallow- to deep-water Bonneville sediments,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cm is much less than one might anticipate for a ~12 ka layer boundary!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1105BC-807C-9343-7FDC-AD8C751891FC}"/>
              </a:ext>
            </a:extLst>
          </p:cNvPr>
          <p:cNvSpPr txBox="1"/>
          <p:nvPr/>
        </p:nvSpPr>
        <p:spPr>
          <a:xfrm>
            <a:off x="3345527" y="2146647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E5A109-F18E-94CB-4B4C-F001EC33E2A2}"/>
              </a:ext>
            </a:extLst>
          </p:cNvPr>
          <p:cNvSpPr txBox="1"/>
          <p:nvPr/>
        </p:nvSpPr>
        <p:spPr>
          <a:xfrm>
            <a:off x="7541862" y="2146647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43DEEB-0713-C5FB-2C9A-3D12C75E2E48}"/>
              </a:ext>
            </a:extLst>
          </p:cNvPr>
          <p:cNvSpPr txBox="1"/>
          <p:nvPr/>
        </p:nvSpPr>
        <p:spPr>
          <a:xfrm>
            <a:off x="9036974" y="2146647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A4E1F9-737E-EDA4-0A48-DD7EB6A0B356}"/>
              </a:ext>
            </a:extLst>
          </p:cNvPr>
          <p:cNvSpPr txBox="1"/>
          <p:nvPr/>
        </p:nvSpPr>
        <p:spPr>
          <a:xfrm>
            <a:off x="11211962" y="2146647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762407D6-BBA5-C483-AD02-BAE4902DC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67" y="364490"/>
            <a:ext cx="314765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(1.b) If the model</a:t>
            </a: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has a </a:t>
            </a:r>
            <a:r>
              <a:rPr lang="ja-JP" altLang="en-US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“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dipping</a:t>
            </a:r>
            <a:r>
              <a:rPr lang="ja-JP" altLang="en-US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”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 layer,</a:t>
            </a: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is the dip consistent</a:t>
            </a: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with the thickness</a:t>
            </a: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change you’d expect</a:t>
            </a: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at this location if it</a:t>
            </a: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were offset by the</a:t>
            </a: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WCF?</a:t>
            </a:r>
          </a:p>
        </p:txBody>
      </p:sp>
    </p:spTree>
    <p:extLst>
      <p:ext uri="{BB962C8B-B14F-4D97-AF65-F5344CB8AC3E}">
        <p14:creationId xmlns:p14="http://schemas.microsoft.com/office/powerpoint/2010/main" val="1476013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C618F2F6-A506-C866-7BB9-AE5246380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41" y="782588"/>
            <a:ext cx="615424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(1.c) Is there misfit in your best-fitting model</a:t>
            </a: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of the picks that can’t be reduced by</a:t>
            </a: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changing the model parameters?</a:t>
            </a:r>
          </a:p>
          <a:p>
            <a:pPr algn="l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a typeface="ＭＳ Ｐゴシック" charset="0"/>
            </a:endParaRP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(1.d) If so, how might you interpret that</a:t>
            </a: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misfit?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A0AA25-3904-D7CB-85D4-57921DB08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890" y="193040"/>
            <a:ext cx="5158977" cy="34874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1DAC46-1AEB-568A-3E6F-79DB5B1B89EF}"/>
              </a:ext>
            </a:extLst>
          </p:cNvPr>
          <p:cNvSpPr txBox="1"/>
          <p:nvPr/>
        </p:nvSpPr>
        <p:spPr>
          <a:xfrm>
            <a:off x="84567" y="3789045"/>
            <a:ext cx="1194750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(1.c) There is, but in these data it is very small! The largest are ~2 </a:t>
            </a:r>
            <a:r>
              <a:rPr lang="en-US" sz="2400" dirty="0" err="1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with many of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distal measurements exceeding 1 </a:t>
            </a:r>
            <a:r>
              <a:rPr lang="en-US" sz="2400" dirty="0" err="1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ms.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(1.d) Some of the differences appear systematic (e.g., consistently late arrivals in the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eight geophones on the reverse shot), but the misfit can’t be reduced much with a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planar layer-over-</a:t>
            </a:r>
            <a:r>
              <a:rPr lang="en-US" sz="2400" dirty="0" err="1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halfspace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 so we can’t attribute this to parameter error. One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explanation is picking error (because the onset of displacement is hard to see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presence of noise), but it could also result from a non-planar thickness variation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nonuniform velocity of the upper layer.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D2F8F48-E408-6F1C-B08A-EFE4709748AC}"/>
              </a:ext>
            </a:extLst>
          </p:cNvPr>
          <p:cNvSpPr/>
          <p:nvPr/>
        </p:nvSpPr>
        <p:spPr>
          <a:xfrm rot="1288733">
            <a:off x="6804768" y="886018"/>
            <a:ext cx="1663868" cy="19431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309EDD-2C90-9D31-2573-39D09DD706AA}"/>
              </a:ext>
            </a:extLst>
          </p:cNvPr>
          <p:cNvSpPr txBox="1"/>
          <p:nvPr/>
        </p:nvSpPr>
        <p:spPr>
          <a:xfrm>
            <a:off x="7006590" y="1063162"/>
            <a:ext cx="903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9AC"/>
                </a:solidFill>
              </a:rPr>
              <a:t>All late!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69ABEAE-F0EE-FF3C-2A14-6A1DA2CA923F}"/>
              </a:ext>
            </a:extLst>
          </p:cNvPr>
          <p:cNvSpPr/>
          <p:nvPr/>
        </p:nvSpPr>
        <p:spPr>
          <a:xfrm rot="20289985">
            <a:off x="10120816" y="875596"/>
            <a:ext cx="1340403" cy="19431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1D186A-A97C-216F-E013-13F61EE71375}"/>
              </a:ext>
            </a:extLst>
          </p:cNvPr>
          <p:cNvSpPr txBox="1"/>
          <p:nvPr/>
        </p:nvSpPr>
        <p:spPr>
          <a:xfrm>
            <a:off x="10256520" y="1127527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9AC"/>
                </a:solidFill>
              </a:rPr>
              <a:t>All early!</a:t>
            </a:r>
          </a:p>
        </p:txBody>
      </p:sp>
    </p:spTree>
    <p:extLst>
      <p:ext uri="{BB962C8B-B14F-4D97-AF65-F5344CB8AC3E}">
        <p14:creationId xmlns:p14="http://schemas.microsoft.com/office/powerpoint/2010/main" val="3932425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6C64C1C9-2284-D736-041B-6A4B8AD42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278" y="367030"/>
            <a:ext cx="9222396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algn="l"/>
            <a:r>
              <a:rPr lang="en-US" sz="32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ea typeface="ＭＳ Ｐゴシック" charset="0"/>
              </a:rPr>
              <a:t>Lab 3 Continued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  <a:ea typeface="ＭＳ Ｐゴシック" charset="0"/>
            </a:endParaRP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(2) If we crossed the West Cache fault trace, our target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would</a:t>
            </a: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 have travel-times somewhere on a spectrum between a layer</a:t>
            </a: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   over a vertical contact and an offset layer boundary:</a:t>
            </a:r>
          </a:p>
          <a:p>
            <a:pPr algn="l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a typeface="ＭＳ Ｐゴシック" charset="0"/>
            </a:endParaRP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There are no Xcel spreadsheet models of these among the Burger</a:t>
            </a: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codes, but I’ve created one (on the website; E-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W_Seismic.xlsx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). </a:t>
            </a:r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F1DB357F-14C5-4364-3120-4FA9363CD831}"/>
              </a:ext>
            </a:extLst>
          </p:cNvPr>
          <p:cNvGrpSpPr/>
          <p:nvPr/>
        </p:nvGrpSpPr>
        <p:grpSpPr>
          <a:xfrm>
            <a:off x="1716087" y="4762677"/>
            <a:ext cx="4295776" cy="876301"/>
            <a:chOff x="1716087" y="5077002"/>
            <a:chExt cx="4295776" cy="876301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FE33A014-8CC8-8465-4E39-20356291F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6087" y="5531027"/>
              <a:ext cx="2147888" cy="412750"/>
            </a:xfrm>
            <a:prstGeom prst="rect">
              <a:avLst/>
            </a:prstGeom>
            <a:solidFill>
              <a:srgbClr val="DAA40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E14D4B4F-D7A4-D5D1-E092-8287BE0DB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3975" y="5531027"/>
              <a:ext cx="2147888" cy="412750"/>
            </a:xfrm>
            <a:prstGeom prst="rect">
              <a:avLst/>
            </a:prstGeom>
            <a:solidFill>
              <a:srgbClr val="8FE38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22" name="AutoShape 7">
              <a:extLst>
                <a:ext uri="{FF2B5EF4-FFF2-40B4-BE49-F238E27FC236}">
                  <a16:creationId xmlns:a16="http://schemas.microsoft.com/office/drawing/2014/main" id="{26CFA47D-7553-1003-1C16-11DA4DF795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2300" y="5096052"/>
              <a:ext cx="247650" cy="165100"/>
            </a:xfrm>
            <a:prstGeom prst="cloudCallout">
              <a:avLst>
                <a:gd name="adj1" fmla="val -9375"/>
                <a:gd name="adj2" fmla="val 94273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3" name="AutoShape 8">
              <a:extLst>
                <a:ext uri="{FF2B5EF4-FFF2-40B4-BE49-F238E27FC236}">
                  <a16:creationId xmlns:a16="http://schemas.microsoft.com/office/drawing/2014/main" id="{AB1DA8C7-2DBF-15CE-741E-F0BC61863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8591" y="5219877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4" name="AutoShape 9">
              <a:extLst>
                <a:ext uri="{FF2B5EF4-FFF2-40B4-BE49-F238E27FC236}">
                  <a16:creationId xmlns:a16="http://schemas.microsoft.com/office/drawing/2014/main" id="{790032FE-C1EF-17AC-7214-BC527F58A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8819" y="5219877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5" name="AutoShape 10">
              <a:extLst>
                <a:ext uri="{FF2B5EF4-FFF2-40B4-BE49-F238E27FC236}">
                  <a16:creationId xmlns:a16="http://schemas.microsoft.com/office/drawing/2014/main" id="{5D43E0E1-E938-03BF-D448-DA0B167BD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9047" y="5219877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6" name="AutoShape 11">
              <a:extLst>
                <a:ext uri="{FF2B5EF4-FFF2-40B4-BE49-F238E27FC236}">
                  <a16:creationId xmlns:a16="http://schemas.microsoft.com/office/drawing/2014/main" id="{4DFCF7EF-C250-2627-50CE-D15246F5E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7688" y="5219877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7" name="AutoShape 12">
              <a:extLst>
                <a:ext uri="{FF2B5EF4-FFF2-40B4-BE49-F238E27FC236}">
                  <a16:creationId xmlns:a16="http://schemas.microsoft.com/office/drawing/2014/main" id="{219E49DE-5558-6508-6E17-BFFFA802A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7916" y="5219877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8" name="AutoShape 13">
              <a:extLst>
                <a:ext uri="{FF2B5EF4-FFF2-40B4-BE49-F238E27FC236}">
                  <a16:creationId xmlns:a16="http://schemas.microsoft.com/office/drawing/2014/main" id="{6A675391-4CE5-6608-120D-00211D497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557" y="5219877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9" name="AutoShape 14">
              <a:extLst>
                <a:ext uri="{FF2B5EF4-FFF2-40B4-BE49-F238E27FC236}">
                  <a16:creationId xmlns:a16="http://schemas.microsoft.com/office/drawing/2014/main" id="{664664F1-2B1D-398C-C2C7-53D1A7553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6785" y="5219877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0" name="AutoShape 15">
              <a:extLst>
                <a:ext uri="{FF2B5EF4-FFF2-40B4-BE49-F238E27FC236}">
                  <a16:creationId xmlns:a16="http://schemas.microsoft.com/office/drawing/2014/main" id="{1EE626FA-32EB-43D9-2606-39988BFDF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426" y="5219877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1" name="AutoShape 16">
              <a:extLst>
                <a:ext uri="{FF2B5EF4-FFF2-40B4-BE49-F238E27FC236}">
                  <a16:creationId xmlns:a16="http://schemas.microsoft.com/office/drawing/2014/main" id="{4C5AB1FF-C97F-AB3F-9947-9E0B173D0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5654" y="5219877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2" name="AutoShape 17">
              <a:extLst>
                <a:ext uri="{FF2B5EF4-FFF2-40B4-BE49-F238E27FC236}">
                  <a16:creationId xmlns:a16="http://schemas.microsoft.com/office/drawing/2014/main" id="{DDF5AADE-3433-ED80-B513-C3E7EF5DF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4295" y="5219877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3" name="AutoShape 18">
              <a:extLst>
                <a:ext uri="{FF2B5EF4-FFF2-40B4-BE49-F238E27FC236}">
                  <a16:creationId xmlns:a16="http://schemas.microsoft.com/office/drawing/2014/main" id="{FC143BAC-B02B-7E31-4379-E05377980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164" y="5219877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4" name="AutoShape 19">
              <a:extLst>
                <a:ext uri="{FF2B5EF4-FFF2-40B4-BE49-F238E27FC236}">
                  <a16:creationId xmlns:a16="http://schemas.microsoft.com/office/drawing/2014/main" id="{99A43CC1-464B-FFF8-E72F-1371150B9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1650" y="5077002"/>
              <a:ext cx="247650" cy="165100"/>
            </a:xfrm>
            <a:prstGeom prst="cloudCallout">
              <a:avLst>
                <a:gd name="adj1" fmla="val -9375"/>
                <a:gd name="adj2" fmla="val 94273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5" name="Text Box 20">
              <a:extLst>
                <a:ext uri="{FF2B5EF4-FFF2-40B4-BE49-F238E27FC236}">
                  <a16:creationId xmlns:a16="http://schemas.microsoft.com/office/drawing/2014/main" id="{DCAB1EB5-4380-7B93-B98B-E33F1B739A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1387" y="5678665"/>
              <a:ext cx="1128713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r>
                <a:rPr lang="en-US" sz="1200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 = 2000 m/s</a:t>
              </a:r>
            </a:p>
          </p:txBody>
        </p:sp>
        <p:sp>
          <p:nvSpPr>
            <p:cNvPr id="136" name="Text Box 21">
              <a:extLst>
                <a:ext uri="{FF2B5EF4-FFF2-40B4-BE49-F238E27FC236}">
                  <a16:creationId xmlns:a16="http://schemas.microsoft.com/office/drawing/2014/main" id="{5C31F66C-6AB2-6A29-6B9C-7DD9977D84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0550" y="5678665"/>
              <a:ext cx="1128713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3</a:t>
              </a:r>
              <a:r>
                <a:rPr lang="en-US" sz="1200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 = 1000 m/s</a:t>
              </a: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D92FCC0E-53ED-E91D-9004-9D2432891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6087" y="5324652"/>
              <a:ext cx="4295776" cy="206375"/>
            </a:xfrm>
            <a:prstGeom prst="rect">
              <a:avLst/>
            </a:prstGeom>
            <a:solidFill>
              <a:srgbClr val="F2D9D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38" name="Text Box 23">
              <a:extLst>
                <a:ext uri="{FF2B5EF4-FFF2-40B4-BE49-F238E27FC236}">
                  <a16:creationId xmlns:a16="http://schemas.microsoft.com/office/drawing/2014/main" id="{6355AD2E-8C29-77F8-4131-D9B0208811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8037" y="5286552"/>
              <a:ext cx="10445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 = 500 m/s</a:t>
              </a:r>
            </a:p>
          </p:txBody>
        </p:sp>
        <p:sp>
          <p:nvSpPr>
            <p:cNvPr id="139" name="AutoShape 24">
              <a:extLst>
                <a:ext uri="{FF2B5EF4-FFF2-40B4-BE49-F238E27FC236}">
                  <a16:creationId xmlns:a16="http://schemas.microsoft.com/office/drawing/2014/main" id="{547639E0-2E2F-4788-D5EB-E72240513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0" y="5218290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0" name="AutoShape 25">
              <a:extLst>
                <a:ext uri="{FF2B5EF4-FFF2-40B4-BE49-F238E27FC236}">
                  <a16:creationId xmlns:a16="http://schemas.microsoft.com/office/drawing/2014/main" id="{61D0E844-D9BE-0BD3-3F84-B16C2EEF2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1800" y="5218290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1" name="AutoShape 26">
              <a:extLst>
                <a:ext uri="{FF2B5EF4-FFF2-40B4-BE49-F238E27FC236}">
                  <a16:creationId xmlns:a16="http://schemas.microsoft.com/office/drawing/2014/main" id="{2C01B554-A46A-64A1-7AFC-FE05CFA0C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4523" y="5219877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8AF3AE03-0963-3E55-FAB7-A91759529902}"/>
              </a:ext>
            </a:extLst>
          </p:cNvPr>
          <p:cNvGrpSpPr/>
          <p:nvPr/>
        </p:nvGrpSpPr>
        <p:grpSpPr>
          <a:xfrm>
            <a:off x="1716087" y="2047875"/>
            <a:ext cx="4295775" cy="2716212"/>
            <a:chOff x="1716087" y="2362200"/>
            <a:chExt cx="4295775" cy="271621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D8A8D0C-BB57-3758-9844-ACAB38994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3339" y="2362200"/>
              <a:ext cx="4255520" cy="266734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75" name="Line 29">
              <a:extLst>
                <a:ext uri="{FF2B5EF4-FFF2-40B4-BE49-F238E27FC236}">
                  <a16:creationId xmlns:a16="http://schemas.microsoft.com/office/drawing/2014/main" id="{F8600F93-0C54-7C1F-F3E4-109E7B6636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474171" y="4330136"/>
              <a:ext cx="508937" cy="68216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76" name="Line 30">
              <a:extLst>
                <a:ext uri="{FF2B5EF4-FFF2-40B4-BE49-F238E27FC236}">
                  <a16:creationId xmlns:a16="http://schemas.microsoft.com/office/drawing/2014/main" id="{EDADD6E9-6607-4007-ED47-89DC971578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30464" y="4527505"/>
              <a:ext cx="359419" cy="491505"/>
            </a:xfrm>
            <a:prstGeom prst="line">
              <a:avLst/>
            </a:prstGeom>
            <a:noFill/>
            <a:ln w="25400">
              <a:solidFill>
                <a:srgbClr val="E36262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77" name="Line 31">
              <a:extLst>
                <a:ext uri="{FF2B5EF4-FFF2-40B4-BE49-F238E27FC236}">
                  <a16:creationId xmlns:a16="http://schemas.microsoft.com/office/drawing/2014/main" id="{D4FEEB5D-1917-40DB-B757-5A61577738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89883" y="3944022"/>
              <a:ext cx="1778884" cy="578692"/>
            </a:xfrm>
            <a:prstGeom prst="line">
              <a:avLst/>
            </a:prstGeom>
            <a:noFill/>
            <a:ln w="25400">
              <a:solidFill>
                <a:srgbClr val="E36262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78" name="Line 32">
              <a:extLst>
                <a:ext uri="{FF2B5EF4-FFF2-40B4-BE49-F238E27FC236}">
                  <a16:creationId xmlns:a16="http://schemas.microsoft.com/office/drawing/2014/main" id="{F7688DD9-1192-A45E-5373-B684E2327E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95603" y="2657295"/>
              <a:ext cx="2093256" cy="1268524"/>
            </a:xfrm>
            <a:prstGeom prst="line">
              <a:avLst/>
            </a:prstGeom>
            <a:noFill/>
            <a:ln w="25400">
              <a:solidFill>
                <a:srgbClr val="E36262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79" name="Line 33">
              <a:extLst>
                <a:ext uri="{FF2B5EF4-FFF2-40B4-BE49-F238E27FC236}">
                  <a16:creationId xmlns:a16="http://schemas.microsoft.com/office/drawing/2014/main" id="{9FB7243E-E296-68AD-F09F-F20D056F74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50556" y="3345210"/>
              <a:ext cx="1620740" cy="99450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0" name="Line 34">
              <a:extLst>
                <a:ext uri="{FF2B5EF4-FFF2-40B4-BE49-F238E27FC236}">
                  <a16:creationId xmlns:a16="http://schemas.microsoft.com/office/drawing/2014/main" id="{D41573DB-A64B-1F00-D991-BD81F54AA8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30464" y="2657295"/>
              <a:ext cx="2120092" cy="68791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8707D8B-9547-D5F6-91D5-FA031F9FF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547" y="4505469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28758B51-AF56-77A2-2EB6-87716F116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9174" y="4389538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FDA0B83D-4202-081F-A51A-D914AD73D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759" y="4273608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37E3DBA-884E-3F2E-AC7F-5035CB233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9386" y="4157678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E3D172CB-15F4-CACD-705B-953A26065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4013" y="4041748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3E041F38-95C7-E4BF-3533-22E668B80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598" y="3925818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C9F94498-6FC2-38D9-491E-D57E82475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9921" y="4997932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407B814-0691-95B6-7224-6B7D09221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2723" y="3715995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D29A167-9AA3-6840-8915-931DB930D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7350" y="3500422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8A04D28F-EAE1-7E45-A9AD-1E5B1AC73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1976" y="3284850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5E73BFE-2373-64D8-9CC9-CDA87C79E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6603" y="3069277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031058C3-7A0B-0EDB-D7F4-413920B31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1230" y="2853705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5AFCD81B-F0B0-773C-9494-AF991C109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5856" y="2638133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6EAED814-D707-045E-3C7A-CCB0DCF43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8096" y="3931567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AE97A607-8B1C-4E57-231D-64667E4D334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252769" y="4191212"/>
              <a:ext cx="46006" cy="45989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507E329B-2D9C-3C67-9F5A-FCF8EFE4187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898143" y="3975640"/>
              <a:ext cx="46006" cy="45989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4E365A3C-D0B6-3C74-5406-9A684785430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543516" y="3760067"/>
              <a:ext cx="46006" cy="45989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58474C58-DD8F-3E73-DD0B-26D19367612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188889" y="3544495"/>
              <a:ext cx="46006" cy="45989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2F283A7A-5EB3-AFAC-4868-2B491240A98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834263" y="3328922"/>
              <a:ext cx="46006" cy="4598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CF0576F0-A18F-9079-8241-442EA492C25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716087" y="2641007"/>
              <a:ext cx="2164181" cy="735820"/>
              <a:chOff x="754" y="3270"/>
              <a:chExt cx="2258" cy="768"/>
            </a:xfrm>
            <a:solidFill>
              <a:srgbClr val="323399"/>
            </a:solidFill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E4F33176-5720-5F6F-D706-8960C306D7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4" y="3869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EFDCF2BB-C0BA-9811-6158-A7E5DC19F7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4" y="3748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1474DCE2-DA6C-D399-6DDF-A6970A64A2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5" y="3627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000F9642-C515-1CBB-0EDE-EB81E2885D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5" y="3506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B0232F64-AF1E-245F-6866-50F7A7DD3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5" y="3385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AF640062-ACD5-DF7A-B023-5FF3EA73C7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4" y="399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F71B0243-0E78-C77C-B52B-F1CAA33E4B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4" y="327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01" name="Text Box 62">
              <a:extLst>
                <a:ext uri="{FF2B5EF4-FFF2-40B4-BE49-F238E27FC236}">
                  <a16:creationId xmlns:a16="http://schemas.microsoft.com/office/drawing/2014/main" id="{9B337C0C-9E15-CCE7-EC37-731B20518C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365" y="2755979"/>
              <a:ext cx="735132" cy="27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lang="en-US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2" name="Text Box 63">
              <a:extLst>
                <a:ext uri="{FF2B5EF4-FFF2-40B4-BE49-F238E27FC236}">
                  <a16:creationId xmlns:a16="http://schemas.microsoft.com/office/drawing/2014/main" id="{CD7ADE5D-C005-A358-B69D-F4D8CB3B2B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2371" y="4073366"/>
              <a:ext cx="735132" cy="27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lang="en-US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" name="Text Box 64">
              <a:extLst>
                <a:ext uri="{FF2B5EF4-FFF2-40B4-BE49-F238E27FC236}">
                  <a16:creationId xmlns:a16="http://schemas.microsoft.com/office/drawing/2014/main" id="{7D01771E-E0A7-B325-85D7-30F7778577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2718" y="3009875"/>
              <a:ext cx="735132" cy="27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3</a:t>
              </a:r>
              <a:endParaRPr lang="en-US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4" name="Text Box 65">
              <a:extLst>
                <a:ext uri="{FF2B5EF4-FFF2-40B4-BE49-F238E27FC236}">
                  <a16:creationId xmlns:a16="http://schemas.microsoft.com/office/drawing/2014/main" id="{7FF2D26B-8F34-EA76-B351-306DBD563E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4757" y="3882704"/>
              <a:ext cx="735132" cy="27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3</a:t>
              </a:r>
              <a:endParaRPr lang="en-US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EE9C188C-4821-6DB6-EE3C-AA711D98F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7234" y="4751700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37EBADF0-D386-D549-9022-A43DCCED46A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958189" y="4989309"/>
              <a:ext cx="46006" cy="4598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58775727-84B4-9A54-2381-769ED877BCE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609313" y="4506427"/>
              <a:ext cx="46006" cy="45989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4073C2C2-7DFD-DB34-E2F4-F5DD4ECAB46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963939" y="4998890"/>
              <a:ext cx="46006" cy="45989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23562B61-C17F-FF15-7123-C4CA09A4C0B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786626" y="4752658"/>
              <a:ext cx="46006" cy="45989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34786241-71E8-3604-AC66-33717C6756D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450210" y="4323430"/>
              <a:ext cx="46006" cy="45989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11" name="Text Box 72">
              <a:extLst>
                <a:ext uri="{FF2B5EF4-FFF2-40B4-BE49-F238E27FC236}">
                  <a16:creationId xmlns:a16="http://schemas.microsoft.com/office/drawing/2014/main" id="{61046002-4847-A76E-C17E-4ACD31B8D6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3572" y="4711460"/>
              <a:ext cx="735132" cy="27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endParaRPr lang="en-US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2" name="Text Box 73">
              <a:extLst>
                <a:ext uri="{FF2B5EF4-FFF2-40B4-BE49-F238E27FC236}">
                  <a16:creationId xmlns:a16="http://schemas.microsoft.com/office/drawing/2014/main" id="{2C669E4E-8F7A-03DC-BC95-4A509570AE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2154" y="4803437"/>
              <a:ext cx="735132" cy="27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endParaRPr lang="en-US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C39A9E77-CC9F-47AB-3339-4F4ACB962BC1}"/>
              </a:ext>
            </a:extLst>
          </p:cNvPr>
          <p:cNvGrpSpPr/>
          <p:nvPr/>
        </p:nvGrpSpPr>
        <p:grpSpPr>
          <a:xfrm>
            <a:off x="6188996" y="4780192"/>
            <a:ext cx="4266970" cy="897362"/>
            <a:chOff x="6183316" y="5029200"/>
            <a:chExt cx="4295778" cy="989013"/>
          </a:xfrm>
        </p:grpSpPr>
        <p:sp>
          <p:nvSpPr>
            <p:cNvPr id="47" name="AutoShape 75">
              <a:extLst>
                <a:ext uri="{FF2B5EF4-FFF2-40B4-BE49-F238E27FC236}">
                  <a16:creationId xmlns:a16="http://schemas.microsoft.com/office/drawing/2014/main" id="{65EEAC68-4AFA-8281-6B13-2ADD6BA28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9529" y="5048250"/>
              <a:ext cx="247650" cy="165100"/>
            </a:xfrm>
            <a:prstGeom prst="cloudCallout">
              <a:avLst>
                <a:gd name="adj1" fmla="val -9375"/>
                <a:gd name="adj2" fmla="val 94273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" name="AutoShape 76">
              <a:extLst>
                <a:ext uri="{FF2B5EF4-FFF2-40B4-BE49-F238E27FC236}">
                  <a16:creationId xmlns:a16="http://schemas.microsoft.com/office/drawing/2014/main" id="{7A02B3BC-FDE2-51AF-E28F-B8403A4F2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1329" y="5172075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9" name="AutoShape 77">
              <a:extLst>
                <a:ext uri="{FF2B5EF4-FFF2-40B4-BE49-F238E27FC236}">
                  <a16:creationId xmlns:a16="http://schemas.microsoft.com/office/drawing/2014/main" id="{3A8F6009-E24E-D924-8762-866B0ED5E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2954" y="5172075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0" name="AutoShape 78">
              <a:extLst>
                <a:ext uri="{FF2B5EF4-FFF2-40B4-BE49-F238E27FC236}">
                  <a16:creationId xmlns:a16="http://schemas.microsoft.com/office/drawing/2014/main" id="{18FDC1B3-D85B-6A26-E850-313FAF2384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4579" y="5172075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1" name="AutoShape 79">
              <a:extLst>
                <a:ext uri="{FF2B5EF4-FFF2-40B4-BE49-F238E27FC236}">
                  <a16:creationId xmlns:a16="http://schemas.microsoft.com/office/drawing/2014/main" id="{514B417E-3B27-F12D-BD85-27E051A46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6205" y="5172075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" name="AutoShape 80">
              <a:extLst>
                <a:ext uri="{FF2B5EF4-FFF2-40B4-BE49-F238E27FC236}">
                  <a16:creationId xmlns:a16="http://schemas.microsoft.com/office/drawing/2014/main" id="{28893B63-5351-523A-78A6-B585DA041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7830" y="5172075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" name="AutoShape 81">
              <a:extLst>
                <a:ext uri="{FF2B5EF4-FFF2-40B4-BE49-F238E27FC236}">
                  <a16:creationId xmlns:a16="http://schemas.microsoft.com/office/drawing/2014/main" id="{2B888DEA-BB5C-5C96-E476-FB334F3BF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9455" y="5172075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4" name="AutoShape 82">
              <a:extLst>
                <a:ext uri="{FF2B5EF4-FFF2-40B4-BE49-F238E27FC236}">
                  <a16:creationId xmlns:a16="http://schemas.microsoft.com/office/drawing/2014/main" id="{C08F21FD-2A18-C90D-57CF-563DAD5B5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1080" y="5172075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" name="AutoShape 83">
              <a:extLst>
                <a:ext uri="{FF2B5EF4-FFF2-40B4-BE49-F238E27FC236}">
                  <a16:creationId xmlns:a16="http://schemas.microsoft.com/office/drawing/2014/main" id="{E0DD36FC-9481-583D-9476-BCA6A34EF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1118" y="5172075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" name="AutoShape 84">
              <a:extLst>
                <a:ext uri="{FF2B5EF4-FFF2-40B4-BE49-F238E27FC236}">
                  <a16:creationId xmlns:a16="http://schemas.microsoft.com/office/drawing/2014/main" id="{E0297960-DF9F-DD87-0597-D7925543C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4331" y="5172075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7" name="AutoShape 85">
              <a:extLst>
                <a:ext uri="{FF2B5EF4-FFF2-40B4-BE49-F238E27FC236}">
                  <a16:creationId xmlns:a16="http://schemas.microsoft.com/office/drawing/2014/main" id="{DF518E48-7AFF-C1D1-E5BF-C3A453167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4368" y="5172075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" name="AutoShape 86">
              <a:extLst>
                <a:ext uri="{FF2B5EF4-FFF2-40B4-BE49-F238E27FC236}">
                  <a16:creationId xmlns:a16="http://schemas.microsoft.com/office/drawing/2014/main" id="{8F1CE252-F23C-790D-63D5-C1975C6D3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7581" y="5172075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9" name="AutoShape 87">
              <a:extLst>
                <a:ext uri="{FF2B5EF4-FFF2-40B4-BE49-F238E27FC236}">
                  <a16:creationId xmlns:a16="http://schemas.microsoft.com/office/drawing/2014/main" id="{4E20175D-FE0A-D9A8-4D98-D282F8FD6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8881" y="5029200"/>
              <a:ext cx="247650" cy="165100"/>
            </a:xfrm>
            <a:prstGeom prst="cloudCallout">
              <a:avLst>
                <a:gd name="adj1" fmla="val -9375"/>
                <a:gd name="adj2" fmla="val 94273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FF5DD06-A42A-F29F-98B9-53779BEE0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3316" y="5276850"/>
              <a:ext cx="4295778" cy="454025"/>
            </a:xfrm>
            <a:prstGeom prst="rect">
              <a:avLst/>
            </a:prstGeom>
            <a:solidFill>
              <a:srgbClr val="F2D9D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61" name="Text Box 89">
              <a:extLst>
                <a:ext uri="{FF2B5EF4-FFF2-40B4-BE49-F238E27FC236}">
                  <a16:creationId xmlns:a16="http://schemas.microsoft.com/office/drawing/2014/main" id="{8F82D127-A90F-94B5-E302-AD3CA04EEC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13680" y="5286375"/>
              <a:ext cx="1044576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 = 500 m/s</a:t>
              </a: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4997511A-AA09-825E-01C0-456FBE730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3316" y="5524500"/>
              <a:ext cx="4295778" cy="454025"/>
            </a:xfrm>
            <a:custGeom>
              <a:avLst/>
              <a:gdLst>
                <a:gd name="T0" fmla="*/ 0 w 4992"/>
                <a:gd name="T1" fmla="*/ 0 h 528"/>
                <a:gd name="T2" fmla="*/ 2496 w 4992"/>
                <a:gd name="T3" fmla="*/ 0 h 528"/>
                <a:gd name="T4" fmla="*/ 2496 w 4992"/>
                <a:gd name="T5" fmla="*/ 240 h 528"/>
                <a:gd name="T6" fmla="*/ 4992 w 4992"/>
                <a:gd name="T7" fmla="*/ 240 h 528"/>
                <a:gd name="T8" fmla="*/ 4992 w 4992"/>
                <a:gd name="T9" fmla="*/ 528 h 528"/>
                <a:gd name="T10" fmla="*/ 0 w 4992"/>
                <a:gd name="T11" fmla="*/ 528 h 528"/>
                <a:gd name="T12" fmla="*/ 0 w 4992"/>
                <a:gd name="T13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92" h="528">
                  <a:moveTo>
                    <a:pt x="0" y="0"/>
                  </a:moveTo>
                  <a:lnTo>
                    <a:pt x="2496" y="0"/>
                  </a:lnTo>
                  <a:lnTo>
                    <a:pt x="2496" y="240"/>
                  </a:lnTo>
                  <a:lnTo>
                    <a:pt x="4992" y="240"/>
                  </a:lnTo>
                  <a:lnTo>
                    <a:pt x="4992" y="528"/>
                  </a:lnTo>
                  <a:lnTo>
                    <a:pt x="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63" name="Text Box 91">
              <a:extLst>
                <a:ext uri="{FF2B5EF4-FFF2-40B4-BE49-F238E27FC236}">
                  <a16:creationId xmlns:a16="http://schemas.microsoft.com/office/drawing/2014/main" id="{A5058C5A-2AC8-210D-0FA7-E97DB1840E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7642" y="5743575"/>
              <a:ext cx="1128713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r>
                <a:rPr lang="en-US" sz="1200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 = 2000 m/s</a:t>
              </a:r>
            </a:p>
          </p:txBody>
        </p:sp>
        <p:sp>
          <p:nvSpPr>
            <p:cNvPr id="64" name="Line 92">
              <a:extLst>
                <a:ext uri="{FF2B5EF4-FFF2-40B4-BE49-F238E27FC236}">
                  <a16:creationId xmlns:a16="http://schemas.microsoft.com/office/drawing/2014/main" id="{90576C67-CA4C-01E0-3FDF-4553322DA7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1129" y="5286375"/>
              <a:ext cx="101600" cy="236538"/>
            </a:xfrm>
            <a:prstGeom prst="line">
              <a:avLst/>
            </a:prstGeom>
            <a:noFill/>
            <a:ln w="38100">
              <a:solidFill>
                <a:srgbClr val="FF050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65" name="Line 93">
              <a:extLst>
                <a:ext uri="{FF2B5EF4-FFF2-40B4-BE49-F238E27FC236}">
                  <a16:creationId xmlns:a16="http://schemas.microsoft.com/office/drawing/2014/main" id="{91332DDD-B039-4FB1-9FF0-5EC16118A1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62729" y="5524500"/>
              <a:ext cx="1025526" cy="3175"/>
            </a:xfrm>
            <a:prstGeom prst="line">
              <a:avLst/>
            </a:prstGeom>
            <a:noFill/>
            <a:ln w="38100">
              <a:solidFill>
                <a:srgbClr val="FF050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66" name="Line 94">
              <a:extLst>
                <a:ext uri="{FF2B5EF4-FFF2-40B4-BE49-F238E27FC236}">
                  <a16:creationId xmlns:a16="http://schemas.microsoft.com/office/drawing/2014/main" id="{5A4237B9-237D-8170-74E6-380206F42F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18417" y="5283200"/>
              <a:ext cx="103188" cy="236538"/>
            </a:xfrm>
            <a:prstGeom prst="line">
              <a:avLst/>
            </a:prstGeom>
            <a:noFill/>
            <a:ln w="38100">
              <a:solidFill>
                <a:srgbClr val="FF050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67" name="Line 95">
              <a:extLst>
                <a:ext uri="{FF2B5EF4-FFF2-40B4-BE49-F238E27FC236}">
                  <a16:creationId xmlns:a16="http://schemas.microsoft.com/office/drawing/2014/main" id="{3FFA8026-C22C-1800-E1D0-4A42E4E7E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29391" y="5522913"/>
              <a:ext cx="1803401" cy="198438"/>
            </a:xfrm>
            <a:prstGeom prst="line">
              <a:avLst/>
            </a:prstGeom>
            <a:noFill/>
            <a:ln w="38100">
              <a:solidFill>
                <a:srgbClr val="FF050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68" name="Line 96">
              <a:extLst>
                <a:ext uri="{FF2B5EF4-FFF2-40B4-BE49-F238E27FC236}">
                  <a16:creationId xmlns:a16="http://schemas.microsoft.com/office/drawing/2014/main" id="{3F346DE4-E4BF-4147-E74A-7BBDC2F622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32793" y="5730875"/>
              <a:ext cx="992188" cy="1588"/>
            </a:xfrm>
            <a:prstGeom prst="line">
              <a:avLst/>
            </a:prstGeom>
            <a:noFill/>
            <a:ln w="38100">
              <a:solidFill>
                <a:srgbClr val="FF050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69" name="Line 97">
              <a:extLst>
                <a:ext uri="{FF2B5EF4-FFF2-40B4-BE49-F238E27FC236}">
                  <a16:creationId xmlns:a16="http://schemas.microsoft.com/office/drawing/2014/main" id="{4B3C51C5-CEF5-974E-D416-C2384CBA1A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24981" y="5273675"/>
              <a:ext cx="206375" cy="455613"/>
            </a:xfrm>
            <a:prstGeom prst="line">
              <a:avLst/>
            </a:prstGeom>
            <a:noFill/>
            <a:ln w="38100">
              <a:solidFill>
                <a:srgbClr val="FF050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70" name="Line 98">
              <a:extLst>
                <a:ext uri="{FF2B5EF4-FFF2-40B4-BE49-F238E27FC236}">
                  <a16:creationId xmlns:a16="http://schemas.microsoft.com/office/drawing/2014/main" id="{52BBFC41-A0B9-42E0-5CC7-9297B9C3AC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80418" y="5522913"/>
              <a:ext cx="0" cy="204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71" name="Text Box 99">
              <a:extLst>
                <a:ext uri="{FF2B5EF4-FFF2-40B4-BE49-F238E27FC236}">
                  <a16:creationId xmlns:a16="http://schemas.microsoft.com/office/drawing/2014/main" id="{F81CEBD5-D38F-A760-7080-C2B69785FD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61368" y="5486400"/>
              <a:ext cx="2428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z</a:t>
              </a:r>
            </a:p>
          </p:txBody>
        </p:sp>
        <p:sp>
          <p:nvSpPr>
            <p:cNvPr id="72" name="Text Box 100">
              <a:extLst>
                <a:ext uri="{FF2B5EF4-FFF2-40B4-BE49-F238E27FC236}">
                  <a16:creationId xmlns:a16="http://schemas.microsoft.com/office/drawing/2014/main" id="{A27E78EE-079C-F802-7C2F-52A38FDBA6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72618" y="5313363"/>
              <a:ext cx="2857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  <p:sp>
          <p:nvSpPr>
            <p:cNvPr id="73" name="Text Box 101">
              <a:extLst>
                <a:ext uri="{FF2B5EF4-FFF2-40B4-BE49-F238E27FC236}">
                  <a16:creationId xmlns:a16="http://schemas.microsoft.com/office/drawing/2014/main" id="{780C3A6C-58BA-FAFD-50EE-D42FB66601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00929" y="5257800"/>
              <a:ext cx="2857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DF560F93-7B79-CE41-75B9-CFC6227A797A}"/>
              </a:ext>
            </a:extLst>
          </p:cNvPr>
          <p:cNvGrpSpPr/>
          <p:nvPr/>
        </p:nvGrpSpPr>
        <p:grpSpPr>
          <a:xfrm>
            <a:off x="6183311" y="2047876"/>
            <a:ext cx="4295774" cy="2725739"/>
            <a:chOff x="6183311" y="2362201"/>
            <a:chExt cx="4295774" cy="272573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75A481A-05D6-8DE3-04F6-194A02247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0594" y="2367962"/>
              <a:ext cx="4263128" cy="267293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" name="Line 104">
              <a:extLst>
                <a:ext uri="{FF2B5EF4-FFF2-40B4-BE49-F238E27FC236}">
                  <a16:creationId xmlns:a16="http://schemas.microsoft.com/office/drawing/2014/main" id="{15ED62B9-8257-45FB-561A-A50CFBC62B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740719" y="4042385"/>
              <a:ext cx="717243" cy="98122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" name="Line 105">
              <a:extLst>
                <a:ext uri="{FF2B5EF4-FFF2-40B4-BE49-F238E27FC236}">
                  <a16:creationId xmlns:a16="http://schemas.microsoft.com/office/drawing/2014/main" id="{2D63726C-3B09-6EAD-152D-C9B3FE8E7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97713" y="4537800"/>
              <a:ext cx="360062" cy="492534"/>
            </a:xfrm>
            <a:prstGeom prst="line">
              <a:avLst/>
            </a:prstGeom>
            <a:noFill/>
            <a:ln w="25400">
              <a:solidFill>
                <a:srgbClr val="E36262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0" name="Line 106">
              <a:extLst>
                <a:ext uri="{FF2B5EF4-FFF2-40B4-BE49-F238E27FC236}">
                  <a16:creationId xmlns:a16="http://schemas.microsoft.com/office/drawing/2014/main" id="{EC5D840A-E06C-3579-960F-E9F75E1045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064272" y="3200373"/>
              <a:ext cx="1694690" cy="87273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B3189C-BAE7-930B-58C3-C2B510471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4375" y="3351109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9258605-A12B-4600-3B20-90D68AF15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9636" y="3120684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34C8F03-1EE2-3ADD-94F3-833AD366C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5418" y="2492775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D519421-6EFD-B59D-8293-53C69A129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9114" y="3552732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49AAEC2-FB22-6622-A046-4B86EB9F045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726316" y="4042385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BA97F0A-F872-FB4A-764C-5B4C70760C7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371056" y="3863806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218BFF3-28BE-50B1-CB28-EF68619C078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015795" y="3685226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FEB4B54-2E8E-AC32-7E8B-F10DEC4DD07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660534" y="3506647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9422122-5901-EF46-DD03-83F726073CA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950013" y="3270461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094E66B-24FE-2505-AF94-5106CB32564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594752" y="3184051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0439EA2-E0AF-E9AD-8FF3-F5C8AEE6FED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305274" y="3362631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22" name="Text Box 118">
              <a:extLst>
                <a:ext uri="{FF2B5EF4-FFF2-40B4-BE49-F238E27FC236}">
                  <a16:creationId xmlns:a16="http://schemas.microsoft.com/office/drawing/2014/main" id="{697F38DD-C2F7-8110-027E-110FD844B0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3648" y="2662714"/>
              <a:ext cx="734526" cy="27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i="1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lang="en-US" sz="12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" name="Text Box 119">
              <a:extLst>
                <a:ext uri="{FF2B5EF4-FFF2-40B4-BE49-F238E27FC236}">
                  <a16:creationId xmlns:a16="http://schemas.microsoft.com/office/drawing/2014/main" id="{127A3D1D-6954-BFEF-8313-B4DFA10070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5385" y="3999181"/>
              <a:ext cx="734526" cy="27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i="1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lang="en-US" sz="12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" name="Text Box 120">
              <a:extLst>
                <a:ext uri="{FF2B5EF4-FFF2-40B4-BE49-F238E27FC236}">
                  <a16:creationId xmlns:a16="http://schemas.microsoft.com/office/drawing/2014/main" id="{4F4B2228-87E4-4076-0EA4-BEB7E7C82D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42394" y="3032355"/>
              <a:ext cx="735486" cy="27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i="1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lang="en-US" sz="12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" name="Text Box 121">
              <a:extLst>
                <a:ext uri="{FF2B5EF4-FFF2-40B4-BE49-F238E27FC236}">
                  <a16:creationId xmlns:a16="http://schemas.microsoft.com/office/drawing/2014/main" id="{A17B2955-B8DD-3FB8-18FA-2BFCAF5354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80657" y="3814840"/>
              <a:ext cx="735486" cy="27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i="1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lang="en-US" sz="12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67CEA8-E90B-9B0C-31F7-5A2726B49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4782" y="4762464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3A07DE5-7641-A65E-9934-81488930AAD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432997" y="5000570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A03894B-5EF0-66A1-A373-BA9E10CF273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083497" y="4516677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8E07438-889E-9F74-023D-1FBB529C23F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261128" y="4763424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57DDF6E-9D1B-84D6-538C-0F4A1569362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924110" y="4310255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31" name="Text Box 127">
              <a:extLst>
                <a:ext uri="{FF2B5EF4-FFF2-40B4-BE49-F238E27FC236}">
                  <a16:creationId xmlns:a16="http://schemas.microsoft.com/office/drawing/2014/main" id="{48FF04FC-915F-A73C-4DA1-48800E6CFA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77634" y="4721180"/>
              <a:ext cx="735486" cy="27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i="1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endParaRPr lang="en-US" sz="12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2" name="Text Box 128">
              <a:extLst>
                <a:ext uri="{FF2B5EF4-FFF2-40B4-BE49-F238E27FC236}">
                  <a16:creationId xmlns:a16="http://schemas.microsoft.com/office/drawing/2014/main" id="{7381B9D9-ABA4-9459-3882-190D711BA7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89746" y="4813350"/>
              <a:ext cx="734526" cy="27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i="1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endParaRPr lang="en-US" sz="12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3" name="Line 129">
              <a:extLst>
                <a:ext uri="{FF2B5EF4-FFF2-40B4-BE49-F238E27FC236}">
                  <a16:creationId xmlns:a16="http://schemas.microsoft.com/office/drawing/2014/main" id="{F1E3E47B-B781-C687-BE91-C8481392EE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200594" y="2567664"/>
              <a:ext cx="1694690" cy="87273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8209C13-CA10-ABEF-29C4-3A6A64E3A50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183311" y="2550382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853E5DF-0155-DE4E-25D4-D904EA9A1E4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528010" y="2723201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E310CBE-A6E5-FD39-5FFA-18ABF530369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883271" y="2913301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141CB6E-3195-CE43-48CB-FF210A4C48C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238531" y="3091881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38" name="Line 134">
              <a:extLst>
                <a:ext uri="{FF2B5EF4-FFF2-40B4-BE49-F238E27FC236}">
                  <a16:creationId xmlns:a16="http://schemas.microsoft.com/office/drawing/2014/main" id="{C3CA5BC3-64DC-20DB-676A-D86DFDDD68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63536" y="3459601"/>
              <a:ext cx="2066273" cy="1063797"/>
            </a:xfrm>
            <a:prstGeom prst="line">
              <a:avLst/>
            </a:prstGeom>
            <a:noFill/>
            <a:ln w="25400">
              <a:solidFill>
                <a:srgbClr val="E36262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39" name="Line 135">
              <a:extLst>
                <a:ext uri="{FF2B5EF4-FFF2-40B4-BE49-F238E27FC236}">
                  <a16:creationId xmlns:a16="http://schemas.microsoft.com/office/drawing/2014/main" id="{6C9DD5E8-1D35-F354-C94C-60B57F4448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14303" y="2362201"/>
              <a:ext cx="1683168" cy="866975"/>
            </a:xfrm>
            <a:prstGeom prst="line">
              <a:avLst/>
            </a:prstGeom>
            <a:noFill/>
            <a:ln w="25400">
              <a:solidFill>
                <a:srgbClr val="E36262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4181581-10FA-7C2E-3916-66B7C3261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7673" y="4318896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3AA4BEB-B936-32E2-CB90-C6C7A0F5C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2412" y="4515717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C535215-41E6-4BFD-4772-1D8200AE2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3894" y="4134555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7062F9B-6AA6-AC8F-220E-99E8D40A3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9155" y="3955976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346090F-E2B7-4BB3-2428-89CC18F10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4415" y="3765875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0CAE5B8-44A3-9AF9-306B-7050D49B5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4896" y="2855695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CDDB439-FD84-C509-9D63-303B15B78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0157" y="2677116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745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6C64C1C9-2284-D736-041B-6A4B8AD42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5266" y="12700"/>
            <a:ext cx="9581469" cy="686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algn="l"/>
            <a:r>
              <a:rPr lang="en-US" sz="32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ea typeface="ＭＳ Ｐゴシック" charset="0"/>
              </a:rPr>
              <a:t>Lab 3 Continued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  <a:ea typeface="ＭＳ Ｐゴシック" charset="0"/>
            </a:endParaRP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Use the spreadsheet to model both “fault-like” cases. Start out </a:t>
            </a: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    using the parameters for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, thickness &amp;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from your </a:t>
            </a:r>
            <a:r>
              <a:rPr lang="en-US" b="1" i="1" dirty="0">
                <a:solidFill>
                  <a:schemeClr val="bg1">
                    <a:lumMod val="65000"/>
                  </a:schemeClr>
                </a:solidFill>
                <a:latin typeface="Arial Black" panose="020B0604020202020204" pitchFamily="34" charset="0"/>
                <a:ea typeface="ＭＳ Ｐゴシック" charset="0"/>
                <a:cs typeface="Arial Black" panose="020B0604020202020204" pitchFamily="34" charset="0"/>
              </a:rPr>
              <a:t>Refract</a:t>
            </a:r>
          </a:p>
          <a:p>
            <a:pPr algn="l"/>
            <a:r>
              <a:rPr lang="en-US" i="1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  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 model; then vary all five parameters as needed to improve the fit.</a:t>
            </a:r>
          </a:p>
          <a:p>
            <a:pPr algn="l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a typeface="ＭＳ Ｐゴシック" charset="0"/>
            </a:endParaRP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(2.a) Which of the three models is most successful (i.e., which has</a:t>
            </a: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   the smallest </a:t>
            </a:r>
            <a:r>
              <a:rPr lang="en-US" b="1" i="1" dirty="0">
                <a:solidFill>
                  <a:srgbClr val="FF9188"/>
                </a:solidFill>
                <a:latin typeface="Arial Black" panose="020B0604020202020204" pitchFamily="34" charset="0"/>
                <a:ea typeface="ＭＳ Ｐゴシック" charset="0"/>
                <a:cs typeface="Arial Black" panose="020B0604020202020204" pitchFamily="34" charset="0"/>
              </a:rPr>
              <a:t>RMS misfit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)?</a:t>
            </a: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Be sure to include screenshots of your spreadsheet models (params,</a:t>
            </a: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data, RMS misfits, and plots!</a:t>
            </a:r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F1DB357F-14C5-4364-3120-4FA9363CD831}"/>
              </a:ext>
            </a:extLst>
          </p:cNvPr>
          <p:cNvGrpSpPr/>
          <p:nvPr/>
        </p:nvGrpSpPr>
        <p:grpSpPr>
          <a:xfrm>
            <a:off x="1658937" y="4414062"/>
            <a:ext cx="4295776" cy="876301"/>
            <a:chOff x="1716087" y="5077002"/>
            <a:chExt cx="4295776" cy="876301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FE33A014-8CC8-8465-4E39-20356291F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6087" y="5531027"/>
              <a:ext cx="2147888" cy="412750"/>
            </a:xfrm>
            <a:prstGeom prst="rect">
              <a:avLst/>
            </a:prstGeom>
            <a:solidFill>
              <a:srgbClr val="DAA40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E14D4B4F-D7A4-D5D1-E092-8287BE0DB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3975" y="5531027"/>
              <a:ext cx="2147888" cy="412750"/>
            </a:xfrm>
            <a:prstGeom prst="rect">
              <a:avLst/>
            </a:prstGeom>
            <a:solidFill>
              <a:srgbClr val="8FE38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22" name="AutoShape 7">
              <a:extLst>
                <a:ext uri="{FF2B5EF4-FFF2-40B4-BE49-F238E27FC236}">
                  <a16:creationId xmlns:a16="http://schemas.microsoft.com/office/drawing/2014/main" id="{26CFA47D-7553-1003-1C16-11DA4DF795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2300" y="5096052"/>
              <a:ext cx="247650" cy="165100"/>
            </a:xfrm>
            <a:prstGeom prst="cloudCallout">
              <a:avLst>
                <a:gd name="adj1" fmla="val -9375"/>
                <a:gd name="adj2" fmla="val 94273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3" name="AutoShape 8">
              <a:extLst>
                <a:ext uri="{FF2B5EF4-FFF2-40B4-BE49-F238E27FC236}">
                  <a16:creationId xmlns:a16="http://schemas.microsoft.com/office/drawing/2014/main" id="{AB1DA8C7-2DBF-15CE-741E-F0BC61863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8591" y="5219877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4" name="AutoShape 9">
              <a:extLst>
                <a:ext uri="{FF2B5EF4-FFF2-40B4-BE49-F238E27FC236}">
                  <a16:creationId xmlns:a16="http://schemas.microsoft.com/office/drawing/2014/main" id="{790032FE-C1EF-17AC-7214-BC527F58A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8819" y="5219877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5" name="AutoShape 10">
              <a:extLst>
                <a:ext uri="{FF2B5EF4-FFF2-40B4-BE49-F238E27FC236}">
                  <a16:creationId xmlns:a16="http://schemas.microsoft.com/office/drawing/2014/main" id="{5D43E0E1-E938-03BF-D448-DA0B167BD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9047" y="5219877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6" name="AutoShape 11">
              <a:extLst>
                <a:ext uri="{FF2B5EF4-FFF2-40B4-BE49-F238E27FC236}">
                  <a16:creationId xmlns:a16="http://schemas.microsoft.com/office/drawing/2014/main" id="{4DFCF7EF-C250-2627-50CE-D15246F5E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7688" y="5219877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7" name="AutoShape 12">
              <a:extLst>
                <a:ext uri="{FF2B5EF4-FFF2-40B4-BE49-F238E27FC236}">
                  <a16:creationId xmlns:a16="http://schemas.microsoft.com/office/drawing/2014/main" id="{219E49DE-5558-6508-6E17-BFFFA802A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7916" y="5219877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8" name="AutoShape 13">
              <a:extLst>
                <a:ext uri="{FF2B5EF4-FFF2-40B4-BE49-F238E27FC236}">
                  <a16:creationId xmlns:a16="http://schemas.microsoft.com/office/drawing/2014/main" id="{6A675391-4CE5-6608-120D-00211D497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557" y="5219877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9" name="AutoShape 14">
              <a:extLst>
                <a:ext uri="{FF2B5EF4-FFF2-40B4-BE49-F238E27FC236}">
                  <a16:creationId xmlns:a16="http://schemas.microsoft.com/office/drawing/2014/main" id="{664664F1-2B1D-398C-C2C7-53D1A7553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6785" y="5219877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0" name="AutoShape 15">
              <a:extLst>
                <a:ext uri="{FF2B5EF4-FFF2-40B4-BE49-F238E27FC236}">
                  <a16:creationId xmlns:a16="http://schemas.microsoft.com/office/drawing/2014/main" id="{1EE626FA-32EB-43D9-2606-39988BFDF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426" y="5219877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1" name="AutoShape 16">
              <a:extLst>
                <a:ext uri="{FF2B5EF4-FFF2-40B4-BE49-F238E27FC236}">
                  <a16:creationId xmlns:a16="http://schemas.microsoft.com/office/drawing/2014/main" id="{4C5AB1FF-C97F-AB3F-9947-9E0B173D0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5654" y="5219877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2" name="AutoShape 17">
              <a:extLst>
                <a:ext uri="{FF2B5EF4-FFF2-40B4-BE49-F238E27FC236}">
                  <a16:creationId xmlns:a16="http://schemas.microsoft.com/office/drawing/2014/main" id="{DDF5AADE-3433-ED80-B513-C3E7EF5DF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4295" y="5219877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3" name="AutoShape 18">
              <a:extLst>
                <a:ext uri="{FF2B5EF4-FFF2-40B4-BE49-F238E27FC236}">
                  <a16:creationId xmlns:a16="http://schemas.microsoft.com/office/drawing/2014/main" id="{FC143BAC-B02B-7E31-4379-E05377980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164" y="5219877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4" name="AutoShape 19">
              <a:extLst>
                <a:ext uri="{FF2B5EF4-FFF2-40B4-BE49-F238E27FC236}">
                  <a16:creationId xmlns:a16="http://schemas.microsoft.com/office/drawing/2014/main" id="{99A43CC1-464B-FFF8-E72F-1371150B9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1650" y="5077002"/>
              <a:ext cx="247650" cy="165100"/>
            </a:xfrm>
            <a:prstGeom prst="cloudCallout">
              <a:avLst>
                <a:gd name="adj1" fmla="val -9375"/>
                <a:gd name="adj2" fmla="val 94273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5" name="Text Box 20">
              <a:extLst>
                <a:ext uri="{FF2B5EF4-FFF2-40B4-BE49-F238E27FC236}">
                  <a16:creationId xmlns:a16="http://schemas.microsoft.com/office/drawing/2014/main" id="{DCAB1EB5-4380-7B93-B98B-E33F1B739A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1387" y="5678665"/>
              <a:ext cx="1128713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r>
                <a:rPr lang="en-US" sz="1200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 = 2000 m/s</a:t>
              </a:r>
            </a:p>
          </p:txBody>
        </p:sp>
        <p:sp>
          <p:nvSpPr>
            <p:cNvPr id="136" name="Text Box 21">
              <a:extLst>
                <a:ext uri="{FF2B5EF4-FFF2-40B4-BE49-F238E27FC236}">
                  <a16:creationId xmlns:a16="http://schemas.microsoft.com/office/drawing/2014/main" id="{5C31F66C-6AB2-6A29-6B9C-7DD9977D84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0550" y="5678665"/>
              <a:ext cx="1128713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3</a:t>
              </a:r>
              <a:r>
                <a:rPr lang="en-US" sz="1200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 = 1000 m/s</a:t>
              </a: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D92FCC0E-53ED-E91D-9004-9D2432891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6087" y="5324652"/>
              <a:ext cx="4295776" cy="206375"/>
            </a:xfrm>
            <a:prstGeom prst="rect">
              <a:avLst/>
            </a:prstGeom>
            <a:solidFill>
              <a:srgbClr val="F2D9D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38" name="Text Box 23">
              <a:extLst>
                <a:ext uri="{FF2B5EF4-FFF2-40B4-BE49-F238E27FC236}">
                  <a16:creationId xmlns:a16="http://schemas.microsoft.com/office/drawing/2014/main" id="{6355AD2E-8C29-77F8-4131-D9B0208811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8037" y="5286552"/>
              <a:ext cx="10445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 = 500 m/s</a:t>
              </a:r>
            </a:p>
          </p:txBody>
        </p:sp>
        <p:sp>
          <p:nvSpPr>
            <p:cNvPr id="139" name="AutoShape 24">
              <a:extLst>
                <a:ext uri="{FF2B5EF4-FFF2-40B4-BE49-F238E27FC236}">
                  <a16:creationId xmlns:a16="http://schemas.microsoft.com/office/drawing/2014/main" id="{547639E0-2E2F-4788-D5EB-E72240513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0" y="5218290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0" name="AutoShape 25">
              <a:extLst>
                <a:ext uri="{FF2B5EF4-FFF2-40B4-BE49-F238E27FC236}">
                  <a16:creationId xmlns:a16="http://schemas.microsoft.com/office/drawing/2014/main" id="{61D0E844-D9BE-0BD3-3F84-B16C2EEF2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1800" y="5218290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1" name="AutoShape 26">
              <a:extLst>
                <a:ext uri="{FF2B5EF4-FFF2-40B4-BE49-F238E27FC236}">
                  <a16:creationId xmlns:a16="http://schemas.microsoft.com/office/drawing/2014/main" id="{2C01B554-A46A-64A1-7AFC-FE05CFA0C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4523" y="5219877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8AF3AE03-0963-3E55-FAB7-A91759529902}"/>
              </a:ext>
            </a:extLst>
          </p:cNvPr>
          <p:cNvGrpSpPr/>
          <p:nvPr/>
        </p:nvGrpSpPr>
        <p:grpSpPr>
          <a:xfrm>
            <a:off x="1658937" y="1699260"/>
            <a:ext cx="4295775" cy="2716212"/>
            <a:chOff x="1716087" y="2362200"/>
            <a:chExt cx="4295775" cy="271621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D8A8D0C-BB57-3758-9844-ACAB38994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3339" y="2362200"/>
              <a:ext cx="4255520" cy="266734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75" name="Line 29">
              <a:extLst>
                <a:ext uri="{FF2B5EF4-FFF2-40B4-BE49-F238E27FC236}">
                  <a16:creationId xmlns:a16="http://schemas.microsoft.com/office/drawing/2014/main" id="{F8600F93-0C54-7C1F-F3E4-109E7B6636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474171" y="4330136"/>
              <a:ext cx="508937" cy="68216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76" name="Line 30">
              <a:extLst>
                <a:ext uri="{FF2B5EF4-FFF2-40B4-BE49-F238E27FC236}">
                  <a16:creationId xmlns:a16="http://schemas.microsoft.com/office/drawing/2014/main" id="{EDADD6E9-6607-4007-ED47-89DC971578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30464" y="4527505"/>
              <a:ext cx="359419" cy="491505"/>
            </a:xfrm>
            <a:prstGeom prst="line">
              <a:avLst/>
            </a:prstGeom>
            <a:noFill/>
            <a:ln w="25400">
              <a:solidFill>
                <a:srgbClr val="E3626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77" name="Line 31">
              <a:extLst>
                <a:ext uri="{FF2B5EF4-FFF2-40B4-BE49-F238E27FC236}">
                  <a16:creationId xmlns:a16="http://schemas.microsoft.com/office/drawing/2014/main" id="{D4FEEB5D-1917-40DB-B757-5A61577738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89883" y="3944022"/>
              <a:ext cx="1778884" cy="578692"/>
            </a:xfrm>
            <a:prstGeom prst="line">
              <a:avLst/>
            </a:prstGeom>
            <a:noFill/>
            <a:ln w="25400">
              <a:solidFill>
                <a:srgbClr val="E3626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78" name="Line 32">
              <a:extLst>
                <a:ext uri="{FF2B5EF4-FFF2-40B4-BE49-F238E27FC236}">
                  <a16:creationId xmlns:a16="http://schemas.microsoft.com/office/drawing/2014/main" id="{F7688DD9-1192-A45E-5373-B684E2327E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95603" y="2657295"/>
              <a:ext cx="2093256" cy="1268524"/>
            </a:xfrm>
            <a:prstGeom prst="line">
              <a:avLst/>
            </a:prstGeom>
            <a:noFill/>
            <a:ln w="25400">
              <a:solidFill>
                <a:srgbClr val="E3626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79" name="Line 33">
              <a:extLst>
                <a:ext uri="{FF2B5EF4-FFF2-40B4-BE49-F238E27FC236}">
                  <a16:creationId xmlns:a16="http://schemas.microsoft.com/office/drawing/2014/main" id="{9FB7243E-E296-68AD-F09F-F20D056F74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50556" y="3345210"/>
              <a:ext cx="1620740" cy="99450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0" name="Line 34">
              <a:extLst>
                <a:ext uri="{FF2B5EF4-FFF2-40B4-BE49-F238E27FC236}">
                  <a16:creationId xmlns:a16="http://schemas.microsoft.com/office/drawing/2014/main" id="{D41573DB-A64B-1F00-D991-BD81F54AA8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30464" y="2657295"/>
              <a:ext cx="2120092" cy="68791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8707D8B-9547-D5F6-91D5-FA031F9FF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547" y="4505469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28758B51-AF56-77A2-2EB6-87716F116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9174" y="4389538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FDA0B83D-4202-081F-A51A-D914AD73D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759" y="4273608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37E3DBA-884E-3F2E-AC7F-5035CB233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9386" y="4157678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E3D172CB-15F4-CACD-705B-953A26065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4013" y="4041748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3E041F38-95C7-E4BF-3533-22E668B80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598" y="3925818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C9F94498-6FC2-38D9-491E-D57E82475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9921" y="4997932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407B814-0691-95B6-7224-6B7D09221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2723" y="3715995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D29A167-9AA3-6840-8915-931DB930D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7350" y="3500422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8A04D28F-EAE1-7E45-A9AD-1E5B1AC73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1976" y="3284850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5E73BFE-2373-64D8-9CC9-CDA87C79E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6603" y="3069277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031058C3-7A0B-0EDB-D7F4-413920B31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1230" y="2853705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5AFCD81B-F0B0-773C-9494-AF991C109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5856" y="2638133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6EAED814-D707-045E-3C7A-CCB0DCF43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8096" y="3931567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AE97A607-8B1C-4E57-231D-64667E4D334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252769" y="4191212"/>
              <a:ext cx="46006" cy="45989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507E329B-2D9C-3C67-9F5A-FCF8EFE4187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898143" y="3975640"/>
              <a:ext cx="46006" cy="45989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4E365A3C-D0B6-3C74-5406-9A684785430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543516" y="3760067"/>
              <a:ext cx="46006" cy="45989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58474C58-DD8F-3E73-DD0B-26D19367612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188889" y="3544495"/>
              <a:ext cx="46006" cy="45989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2F283A7A-5EB3-AFAC-4868-2B491240A98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834263" y="3328922"/>
              <a:ext cx="46006" cy="4598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CF0576F0-A18F-9079-8241-442EA492C25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716087" y="2641007"/>
              <a:ext cx="2164181" cy="735820"/>
              <a:chOff x="754" y="3270"/>
              <a:chExt cx="2258" cy="768"/>
            </a:xfrm>
            <a:solidFill>
              <a:srgbClr val="323399"/>
            </a:solidFill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E4F33176-5720-5F6F-D706-8960C306D7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4" y="3869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EFDCF2BB-C0BA-9811-6158-A7E5DC19F7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4" y="3748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1474DCE2-DA6C-D399-6DDF-A6970A64A2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5" y="3627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000F9642-C515-1CBB-0EDE-EB81E2885D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5" y="3506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B0232F64-AF1E-245F-6866-50F7A7DD3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5" y="3385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AF640062-ACD5-DF7A-B023-5FF3EA73C7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4" y="399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F71B0243-0E78-C77C-B52B-F1CAA33E4B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4" y="327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01" name="Text Box 62">
              <a:extLst>
                <a:ext uri="{FF2B5EF4-FFF2-40B4-BE49-F238E27FC236}">
                  <a16:creationId xmlns:a16="http://schemas.microsoft.com/office/drawing/2014/main" id="{9B337C0C-9E15-CCE7-EC37-731B20518C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365" y="2755979"/>
              <a:ext cx="735132" cy="27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lang="en-US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2" name="Text Box 63">
              <a:extLst>
                <a:ext uri="{FF2B5EF4-FFF2-40B4-BE49-F238E27FC236}">
                  <a16:creationId xmlns:a16="http://schemas.microsoft.com/office/drawing/2014/main" id="{CD7ADE5D-C005-A358-B69D-F4D8CB3B2B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2371" y="4073366"/>
              <a:ext cx="735132" cy="27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lang="en-US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" name="Text Box 64">
              <a:extLst>
                <a:ext uri="{FF2B5EF4-FFF2-40B4-BE49-F238E27FC236}">
                  <a16:creationId xmlns:a16="http://schemas.microsoft.com/office/drawing/2014/main" id="{7D01771E-E0A7-B325-85D7-30F7778577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2718" y="3009875"/>
              <a:ext cx="735132" cy="27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3</a:t>
              </a:r>
              <a:endParaRPr lang="en-US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4" name="Text Box 65">
              <a:extLst>
                <a:ext uri="{FF2B5EF4-FFF2-40B4-BE49-F238E27FC236}">
                  <a16:creationId xmlns:a16="http://schemas.microsoft.com/office/drawing/2014/main" id="{7FF2D26B-8F34-EA76-B351-306DBD563E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4757" y="3882704"/>
              <a:ext cx="735132" cy="27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3</a:t>
              </a:r>
              <a:endParaRPr lang="en-US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EE9C188C-4821-6DB6-EE3C-AA711D98F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7234" y="4751700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37EBADF0-D386-D549-9022-A43DCCED46A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958189" y="4989309"/>
              <a:ext cx="46006" cy="4598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58775727-84B4-9A54-2381-769ED877BCE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609313" y="4506427"/>
              <a:ext cx="46006" cy="45989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4073C2C2-7DFD-DB34-E2F4-F5DD4ECAB46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963939" y="4998890"/>
              <a:ext cx="46006" cy="45989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23562B61-C17F-FF15-7123-C4CA09A4C0B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786626" y="4752658"/>
              <a:ext cx="46006" cy="45989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34786241-71E8-3604-AC66-33717C6756D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450210" y="4323430"/>
              <a:ext cx="46006" cy="45989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11" name="Text Box 72">
              <a:extLst>
                <a:ext uri="{FF2B5EF4-FFF2-40B4-BE49-F238E27FC236}">
                  <a16:creationId xmlns:a16="http://schemas.microsoft.com/office/drawing/2014/main" id="{61046002-4847-A76E-C17E-4ACD31B8D6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3572" y="4711460"/>
              <a:ext cx="735132" cy="27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endParaRPr lang="en-US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2" name="Text Box 73">
              <a:extLst>
                <a:ext uri="{FF2B5EF4-FFF2-40B4-BE49-F238E27FC236}">
                  <a16:creationId xmlns:a16="http://schemas.microsoft.com/office/drawing/2014/main" id="{2C669E4E-8F7A-03DC-BC95-4A509570AE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2154" y="4803437"/>
              <a:ext cx="735132" cy="27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endParaRPr lang="en-US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C39A9E77-CC9F-47AB-3339-4F4ACB962BC1}"/>
              </a:ext>
            </a:extLst>
          </p:cNvPr>
          <p:cNvGrpSpPr/>
          <p:nvPr/>
        </p:nvGrpSpPr>
        <p:grpSpPr>
          <a:xfrm>
            <a:off x="6131846" y="4431577"/>
            <a:ext cx="4266970" cy="897362"/>
            <a:chOff x="6183316" y="5029200"/>
            <a:chExt cx="4295778" cy="989013"/>
          </a:xfrm>
        </p:grpSpPr>
        <p:sp>
          <p:nvSpPr>
            <p:cNvPr id="47" name="AutoShape 75">
              <a:extLst>
                <a:ext uri="{FF2B5EF4-FFF2-40B4-BE49-F238E27FC236}">
                  <a16:creationId xmlns:a16="http://schemas.microsoft.com/office/drawing/2014/main" id="{65EEAC68-4AFA-8281-6B13-2ADD6BA28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9529" y="5048250"/>
              <a:ext cx="247650" cy="165100"/>
            </a:xfrm>
            <a:prstGeom prst="cloudCallout">
              <a:avLst>
                <a:gd name="adj1" fmla="val -9375"/>
                <a:gd name="adj2" fmla="val 94273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" name="AutoShape 76">
              <a:extLst>
                <a:ext uri="{FF2B5EF4-FFF2-40B4-BE49-F238E27FC236}">
                  <a16:creationId xmlns:a16="http://schemas.microsoft.com/office/drawing/2014/main" id="{7A02B3BC-FDE2-51AF-E28F-B8403A4F2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1329" y="5172075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9" name="AutoShape 77">
              <a:extLst>
                <a:ext uri="{FF2B5EF4-FFF2-40B4-BE49-F238E27FC236}">
                  <a16:creationId xmlns:a16="http://schemas.microsoft.com/office/drawing/2014/main" id="{3A8F6009-E24E-D924-8762-866B0ED5E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2954" y="5172075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0" name="AutoShape 78">
              <a:extLst>
                <a:ext uri="{FF2B5EF4-FFF2-40B4-BE49-F238E27FC236}">
                  <a16:creationId xmlns:a16="http://schemas.microsoft.com/office/drawing/2014/main" id="{18FDC1B3-D85B-6A26-E850-313FAF2384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4579" y="5172075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1" name="AutoShape 79">
              <a:extLst>
                <a:ext uri="{FF2B5EF4-FFF2-40B4-BE49-F238E27FC236}">
                  <a16:creationId xmlns:a16="http://schemas.microsoft.com/office/drawing/2014/main" id="{514B417E-3B27-F12D-BD85-27E051A46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6205" y="5172075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" name="AutoShape 80">
              <a:extLst>
                <a:ext uri="{FF2B5EF4-FFF2-40B4-BE49-F238E27FC236}">
                  <a16:creationId xmlns:a16="http://schemas.microsoft.com/office/drawing/2014/main" id="{28893B63-5351-523A-78A6-B585DA041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7830" y="5172075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" name="AutoShape 81">
              <a:extLst>
                <a:ext uri="{FF2B5EF4-FFF2-40B4-BE49-F238E27FC236}">
                  <a16:creationId xmlns:a16="http://schemas.microsoft.com/office/drawing/2014/main" id="{2B888DEA-BB5C-5C96-E476-FB334F3BF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9455" y="5172075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4" name="AutoShape 82">
              <a:extLst>
                <a:ext uri="{FF2B5EF4-FFF2-40B4-BE49-F238E27FC236}">
                  <a16:creationId xmlns:a16="http://schemas.microsoft.com/office/drawing/2014/main" id="{C08F21FD-2A18-C90D-57CF-563DAD5B5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1080" y="5172075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" name="AutoShape 83">
              <a:extLst>
                <a:ext uri="{FF2B5EF4-FFF2-40B4-BE49-F238E27FC236}">
                  <a16:creationId xmlns:a16="http://schemas.microsoft.com/office/drawing/2014/main" id="{E0DD36FC-9481-583D-9476-BCA6A34EF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1118" y="5172075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" name="AutoShape 84">
              <a:extLst>
                <a:ext uri="{FF2B5EF4-FFF2-40B4-BE49-F238E27FC236}">
                  <a16:creationId xmlns:a16="http://schemas.microsoft.com/office/drawing/2014/main" id="{E0297960-DF9F-DD87-0597-D7925543C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4331" y="5172075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7" name="AutoShape 85">
              <a:extLst>
                <a:ext uri="{FF2B5EF4-FFF2-40B4-BE49-F238E27FC236}">
                  <a16:creationId xmlns:a16="http://schemas.microsoft.com/office/drawing/2014/main" id="{DF518E48-7AFF-C1D1-E5BF-C3A453167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4368" y="5172075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" name="AutoShape 86">
              <a:extLst>
                <a:ext uri="{FF2B5EF4-FFF2-40B4-BE49-F238E27FC236}">
                  <a16:creationId xmlns:a16="http://schemas.microsoft.com/office/drawing/2014/main" id="{8F1CE252-F23C-790D-63D5-C1975C6D3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7581" y="5172075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9" name="AutoShape 87">
              <a:extLst>
                <a:ext uri="{FF2B5EF4-FFF2-40B4-BE49-F238E27FC236}">
                  <a16:creationId xmlns:a16="http://schemas.microsoft.com/office/drawing/2014/main" id="{4E20175D-FE0A-D9A8-4D98-D282F8FD6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8881" y="5029200"/>
              <a:ext cx="247650" cy="165100"/>
            </a:xfrm>
            <a:prstGeom prst="cloudCallout">
              <a:avLst>
                <a:gd name="adj1" fmla="val -9375"/>
                <a:gd name="adj2" fmla="val 94273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FF5DD06-A42A-F29F-98B9-53779BEE0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3316" y="5276850"/>
              <a:ext cx="4295778" cy="454025"/>
            </a:xfrm>
            <a:prstGeom prst="rect">
              <a:avLst/>
            </a:prstGeom>
            <a:solidFill>
              <a:srgbClr val="F2D9D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61" name="Text Box 89">
              <a:extLst>
                <a:ext uri="{FF2B5EF4-FFF2-40B4-BE49-F238E27FC236}">
                  <a16:creationId xmlns:a16="http://schemas.microsoft.com/office/drawing/2014/main" id="{8F82D127-A90F-94B5-E302-AD3CA04EEC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13680" y="5286375"/>
              <a:ext cx="1044576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 = 500 m/s</a:t>
              </a: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4997511A-AA09-825E-01C0-456FBE730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3316" y="5524500"/>
              <a:ext cx="4295778" cy="454025"/>
            </a:xfrm>
            <a:custGeom>
              <a:avLst/>
              <a:gdLst>
                <a:gd name="T0" fmla="*/ 0 w 4992"/>
                <a:gd name="T1" fmla="*/ 0 h 528"/>
                <a:gd name="T2" fmla="*/ 2496 w 4992"/>
                <a:gd name="T3" fmla="*/ 0 h 528"/>
                <a:gd name="T4" fmla="*/ 2496 w 4992"/>
                <a:gd name="T5" fmla="*/ 240 h 528"/>
                <a:gd name="T6" fmla="*/ 4992 w 4992"/>
                <a:gd name="T7" fmla="*/ 240 h 528"/>
                <a:gd name="T8" fmla="*/ 4992 w 4992"/>
                <a:gd name="T9" fmla="*/ 528 h 528"/>
                <a:gd name="T10" fmla="*/ 0 w 4992"/>
                <a:gd name="T11" fmla="*/ 528 h 528"/>
                <a:gd name="T12" fmla="*/ 0 w 4992"/>
                <a:gd name="T13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92" h="528">
                  <a:moveTo>
                    <a:pt x="0" y="0"/>
                  </a:moveTo>
                  <a:lnTo>
                    <a:pt x="2496" y="0"/>
                  </a:lnTo>
                  <a:lnTo>
                    <a:pt x="2496" y="240"/>
                  </a:lnTo>
                  <a:lnTo>
                    <a:pt x="4992" y="240"/>
                  </a:lnTo>
                  <a:lnTo>
                    <a:pt x="4992" y="528"/>
                  </a:lnTo>
                  <a:lnTo>
                    <a:pt x="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63" name="Text Box 91">
              <a:extLst>
                <a:ext uri="{FF2B5EF4-FFF2-40B4-BE49-F238E27FC236}">
                  <a16:creationId xmlns:a16="http://schemas.microsoft.com/office/drawing/2014/main" id="{A5058C5A-2AC8-210D-0FA7-E97DB1840E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7642" y="5743575"/>
              <a:ext cx="1128713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r>
                <a:rPr lang="en-US" sz="1200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 = 2000 m/s</a:t>
              </a:r>
            </a:p>
          </p:txBody>
        </p:sp>
        <p:sp>
          <p:nvSpPr>
            <p:cNvPr id="64" name="Line 92">
              <a:extLst>
                <a:ext uri="{FF2B5EF4-FFF2-40B4-BE49-F238E27FC236}">
                  <a16:creationId xmlns:a16="http://schemas.microsoft.com/office/drawing/2014/main" id="{90576C67-CA4C-01E0-3FDF-4553322DA7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1129" y="5286375"/>
              <a:ext cx="101600" cy="236538"/>
            </a:xfrm>
            <a:prstGeom prst="line">
              <a:avLst/>
            </a:prstGeom>
            <a:noFill/>
            <a:ln w="38100">
              <a:solidFill>
                <a:srgbClr val="FF050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65" name="Line 93">
              <a:extLst>
                <a:ext uri="{FF2B5EF4-FFF2-40B4-BE49-F238E27FC236}">
                  <a16:creationId xmlns:a16="http://schemas.microsoft.com/office/drawing/2014/main" id="{91332DDD-B039-4FB1-9FF0-5EC16118A1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62729" y="5524500"/>
              <a:ext cx="1025526" cy="3175"/>
            </a:xfrm>
            <a:prstGeom prst="line">
              <a:avLst/>
            </a:prstGeom>
            <a:noFill/>
            <a:ln w="38100">
              <a:solidFill>
                <a:srgbClr val="FF050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66" name="Line 94">
              <a:extLst>
                <a:ext uri="{FF2B5EF4-FFF2-40B4-BE49-F238E27FC236}">
                  <a16:creationId xmlns:a16="http://schemas.microsoft.com/office/drawing/2014/main" id="{5A4237B9-237D-8170-74E6-380206F42F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18417" y="5283200"/>
              <a:ext cx="103188" cy="236538"/>
            </a:xfrm>
            <a:prstGeom prst="line">
              <a:avLst/>
            </a:prstGeom>
            <a:noFill/>
            <a:ln w="38100">
              <a:solidFill>
                <a:srgbClr val="FF050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67" name="Line 95">
              <a:extLst>
                <a:ext uri="{FF2B5EF4-FFF2-40B4-BE49-F238E27FC236}">
                  <a16:creationId xmlns:a16="http://schemas.microsoft.com/office/drawing/2014/main" id="{3FFA8026-C22C-1800-E1D0-4A42E4E7E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29391" y="5522913"/>
              <a:ext cx="1803401" cy="198438"/>
            </a:xfrm>
            <a:prstGeom prst="line">
              <a:avLst/>
            </a:prstGeom>
            <a:noFill/>
            <a:ln w="38100">
              <a:solidFill>
                <a:srgbClr val="FF050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68" name="Line 96">
              <a:extLst>
                <a:ext uri="{FF2B5EF4-FFF2-40B4-BE49-F238E27FC236}">
                  <a16:creationId xmlns:a16="http://schemas.microsoft.com/office/drawing/2014/main" id="{3F346DE4-E4BF-4147-E74A-7BBDC2F622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32793" y="5730875"/>
              <a:ext cx="992188" cy="1588"/>
            </a:xfrm>
            <a:prstGeom prst="line">
              <a:avLst/>
            </a:prstGeom>
            <a:noFill/>
            <a:ln w="38100">
              <a:solidFill>
                <a:srgbClr val="FF050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69" name="Line 97">
              <a:extLst>
                <a:ext uri="{FF2B5EF4-FFF2-40B4-BE49-F238E27FC236}">
                  <a16:creationId xmlns:a16="http://schemas.microsoft.com/office/drawing/2014/main" id="{4B3C51C5-CEF5-974E-D416-C2384CBA1A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24981" y="5273675"/>
              <a:ext cx="206375" cy="455613"/>
            </a:xfrm>
            <a:prstGeom prst="line">
              <a:avLst/>
            </a:prstGeom>
            <a:noFill/>
            <a:ln w="38100">
              <a:solidFill>
                <a:srgbClr val="FF050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70" name="Line 98">
              <a:extLst>
                <a:ext uri="{FF2B5EF4-FFF2-40B4-BE49-F238E27FC236}">
                  <a16:creationId xmlns:a16="http://schemas.microsoft.com/office/drawing/2014/main" id="{52BBFC41-A0B9-42E0-5CC7-9297B9C3AC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80418" y="5522913"/>
              <a:ext cx="0" cy="204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71" name="Text Box 99">
              <a:extLst>
                <a:ext uri="{FF2B5EF4-FFF2-40B4-BE49-F238E27FC236}">
                  <a16:creationId xmlns:a16="http://schemas.microsoft.com/office/drawing/2014/main" id="{F81CEBD5-D38F-A760-7080-C2B69785FD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61368" y="5486400"/>
              <a:ext cx="2428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z</a:t>
              </a:r>
            </a:p>
          </p:txBody>
        </p:sp>
        <p:sp>
          <p:nvSpPr>
            <p:cNvPr id="72" name="Text Box 100">
              <a:extLst>
                <a:ext uri="{FF2B5EF4-FFF2-40B4-BE49-F238E27FC236}">
                  <a16:creationId xmlns:a16="http://schemas.microsoft.com/office/drawing/2014/main" id="{A27E78EE-079C-F802-7C2F-52A38FDBA6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72618" y="5313363"/>
              <a:ext cx="2857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  <p:sp>
          <p:nvSpPr>
            <p:cNvPr id="73" name="Text Box 101">
              <a:extLst>
                <a:ext uri="{FF2B5EF4-FFF2-40B4-BE49-F238E27FC236}">
                  <a16:creationId xmlns:a16="http://schemas.microsoft.com/office/drawing/2014/main" id="{780C3A6C-58BA-FAFD-50EE-D42FB66601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00929" y="5257800"/>
              <a:ext cx="2857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DF560F93-7B79-CE41-75B9-CFC6227A797A}"/>
              </a:ext>
            </a:extLst>
          </p:cNvPr>
          <p:cNvGrpSpPr/>
          <p:nvPr/>
        </p:nvGrpSpPr>
        <p:grpSpPr>
          <a:xfrm>
            <a:off x="6126161" y="1699261"/>
            <a:ext cx="4295774" cy="2725739"/>
            <a:chOff x="6183311" y="2362201"/>
            <a:chExt cx="4295774" cy="272573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75A481A-05D6-8DE3-04F6-194A02247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0594" y="2367962"/>
              <a:ext cx="4263128" cy="267293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" name="Line 104">
              <a:extLst>
                <a:ext uri="{FF2B5EF4-FFF2-40B4-BE49-F238E27FC236}">
                  <a16:creationId xmlns:a16="http://schemas.microsoft.com/office/drawing/2014/main" id="{15ED62B9-8257-45FB-561A-A50CFBC62B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740719" y="4042385"/>
              <a:ext cx="717243" cy="98122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" name="Line 105">
              <a:extLst>
                <a:ext uri="{FF2B5EF4-FFF2-40B4-BE49-F238E27FC236}">
                  <a16:creationId xmlns:a16="http://schemas.microsoft.com/office/drawing/2014/main" id="{2D63726C-3B09-6EAD-152D-C9B3FE8E7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97713" y="4537800"/>
              <a:ext cx="360062" cy="492534"/>
            </a:xfrm>
            <a:prstGeom prst="line">
              <a:avLst/>
            </a:prstGeom>
            <a:noFill/>
            <a:ln w="25400">
              <a:solidFill>
                <a:srgbClr val="E3626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0" name="Line 106">
              <a:extLst>
                <a:ext uri="{FF2B5EF4-FFF2-40B4-BE49-F238E27FC236}">
                  <a16:creationId xmlns:a16="http://schemas.microsoft.com/office/drawing/2014/main" id="{EC5D840A-E06C-3579-960F-E9F75E1045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064272" y="3200373"/>
              <a:ext cx="1694690" cy="87273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B3189C-BAE7-930B-58C3-C2B510471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4375" y="3351109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9258605-A12B-4600-3B20-90D68AF15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9636" y="3120684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34C8F03-1EE2-3ADD-94F3-833AD366C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5418" y="2492775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D519421-6EFD-B59D-8293-53C69A129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9114" y="3552732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49AAEC2-FB22-6622-A046-4B86EB9F045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726316" y="4042385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BA97F0A-F872-FB4A-764C-5B4C70760C7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371056" y="3863806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218BFF3-28BE-50B1-CB28-EF68619C078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015795" y="3685226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FEB4B54-2E8E-AC32-7E8B-F10DEC4DD07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660534" y="3506647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9422122-5901-EF46-DD03-83F726073CA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950013" y="3270461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094E66B-24FE-2505-AF94-5106CB32564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594752" y="3184051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0439EA2-E0AF-E9AD-8FF3-F5C8AEE6FED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305274" y="3362631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22" name="Text Box 118">
              <a:extLst>
                <a:ext uri="{FF2B5EF4-FFF2-40B4-BE49-F238E27FC236}">
                  <a16:creationId xmlns:a16="http://schemas.microsoft.com/office/drawing/2014/main" id="{697F38DD-C2F7-8110-027E-110FD844B0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3648" y="2662714"/>
              <a:ext cx="734526" cy="27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i="1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lang="en-US" sz="12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" name="Text Box 119">
              <a:extLst>
                <a:ext uri="{FF2B5EF4-FFF2-40B4-BE49-F238E27FC236}">
                  <a16:creationId xmlns:a16="http://schemas.microsoft.com/office/drawing/2014/main" id="{127A3D1D-6954-BFEF-8313-B4DFA10070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5385" y="3999181"/>
              <a:ext cx="734526" cy="27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i="1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lang="en-US" sz="12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" name="Text Box 120">
              <a:extLst>
                <a:ext uri="{FF2B5EF4-FFF2-40B4-BE49-F238E27FC236}">
                  <a16:creationId xmlns:a16="http://schemas.microsoft.com/office/drawing/2014/main" id="{4F4B2228-87E4-4076-0EA4-BEB7E7C82D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42394" y="3032355"/>
              <a:ext cx="735486" cy="27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i="1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lang="en-US" sz="12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" name="Text Box 121">
              <a:extLst>
                <a:ext uri="{FF2B5EF4-FFF2-40B4-BE49-F238E27FC236}">
                  <a16:creationId xmlns:a16="http://schemas.microsoft.com/office/drawing/2014/main" id="{A17B2955-B8DD-3FB8-18FA-2BFCAF5354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80657" y="3814840"/>
              <a:ext cx="735486" cy="27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i="1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lang="en-US" sz="12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67CEA8-E90B-9B0C-31F7-5A2726B49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4782" y="4762464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3A07DE5-7641-A65E-9934-81488930AAD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432997" y="5000570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A03894B-5EF0-66A1-A373-BA9E10CF273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083497" y="4516677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8E07438-889E-9F74-023D-1FBB529C23F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261128" y="4763424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57DDF6E-9D1B-84D6-538C-0F4A1569362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924110" y="4310255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31" name="Text Box 127">
              <a:extLst>
                <a:ext uri="{FF2B5EF4-FFF2-40B4-BE49-F238E27FC236}">
                  <a16:creationId xmlns:a16="http://schemas.microsoft.com/office/drawing/2014/main" id="{48FF04FC-915F-A73C-4DA1-48800E6CFA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77634" y="4721180"/>
              <a:ext cx="735486" cy="27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i="1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endParaRPr lang="en-US" sz="12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2" name="Text Box 128">
              <a:extLst>
                <a:ext uri="{FF2B5EF4-FFF2-40B4-BE49-F238E27FC236}">
                  <a16:creationId xmlns:a16="http://schemas.microsoft.com/office/drawing/2014/main" id="{7381B9D9-ABA4-9459-3882-190D711BA7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89746" y="4813350"/>
              <a:ext cx="734526" cy="27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i="1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endParaRPr lang="en-US" sz="12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3" name="Line 129">
              <a:extLst>
                <a:ext uri="{FF2B5EF4-FFF2-40B4-BE49-F238E27FC236}">
                  <a16:creationId xmlns:a16="http://schemas.microsoft.com/office/drawing/2014/main" id="{F1E3E47B-B781-C687-BE91-C8481392EE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200594" y="2567664"/>
              <a:ext cx="1694690" cy="87273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8209C13-CA10-ABEF-29C4-3A6A64E3A50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183311" y="2550382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853E5DF-0155-DE4E-25D4-D904EA9A1E4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528010" y="2723201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E310CBE-A6E5-FD39-5FFA-18ABF530369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883271" y="2913301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141CB6E-3195-CE43-48CB-FF210A4C48C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238531" y="3091881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38" name="Line 134">
              <a:extLst>
                <a:ext uri="{FF2B5EF4-FFF2-40B4-BE49-F238E27FC236}">
                  <a16:creationId xmlns:a16="http://schemas.microsoft.com/office/drawing/2014/main" id="{C3CA5BC3-64DC-20DB-676A-D86DFDDD68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63536" y="3459601"/>
              <a:ext cx="2066273" cy="1063797"/>
            </a:xfrm>
            <a:prstGeom prst="line">
              <a:avLst/>
            </a:prstGeom>
            <a:noFill/>
            <a:ln w="25400">
              <a:solidFill>
                <a:srgbClr val="E3626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39" name="Line 135">
              <a:extLst>
                <a:ext uri="{FF2B5EF4-FFF2-40B4-BE49-F238E27FC236}">
                  <a16:creationId xmlns:a16="http://schemas.microsoft.com/office/drawing/2014/main" id="{6C9DD5E8-1D35-F354-C94C-60B57F4448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14303" y="2362201"/>
              <a:ext cx="1683168" cy="866975"/>
            </a:xfrm>
            <a:prstGeom prst="line">
              <a:avLst/>
            </a:prstGeom>
            <a:noFill/>
            <a:ln w="25400">
              <a:solidFill>
                <a:srgbClr val="E3626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4181581-10FA-7C2E-3916-66B7C3261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7673" y="4318896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3AA4BEB-B936-32E2-CB90-C6C7A0F5C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2412" y="4515717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C535215-41E6-4BFD-4772-1D8200AE2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3894" y="4134555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7062F9B-6AA6-AC8F-220E-99E8D40A3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9155" y="3955976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346090F-E2B7-4BB3-2428-89CC18F10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4415" y="3765875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0CAE5B8-44A3-9AF9-306B-7050D49B5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4896" y="2855695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CDDB439-FD84-C509-9D63-303B15B78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0157" y="2677116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5819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and chart on a white background&#10;&#10;Description automatically generated">
            <a:extLst>
              <a:ext uri="{FF2B5EF4-FFF2-40B4-BE49-F238E27FC236}">
                <a16:creationId xmlns:a16="http://schemas.microsoft.com/office/drawing/2014/main" id="{BF097DF2-3717-EE8A-38A6-A274BFFBC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23" y="200539"/>
            <a:ext cx="11877354" cy="2971287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55D7254-916F-48F1-5A6E-3598BB78C8B7}"/>
              </a:ext>
            </a:extLst>
          </p:cNvPr>
          <p:cNvSpPr/>
          <p:nvPr/>
        </p:nvSpPr>
        <p:spPr>
          <a:xfrm>
            <a:off x="643939" y="422284"/>
            <a:ext cx="1870661" cy="654097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A302EFD-76D2-F1EA-E7B9-128352C22AB2}"/>
              </a:ext>
            </a:extLst>
          </p:cNvPr>
          <p:cNvSpPr/>
          <p:nvPr/>
        </p:nvSpPr>
        <p:spPr>
          <a:xfrm>
            <a:off x="5280660" y="3011806"/>
            <a:ext cx="1160145" cy="16002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4570D9-EF23-01F4-F69F-BE08E2210DD4}"/>
              </a:ext>
            </a:extLst>
          </p:cNvPr>
          <p:cNvSpPr txBox="1"/>
          <p:nvPr/>
        </p:nvSpPr>
        <p:spPr>
          <a:xfrm>
            <a:off x="185953" y="3361361"/>
            <a:ext cx="1190665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(2.a) The faulted model invoking a lateral velocity change in the second layer does not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significantly on the best-fitting model of a single horizontal layer boundary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constant velocity within layers. The best-fitting </a:t>
            </a:r>
            <a:r>
              <a:rPr lang="en-US" sz="2400" b="1" i="1" dirty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Refract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 with zero dip and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misfit of 0.75817 </a:t>
            </a:r>
            <a:r>
              <a:rPr lang="en-US" sz="2400" dirty="0" err="1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(compared to 0.753304 </a:t>
            </a:r>
            <a:r>
              <a:rPr lang="en-US" sz="2400" dirty="0" err="1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above) had similar parameters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 for a constant 1514 m/s velocity in layer 2. The tiny improvement in misfit and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difference (21 m/s) in layer 2 velocities suggests that we are fitting noise, and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not justify adding two extra parameters to the model. (In fact, with a 0.72962 </a:t>
            </a:r>
            <a:r>
              <a:rPr lang="en-US" sz="2400" dirty="0" err="1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RMS misfit, the dipping layer model does better than the fault model with changing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second-layer velocity while using one less parameter.)</a:t>
            </a:r>
          </a:p>
        </p:txBody>
      </p:sp>
    </p:spTree>
    <p:extLst>
      <p:ext uri="{BB962C8B-B14F-4D97-AF65-F5344CB8AC3E}">
        <p14:creationId xmlns:p14="http://schemas.microsoft.com/office/powerpoint/2010/main" val="3505021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6CD10A-0A46-E7F1-2464-10F0BD8DC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77" y="52792"/>
            <a:ext cx="12021247" cy="2924723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839A429-947F-AAE6-EDFB-C02667113057}"/>
              </a:ext>
            </a:extLst>
          </p:cNvPr>
          <p:cNvSpPr/>
          <p:nvPr/>
        </p:nvSpPr>
        <p:spPr>
          <a:xfrm>
            <a:off x="472489" y="274537"/>
            <a:ext cx="1870661" cy="654097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83C5B9F-82EC-19BB-741D-26D309DB8B67}"/>
              </a:ext>
            </a:extLst>
          </p:cNvPr>
          <p:cNvSpPr/>
          <p:nvPr/>
        </p:nvSpPr>
        <p:spPr>
          <a:xfrm>
            <a:off x="5234940" y="2818339"/>
            <a:ext cx="1160145" cy="16002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996075-FEC0-03E6-AFE3-7AFD6C0F80B8}"/>
              </a:ext>
            </a:extLst>
          </p:cNvPr>
          <p:cNvSpPr txBox="1"/>
          <p:nvPr/>
        </p:nvSpPr>
        <p:spPr>
          <a:xfrm>
            <a:off x="179541" y="3039455"/>
            <a:ext cx="1179361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(2.a) The model with an offset layer boundary, on the other hand, </a:t>
            </a:r>
            <a:r>
              <a:rPr lang="en-US" sz="2400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does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improve</a:t>
            </a:r>
          </a:p>
          <a:p>
            <a:r>
              <a:rPr lang="en-US" sz="2400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very significantly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over </a:t>
            </a:r>
            <a:r>
              <a:rPr lang="en-US" sz="2400" b="1" i="1" dirty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Refract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’s best-fitting model of a single horizontal layer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boundary and constant velocity within layers. The RMS misfit of 0.52015 </a:t>
            </a:r>
            <a:r>
              <a:rPr lang="en-US" sz="2400" dirty="0" err="1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an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 over the dipping layer model (0.72962 </a:t>
            </a:r>
            <a:r>
              <a:rPr lang="en-US" sz="2400" dirty="0" err="1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at 99% confidence (or 3</a:t>
            </a:r>
            <a:r>
              <a:rPr lang="en-US" sz="2400" i="1" dirty="0">
                <a:latin typeface="Symbol" pitchFamily="2" charset="2"/>
                <a:cs typeface="Arial" panose="020B0604020202020204" pitchFamily="34" charset="0"/>
              </a:rPr>
              <a:t>s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is equivalent to saying that such an improvement could happen by chance only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out of 100 times. The 0.5 meter offset indicated by the model is small for a surface-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breaking earthquake so could just be a near-surface splay, but given a lack of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geomorphic expression nearby it may be the main scarp of the Wellsville fault branch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West Cache fault zone! Trenching of the WCFZ further south suggests one to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events since Bonneville </a:t>
            </a:r>
            <a:r>
              <a:rPr lang="en-US" sz="2400" dirty="0" err="1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highstand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the most recent occurring 3-5 ka.</a:t>
            </a:r>
          </a:p>
        </p:txBody>
      </p:sp>
    </p:spTree>
    <p:extLst>
      <p:ext uri="{BB962C8B-B14F-4D97-AF65-F5344CB8AC3E}">
        <p14:creationId xmlns:p14="http://schemas.microsoft.com/office/powerpoint/2010/main" val="3391942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8D3F724-8EC4-0385-ABB9-D7129421772E}"/>
              </a:ext>
            </a:extLst>
          </p:cNvPr>
          <p:cNvSpPr txBox="1"/>
          <p:nvPr/>
        </p:nvSpPr>
        <p:spPr>
          <a:xfrm>
            <a:off x="2401591" y="3136613"/>
            <a:ext cx="7388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ea typeface="ＭＳ Ｐゴシック" charset="0"/>
              </a:rPr>
              <a:t>Lab 3: Modeling Refraction Data</a:t>
            </a:r>
          </a:p>
        </p:txBody>
      </p:sp>
    </p:spTree>
    <p:extLst>
      <p:ext uri="{BB962C8B-B14F-4D97-AF65-F5344CB8AC3E}">
        <p14:creationId xmlns:p14="http://schemas.microsoft.com/office/powerpoint/2010/main" val="1513564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4CFA61F0-4CC0-7544-9D0C-F0A9A8FA2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2698" y="889844"/>
            <a:ext cx="8906605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Your lab assignment (due at 2:30pm on 21 Feb):</a:t>
            </a:r>
          </a:p>
          <a:p>
            <a:pPr>
              <a:defRPr/>
            </a:pPr>
            <a:endParaRPr lang="en-US" sz="600" i="0" dirty="0">
              <a:solidFill>
                <a:schemeClr val="accent1">
                  <a:lumMod val="60000"/>
                  <a:lumOff val="40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0. Install the Burger et al software on a pc/laptop you use.</a:t>
            </a:r>
          </a:p>
          <a:p>
            <a:pPr>
              <a:buFontTx/>
              <a:buChar char="•"/>
              <a:defRPr/>
            </a:pPr>
            <a:endParaRPr lang="en-US" sz="600" i="0" dirty="0">
              <a:solidFill>
                <a:schemeClr val="accent1">
                  <a:lumMod val="60000"/>
                  <a:lumOff val="40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1. Using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 Black" charset="0"/>
                <a:cs typeface="+mn-cs"/>
              </a:rPr>
              <a:t>Refract</a:t>
            </a: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i="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the travel-times for the picks given on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slide 3 of this </a:t>
            </a:r>
            <a:r>
              <a:rPr lang="en-US" i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Be sure to test a range of different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parameters for the velocity of the two layers and thickness of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the upper layer, and your lab write-up should discuss your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results for the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best possible model </a:t>
            </a: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(i.e., the model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parameters that give a </a:t>
            </a:r>
            <a:r>
              <a:rPr lang="en-US" b="1" dirty="0">
                <a:solidFill>
                  <a:srgbClr val="FF918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minimum RMS misfit </a:t>
            </a: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the 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model prediction and the measured travel-times!) Your lab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report should include screenshots of all four of the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 Black" charset="0"/>
                <a:cs typeface="+mn-cs"/>
              </a:rPr>
              <a:t>Refract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+mn-cs"/>
              </a:rPr>
              <a:t>  </a:t>
            </a: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windows (Model, Data, Plot, and Cross-section windows)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for completeness. The </a:t>
            </a:r>
            <a:r>
              <a:rPr lang="en-US" b="1" dirty="0">
                <a:solidFill>
                  <a:srgbClr val="FF918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RMS misfit</a:t>
            </a:r>
            <a:r>
              <a:rPr lang="en-US" i="0" dirty="0">
                <a:solidFill>
                  <a:srgbClr val="FF91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shown in the Data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window!</a:t>
            </a:r>
          </a:p>
        </p:txBody>
      </p:sp>
    </p:spTree>
    <p:extLst>
      <p:ext uri="{BB962C8B-B14F-4D97-AF65-F5344CB8AC3E}">
        <p14:creationId xmlns:p14="http://schemas.microsoft.com/office/powerpoint/2010/main" val="2886183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1F1FD544-9309-3646-967B-3BB90F7FB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766" y="797511"/>
            <a:ext cx="8082469" cy="5262979"/>
          </a:xfrm>
          <a:prstGeom prst="rect">
            <a:avLst/>
          </a:prstGeom>
          <a:solidFill>
            <a:srgbClr val="C8C8C8"/>
          </a:solidFill>
          <a:ln w="50800">
            <a:solidFill>
              <a:srgbClr val="FF0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300"/>
                </a:solidFill>
                <a:latin typeface="Arial Black" charset="0"/>
              </a:rPr>
              <a:t>A note on using Refract (&amp; any other code or</a:t>
            </a:r>
          </a:p>
          <a:p>
            <a:r>
              <a:rPr lang="en-US" i="1" dirty="0">
                <a:solidFill>
                  <a:srgbClr val="FF0300"/>
                </a:solidFill>
                <a:latin typeface="Arial Black" charset="0"/>
              </a:rPr>
              <a:t>     method):</a:t>
            </a:r>
          </a:p>
          <a:p>
            <a:endParaRPr lang="en-US" sz="800" i="1" dirty="0">
              <a:solidFill>
                <a:srgbClr val="FF0300"/>
              </a:solidFill>
              <a:latin typeface="Arial Black" charset="0"/>
            </a:endParaRPr>
          </a:p>
          <a:p>
            <a:r>
              <a:rPr lang="en-US" dirty="0">
                <a:solidFill>
                  <a:srgbClr val="0039AC"/>
                </a:solidFill>
              </a:rPr>
              <a:t>The goal of any modeling exercise is to match the model</a:t>
            </a:r>
          </a:p>
          <a:p>
            <a:r>
              <a:rPr lang="en-US" dirty="0">
                <a:solidFill>
                  <a:srgbClr val="0039AC"/>
                </a:solidFill>
              </a:rPr>
              <a:t>predictions to the data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as closely as possible</a:t>
            </a:r>
            <a:r>
              <a:rPr lang="en-US" dirty="0">
                <a:solidFill>
                  <a:srgbClr val="0039AC"/>
                </a:solidFill>
              </a:rPr>
              <a:t>. This</a:t>
            </a:r>
          </a:p>
          <a:p>
            <a:r>
              <a:rPr lang="en-US" dirty="0">
                <a:solidFill>
                  <a:srgbClr val="0039AC"/>
                </a:solidFill>
              </a:rPr>
              <a:t>means you should check (repeatedly!!!) whether another</a:t>
            </a:r>
          </a:p>
          <a:p>
            <a:r>
              <a:rPr lang="en-US" dirty="0">
                <a:solidFill>
                  <a:srgbClr val="0039AC"/>
                </a:solidFill>
              </a:rPr>
              <a:t>model with slightly different parameters gives a better</a:t>
            </a:r>
          </a:p>
          <a:p>
            <a:r>
              <a:rPr lang="en-US" dirty="0">
                <a:solidFill>
                  <a:srgbClr val="0039AC"/>
                </a:solidFill>
              </a:rPr>
              <a:t>fit to the data, before accepting a model as “correct”!</a:t>
            </a:r>
          </a:p>
          <a:p>
            <a:endParaRPr lang="en-US" sz="8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RMS misfit of your model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will be the final arbiter</a:t>
            </a:r>
          </a:p>
          <a:p>
            <a:r>
              <a:rPr lang="en-US" dirty="0">
                <a:solidFill>
                  <a:srgbClr val="0039AC"/>
                </a:solidFill>
              </a:rPr>
              <a:t>of whether or not your model is a likely representation of</a:t>
            </a:r>
          </a:p>
          <a:p>
            <a:r>
              <a:rPr lang="en-US" dirty="0">
                <a:solidFill>
                  <a:srgbClr val="0039AC"/>
                </a:solidFill>
              </a:rPr>
              <a:t>the subsurface structure. </a:t>
            </a:r>
          </a:p>
          <a:p>
            <a:endParaRPr lang="en-US" sz="800" dirty="0">
              <a:solidFill>
                <a:srgbClr val="0039AC"/>
              </a:solidFill>
            </a:endParaRPr>
          </a:p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Always include the RMS misfit of the model </a:t>
            </a:r>
          </a:p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to the data in any write-ups</a:t>
            </a:r>
            <a:r>
              <a:rPr lang="en-US" dirty="0">
                <a:solidFill>
                  <a:srgbClr val="0039AC"/>
                </a:solidFill>
              </a:rPr>
              <a:t>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of labs for this </a:t>
            </a:r>
          </a:p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class in which you model real data!!!</a:t>
            </a:r>
            <a:endParaRPr lang="en-US" dirty="0">
              <a:solidFill>
                <a:srgbClr val="0039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639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08C745E4-5E36-06A1-BD57-CE8DEE7FD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593" y="106792"/>
            <a:ext cx="1118928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marL="457200" indent="-457200" algn="l">
              <a:buAutoNum type="arabicParenBoth"/>
            </a:pP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The best possible model has upper layer thickness/velocity of about 5.05 m &amp;</a:t>
            </a: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377 m/s,</a:t>
            </a: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lower layer velocity of 1525 m/s, and layer dip of 0.18</a:t>
            </a:r>
            <a:r>
              <a:rPr lang="en-US" spc="-300" dirty="0">
                <a:solidFill>
                  <a:srgbClr val="0039AC"/>
                </a:solidFill>
                <a:latin typeface="Arial" panose="020B0604020202020204" pitchFamily="34" charset="0"/>
                <a:ea typeface="ＭＳ Ｐゴシック" charset="0"/>
                <a:cs typeface="Al Bayan Plain" pitchFamily="2" charset="-78"/>
              </a:rPr>
              <a:t>°</a:t>
            </a: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. (Some of you</a:t>
            </a:r>
          </a:p>
          <a:p>
            <a:pPr algn="l"/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did slightly better than this using more significant digits in the parameters!)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8744FD-8929-42AE-EF3D-CD67CA9601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7775"/>
          <a:stretch/>
        </p:blipFill>
        <p:spPr>
          <a:xfrm>
            <a:off x="247196" y="1393595"/>
            <a:ext cx="5760720" cy="5267508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A8CCB1C-FD63-087E-8104-E259EEF2AFB7}"/>
              </a:ext>
            </a:extLst>
          </p:cNvPr>
          <p:cNvSpPr/>
          <p:nvPr/>
        </p:nvSpPr>
        <p:spPr>
          <a:xfrm>
            <a:off x="309111" y="3056899"/>
            <a:ext cx="5439678" cy="654097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A5F67B-2FFC-0ACC-8B50-640F83B38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825" y="1427885"/>
            <a:ext cx="5760720" cy="5249688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46A4DBF-B5EE-5DBC-89CD-56A14A7F9109}"/>
              </a:ext>
            </a:extLst>
          </p:cNvPr>
          <p:cNvSpPr/>
          <p:nvPr/>
        </p:nvSpPr>
        <p:spPr>
          <a:xfrm>
            <a:off x="6219825" y="1974859"/>
            <a:ext cx="1735455" cy="265421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75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F59DF4-5F8F-4331-AE24-E5FDA6A86632}"/>
              </a:ext>
            </a:extLst>
          </p:cNvPr>
          <p:cNvSpPr/>
          <p:nvPr/>
        </p:nvSpPr>
        <p:spPr>
          <a:xfrm>
            <a:off x="6234382" y="4212493"/>
            <a:ext cx="420283" cy="318052"/>
          </a:xfrm>
          <a:prstGeom prst="rect">
            <a:avLst/>
          </a:prstGeom>
          <a:solidFill>
            <a:srgbClr val="819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3D3EC9-009D-988E-B321-512404A88D41}"/>
              </a:ext>
            </a:extLst>
          </p:cNvPr>
          <p:cNvSpPr/>
          <p:nvPr/>
        </p:nvSpPr>
        <p:spPr>
          <a:xfrm>
            <a:off x="2249216" y="5297278"/>
            <a:ext cx="681541" cy="340770"/>
          </a:xfrm>
          <a:prstGeom prst="rect">
            <a:avLst/>
          </a:prstGeom>
          <a:solidFill>
            <a:srgbClr val="85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3E0853-3719-C984-7C3F-0523309B3FDC}"/>
              </a:ext>
            </a:extLst>
          </p:cNvPr>
          <p:cNvSpPr txBox="1"/>
          <p:nvPr/>
        </p:nvSpPr>
        <p:spPr>
          <a:xfrm>
            <a:off x="90189" y="2653943"/>
            <a:ext cx="1208459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for the Benson Park-n-Ride site: Our motivation was to assess whether</a:t>
            </a:r>
          </a:p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could find evidence for an inferred location of the West Cache Fault. Inspection at</a:t>
            </a:r>
          </a:p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site showed the surface layer is a soil with fairly high clay content. Geologic</a:t>
            </a:r>
          </a:p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mapping near the location (circled above, from Solomon [1999]) suggests the surface</a:t>
            </a:r>
          </a:p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deposits are Provo lacustrine sand and silts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lps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and interprets the West Cache fault</a:t>
            </a:r>
          </a:p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(dashed w/ question marks, indicating the fault is not mapped based on observational</a:t>
            </a:r>
          </a:p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there) as approximately following the contact with Provo/Bonneville lacustrine</a:t>
            </a:r>
          </a:p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silts and clays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lbpm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It is worth noting that only one recent offset of the WCF has been</a:t>
            </a:r>
          </a:p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dated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after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Lake Bonneville dropped to the Provo level. We placed our seismic</a:t>
            </a:r>
          </a:p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 about 100 m west of the mapped fault “guess” (because further east was muddy</a:t>
            </a:r>
          </a:p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still snow-covered!)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F44889-8D66-A904-F055-7A5054A27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95" y="214521"/>
            <a:ext cx="3521710" cy="249524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73C8EC1-5638-8E46-D242-03DA97D2D173}"/>
              </a:ext>
            </a:extLst>
          </p:cNvPr>
          <p:cNvSpPr/>
          <p:nvPr/>
        </p:nvSpPr>
        <p:spPr>
          <a:xfrm>
            <a:off x="2131625" y="2479071"/>
            <a:ext cx="148590" cy="1428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7D9088-438B-D697-B287-6F8D4262E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657" y="624220"/>
            <a:ext cx="3177485" cy="16898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97E000-66D9-3D0F-F616-28AD27BFA1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21"/>
          <a:stretch/>
        </p:blipFill>
        <p:spPr>
          <a:xfrm>
            <a:off x="6963841" y="213449"/>
            <a:ext cx="5083958" cy="249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31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330CFE02-8283-A37A-3C5D-C1C16CA2E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4348" y="1382286"/>
            <a:ext cx="9263305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algn="l"/>
            <a:r>
              <a:rPr lang="en-US" sz="32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ea typeface="ＭＳ Ｐゴシック" charset="0"/>
              </a:rPr>
              <a:t>Lab 3 Continued</a:t>
            </a:r>
          </a:p>
          <a:p>
            <a:pPr algn="l"/>
            <a:endParaRPr lang="en-US" sz="1200" i="1" dirty="0">
              <a:solidFill>
                <a:schemeClr val="accent1">
                  <a:lumMod val="60000"/>
                  <a:lumOff val="40000"/>
                </a:schemeClr>
              </a:solidFill>
              <a:latin typeface="Arial Black" charset="0"/>
              <a:ea typeface="ＭＳ Ｐゴシック" charset="0"/>
            </a:endParaRP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Your write-up should address the following:</a:t>
            </a: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(1.a) Is there unequivocal evidence for dip on the layer interface(s)</a:t>
            </a: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    generating your arrivals? </a:t>
            </a: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(1.b) If the model has a </a:t>
            </a:r>
            <a:r>
              <a:rPr lang="ja-JP" altLang="en-US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“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dipping</a:t>
            </a:r>
            <a:r>
              <a:rPr lang="ja-JP" altLang="en-US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”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 layer, is the dip consistent with</a:t>
            </a: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   the thickness change you’d expect at this location if it were offset</a:t>
            </a: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   by the WCF?</a:t>
            </a: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(1.c) Is there misfit in your best-fitting model of the picks that</a:t>
            </a: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    can’t be reduced by changing the model parameters?</a:t>
            </a: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(1.d) If so, how might you interpret that misfit?</a:t>
            </a:r>
          </a:p>
        </p:txBody>
      </p:sp>
    </p:spTree>
    <p:extLst>
      <p:ext uri="{BB962C8B-B14F-4D97-AF65-F5344CB8AC3E}">
        <p14:creationId xmlns:p14="http://schemas.microsoft.com/office/powerpoint/2010/main" val="1148323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C4271D-03A9-45F9-BDC1-3FBA8418E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53035"/>
            <a:ext cx="6763407" cy="45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B1FB87-A6A8-6D10-348F-1CD105A60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9055" y="153035"/>
            <a:ext cx="4132017" cy="4572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DAC980-517A-BDED-EBEA-B7E0F3764804}"/>
              </a:ext>
            </a:extLst>
          </p:cNvPr>
          <p:cNvSpPr txBox="1"/>
          <p:nvPr/>
        </p:nvSpPr>
        <p:spPr>
          <a:xfrm>
            <a:off x="265302" y="4819476"/>
            <a:ext cx="116613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(1.a) The data are very well-fit (RMS 0.7296 </a:t>
            </a:r>
            <a:r>
              <a:rPr lang="en-US" sz="2400" dirty="0" err="1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by a two-layer model with a very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slight dip (0.18°). The best model with similar parameter significant digits and no dip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gives an RMS misfit of 0.7582 </a:t>
            </a:r>
            <a:r>
              <a:rPr lang="en-US" sz="2400" dirty="0" err="1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ms.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suggested in class that a difference of 0.01 </a:t>
            </a:r>
            <a:r>
              <a:rPr lang="en-US" sz="2400" dirty="0" err="1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significant… But using statistical tests, this difference is significant at only about 22%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confidence. So while the dip improves the fit, it is not “required” at high confidence.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1105BC-807C-9343-7FDC-AD8C751891FC}"/>
              </a:ext>
            </a:extLst>
          </p:cNvPr>
          <p:cNvSpPr txBox="1"/>
          <p:nvPr/>
        </p:nvSpPr>
        <p:spPr>
          <a:xfrm>
            <a:off x="836642" y="2258291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E5A109-F18E-94CB-4B4C-F001EC33E2A2}"/>
              </a:ext>
            </a:extLst>
          </p:cNvPr>
          <p:cNvSpPr txBox="1"/>
          <p:nvPr/>
        </p:nvSpPr>
        <p:spPr>
          <a:xfrm>
            <a:off x="6501767" y="2258291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43DEEB-0713-C5FB-2C9A-3D12C75E2E48}"/>
              </a:ext>
            </a:extLst>
          </p:cNvPr>
          <p:cNvSpPr txBox="1"/>
          <p:nvPr/>
        </p:nvSpPr>
        <p:spPr>
          <a:xfrm>
            <a:off x="8088284" y="2258291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A4E1F9-737E-EDA4-0A48-DD7EB6A0B356}"/>
              </a:ext>
            </a:extLst>
          </p:cNvPr>
          <p:cNvSpPr txBox="1"/>
          <p:nvPr/>
        </p:nvSpPr>
        <p:spPr>
          <a:xfrm>
            <a:off x="11034797" y="2258291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590212D6-B887-8330-5664-5D2D2185A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752" y="2746593"/>
            <a:ext cx="405431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(1.a) Is there unequivocal</a:t>
            </a: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evidence for dip on the layer</a:t>
            </a: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interface(s) generating your</a:t>
            </a:r>
          </a:p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0"/>
              </a:rPr>
              <a:t>arrivals? </a:t>
            </a:r>
          </a:p>
        </p:txBody>
      </p:sp>
    </p:spTree>
    <p:extLst>
      <p:ext uri="{BB962C8B-B14F-4D97-AF65-F5344CB8AC3E}">
        <p14:creationId xmlns:p14="http://schemas.microsoft.com/office/powerpoint/2010/main" val="1618946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D4752A-E805-C0A5-33C7-2392A5863720}"/>
              </a:ext>
            </a:extLst>
          </p:cNvPr>
          <p:cNvSpPr txBox="1"/>
          <p:nvPr/>
        </p:nvSpPr>
        <p:spPr>
          <a:xfrm>
            <a:off x="485329" y="889844"/>
            <a:ext cx="11110734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Aside: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those who may want to test statistical confidence in model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parameters for themselves, you can use the Likelihood Ratio Method for this. 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expect:</a:t>
            </a:r>
          </a:p>
          <a:p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which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 RMS misfit for a set of parameters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 smallest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misfit;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 number of model parameters;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 number of 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measurements,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 – </a:t>
            </a:r>
            <a:r>
              <a:rPr lang="en-US" sz="2400" i="1" dirty="0">
                <a:latin typeface="Symbol" pitchFamily="2" charset="2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confidence expressed as a fraction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and </a:t>
            </a:r>
            <a:r>
              <a:rPr lang="en-US" sz="2400" i="1" dirty="0">
                <a:latin typeface="Lucida Calligraphy" panose="03010101010101010101" pitchFamily="66" charset="77"/>
                <a:ea typeface="Cambria Math" panose="02040503050406030204" pitchFamily="18" charset="0"/>
                <a:cs typeface="Algerian" panose="020F0502020204030204" pitchFamily="34" charset="0"/>
              </a:rPr>
              <a:t>F 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–1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inverse of the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-cumulative statistical distribution. The </a:t>
            </a:r>
            <a:r>
              <a:rPr lang="en-US" sz="2400" dirty="0" err="1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finv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function can be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 in </a:t>
            </a:r>
            <a:r>
              <a:rPr lang="en-US" sz="2400" dirty="0" err="1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Matlab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Excel, and other software!</a:t>
            </a:r>
          </a:p>
          <a:p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my calculations,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0.7582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0.7296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48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I varied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 – </a:t>
            </a:r>
            <a:r>
              <a:rPr lang="en-US" sz="2400" i="1" dirty="0">
                <a:latin typeface="Symbol" pitchFamily="2" charset="2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match the ratio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order to find the confidence.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E917B0-9F5B-4D36-5143-ECB464005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871360"/>
            <a:ext cx="5029200" cy="885825"/>
          </a:xfrm>
          <a:prstGeom prst="rect">
            <a:avLst/>
          </a:prstGeom>
          <a:solidFill>
            <a:srgbClr val="B3B3B3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F9BA67-B4E4-C5F6-EB2C-063ABA035EF8}"/>
              </a:ext>
            </a:extLst>
          </p:cNvPr>
          <p:cNvCxnSpPr/>
          <p:nvPr/>
        </p:nvCxnSpPr>
        <p:spPr>
          <a:xfrm>
            <a:off x="7549515" y="3577590"/>
            <a:ext cx="1943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320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19784</TotalTime>
  <Words>1886</Words>
  <Application>Microsoft Macintosh PowerPoint</Application>
  <PresentationFormat>Widescreen</PresentationFormat>
  <Paragraphs>220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Lucida Calligraphy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34</cp:revision>
  <cp:lastPrinted>2022-01-10T14:45:35Z</cp:lastPrinted>
  <dcterms:created xsi:type="dcterms:W3CDTF">2022-01-10T14:15:51Z</dcterms:created>
  <dcterms:modified xsi:type="dcterms:W3CDTF">2024-03-01T19:43:38Z</dcterms:modified>
</cp:coreProperties>
</file>