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94" r:id="rId9"/>
    <p:sldId id="273" r:id="rId10"/>
    <p:sldId id="295" r:id="rId11"/>
    <p:sldId id="303" r:id="rId12"/>
    <p:sldId id="304" r:id="rId13"/>
    <p:sldId id="285" r:id="rId14"/>
    <p:sldId id="305" r:id="rId15"/>
    <p:sldId id="306" r:id="rId16"/>
    <p:sldId id="292" r:id="rId17"/>
    <p:sldId id="307" r:id="rId18"/>
    <p:sldId id="284" r:id="rId19"/>
    <p:sldId id="308" r:id="rId20"/>
    <p:sldId id="309" r:id="rId21"/>
    <p:sldId id="310" r:id="rId22"/>
    <p:sldId id="348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hyperlink" Target="http://www.crew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035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44366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2B884089-9606-DE4D-F8AC-0087E2D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553" y="2828836"/>
            <a:ext cx="39708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Review for Exam 1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(Seismic Methods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Section of the Course)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2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58F913F-3129-C7EB-588F-94D05939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28" y="843677"/>
            <a:ext cx="874194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Fundamentals of 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of a medium is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 =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dirty="0">
                <a:solidFill>
                  <a:srgbClr val="0039AC"/>
                </a:solidFill>
              </a:rPr>
              <a:t>. Reflected and</a:t>
            </a:r>
          </a:p>
          <a:p>
            <a:r>
              <a:rPr lang="en-US" dirty="0">
                <a:solidFill>
                  <a:srgbClr val="0039AC"/>
                </a:solidFill>
              </a:rPr>
              <a:t>   refracted amplitudes depend on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 contrast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via reflection &amp; refraction coefficients (for normal-incidence):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Source</a:t>
            </a:r>
            <a:r>
              <a:rPr lang="en-US" dirty="0">
                <a:solidFill>
                  <a:srgbClr val="0039AC"/>
                </a:solidFill>
              </a:rPr>
              <a:t> amplitude determines the total energy in an</a:t>
            </a:r>
          </a:p>
          <a:p>
            <a:r>
              <a:rPr lang="en-US" dirty="0">
                <a:solidFill>
                  <a:srgbClr val="0039AC"/>
                </a:solidFill>
              </a:rPr>
              <a:t>   (idealized) elastic wave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Geometrical Spreading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distributes energy over</a:t>
            </a:r>
          </a:p>
          <a:p>
            <a:r>
              <a:rPr lang="en-US" dirty="0">
                <a:solidFill>
                  <a:srgbClr val="0003AA"/>
                </a:solidFill>
              </a:rPr>
              <a:t>   increasing surface area of the wavefront.</a:t>
            </a:r>
          </a:p>
          <a:p>
            <a:r>
              <a:rPr lang="en-US" dirty="0">
                <a:solidFill>
                  <a:srgbClr val="0003AA"/>
                </a:solidFill>
              </a:rPr>
              <a:t>   Uniform half-space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spreading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7890-F11B-6632-5123-D56252A85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152" y="2423112"/>
            <a:ext cx="2679700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1D8B6-B4EC-600A-CD24-E6090B62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8227" y="2423112"/>
            <a:ext cx="2700338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64F67-01C5-8189-2257-DB21EFAE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262703"/>
            <a:ext cx="838200" cy="6651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609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>
            <a:extLst>
              <a:ext uri="{FF2B5EF4-FFF2-40B4-BE49-F238E27FC236}">
                <a16:creationId xmlns:a16="http://schemas.microsoft.com/office/drawing/2014/main" id="{D8FA5D91-7962-A487-D516-856EEF5A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520" y="1659498"/>
            <a:ext cx="842096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 Jan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Amplitude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</a:rPr>
              <a:t>For a refracted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head wave</a:t>
            </a:r>
            <a:r>
              <a:rPr lang="en-US" dirty="0">
                <a:solidFill>
                  <a:srgbClr val="0039AC"/>
                </a:solidFill>
              </a:rPr>
              <a:t>, geometrical spreading is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cylindrical spreading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sz="30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Anelastic Attenuation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converts part of the elastic</a:t>
            </a:r>
          </a:p>
          <a:p>
            <a:r>
              <a:rPr lang="en-US" dirty="0">
                <a:solidFill>
                  <a:srgbClr val="0039AC"/>
                </a:solidFill>
              </a:rPr>
              <a:t>   wave energy to work and </a:t>
            </a:r>
            <a:r>
              <a:rPr lang="en-US" dirty="0">
                <a:solidFill>
                  <a:srgbClr val="0003AA"/>
                </a:solidFill>
              </a:rPr>
              <a:t>depends on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Quality Factor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rgbClr val="0003AA"/>
                </a:solidFill>
              </a:rPr>
              <a:t>: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5F020-2954-9619-F8C7-13E2370A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859826"/>
            <a:ext cx="904875" cy="73025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55BF1-E60C-7C63-F584-32F27CF3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36503"/>
            <a:ext cx="1524000" cy="7620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72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F2987563-9968-2195-C2A6-F2F7F91AF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307" y="1720840"/>
            <a:ext cx="93233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29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Attenuation</a:t>
            </a:r>
            <a:r>
              <a:rPr lang="en-US" dirty="0">
                <a:solidFill>
                  <a:srgbClr val="0039AC"/>
                </a:solidFill>
              </a:rPr>
              <a:t> quality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another physical rock property</a:t>
            </a:r>
          </a:p>
          <a:p>
            <a:r>
              <a:rPr lang="en-US" dirty="0">
                <a:solidFill>
                  <a:srgbClr val="0039AC"/>
                </a:solidFill>
              </a:rPr>
              <a:t>   that gives different information than velocity (more sensitive</a:t>
            </a:r>
          </a:p>
          <a:p>
            <a:r>
              <a:rPr lang="en-US" dirty="0">
                <a:solidFill>
                  <a:srgbClr val="0039AC"/>
                </a:solidFill>
              </a:rPr>
              <a:t>   to shallow porosity &amp; fluids, deep temperature, melt &amp; volatiles)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hard to measure though because amplitudes also depend</a:t>
            </a:r>
          </a:p>
          <a:p>
            <a:r>
              <a:rPr lang="en-US" dirty="0">
                <a:solidFill>
                  <a:srgbClr val="0039AC"/>
                </a:solidFill>
              </a:rPr>
              <a:t>   on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energy partitioning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mode conversions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multipathing</a:t>
            </a:r>
            <a:r>
              <a:rPr lang="en-US" dirty="0">
                <a:solidFill>
                  <a:srgbClr val="0039AC"/>
                </a:solidFill>
              </a:rPr>
              <a:t>, and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scattering</a:t>
            </a:r>
          </a:p>
          <a:p>
            <a:r>
              <a:rPr lang="en-US" dirty="0">
                <a:solidFill>
                  <a:srgbClr val="0039AC"/>
                </a:solidFill>
              </a:rPr>
              <a:t>• Still,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can help to interpret seismic images (if you can measure</a:t>
            </a:r>
          </a:p>
          <a:p>
            <a:r>
              <a:rPr lang="en-US" dirty="0">
                <a:solidFill>
                  <a:srgbClr val="0039AC"/>
                </a:solidFill>
              </a:rPr>
              <a:t>   it)!</a:t>
            </a:r>
          </a:p>
        </p:txBody>
      </p:sp>
    </p:spTree>
    <p:extLst>
      <p:ext uri="{BB962C8B-B14F-4D97-AF65-F5344CB8AC3E}">
        <p14:creationId xmlns:p14="http://schemas.microsoft.com/office/powerpoint/2010/main" val="247858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0">
            <a:extLst>
              <a:ext uri="{FF2B5EF4-FFF2-40B4-BE49-F238E27FC236}">
                <a16:creationId xmlns:a16="http://schemas.microsoft.com/office/drawing/2014/main" id="{6F3E8D88-76CC-6C4C-B4B9-A150EB701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942" y="1166843"/>
            <a:ext cx="937211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29 Jan continued: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Equations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or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 </a:t>
            </a:r>
            <a:r>
              <a:rPr lang="en-US" i="1" dirty="0"/>
              <a:t>P</a:t>
            </a:r>
            <a:r>
              <a:rPr lang="en-US" dirty="0">
                <a:solidFill>
                  <a:srgbClr val="0039AC"/>
                </a:solidFill>
              </a:rPr>
              <a:t>) occurs when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≠ 0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• Introduced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parameter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(based on Snell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Law):</a:t>
            </a:r>
          </a:p>
          <a:p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Predicts propagation paths if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i="1" dirty="0">
                <a:solidFill>
                  <a:schemeClr val="accent2"/>
                </a:solidFill>
                <a:latin typeface="Symbol" charset="0"/>
                <a:sym typeface="Symbol" charset="0"/>
              </a:rPr>
              <a:t>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structure is known! </a:t>
            </a:r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Continuous displacements (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   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    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stresses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(               ,                ) provide four equations in five unknown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amplitudes of incoming and outgoing waves… Normalize 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by amplitude of incoming wave gives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’ equations 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Graphical user interface models of </a:t>
            </a:r>
            <a:r>
              <a:rPr lang="en-US" dirty="0" err="1">
                <a:solidFill>
                  <a:srgbClr val="0039AC"/>
                </a:solidFill>
              </a:rPr>
              <a:t>Zoeppritz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 equations are at</a:t>
            </a:r>
          </a:p>
          <a:p>
            <a:r>
              <a:rPr lang="en-US" dirty="0"/>
              <a:t>    </a:t>
            </a:r>
            <a:r>
              <a:rPr lang="en-US" dirty="0">
                <a:hlinkClick r:id="rId2"/>
              </a:rPr>
              <a:t>http://www.crewes.org/</a:t>
            </a:r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1B939-2040-7949-98CF-944EEFE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4" y="2349745"/>
            <a:ext cx="40401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00247-7C6C-614D-B324-3253A0351CB1}"/>
                  </a:ext>
                </a:extLst>
              </p:cNvPr>
              <p:cNvSpPr txBox="1"/>
              <p:nvPr/>
            </p:nvSpPr>
            <p:spPr>
              <a:xfrm>
                <a:off x="5435274" y="3429943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00247-7C6C-614D-B324-3253A035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74" y="3429943"/>
                <a:ext cx="1204056" cy="369332"/>
              </a:xfrm>
              <a:prstGeom prst="rect">
                <a:avLst/>
              </a:prstGeom>
              <a:blipFill>
                <a:blip r:embed="rId4"/>
                <a:stretch>
                  <a:fillRect l="-631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48CF00-309E-A843-88B4-4E42B38A8A08}"/>
                  </a:ext>
                </a:extLst>
              </p:cNvPr>
              <p:cNvSpPr txBox="1"/>
              <p:nvPr/>
            </p:nvSpPr>
            <p:spPr>
              <a:xfrm>
                <a:off x="6678139" y="3429943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48CF00-309E-A843-88B4-4E42B38A8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39" y="3429943"/>
                <a:ext cx="1204056" cy="369332"/>
              </a:xfrm>
              <a:prstGeom prst="rect">
                <a:avLst/>
              </a:prstGeom>
              <a:blipFill>
                <a:blip r:embed="rId5"/>
                <a:stretch>
                  <a:fillRect l="-52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C8A5E-9AA6-2348-B43A-3072C7DFE385}"/>
                  </a:ext>
                </a:extLst>
              </p:cNvPr>
              <p:cNvSpPr txBox="1"/>
              <p:nvPr/>
            </p:nvSpPr>
            <p:spPr>
              <a:xfrm>
                <a:off x="1953739" y="3779231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C8A5E-9AA6-2348-B43A-3072C7DFE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39" y="3779231"/>
                <a:ext cx="1294928" cy="369332"/>
              </a:xfrm>
              <a:prstGeom prst="rect">
                <a:avLst/>
              </a:prstGeom>
              <a:blipFill>
                <a:blip r:embed="rId6"/>
                <a:stretch>
                  <a:fillRect l="-485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AC6A0-5E9A-AB46-908B-24E429C0C8B7}"/>
                  </a:ext>
                </a:extLst>
              </p:cNvPr>
              <p:cNvSpPr txBox="1"/>
              <p:nvPr/>
            </p:nvSpPr>
            <p:spPr>
              <a:xfrm>
                <a:off x="3418100" y="3779231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AC6A0-5E9A-AB46-908B-24E429C0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00" y="3779231"/>
                <a:ext cx="1294928" cy="369332"/>
              </a:xfrm>
              <a:prstGeom prst="rect">
                <a:avLst/>
              </a:prstGeom>
              <a:blipFill>
                <a:blip r:embed="rId7"/>
                <a:stretch>
                  <a:fillRect l="-58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97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63FA42E8-9E27-9F56-1D4C-7312ABF0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477" y="905975"/>
            <a:ext cx="8741047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31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Zoeppritz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’ equations and AVO</a:t>
            </a:r>
            <a:endParaRPr lang="en-US" b="1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en-US" b="1" i="1" dirty="0" err="1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Zoeppritz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’ equations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amplitudes of reflections and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refractions that vary with angle of incidence at a boundary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Amplitude vs offset (AVO)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amplitudes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at different offsets (hence different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infer properties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 Refraction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For 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single horizontal layer over a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halfspace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observed travel-times for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direct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and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refracted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arrivals: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32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give the velocities and layer thickness from </a:t>
            </a:r>
            <a:r>
              <a:rPr lang="en-US" i="1" dirty="0">
                <a:latin typeface="Times New Roman" charset="0"/>
              </a:rPr>
              <a:t>t = m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sz="600" i="1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x + b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E41C3-8F4B-5936-470A-3DA7659E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64" y="4000988"/>
            <a:ext cx="2236788" cy="83185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5B48A-A40A-EDB6-8E0E-73D0A802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64" y="4059726"/>
            <a:ext cx="642938" cy="71437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6CFAD-4986-37DF-0B03-6F46DF43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64" y="5220188"/>
            <a:ext cx="1485900" cy="7318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C9D0B-D6B7-2D70-31CA-0E623D65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64" y="5263051"/>
            <a:ext cx="7540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206EF-9EEA-3CEC-0D04-967C1C55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64" y="5264638"/>
            <a:ext cx="8175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63FA42E8-9E27-9F56-1D4C-7312ABF0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414" y="1096278"/>
            <a:ext cx="840717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 Feb: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 Refraction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For 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single horizontal layer over a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halfspace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observed travel-times for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direct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and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refracted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arrivals: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32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give the velocities and layer thickness from </a:t>
            </a:r>
            <a:r>
              <a:rPr lang="en-US" i="1" dirty="0">
                <a:latin typeface="Times New Roman" charset="0"/>
              </a:rPr>
              <a:t>t = m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sz="600" i="1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x + b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as: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crossover distance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co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can be used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in experiment design, to ensure adequate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geophone sampling: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E41C3-8F4B-5936-470A-3DA7659E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01" y="2263101"/>
            <a:ext cx="2236788" cy="83185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5B48A-A40A-EDB6-8E0E-73D0A802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01" y="2321839"/>
            <a:ext cx="642938" cy="71437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6CFAD-4986-37DF-0B03-6F46DF43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01" y="3482301"/>
            <a:ext cx="1485900" cy="7318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C9D0B-D6B7-2D70-31CA-0E623D65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01" y="3525164"/>
            <a:ext cx="7540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206EF-9EEA-3CEC-0D04-967C1C55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01" y="3526751"/>
            <a:ext cx="8175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41701-84C2-DC5A-45A3-3FB63AD3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9" y="4977497"/>
            <a:ext cx="18081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3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5">
            <a:extLst>
              <a:ext uri="{FF2B5EF4-FFF2-40B4-BE49-F238E27FC236}">
                <a16:creationId xmlns:a16="http://schemas.microsoft.com/office/drawing/2014/main" id="{31188B7F-711A-125C-C67D-7AC07583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29" y="1116209"/>
            <a:ext cx="873194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 Feb continued: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 Refraction Method:</a:t>
            </a:r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For an </a:t>
            </a:r>
            <a:r>
              <a:rPr lang="en-US" i="1" dirty="0">
                <a:latin typeface="Times New Roman"/>
                <a:cs typeface="Times New Roman"/>
                <a:sym typeface="Symbol" charset="0"/>
              </a:rPr>
              <a:t>n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-layer Earth:</a:t>
            </a:r>
          </a:p>
          <a:p>
            <a:endParaRPr lang="en-US" sz="20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Single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Dipping Layer Boundary: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Requires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reversed profile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to separate dip from velocity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 Travel-times going 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up-dip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(</a:t>
            </a:r>
            <a:r>
              <a:rPr lang="en-US" i="1" dirty="0" err="1">
                <a:latin typeface="Times New Roman" charset="0"/>
              </a:rPr>
              <a:t>ud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down-dip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(</a:t>
            </a:r>
            <a:r>
              <a:rPr lang="en-US" i="1" dirty="0">
                <a:latin typeface="Times New Roman" charset="0"/>
              </a:rPr>
              <a:t>dd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are: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39AC"/>
                </a:solidFill>
              </a:rPr>
              <a:t>Can calculate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velocities</a:t>
            </a:r>
            <a:r>
              <a:rPr lang="en-US" dirty="0">
                <a:solidFill>
                  <a:srgbClr val="0039AC"/>
                </a:solidFill>
              </a:rPr>
              <a:t>,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dip angle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</a:rPr>
              <a:t>, &amp;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thickness</a:t>
            </a:r>
            <a:r>
              <a:rPr lang="en-US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B6EE65A-E40E-7E21-5951-6B841BAD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91" y="1755409"/>
            <a:ext cx="2625725" cy="88265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6" name="Group 15">
            <a:extLst>
              <a:ext uri="{FF2B5EF4-FFF2-40B4-BE49-F238E27FC236}">
                <a16:creationId xmlns:a16="http://schemas.microsoft.com/office/drawing/2014/main" id="{6E61B647-4AB8-4D73-59F1-F9E2C6F14D0B}"/>
              </a:ext>
            </a:extLst>
          </p:cNvPr>
          <p:cNvGrpSpPr>
            <a:grpSpLocks/>
          </p:cNvGrpSpPr>
          <p:nvPr/>
        </p:nvGrpSpPr>
        <p:grpSpPr bwMode="auto">
          <a:xfrm>
            <a:off x="2518223" y="3861052"/>
            <a:ext cx="6757987" cy="701675"/>
            <a:chOff x="735" y="2160"/>
            <a:chExt cx="4257" cy="442"/>
          </a:xfrm>
        </p:grpSpPr>
        <p:graphicFrame>
          <p:nvGraphicFramePr>
            <p:cNvPr id="37" name="Object 16">
              <a:extLst>
                <a:ext uri="{FF2B5EF4-FFF2-40B4-BE49-F238E27FC236}">
                  <a16:creationId xmlns:a16="http://schemas.microsoft.com/office/drawing/2014/main" id="{70523F56-EC64-F048-FD7F-A383E212DA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5" y="2160"/>
            <a:ext cx="1953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89100" imgH="381000" progId="Equation.3">
                    <p:embed/>
                  </p:oleObj>
                </mc:Choice>
                <mc:Fallback>
                  <p:oleObj name="Equation" r:id="rId3" imgW="1689100" imgH="381000" progId="Equation.3">
                    <p:embed/>
                    <p:pic>
                      <p:nvPicPr>
                        <p:cNvPr id="37" name="Object 16">
                          <a:extLst>
                            <a:ext uri="{FF2B5EF4-FFF2-40B4-BE49-F238E27FC236}">
                              <a16:creationId xmlns:a16="http://schemas.microsoft.com/office/drawing/2014/main" id="{70523F56-EC64-F048-FD7F-A383E212DA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" y="2160"/>
                          <a:ext cx="1953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>
              <a:extLst>
                <a:ext uri="{FF2B5EF4-FFF2-40B4-BE49-F238E27FC236}">
                  <a16:creationId xmlns:a16="http://schemas.microsoft.com/office/drawing/2014/main" id="{ACBD7A24-EF9D-1B82-8582-7E131AB81A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2161"/>
            <a:ext cx="1968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01800" imgH="381000" progId="Equation.3">
                    <p:embed/>
                  </p:oleObj>
                </mc:Choice>
                <mc:Fallback>
                  <p:oleObj name="Equation" r:id="rId5" imgW="1701800" imgH="381000" progId="Equation.3">
                    <p:embed/>
                    <p:pic>
                      <p:nvPicPr>
                        <p:cNvPr id="38" name="Object 17">
                          <a:extLst>
                            <a:ext uri="{FF2B5EF4-FFF2-40B4-BE49-F238E27FC236}">
                              <a16:creationId xmlns:a16="http://schemas.microsoft.com/office/drawing/2014/main" id="{ACBD7A24-EF9D-1B82-8582-7E131AB81A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161"/>
                          <a:ext cx="1968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C59CDCF-FABC-3967-BB61-D09D7AC6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0" y="4863701"/>
            <a:ext cx="2650435" cy="87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75F575-BB76-3CEE-BA32-77C38919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41" y="4906841"/>
            <a:ext cx="3048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2B9545-DD93-A863-2882-8B666EBD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66" y="4857628"/>
            <a:ext cx="21653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2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C3AE7513-6EBB-1E38-1A91-E8DEE7C21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83" y="1351508"/>
            <a:ext cx="861883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5 Feb: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Refraction With Dipping Layers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Algebraic solution for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parameters</a:t>
            </a:r>
            <a:r>
              <a:rPr lang="en-US" dirty="0">
                <a:solidFill>
                  <a:srgbClr val="0039AC"/>
                </a:solidFill>
              </a:rPr>
              <a:t> (thickness, dip, velocity)</a:t>
            </a:r>
          </a:p>
          <a:p>
            <a:r>
              <a:rPr lang="en-US" dirty="0">
                <a:solidFill>
                  <a:srgbClr val="0039AC"/>
                </a:solidFill>
              </a:rPr>
              <a:t>   of subsurface structure from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observations</a:t>
            </a:r>
            <a:r>
              <a:rPr lang="en-US" dirty="0">
                <a:solidFill>
                  <a:srgbClr val="0039AC"/>
                </a:solidFill>
              </a:rPr>
              <a:t> (travel times)</a:t>
            </a:r>
          </a:p>
          <a:p>
            <a:r>
              <a:rPr lang="en-US" dirty="0">
                <a:solidFill>
                  <a:srgbClr val="0039AC"/>
                </a:solidFill>
              </a:rPr>
              <a:t>   is a simple example of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data inversion</a:t>
            </a:r>
          </a:p>
          <a:p>
            <a:r>
              <a:rPr lang="en-US" dirty="0">
                <a:solidFill>
                  <a:srgbClr val="0039AC"/>
                </a:solidFill>
              </a:rPr>
              <a:t>• Refract solves for multiple dipping layers using the </a:t>
            </a:r>
          </a:p>
          <a:p>
            <a:r>
              <a:rPr lang="en-US" dirty="0">
                <a:solidFill>
                  <a:srgbClr val="0039AC"/>
                </a:solidFill>
              </a:rPr>
              <a:t>   Adachi formulation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Limitations of the Refraction Method: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get returns from</a:t>
            </a:r>
            <a:r>
              <a:rPr lang="en-US" sz="24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low velocity layers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 Can alias or miss entirely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thin layers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Deeper layer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thicknesses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are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overestimated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for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first case;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underestimated</a:t>
            </a:r>
            <a:r>
              <a:rPr lang="en-US" sz="2400" dirty="0">
                <a:solidFill>
                  <a:srgbClr val="0039AC"/>
                </a:solidFill>
                <a:sym typeface="Symbol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for the second</a:t>
            </a:r>
          </a:p>
        </p:txBody>
      </p:sp>
    </p:spTree>
    <p:extLst>
      <p:ext uri="{BB962C8B-B14F-4D97-AF65-F5344CB8AC3E}">
        <p14:creationId xmlns:p14="http://schemas.microsoft.com/office/powerpoint/2010/main" val="317209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5">
            <a:extLst>
              <a:ext uri="{FF2B5EF4-FFF2-40B4-BE49-F238E27FC236}">
                <a16:creationId xmlns:a16="http://schemas.microsoft.com/office/drawing/2014/main" id="{5C277218-9A49-FC48-B7F4-06C2ACB7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630" y="1451536"/>
            <a:ext cx="8881727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5 Feb Continued: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Refraction in Non-Ideal Media:</a:t>
            </a:r>
            <a:endParaRPr lang="en-US" sz="2400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Velocity changes</a:t>
            </a:r>
            <a:r>
              <a:rPr lang="en-US" sz="2400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layers can be distinguished by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similar slopes (forward &amp; reversed) over same locales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Change in thickness</a:t>
            </a:r>
            <a:r>
              <a:rPr lang="en-US" sz="2400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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intercept time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Single step change in thickness </a:t>
            </a:r>
            <a:r>
              <a:rPr lang="en-US" sz="2400" i="1" dirty="0">
                <a:latin typeface="Symbol" charset="0"/>
                <a:sym typeface="Symbol" charset="0"/>
              </a:rPr>
              <a:t></a:t>
            </a:r>
            <a:r>
              <a:rPr lang="en-US" sz="2400" i="1" dirty="0">
                <a:latin typeface="Times New Roman" charset="0"/>
              </a:rPr>
              <a:t>h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:</a:t>
            </a:r>
            <a:endParaRPr lang="en-US" sz="2400" i="1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>
                <a:latin typeface="Times New Roman" charset="0"/>
              </a:rPr>
              <a:t>t-x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plot, similar slopes before &amp; after a shift in intercept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(with opposite sign forward vs reversed)</a:t>
            </a:r>
          </a:p>
          <a:p>
            <a:endParaRPr lang="en-US" sz="2400" dirty="0">
              <a:solidFill>
                <a:srgbClr val="0039AC"/>
              </a:solidFill>
            </a:endParaRPr>
          </a:p>
          <a:p>
            <a:endParaRPr lang="en-US" sz="2400" dirty="0">
              <a:solidFill>
                <a:srgbClr val="0039AC"/>
              </a:solidFill>
            </a:endParaRPr>
          </a:p>
          <a:p>
            <a:endParaRPr lang="en-US" sz="1100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D50A1-6AFD-195E-7430-8AC43B84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33" y="4190587"/>
            <a:ext cx="25161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4AE86-0BC1-D442-9970-F660FB49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33" y="4196937"/>
            <a:ext cx="19939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657D4E-D3FB-DB91-F3F9-C169A6C07B79}"/>
              </a:ext>
            </a:extLst>
          </p:cNvPr>
          <p:cNvSpPr/>
          <p:nvPr/>
        </p:nvSpPr>
        <p:spPr>
          <a:xfrm>
            <a:off x="1427643" y="4177665"/>
            <a:ext cx="2403166" cy="9086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is intercept of a line fit (earlier we used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for intercept!)</a:t>
            </a:r>
          </a:p>
        </p:txBody>
      </p:sp>
    </p:spTree>
    <p:extLst>
      <p:ext uri="{BB962C8B-B14F-4D97-AF65-F5344CB8AC3E}">
        <p14:creationId xmlns:p14="http://schemas.microsoft.com/office/powerpoint/2010/main" val="390034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6EED4507-0128-DADC-3530-68FEEA84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08" y="882275"/>
            <a:ext cx="7976864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7 Feb: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Refraction in Non-Ideal Media: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Plus-Minus Method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for arbitrarily changing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:</a:t>
            </a:r>
          </a:p>
          <a:p>
            <a:endParaRPr lang="en-US" i="1" dirty="0">
              <a:solidFill>
                <a:srgbClr val="0039AC"/>
              </a:solidFill>
              <a:latin typeface="Arial Black" charset="0"/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 where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–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is slope of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i="1" dirty="0">
                <a:latin typeface="Times New Roman" charset="0"/>
                <a:cs typeface="ＭＳ Ｐゴシック" charset="0"/>
              </a:rPr>
              <a:t>–t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SP</a:t>
            </a:r>
            <a:r>
              <a:rPr lang="en-US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geophones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endParaRPr lang="en-US" i="1" dirty="0">
              <a:latin typeface="Times New Roman" charset="0"/>
              <a:cs typeface="ＭＳ Ｐゴシック" charset="0"/>
            </a:endParaRP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 Seismic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Method: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Reflection Travel-Times </a:t>
            </a:r>
            <a:r>
              <a:rPr lang="en-US" dirty="0">
                <a:solidFill>
                  <a:srgbClr val="0039AC"/>
                </a:solidFill>
              </a:rPr>
              <a:t>have </a:t>
            </a:r>
            <a:r>
              <a:rPr lang="en-US" dirty="0" err="1">
                <a:solidFill>
                  <a:srgbClr val="0039AC"/>
                </a:solidFill>
              </a:rPr>
              <a:t>eqns</a:t>
            </a:r>
            <a:r>
              <a:rPr lang="en-US" dirty="0">
                <a:solidFill>
                  <a:srgbClr val="0039AC"/>
                </a:solidFill>
              </a:rPr>
              <a:t> of a</a:t>
            </a:r>
          </a:p>
          <a:p>
            <a:r>
              <a:rPr lang="en-US" dirty="0">
                <a:solidFill>
                  <a:srgbClr val="0039AC"/>
                </a:solidFill>
              </a:rPr>
              <a:t>   hyperbola. For a single layer,</a:t>
            </a:r>
          </a:p>
          <a:p>
            <a:r>
              <a:rPr lang="en-US" dirty="0">
                <a:solidFill>
                  <a:srgbClr val="0039AC"/>
                </a:solidFill>
              </a:rPr>
              <a:t>                            has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intercept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and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slope of the asymptote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!</a:t>
            </a:r>
          </a:p>
          <a:p>
            <a:endParaRPr lang="en-US" sz="10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Defined 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Normal Move-Out (</a:t>
            </a:r>
            <a:r>
              <a:rPr lang="en-US" i="1" dirty="0">
                <a:solidFill>
                  <a:srgbClr val="FF0501"/>
                </a:solidFill>
                <a:latin typeface="Arial Black" charset="0"/>
                <a:cs typeface="ＭＳ Ｐゴシック" charset="0"/>
              </a:rPr>
              <a:t>NMO)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the reflection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travel-time at distance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minus the intercept (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 0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294-19DE-AC3D-697C-A5342EDF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4" y="1601711"/>
            <a:ext cx="30162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68FC2-7916-F449-D315-24CC5A9A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04" y="1635049"/>
            <a:ext cx="9874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318C1-F751-2EFD-F2C4-61A7080C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72" y="4274881"/>
            <a:ext cx="1676400" cy="8001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66B1B-CE37-AA69-F030-1CC1271A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0" y="5253413"/>
            <a:ext cx="220821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5FFF8E-F6AA-98BB-9933-535B572C66C0}"/>
              </a:ext>
            </a:extLst>
          </p:cNvPr>
          <p:cNvSpPr/>
          <p:nvPr/>
        </p:nvSpPr>
        <p:spPr>
          <a:xfrm>
            <a:off x="9306900" y="2241476"/>
            <a:ext cx="1913992" cy="16527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(NMO is used to shift reflection arrival times and make two-way travel time images!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A2112F-8674-5578-5975-B79DB111506E}"/>
              </a:ext>
            </a:extLst>
          </p:cNvPr>
          <p:cNvCxnSpPr>
            <a:cxnSpLocks/>
          </p:cNvCxnSpPr>
          <p:nvPr/>
        </p:nvCxnSpPr>
        <p:spPr>
          <a:xfrm flipH="1">
            <a:off x="10033214" y="3894212"/>
            <a:ext cx="119933" cy="1313286"/>
          </a:xfrm>
          <a:prstGeom prst="straightConnector1">
            <a:avLst/>
          </a:prstGeom>
          <a:ln w="38100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83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>
            <a:extLst>
              <a:ext uri="{FF2B5EF4-FFF2-40B4-BE49-F238E27FC236}">
                <a16:creationId xmlns:a16="http://schemas.microsoft.com/office/drawing/2014/main" id="{2B884089-9606-DE4D-F8AC-0087E2D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71" y="1166843"/>
            <a:ext cx="882805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8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Overview of Applied Geophysics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• Important syllabus points: Labs, projects, exams, text, website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Geophysics:</a:t>
            </a:r>
          </a:p>
          <a:p>
            <a:r>
              <a:rPr lang="en-US" dirty="0">
                <a:solidFill>
                  <a:srgbClr val="0039AC"/>
                </a:solidFill>
              </a:rPr>
              <a:t>   What is it? Who does it? (Career tracks) And why?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What this class will be about: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Geophysical Imaging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Examples: </a:t>
            </a:r>
          </a:p>
          <a:p>
            <a:r>
              <a:rPr lang="en-US" dirty="0">
                <a:solidFill>
                  <a:srgbClr val="0039AC"/>
                </a:solidFill>
              </a:rPr>
              <a:t>     ‹› Seismic reflection imaging of the subsurface under</a:t>
            </a:r>
          </a:p>
          <a:p>
            <a:r>
              <a:rPr lang="en-US" dirty="0">
                <a:solidFill>
                  <a:srgbClr val="0039AC"/>
                </a:solidFill>
              </a:rPr>
              <a:t>         Upheaval Dome (salt dome, or impact structure?)</a:t>
            </a:r>
          </a:p>
          <a:p>
            <a:r>
              <a:rPr lang="en-US" dirty="0">
                <a:solidFill>
                  <a:srgbClr val="0039AC"/>
                </a:solidFill>
              </a:rPr>
              <a:t>     ‹› </a:t>
            </a:r>
            <a:r>
              <a:rPr lang="en-US" dirty="0" err="1">
                <a:solidFill>
                  <a:srgbClr val="0039AC"/>
                </a:solidFill>
              </a:rPr>
              <a:t>Magnetotelluric</a:t>
            </a:r>
            <a:r>
              <a:rPr lang="en-US" dirty="0">
                <a:solidFill>
                  <a:srgbClr val="0039AC"/>
                </a:solidFill>
              </a:rPr>
              <a:t> (electrical) imaging of a mining prospect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Reminder: Be thinking about possible ~nearby field sites! </a:t>
            </a:r>
          </a:p>
          <a:p>
            <a:r>
              <a:rPr lang="en-US" dirty="0">
                <a:solidFill>
                  <a:srgbClr val="0039AC"/>
                </a:solidFill>
              </a:rPr>
              <a:t>   (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We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</a:rPr>
              <a:t>will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discuss in the next few weeks!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>
            <a:extLst>
              <a:ext uri="{FF2B5EF4-FFF2-40B4-BE49-F238E27FC236}">
                <a16:creationId xmlns:a16="http://schemas.microsoft.com/office/drawing/2014/main" id="{D41A978A-EC91-0A27-210D-EDE892F4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04" y="1304545"/>
            <a:ext cx="7810151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9 Feb: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A second (or more) layer reflection involves messy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algebra to represent exactly using Snell’s law!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For a single dipping layer,</a:t>
            </a:r>
          </a:p>
          <a:p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On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for a single layer: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br>
              <a:rPr lang="en-US" dirty="0">
                <a:solidFill>
                  <a:schemeClr val="accent2"/>
                </a:solidFill>
              </a:rPr>
            </a:br>
            <a:endParaRPr lang="en-US" sz="11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For dipping layer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Mean slope is     ; limb separation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19B6B-B28F-ED89-8E99-BAD5DBF4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83" y="2931111"/>
            <a:ext cx="2597150" cy="674687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E5386-3B29-C297-6AEE-2A697A00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36" y="4070098"/>
            <a:ext cx="968375" cy="684212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9771A3-2900-FA5F-CBBC-13E1208A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36" y="4052635"/>
            <a:ext cx="1039813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63FC8-E3C5-94F2-710E-382835C7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36" y="4052635"/>
            <a:ext cx="863600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B4024E-43CA-43BA-8B3B-34A82E5F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74" y="4052635"/>
            <a:ext cx="950912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EEDFC-1BEF-ACCA-8AFC-4F41306A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36" y="4829556"/>
            <a:ext cx="30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57B9E-D0DE-52CD-6796-33152C42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96" y="4888293"/>
            <a:ext cx="1143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80">
            <a:extLst>
              <a:ext uri="{FF2B5EF4-FFF2-40B4-BE49-F238E27FC236}">
                <a16:creationId xmlns:a16="http://schemas.microsoft.com/office/drawing/2014/main" id="{1D646487-7E44-3B0A-BC3C-2A94D0D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111" y="4136773"/>
            <a:ext cx="581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dirty="0">
                <a:sym typeface="Symbol" charset="0"/>
              </a:rPr>
              <a:t>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4856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810C7FD9-3F32-3E71-1C31-32070DA3D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136" y="870530"/>
            <a:ext cx="832772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12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Dix Equations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for multiple layers:</a:t>
            </a: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approximates</a:t>
            </a:r>
            <a:r>
              <a:rPr lang="en-US" dirty="0">
                <a:solidFill>
                  <a:srgbClr val="0039AC"/>
                </a:solidFill>
              </a:rPr>
              <a:t> the true physics by neglecting 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-to-the-first-power dependence in Snell’s law…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But Dix’ equations enable us to use (observed) slopes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intercepts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vs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plot to estimate velocities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thicknesses of layers bounded by reflections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Normal move-out can also be approximated from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(observed)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and an estimated velocity as (e.g., 1</a:t>
            </a:r>
            <a:r>
              <a:rPr lang="en-US" baseline="30000" dirty="0">
                <a:solidFill>
                  <a:srgbClr val="0039AC"/>
                </a:solidFill>
              </a:rPr>
              <a:t>st</a:t>
            </a:r>
            <a:r>
              <a:rPr lang="en-US" dirty="0">
                <a:solidFill>
                  <a:srgbClr val="0039AC"/>
                </a:solidFill>
              </a:rPr>
              <a:t> order):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D8CFE-A775-30B8-832A-4666E625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04" y="1691624"/>
            <a:ext cx="3787775" cy="106838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BD54B-C98D-2E7C-5306-D97761BB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9" y="1799574"/>
            <a:ext cx="3557588" cy="8509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87DAD-E008-9051-37FD-E2DF8ADD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9" y="5301671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0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B0A5D89F-6C6F-FC29-1618-FDAB3619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04" y="2276475"/>
            <a:ext cx="85795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12 Feb Continued: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Dipping Layer Problem: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on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–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                       (works for 1-layer!)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DMO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approximation on a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NMO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vs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</a:t>
            </a:r>
            <a:endParaRPr lang="en-US" u="sng" dirty="0">
              <a:solidFill>
                <a:srgbClr val="0039AC"/>
              </a:solidFill>
            </a:endParaRPr>
          </a:p>
          <a:p>
            <a:pPr eaLnBrk="1" hangingPunct="1"/>
            <a:endParaRPr lang="en-US" sz="6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                                                               </a:t>
            </a:r>
            <a:r>
              <a:rPr lang="en-US" dirty="0">
                <a:solidFill>
                  <a:srgbClr val="0039AC"/>
                </a:solidFill>
              </a:rPr>
              <a:t>(works for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rgbClr val="0039AC"/>
                </a:solidFill>
              </a:rPr>
              <a:t>-layers!)</a:t>
            </a:r>
            <a:endParaRPr lang="en-US" u="sng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8652C-D573-49BA-C02D-EBB94DBA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15" y="2886075"/>
            <a:ext cx="18113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B43CE-4D3D-EC21-1530-3FCCB6BB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30" y="3875088"/>
            <a:ext cx="2162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7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0">
            <a:extLst>
              <a:ext uri="{FF2B5EF4-FFF2-40B4-BE49-F238E27FC236}">
                <a16:creationId xmlns:a16="http://schemas.microsoft.com/office/drawing/2014/main" id="{4C937701-5B4F-984E-AD68-A0D03E5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61" y="1117501"/>
            <a:ext cx="1020131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14 Feb: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Practicalities </a:t>
            </a:r>
            <a:r>
              <a:rPr lang="en-US" dirty="0">
                <a:solidFill>
                  <a:srgbClr val="0039AC"/>
                </a:solidFill>
              </a:rPr>
              <a:t>: Approximations valid for </a:t>
            </a:r>
            <a:r>
              <a:rPr lang="en-US" i="1" dirty="0">
                <a:solidFill>
                  <a:srgbClr val="0039AC"/>
                </a:solidFill>
              </a:rPr>
              <a:t>small offsets only</a:t>
            </a:r>
            <a:r>
              <a:rPr lang="en-US" dirty="0">
                <a:solidFill>
                  <a:srgbClr val="0039AC"/>
                </a:solidFill>
              </a:rPr>
              <a:t>; reflections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visible in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optimal window</a:t>
            </a:r>
            <a:r>
              <a:rPr lang="en-US" dirty="0">
                <a:solidFill>
                  <a:srgbClr val="0039AC"/>
                </a:solidFill>
              </a:rPr>
              <a:t>; note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0039AC"/>
                </a:solidFill>
              </a:rPr>
              <a:t>! (which still can be used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to add information to imaging!)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Diffractions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For a truncated layer boundary, travel-time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of the diffraction has different moveout</a:t>
            </a:r>
            <a:r>
              <a:rPr lang="en-US" dirty="0">
                <a:solidFill>
                  <a:srgbClr val="0039AC"/>
                </a:solidFill>
              </a:rPr>
              <a:t> than reflection energy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After migration, diffraction will remain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smile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       (and in seismic section, shows up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frown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Resolution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frequency-dependent: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Vertical resolution is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theoretically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  <a:sym typeface="Symbol" charset="0"/>
              </a:rPr>
              <a:t>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(but practical limit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&gt;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 Horizontal resolution limit is pixel with radius:</a:t>
            </a:r>
            <a:endParaRPr lang="en-US" sz="800" dirty="0">
              <a:solidFill>
                <a:srgbClr val="0039A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D0B7D-065B-5E47-54F6-CEF56767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76" y="2533405"/>
            <a:ext cx="21510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1D8D2-0786-8A60-11DE-23857766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07" y="4946749"/>
            <a:ext cx="14938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0">
            <a:extLst>
              <a:ext uri="{FF2B5EF4-FFF2-40B4-BE49-F238E27FC236}">
                <a16:creationId xmlns:a16="http://schemas.microsoft.com/office/drawing/2014/main" id="{4C937701-5B4F-984E-AD68-A0D03E5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795" y="1982450"/>
            <a:ext cx="880241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14 Feb: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 (continued)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Hence we strive to get high frequencies</a:t>
            </a:r>
            <a:r>
              <a:rPr lang="en-US" dirty="0">
                <a:solidFill>
                  <a:srgbClr val="0039AC"/>
                </a:solidFill>
              </a:rPr>
              <a:t>: 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39AC"/>
                </a:solidFill>
              </a:rPr>
              <a:t>Geophones with natural frequency 100 Hz;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filter</a:t>
            </a:r>
            <a:r>
              <a:rPr lang="en-US" dirty="0">
                <a:solidFill>
                  <a:srgbClr val="0039AC"/>
                </a:solidFill>
              </a:rPr>
              <a:t> out low-</a:t>
            </a:r>
            <a:r>
              <a:rPr lang="en-US" i="1" dirty="0">
                <a:latin typeface="Times New Roman" charset="0"/>
              </a:rPr>
              <a:t>f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</a:rPr>
              <a:t> High sample rate to avoid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aliasing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source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Because of attenuation, resolution is generally better</a:t>
            </a:r>
          </a:p>
          <a:p>
            <a:r>
              <a:rPr lang="en-US" dirty="0">
                <a:solidFill>
                  <a:srgbClr val="0039AC"/>
                </a:solidFill>
              </a:rPr>
              <a:t>   for shallow imaging; gets poorer with increasing depth</a:t>
            </a:r>
          </a:p>
        </p:txBody>
      </p:sp>
    </p:spTree>
    <p:extLst>
      <p:ext uri="{BB962C8B-B14F-4D97-AF65-F5344CB8AC3E}">
        <p14:creationId xmlns:p14="http://schemas.microsoft.com/office/powerpoint/2010/main" val="227210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7AF61495-544B-1ECA-B23B-1AEA9803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28" y="1259175"/>
            <a:ext cx="849014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16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Data Processing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Processing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weathered (or soil) layer velocity &amp; thickness: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OR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shift all traces to enforce a head wave slope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</a:p>
          <a:p>
            <a:endParaRPr lang="en-US" sz="600" dirty="0"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II</a:t>
            </a:r>
            <a:r>
              <a:rPr lang="en-US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Dynamic Correction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Normal Move-out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using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 analysis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optimize stacking velocities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every possible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source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automate by maximizing stack amplitude or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cross-correlation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DC214-98FC-9083-14C7-1B65351C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44" y="2511279"/>
            <a:ext cx="4684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22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F7EEC12F-8898-FB74-18E5-BA3B98CD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19" y="876300"/>
            <a:ext cx="877676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16 Feb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III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 (Common Midpoint Gathers)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Sum all NMO-corrected traces that have a common midpoint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for the source-receiver pair, and position that trace at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midpoint location on the image…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dipping layers will be out of place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Results e.g. in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bow-ties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IV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rotates reflection energy to its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true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altLang="ja-JP" dirty="0">
                <a:solidFill>
                  <a:srgbClr val="0039AC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location on a two-way travel-time image. Use multiple </a:t>
            </a:r>
          </a:p>
          <a:p>
            <a:r>
              <a:rPr lang="en-US" dirty="0">
                <a:solidFill>
                  <a:srgbClr val="0039AC"/>
                </a:solidFill>
              </a:rPr>
              <a:t>    source-receiver midpoints to determine where in 2wtt energy</a:t>
            </a:r>
          </a:p>
          <a:p>
            <a:r>
              <a:rPr lang="en-US" dirty="0">
                <a:solidFill>
                  <a:srgbClr val="0039AC"/>
                </a:solidFill>
              </a:rPr>
              <a:t>    must derive to get a continuous surface! For a dipping layer</a:t>
            </a:r>
          </a:p>
          <a:p>
            <a:r>
              <a:rPr lang="en-US" dirty="0">
                <a:solidFill>
                  <a:srgbClr val="0039AC"/>
                </a:solidFill>
              </a:rPr>
              <a:t>    and neighboring traces with different</a:t>
            </a:r>
          </a:p>
          <a:p>
            <a:r>
              <a:rPr lang="en-US" dirty="0">
                <a:solidFill>
                  <a:srgbClr val="0039AC"/>
                </a:solidFill>
              </a:rPr>
              <a:t>    intercepts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39AC"/>
                </a:solidFill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separated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73D5C-D7B2-AE4D-F1FB-17AFC62E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824" y="4979988"/>
            <a:ext cx="27781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4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>
            <a:extLst>
              <a:ext uri="{FF2B5EF4-FFF2-40B4-BE49-F238E27FC236}">
                <a16:creationId xmlns:a16="http://schemas.microsoft.com/office/drawing/2014/main" id="{A05D9695-7A43-D7D8-58F1-F97EA6A7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5" y="1213009"/>
            <a:ext cx="860851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21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 Cont’d</a:t>
            </a:r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V 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returns reflection energy to its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“true” location on the two-way travel-time image…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Depth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uses velocity structure (from NMO analysis)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to convert travel time to depth (improving image resolution)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VI </a:t>
            </a:r>
            <a:r>
              <a:rPr lang="en-US" dirty="0">
                <a:solidFill>
                  <a:srgbClr val="0039AC"/>
                </a:solidFill>
              </a:rPr>
              <a:t>: Reform amplitude stacks of source-receiver pairs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using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Common Depth Point (CDP) </a:t>
            </a:r>
            <a:r>
              <a:rPr lang="en-US" dirty="0">
                <a:solidFill>
                  <a:srgbClr val="0039AC"/>
                </a:solidFill>
              </a:rPr>
              <a:t>instead of Common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Mid Point (CMP) and repeat Step V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Sometimes additional steps as well:</a:t>
            </a:r>
            <a:endParaRPr lang="en-US" sz="2000" dirty="0">
              <a:solidFill>
                <a:srgbClr val="0039A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39AC"/>
                </a:solidFill>
              </a:rPr>
              <a:t>  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Amplitude adjustments      </a:t>
            </a:r>
          </a:p>
          <a:p>
            <a:pPr eaLnBrk="1" hangingPunct="1"/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sz="2000" i="1" baseline="30000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Frequency adjustments</a:t>
            </a:r>
          </a:p>
          <a:p>
            <a:pPr eaLnBrk="1" hangingPunct="1"/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Transmission adjustments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8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>
            <a:extLst>
              <a:ext uri="{FF2B5EF4-FFF2-40B4-BE49-F238E27FC236}">
                <a16:creationId xmlns:a16="http://schemas.microsoft.com/office/drawing/2014/main" id="{E78EE85A-5803-0822-E1CA-D76C5BAD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65" y="2090172"/>
            <a:ext cx="88344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21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Seismic Interpretation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Data collection: Huge quantities of data! Redundancy is key!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2D profiling still used for initial reconnaissance, but 3D is</a:t>
            </a:r>
          </a:p>
          <a:p>
            <a:r>
              <a:rPr lang="en-US" dirty="0">
                <a:solidFill>
                  <a:srgbClr val="0039AC"/>
                </a:solidFill>
              </a:rPr>
              <a:t>   industry standard for prospects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Deep crustal imaging is only done in 2D; shows “reflectivity” in</a:t>
            </a:r>
          </a:p>
          <a:p>
            <a:r>
              <a:rPr lang="en-US" dirty="0">
                <a:solidFill>
                  <a:srgbClr val="0039AC"/>
                </a:solidFill>
              </a:rPr>
              <a:t>  crystalline basement from low angle faults &amp; foliated minerals</a:t>
            </a:r>
          </a:p>
        </p:txBody>
      </p:sp>
    </p:spTree>
    <p:extLst>
      <p:ext uri="{BB962C8B-B14F-4D97-AF65-F5344CB8AC3E}">
        <p14:creationId xmlns:p14="http://schemas.microsoft.com/office/powerpoint/2010/main" val="175322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Feb 2024</a:t>
            </a: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930C53A2-CB5F-5AE2-C116-88D0FE01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956" y="1674674"/>
            <a:ext cx="8844088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23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Seismic Interpretation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3D gives higher resolution, better positioning (because it</a:t>
            </a:r>
          </a:p>
          <a:p>
            <a:r>
              <a:rPr lang="en-US" dirty="0">
                <a:solidFill>
                  <a:srgbClr val="0039AC"/>
                </a:solidFill>
              </a:rPr>
              <a:t>   enables migration of 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out-of-plane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 seismic reflection energy)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Vertical resolution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: Whether or not a layer is “visible”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to seismic reflection depends in part on properties of the layer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(including both thickness and impedance contrast)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Lateral resolution </a:t>
            </a:r>
            <a:r>
              <a:rPr lang="en-US" dirty="0">
                <a:solidFill>
                  <a:srgbClr val="0039AC"/>
                </a:solidFill>
              </a:rPr>
              <a:t>: Faults are not directly imaged but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inferred from both layer offsets and “blurring” caused by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near-fault scattering of seismic energy</a:t>
            </a:r>
          </a:p>
        </p:txBody>
      </p:sp>
    </p:spTree>
    <p:extLst>
      <p:ext uri="{BB962C8B-B14F-4D97-AF65-F5344CB8AC3E}">
        <p14:creationId xmlns:p14="http://schemas.microsoft.com/office/powerpoint/2010/main" val="220153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id="{0942C03B-9E7F-D89E-2027-AE832633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60" y="997565"/>
            <a:ext cx="8451481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10 Jan: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Waves: A thought exercise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The fundamental observable of seismic imaging is the</a:t>
            </a:r>
          </a:p>
          <a:p>
            <a:r>
              <a:rPr lang="en-US" dirty="0">
                <a:solidFill>
                  <a:srgbClr val="0039AC"/>
                </a:solidFill>
              </a:rPr>
              <a:t>   wave propagation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velocity</a:t>
            </a:r>
            <a:r>
              <a:rPr lang="en-US" sz="1100" i="1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i="1" dirty="0">
                <a:latin typeface="Times New Roman"/>
                <a:cs typeface="Times New Roman"/>
              </a:rPr>
              <a:t>t</a:t>
            </a: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Different types of materials have different seismic velocities</a:t>
            </a:r>
          </a:p>
          <a:p>
            <a:r>
              <a:rPr lang="en-US" dirty="0">
                <a:solidFill>
                  <a:srgbClr val="0039AC"/>
                </a:solidFill>
              </a:rPr>
              <a:t>   that depend on both density &amp; elastic properties …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(but predominantly the latter!)</a:t>
            </a:r>
            <a:endParaRPr lang="en-US" dirty="0">
              <a:solidFill>
                <a:srgbClr val="0039AC"/>
              </a:solidFill>
            </a:endParaRP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Wavefront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surface of furthest wave disturbance</a:t>
            </a:r>
          </a:p>
          <a:p>
            <a:r>
              <a:rPr lang="en-US" dirty="0">
                <a:solidFill>
                  <a:srgbClr val="0039AC"/>
                </a:solidFill>
              </a:rPr>
              <a:t>   at a specific time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. 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wave propagation direction</a:t>
            </a:r>
          </a:p>
          <a:p>
            <a:r>
              <a:rPr lang="en-US" dirty="0">
                <a:solidFill>
                  <a:srgbClr val="0039AC"/>
                </a:solidFill>
              </a:rPr>
              <a:t>   &amp; is always normal to the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!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 principle: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Every point on a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 can be</a:t>
            </a:r>
          </a:p>
          <a:p>
            <a:r>
              <a:rPr lang="en-US" dirty="0">
                <a:solidFill>
                  <a:srgbClr val="0039AC"/>
                </a:solidFill>
              </a:rPr>
              <a:t>   treated as a point source for the next generation of </a:t>
            </a:r>
          </a:p>
          <a:p>
            <a:r>
              <a:rPr lang="en-US" dirty="0">
                <a:solidFill>
                  <a:srgbClr val="0039AC"/>
                </a:solidFill>
              </a:rPr>
              <a:t>   wavelets</a:t>
            </a:r>
          </a:p>
        </p:txBody>
      </p:sp>
    </p:spTree>
    <p:extLst>
      <p:ext uri="{BB962C8B-B14F-4D97-AF65-F5344CB8AC3E}">
        <p14:creationId xmlns:p14="http://schemas.microsoft.com/office/powerpoint/2010/main" val="164929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>
            <a:extLst>
              <a:ext uri="{FF2B5EF4-FFF2-40B4-BE49-F238E27FC236}">
                <a16:creationId xmlns:a16="http://schemas.microsoft.com/office/drawing/2014/main" id="{235F1EC0-D995-5BF8-3CBF-4A6F02A55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187" y="797511"/>
            <a:ext cx="72489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Interpretation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quality depends 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Acoustic impedance contrast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Depth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frequency)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Layer thickness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interference)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Properties of overlying layers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Source energy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Processing parameters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Acquisition direction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Instrumentation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inversion seeks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Physical Properties</a:t>
            </a:r>
            <a:endParaRPr lang="en-US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Trace cross-correlation is used to map fault offsets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Depth migration required for accurate depths and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geometries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1151358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0">
            <a:extLst>
              <a:ext uri="{FF2B5EF4-FFF2-40B4-BE49-F238E27FC236}">
                <a16:creationId xmlns:a16="http://schemas.microsoft.com/office/drawing/2014/main" id="{70D8BF80-24F4-21D0-05EE-08C4B36F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66" y="797511"/>
            <a:ext cx="926086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26-28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 Seismic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inversion</a:t>
            </a:r>
            <a:r>
              <a:rPr lang="en-US" dirty="0">
                <a:solidFill>
                  <a:srgbClr val="0039AC"/>
                </a:solidFill>
              </a:rPr>
              <a:t> = using velocity information for physical</a:t>
            </a:r>
          </a:p>
          <a:p>
            <a:r>
              <a:rPr lang="en-US" dirty="0">
                <a:solidFill>
                  <a:srgbClr val="0039AC"/>
                </a:solidFill>
              </a:rPr>
              <a:t>    properties, true depth, better resolution via depth migration</a:t>
            </a:r>
          </a:p>
          <a:p>
            <a:r>
              <a:rPr lang="en-US" dirty="0">
                <a:solidFill>
                  <a:srgbClr val="0039AC"/>
                </a:solidFill>
              </a:rPr>
              <a:t>• 3D visualization (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data caves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) an important part of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4D seismic: Multiple 3D reflection images over time aid in</a:t>
            </a:r>
          </a:p>
          <a:p>
            <a:r>
              <a:rPr lang="en-US" dirty="0">
                <a:solidFill>
                  <a:srgbClr val="0039AC"/>
                </a:solidFill>
              </a:rPr>
              <a:t>    optimization of reservoir models and production</a:t>
            </a:r>
          </a:p>
          <a:p>
            <a:r>
              <a:rPr lang="en-US" dirty="0">
                <a:solidFill>
                  <a:srgbClr val="0039AC"/>
                </a:solidFill>
              </a:rPr>
              <a:t>• Salt structures are especially challenging but have been a</a:t>
            </a:r>
          </a:p>
          <a:p>
            <a:r>
              <a:rPr lang="en-US" dirty="0">
                <a:solidFill>
                  <a:srgbClr val="0039AC"/>
                </a:solidFill>
              </a:rPr>
              <a:t>    focus of innovation</a:t>
            </a:r>
          </a:p>
          <a:p>
            <a:r>
              <a:rPr lang="en-US" dirty="0">
                <a:solidFill>
                  <a:srgbClr val="0039AC"/>
                </a:solidFill>
              </a:rPr>
              <a:t>• EM imaging is a tool of growing importance; electrical</a:t>
            </a:r>
          </a:p>
          <a:p>
            <a:r>
              <a:rPr lang="en-US" dirty="0">
                <a:solidFill>
                  <a:srgbClr val="0039AC"/>
                </a:solidFill>
              </a:rPr>
              <a:t>    resistivity is sensitive to fluids and clay content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Knowledge of geological processes is key to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interpretation!!!! BUT, it’s critically important to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also understand attributes/artefacts/limitations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of the seismic reflection data.</a:t>
            </a:r>
          </a:p>
        </p:txBody>
      </p:sp>
    </p:spTree>
    <p:extLst>
      <p:ext uri="{BB962C8B-B14F-4D97-AF65-F5344CB8AC3E}">
        <p14:creationId xmlns:p14="http://schemas.microsoft.com/office/powerpoint/2010/main" val="86533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343E777D-A553-E9ED-905B-EC5ACB82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907" y="1012954"/>
            <a:ext cx="84101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12 Jan: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Course Overview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Fundamental elements of every geophysical imaging tool: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Instrumentation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(how it works; sensitivity; and what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    specific types of observations it collects)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Sampling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in both space and time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Theory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(equations, assumptions, approximations, and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    whether/how the data are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skeletalized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)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Noise</a:t>
            </a:r>
            <a:r>
              <a:rPr lang="en-US" dirty="0">
                <a:solidFill>
                  <a:srgbClr val="0039AC"/>
                </a:solidFill>
              </a:rPr>
              <a:t>  (what is the noise source, how do we remove it,</a:t>
            </a:r>
          </a:p>
          <a:p>
            <a:r>
              <a:rPr lang="en-US" dirty="0">
                <a:solidFill>
                  <a:srgbClr val="0039AC"/>
                </a:solidFill>
              </a:rPr>
              <a:t>       and when is the noise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r>
              <a:rPr lang="en-US" dirty="0">
                <a:solidFill>
                  <a:srgbClr val="0039AC"/>
                </a:solidFill>
              </a:rPr>
              <a:t> Not?)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(what is ambiguous in the data?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What features of an image could lead to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misinterpretation?)</a:t>
            </a:r>
          </a:p>
        </p:txBody>
      </p:sp>
    </p:spTree>
    <p:extLst>
      <p:ext uri="{BB962C8B-B14F-4D97-AF65-F5344CB8AC3E}">
        <p14:creationId xmlns:p14="http://schemas.microsoft.com/office/powerpoint/2010/main" val="254481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>
            <a:extLst>
              <a:ext uri="{FF2B5EF4-FFF2-40B4-BE49-F238E27FC236}">
                <a16:creationId xmlns:a16="http://schemas.microsoft.com/office/drawing/2014/main" id="{D0576048-475A-0D51-FF82-BDC8AEC6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563" y="936010"/>
            <a:ext cx="886287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17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Brief Intro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Seismology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&amp; </a:t>
            </a: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stress &amp; strain in an elastic medium:</a:t>
            </a:r>
            <a:endParaRPr lang="en-US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Four types of seismic waves:</a:t>
            </a:r>
          </a:p>
          <a:p>
            <a:r>
              <a:rPr lang="en-US" dirty="0">
                <a:solidFill>
                  <a:srgbClr val="0039AC"/>
                </a:solidFill>
              </a:rPr>
              <a:t>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Primary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= sound;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body wave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Secondary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= shear; also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body wave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waves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(Love &amp; Rayleigh: at free surface </a:t>
            </a:r>
            <a:r>
              <a:rPr lang="en-US" i="1" u="sng" dirty="0">
                <a:solidFill>
                  <a:srgbClr val="0039AC"/>
                </a:solidFill>
                <a:sym typeface="Symbol" charset="0"/>
              </a:rPr>
              <a:t>only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 Modes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Resonant tones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= standing waves)</a:t>
            </a:r>
            <a:endParaRPr lang="en-US" dirty="0">
              <a:solidFill>
                <a:srgbClr val="0039AC"/>
              </a:solidFill>
            </a:endParaRPr>
          </a:p>
          <a:p>
            <a:endParaRPr lang="en-US" sz="6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An abbreviated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stress and strain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Stress </a:t>
            </a:r>
            <a:r>
              <a:rPr lang="en-US" i="1" dirty="0">
                <a:latin typeface="Symbol" pitchFamily="2" charset="2"/>
                <a:sym typeface="Symbol" charset="0"/>
              </a:rPr>
              <a:t>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strain </a:t>
            </a:r>
            <a:r>
              <a:rPr lang="en-US" i="1" dirty="0">
                <a:latin typeface="Symbol" pitchFamily="2" charset="2"/>
                <a:sym typeface="Symbol" charset="0"/>
              </a:rPr>
              <a:t>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and displacement waves </a:t>
            </a:r>
            <a:r>
              <a:rPr lang="en-US" dirty="0">
                <a:solidFill>
                  <a:srgbClr val="0039AC"/>
                </a:solidFill>
              </a:rPr>
              <a:t>propagate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      in a medium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dirty="0">
                <a:solidFill>
                  <a:srgbClr val="0039AC"/>
                </a:solidFill>
              </a:rPr>
              <a:t>Rheology is linear elastic: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dirty="0"/>
              <a:t> =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(Hooke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Defined several elastic constants (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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&amp;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Lame’s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   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parameters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</a:t>
            </a:r>
            <a:r>
              <a:rPr lang="en-US" i="1" dirty="0">
                <a:latin typeface="Symbol" pitchFamily="2" charset="2"/>
                <a:sym typeface="Symbol" charset="0"/>
              </a:rPr>
              <a:t>m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&amp; </a:t>
            </a:r>
            <a:r>
              <a:rPr lang="en-US" i="1" dirty="0">
                <a:latin typeface="Symbol" pitchFamily="2" charset="2"/>
                <a:sym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1264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D6C10728-4220-9123-B8B4-9AB2B562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584" y="535901"/>
            <a:ext cx="8796832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19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Quick derivation of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Wave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   Equation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</a:t>
            </a:r>
            <a:endParaRPr lang="en-US" dirty="0">
              <a:solidFill>
                <a:srgbClr val="0039AC"/>
              </a:solidFill>
            </a:endParaRPr>
          </a:p>
          <a:p>
            <a:endParaRPr lang="en-US" sz="6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sym typeface="Symbol" charset="0"/>
              </a:rPr>
              <a:t> Stress, strain and displacement waves: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dirty="0">
                <a:solidFill>
                  <a:srgbClr val="0039AC"/>
                </a:solidFill>
              </a:rPr>
              <a:t>Rheology is linear elastic: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dirty="0"/>
              <a:t> =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</a:rPr>
              <a:t>(Hooke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We use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Lamé’s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elastic constants (</a:t>
            </a:r>
            <a:r>
              <a:rPr lang="en-US" i="1" dirty="0">
                <a:latin typeface="Symbol" pitchFamily="2" charset="2"/>
              </a:rPr>
              <a:t>l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m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elastic wave equation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 Assumes an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isotropic solid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 </a:t>
            </a:r>
            <a:r>
              <a:rPr lang="en-US" dirty="0">
                <a:solidFill>
                  <a:srgbClr val="0039AC"/>
                </a:solidFill>
              </a:rPr>
              <a:t>Stress/strain relations assume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infinitesimal strain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   so that 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train is the derivative of displacement: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Times New Roman" charset="0"/>
              </a:rPr>
              <a:t>∂u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∂x</a:t>
            </a:r>
            <a:endParaRPr lang="en-US" i="1" dirty="0">
              <a:solidFill>
                <a:srgbClr val="0039AC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 Results 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 seismic wave equation(s)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      seismic velocities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28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Velocities are more sensitive to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than to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dirty="0">
                <a:solidFill>
                  <a:srgbClr val="0039AC"/>
                </a:solidFill>
              </a:rPr>
              <a:t>; depend on</a:t>
            </a:r>
          </a:p>
          <a:p>
            <a:r>
              <a:rPr lang="en-US" dirty="0">
                <a:solidFill>
                  <a:srgbClr val="0039AC"/>
                </a:solidFill>
              </a:rPr>
              <a:t>   porosity, lithology, cementation, pressure, t</a:t>
            </a:r>
            <a:r>
              <a:rPr lang="en-US" altLang="ja-JP" dirty="0">
                <a:solidFill>
                  <a:srgbClr val="0039AC"/>
                </a:solidFill>
                <a:sym typeface="Webdings" charset="0"/>
              </a:rPr>
              <a:t>emperature, f</a:t>
            </a:r>
            <a:r>
              <a:rPr lang="en-US" dirty="0">
                <a:solidFill>
                  <a:srgbClr val="0039AC"/>
                </a:solidFill>
              </a:rPr>
              <a:t>luids!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88142-E522-B5B2-AAB3-93C6B779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8" y="4790609"/>
            <a:ext cx="1676400" cy="6477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B9FDB-DBCD-C15F-0884-E17EBFDF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31" y="4790609"/>
            <a:ext cx="1181100" cy="6477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91F7F0-637E-2B8D-6C7E-AB495952B5B9}"/>
              </a:ext>
            </a:extLst>
          </p:cNvPr>
          <p:cNvGrpSpPr>
            <a:grpSpLocks noChangeAspect="1"/>
          </p:cNvGrpSpPr>
          <p:nvPr/>
        </p:nvGrpSpPr>
        <p:grpSpPr>
          <a:xfrm>
            <a:off x="2014217" y="4875674"/>
            <a:ext cx="969885" cy="516921"/>
            <a:chOff x="2826004" y="3233705"/>
            <a:chExt cx="1452596" cy="7741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DBD5E8-B852-EBF0-796C-9B6D70ECE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0" r="56091"/>
            <a:stretch/>
          </p:blipFill>
          <p:spPr bwMode="auto">
            <a:xfrm>
              <a:off x="3463514" y="3252364"/>
              <a:ext cx="362204" cy="72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mc="http://schemas.openxmlformats.org/markup-compatibility/2006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:mc="http://schemas.openxmlformats.org/markup-compatibility/2006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8D12F5-3A41-A146-EC40-26FAD16FF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855"/>
            <a:stretch/>
          </p:blipFill>
          <p:spPr>
            <a:xfrm>
              <a:off x="2826004" y="3233705"/>
              <a:ext cx="706924" cy="76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C14184-8793-0F94-C467-E62C4411F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442"/>
            <a:stretch/>
          </p:blipFill>
          <p:spPr>
            <a:xfrm>
              <a:off x="3778728" y="3245897"/>
              <a:ext cx="499872" cy="762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64FF7-99FD-CFE3-3074-3E2D59A2CE2A}"/>
              </a:ext>
            </a:extLst>
          </p:cNvPr>
          <p:cNvGrpSpPr>
            <a:grpSpLocks noChangeAspect="1"/>
          </p:cNvGrpSpPr>
          <p:nvPr/>
        </p:nvGrpSpPr>
        <p:grpSpPr>
          <a:xfrm>
            <a:off x="3634136" y="4847557"/>
            <a:ext cx="1992228" cy="533803"/>
            <a:chOff x="5839735" y="3252627"/>
            <a:chExt cx="2830513" cy="7584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475444-9FB2-DD4A-E614-A34027DB16F0}"/>
                </a:ext>
              </a:extLst>
            </p:cNvPr>
            <p:cNvGrpSpPr/>
            <p:nvPr/>
          </p:nvGrpSpPr>
          <p:grpSpPr>
            <a:xfrm>
              <a:off x="5839735" y="3258101"/>
              <a:ext cx="2830513" cy="752942"/>
              <a:chOff x="5916189" y="1546673"/>
              <a:chExt cx="2830513" cy="7529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0FB94FC-2430-D705-B38B-069132D1F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189" y="1546673"/>
                <a:ext cx="2830513" cy="70961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EA461DA-3792-5148-4C36-6FFDCD49C6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0854" t="17748"/>
              <a:stretch/>
            </p:blipFill>
            <p:spPr>
              <a:xfrm>
                <a:off x="7388657" y="1698126"/>
                <a:ext cx="239788" cy="60148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417182-510F-183E-384D-B5D3EAAF6EF2}"/>
                  </a:ext>
                </a:extLst>
              </p:cNvPr>
              <p:cNvSpPr/>
              <p:nvPr/>
            </p:nvSpPr>
            <p:spPr>
              <a:xfrm>
                <a:off x="7307166" y="1949811"/>
                <a:ext cx="111747" cy="221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69F245-AD27-2EB3-3CBA-6F8B76E0D8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6" r="20637"/>
            <a:stretch/>
          </p:blipFill>
          <p:spPr bwMode="auto">
            <a:xfrm>
              <a:off x="7228457" y="3252627"/>
              <a:ext cx="320617" cy="724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mc="http://schemas.openxmlformats.org/markup-compatibility/2006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:mc="http://schemas.openxmlformats.org/markup-compatibility/2006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3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>
            <a:extLst>
              <a:ext uri="{FF2B5EF4-FFF2-40B4-BE49-F238E27FC236}">
                <a16:creationId xmlns:a16="http://schemas.microsoft.com/office/drawing/2014/main" id="{3EBD7F7F-FDE9-D2AA-B3CE-3080CF63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233" y="1166843"/>
            <a:ext cx="89755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22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Instrumentation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geophone</a:t>
            </a:r>
            <a:r>
              <a:rPr lang="en-US" dirty="0">
                <a:solidFill>
                  <a:srgbClr val="0039AC"/>
                </a:solidFill>
              </a:rPr>
              <a:t>) is an inertial mass</a:t>
            </a:r>
          </a:p>
          <a:p>
            <a:r>
              <a:rPr lang="en-US" dirty="0">
                <a:solidFill>
                  <a:srgbClr val="0039AC"/>
                </a:solidFill>
              </a:rPr>
              <a:t>    that moves relative to a frame, coupled to the ground</a:t>
            </a:r>
          </a:p>
          <a:p>
            <a:r>
              <a:rPr lang="en-US" dirty="0">
                <a:solidFill>
                  <a:srgbClr val="0039AC"/>
                </a:solidFill>
              </a:rPr>
              <a:t>• Mass = magnet (or coil) moves </a:t>
            </a:r>
            <a:r>
              <a:rPr lang="en-US" dirty="0" err="1">
                <a:solidFill>
                  <a:srgbClr val="0039AC"/>
                </a:solidFill>
              </a:rPr>
              <a:t>wrt</a:t>
            </a:r>
            <a:r>
              <a:rPr lang="en-US" dirty="0">
                <a:solidFill>
                  <a:srgbClr val="0039AC"/>
                </a:solidFill>
              </a:rPr>
              <a:t> coil (or magnet);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Voltages are amplified and recorded as signal.</a:t>
            </a:r>
          </a:p>
          <a:p>
            <a:r>
              <a:rPr lang="en-US" dirty="0">
                <a:solidFill>
                  <a:srgbClr val="0039AC"/>
                </a:solidFill>
              </a:rPr>
              <a:t>• Motions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damped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to maximize signal &amp; minimize 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ringing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”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Useful Concepts: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Time &amp; Frequency Domains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Time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)-dependent signals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time domain</a:t>
            </a:r>
            <a:r>
              <a:rPr lang="en-US" dirty="0">
                <a:solidFill>
                  <a:srgbClr val="0039AC"/>
                </a:solidFill>
              </a:rPr>
              <a:t>) can be expressed</a:t>
            </a:r>
          </a:p>
          <a:p>
            <a:r>
              <a:rPr lang="en-US" dirty="0">
                <a:solidFill>
                  <a:srgbClr val="0039AC"/>
                </a:solidFill>
              </a:rPr>
              <a:t>    as amplitudes of sums of 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all frequencies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</a:p>
          <a:p>
            <a:r>
              <a:rPr lang="en-US" dirty="0">
                <a:solidFill>
                  <a:srgbClr val="0039AC"/>
                </a:solidFill>
              </a:rPr>
              <a:t>   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frequency domain</a:t>
            </a:r>
            <a:r>
              <a:rPr lang="en-US" dirty="0">
                <a:solidFill>
                  <a:srgbClr val="0039AC"/>
                </a:solidFill>
              </a:rPr>
              <a:t>).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Seismogram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-domain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convolution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39AC"/>
                </a:solidFill>
              </a:rPr>
              <a:t>-domain</a:t>
            </a:r>
          </a:p>
          <a:p>
            <a:r>
              <a:rPr lang="en-US" dirty="0">
                <a:solidFill>
                  <a:srgbClr val="0039AC"/>
                </a:solidFill>
              </a:rPr>
              <a:t>    multiplication) of source, Earth response, instr. response</a:t>
            </a:r>
          </a:p>
        </p:txBody>
      </p:sp>
    </p:spTree>
    <p:extLst>
      <p:ext uri="{BB962C8B-B14F-4D97-AF65-F5344CB8AC3E}">
        <p14:creationId xmlns:p14="http://schemas.microsoft.com/office/powerpoint/2010/main" val="212197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D5DB6-489A-B022-2659-429E2EBA681D}"/>
              </a:ext>
            </a:extLst>
          </p:cNvPr>
          <p:cNvSpPr txBox="1"/>
          <p:nvPr/>
        </p:nvSpPr>
        <p:spPr>
          <a:xfrm>
            <a:off x="940075" y="912927"/>
            <a:ext cx="8773749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24 Jan: Fermat’s Principal </a:t>
            </a:r>
            <a:r>
              <a:rPr lang="en-US" sz="30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&amp; </a:t>
            </a:r>
            <a:r>
              <a:rPr lang="en-US" sz="30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Snell’s Law</a:t>
            </a:r>
            <a:r>
              <a:rPr lang="en-US" sz="30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• 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Fermat’s principle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(the propagation path or </a:t>
            </a:r>
            <a:r>
              <a:rPr lang="en-US" sz="2400" b="1" i="1" dirty="0" err="1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raypath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always the path requiring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least time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leads to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Snell’s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Law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3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Snell’s law predicts (for example) that a ray entering a slower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medium bends away from the boundary</a:t>
            </a:r>
          </a:p>
          <a:p>
            <a:r>
              <a:rPr lang="en-US" sz="2400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wave traveling across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boundary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conserves energy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has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continuous stress</a:t>
            </a:r>
          </a:p>
          <a:p>
            <a:r>
              <a:rPr lang="en-US" sz="2400" i="1" dirty="0">
                <a:solidFill>
                  <a:srgbClr val="0039AC"/>
                </a:solidFill>
              </a:rPr>
              <a:t>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&amp;</a:t>
            </a:r>
            <a:r>
              <a:rPr lang="en-US" sz="2400" i="1" dirty="0">
                <a:solidFill>
                  <a:srgbClr val="0039AC"/>
                </a:solidFill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displacement</a:t>
            </a:r>
            <a:r>
              <a:rPr lang="en-US" sz="2400" i="1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sym typeface="Symbol" charset="0"/>
              </a:rPr>
              <a:t></a:t>
            </a:r>
            <a:r>
              <a:rPr lang="en-US" sz="2400" dirty="0">
                <a:solidFill>
                  <a:srgbClr val="0039AC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reflects some energy, transmits some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energy, and often converts some energy to another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phase (e.g.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are governed by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Snell’s Law!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5BF78-7B75-EC72-9CE9-0817B2B3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14" y="2198734"/>
            <a:ext cx="1143000" cy="6858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14EA4C-F4C7-2F0E-3F1A-01965B9EC770}"/>
              </a:ext>
            </a:extLst>
          </p:cNvPr>
          <p:cNvSpPr/>
          <p:nvPr/>
        </p:nvSpPr>
        <p:spPr>
          <a:xfrm>
            <a:off x="9548075" y="1349241"/>
            <a:ext cx="1703851" cy="4111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 is 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angle of incidence </a:t>
            </a:r>
            <a:r>
              <a:rPr lang="en-US" dirty="0">
                <a:solidFill>
                  <a:srgbClr val="0039AC"/>
                </a:solidFill>
              </a:rPr>
              <a:t>between the </a:t>
            </a:r>
            <a:r>
              <a:rPr lang="en-US" dirty="0" err="1">
                <a:solidFill>
                  <a:srgbClr val="0039AC"/>
                </a:solidFill>
              </a:rPr>
              <a:t>raypath</a:t>
            </a:r>
            <a:r>
              <a:rPr lang="en-US" dirty="0">
                <a:solidFill>
                  <a:srgbClr val="0039AC"/>
                </a:solidFill>
              </a:rPr>
              <a:t> and the normal to a boundary separating two media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) with different velocities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66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E9354257-069B-C3AA-EC2D-3B343D21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958" y="2090172"/>
            <a:ext cx="85000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24 Jan continued: </a:t>
            </a: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 Angle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angle of incidence for which the</a:t>
            </a:r>
          </a:p>
          <a:p>
            <a:r>
              <a:rPr lang="en-US" dirty="0">
                <a:solidFill>
                  <a:srgbClr val="0039AC"/>
                </a:solidFill>
              </a:rPr>
              <a:t>   refraction parallels the interface:</a:t>
            </a:r>
          </a:p>
          <a:p>
            <a:r>
              <a:rPr lang="en-US" dirty="0">
                <a:solidFill>
                  <a:srgbClr val="0039AC"/>
                </a:solidFill>
              </a:rPr>
              <a:t>   (&amp; at &gt; angles, no refraction!)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occur at 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scatterers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” or non-ideal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</a:rPr>
              <a:t>   boundaries</a:t>
            </a:r>
            <a:r>
              <a:rPr lang="en-US" dirty="0">
                <a:solidFill>
                  <a:srgbClr val="0039AC"/>
                </a:solidFill>
              </a:rPr>
              <a:t>; are predicted by </a:t>
            </a:r>
            <a:r>
              <a:rPr lang="en-US" dirty="0" err="1">
                <a:solidFill>
                  <a:srgbClr val="0039AC"/>
                </a:solidFill>
              </a:rPr>
              <a:t>Huygen</a:t>
            </a:r>
            <a:r>
              <a:rPr lang="en-US" dirty="0" err="1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 err="1">
                <a:solidFill>
                  <a:srgbClr val="0039AC"/>
                </a:solidFill>
              </a:rPr>
              <a:t>s</a:t>
            </a:r>
            <a:r>
              <a:rPr lang="en-US" dirty="0">
                <a:solidFill>
                  <a:srgbClr val="0039AC"/>
                </a:solidFill>
              </a:rPr>
              <a:t> Principle but not by</a:t>
            </a:r>
          </a:p>
          <a:p>
            <a:r>
              <a:rPr lang="en-US" dirty="0">
                <a:solidFill>
                  <a:srgbClr val="0039AC"/>
                </a:solidFill>
              </a:rPr>
              <a:t>   ray theory/Snell’s Law.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84AAF-9E94-F824-7022-A094066D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34" y="2919511"/>
            <a:ext cx="1295400" cy="668338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5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2833</Words>
  <Application>Microsoft Macintosh PowerPoint</Application>
  <PresentationFormat>Widescreen</PresentationFormat>
  <Paragraphs>374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17</cp:revision>
  <cp:lastPrinted>2022-01-10T14:45:35Z</cp:lastPrinted>
  <dcterms:created xsi:type="dcterms:W3CDTF">2022-01-10T14:15:51Z</dcterms:created>
  <dcterms:modified xsi:type="dcterms:W3CDTF">2024-02-28T18:23:23Z</dcterms:modified>
</cp:coreProperties>
</file>