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8" r:id="rId4"/>
    <p:sldId id="270" r:id="rId5"/>
    <p:sldId id="269" r:id="rId6"/>
    <p:sldId id="267" r:id="rId7"/>
    <p:sldId id="276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wes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Jan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81E8634B-9FDA-2FD0-39A4-0BE306E2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00" y="1390893"/>
            <a:ext cx="9600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Amplitude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Anelastic Attenuation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converts part of the</a:t>
            </a:r>
          </a:p>
          <a:p>
            <a:r>
              <a:rPr lang="en-US" dirty="0">
                <a:solidFill>
                  <a:srgbClr val="0039AC"/>
                </a:solidFill>
              </a:rPr>
              <a:t>   elastic wave energy to work and </a:t>
            </a:r>
            <a:r>
              <a:rPr lang="en-US" dirty="0">
                <a:solidFill>
                  <a:srgbClr val="0003AA"/>
                </a:solidFill>
              </a:rPr>
              <a:t>depends on</a:t>
            </a:r>
          </a:p>
          <a:p>
            <a:r>
              <a:rPr lang="en-US" dirty="0">
                <a:solidFill>
                  <a:srgbClr val="0003AA"/>
                </a:solidFill>
              </a:rPr>
              <a:t>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Quality Factor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Multipathing</a:t>
            </a:r>
            <a:r>
              <a:rPr lang="en-US" dirty="0">
                <a:solidFill>
                  <a:srgbClr val="0003AA"/>
                </a:solidFill>
              </a:rPr>
              <a:t> changes amplitude by (Snell’s Law) bending or</a:t>
            </a:r>
          </a:p>
          <a:p>
            <a:r>
              <a:rPr lang="en-US" dirty="0">
                <a:solidFill>
                  <a:srgbClr val="0003AA"/>
                </a:solidFill>
              </a:rPr>
              <a:t>   “lensing” at nonplanar boundaries that can focus or defocus</a:t>
            </a:r>
          </a:p>
          <a:p>
            <a:r>
              <a:rPr lang="en-US" dirty="0">
                <a:solidFill>
                  <a:srgbClr val="0003AA"/>
                </a:solidFill>
              </a:rPr>
              <a:t>   seismic wave energy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hard to measure because amplitudes depend on multipathing</a:t>
            </a:r>
          </a:p>
          <a:p>
            <a:r>
              <a:rPr lang="en-US" dirty="0">
                <a:solidFill>
                  <a:srgbClr val="0039AC"/>
                </a:solidFill>
              </a:rPr>
              <a:t>   and other amplitude effects (e.g., energy partitioning, scattering)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</a:t>
            </a:r>
            <a:r>
              <a:rPr lang="en-US" dirty="0">
                <a:solidFill>
                  <a:srgbClr val="0039AC"/>
                </a:solidFill>
              </a:rPr>
              <a:t> it is another physical rock property giving different information</a:t>
            </a:r>
          </a:p>
          <a:p>
            <a:r>
              <a:rPr lang="en-US" dirty="0">
                <a:solidFill>
                  <a:srgbClr val="0039AC"/>
                </a:solidFill>
              </a:rPr>
              <a:t>   than velocity (more sensitive to shallow porosity &amp; fluids, deep</a:t>
            </a:r>
          </a:p>
          <a:p>
            <a:r>
              <a:rPr lang="en-US" dirty="0">
                <a:solidFill>
                  <a:srgbClr val="0039AC"/>
                </a:solidFill>
              </a:rPr>
              <a:t>   temperature, melt &amp; volatiles)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</a:t>
            </a: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can help to interpret seismic images (if you can measure it)!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4142D6-528F-5E89-E8E4-B114688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50" y="1933333"/>
            <a:ext cx="1524000" cy="7620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Text Box 28">
            <a:extLst>
              <a:ext uri="{FF2B5EF4-FFF2-40B4-BE49-F238E27FC236}">
                <a16:creationId xmlns:a16="http://schemas.microsoft.com/office/drawing/2014/main" id="{B11C65D7-D9E1-E09E-B7B3-AEEC5737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9826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30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81-105 (Ch 3.3-3.6)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45F69BE-5557-3545-8301-24FD1334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963" y="691505"/>
            <a:ext cx="7614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that reflected &amp; refracted amplitudes depend on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DD181D4-2D7A-8241-911E-4B48744E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213" y="1010593"/>
            <a:ext cx="489809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Impedance Contrast</a:t>
            </a:r>
            <a:r>
              <a:rPr lang="en-US" sz="3200" dirty="0">
                <a:solidFill>
                  <a:srgbClr val="0039AC"/>
                </a:solidFill>
                <a:cs typeface="ＭＳ Ｐゴシック" charset="0"/>
              </a:rPr>
              <a:t>:</a:t>
            </a:r>
            <a:endParaRPr lang="en-US" sz="3200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C5D164-76A9-B446-BE55-F8D08056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988" y="1591618"/>
            <a:ext cx="451969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function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energy 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partitioning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the boundary.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normally-incident (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</a:t>
            </a:r>
            <a:r>
              <a:rPr lang="en-US" dirty="0">
                <a:latin typeface="Times New Roman"/>
                <a:cs typeface="Times New Roman"/>
              </a:rPr>
              <a:t>= 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-wave with amplitude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produces a reflected 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with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amplitude: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a refracted 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3FA74-93B1-F84B-8422-900D78BC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4" y="1590030"/>
            <a:ext cx="2625577" cy="3598863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D35F3-2178-2346-BB32-91541259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721" y="1590030"/>
            <a:ext cx="1264167" cy="3598863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8B1440A4-B7ED-AC4D-AA44-B4007466E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4403" y="3049029"/>
            <a:ext cx="2605318" cy="16170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DDBAA5B-1B17-7548-AAAF-73303E0D38F6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2928134" y="4218254"/>
            <a:ext cx="1189208" cy="3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incoming P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ADBB397-EC7D-444F-AA38-8D2328F4BEE7}"/>
              </a:ext>
            </a:extLst>
          </p:cNvPr>
          <p:cNvSpPr>
            <a:spLocks/>
          </p:cNvSpPr>
          <p:nvPr/>
        </p:nvSpPr>
        <p:spPr bwMode="auto">
          <a:xfrm rot="19699398">
            <a:off x="1542413" y="3328670"/>
            <a:ext cx="2917308" cy="1167199"/>
          </a:xfrm>
          <a:custGeom>
            <a:avLst/>
            <a:gdLst>
              <a:gd name="T0" fmla="*/ 0 w 2214"/>
              <a:gd name="T1" fmla="*/ 1370 h 1372"/>
              <a:gd name="T2" fmla="*/ 96 w 2214"/>
              <a:gd name="T3" fmla="*/ 1322 h 1372"/>
              <a:gd name="T4" fmla="*/ 144 w 2214"/>
              <a:gd name="T5" fmla="*/ 1226 h 1372"/>
              <a:gd name="T6" fmla="*/ 288 w 2214"/>
              <a:gd name="T7" fmla="*/ 698 h 1372"/>
              <a:gd name="T8" fmla="*/ 370 w 2214"/>
              <a:gd name="T9" fmla="*/ 341 h 1372"/>
              <a:gd name="T10" fmla="*/ 445 w 2214"/>
              <a:gd name="T11" fmla="*/ 122 h 1372"/>
              <a:gd name="T12" fmla="*/ 501 w 2214"/>
              <a:gd name="T13" fmla="*/ 29 h 1372"/>
              <a:gd name="T14" fmla="*/ 564 w 2214"/>
              <a:gd name="T15" fmla="*/ 10 h 1372"/>
              <a:gd name="T16" fmla="*/ 626 w 2214"/>
              <a:gd name="T17" fmla="*/ 41 h 1372"/>
              <a:gd name="T18" fmla="*/ 701 w 2214"/>
              <a:gd name="T19" fmla="*/ 254 h 1372"/>
              <a:gd name="T20" fmla="*/ 832 w 2214"/>
              <a:gd name="T21" fmla="*/ 697 h 1372"/>
              <a:gd name="T22" fmla="*/ 901 w 2214"/>
              <a:gd name="T23" fmla="*/ 997 h 1372"/>
              <a:gd name="T24" fmla="*/ 1001 w 2214"/>
              <a:gd name="T25" fmla="*/ 1297 h 1372"/>
              <a:gd name="T26" fmla="*/ 1076 w 2214"/>
              <a:gd name="T27" fmla="*/ 1366 h 1372"/>
              <a:gd name="T28" fmla="*/ 1170 w 2214"/>
              <a:gd name="T29" fmla="*/ 1335 h 1372"/>
              <a:gd name="T30" fmla="*/ 1201 w 2214"/>
              <a:gd name="T31" fmla="*/ 1272 h 1372"/>
              <a:gd name="T32" fmla="*/ 1307 w 2214"/>
              <a:gd name="T33" fmla="*/ 904 h 1372"/>
              <a:gd name="T34" fmla="*/ 1457 w 2214"/>
              <a:gd name="T35" fmla="*/ 385 h 1372"/>
              <a:gd name="T36" fmla="*/ 1526 w 2214"/>
              <a:gd name="T37" fmla="*/ 141 h 1372"/>
              <a:gd name="T38" fmla="*/ 1595 w 2214"/>
              <a:gd name="T39" fmla="*/ 35 h 1372"/>
              <a:gd name="T40" fmla="*/ 1651 w 2214"/>
              <a:gd name="T41" fmla="*/ 4 h 1372"/>
              <a:gd name="T42" fmla="*/ 1707 w 2214"/>
              <a:gd name="T43" fmla="*/ 60 h 1372"/>
              <a:gd name="T44" fmla="*/ 1795 w 2214"/>
              <a:gd name="T45" fmla="*/ 329 h 1372"/>
              <a:gd name="T46" fmla="*/ 1889 w 2214"/>
              <a:gd name="T47" fmla="*/ 647 h 1372"/>
              <a:gd name="T48" fmla="*/ 2020 w 2214"/>
              <a:gd name="T49" fmla="*/ 1110 h 1372"/>
              <a:gd name="T50" fmla="*/ 2120 w 2214"/>
              <a:gd name="T51" fmla="*/ 1322 h 1372"/>
              <a:gd name="T52" fmla="*/ 2214 w 2214"/>
              <a:gd name="T53" fmla="*/ 134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14" h="1372">
                <a:moveTo>
                  <a:pt x="0" y="1370"/>
                </a:moveTo>
                <a:cubicBezTo>
                  <a:pt x="36" y="1358"/>
                  <a:pt x="72" y="1346"/>
                  <a:pt x="96" y="1322"/>
                </a:cubicBezTo>
                <a:cubicBezTo>
                  <a:pt x="120" y="1298"/>
                  <a:pt x="112" y="1330"/>
                  <a:pt x="144" y="1226"/>
                </a:cubicBezTo>
                <a:cubicBezTo>
                  <a:pt x="176" y="1122"/>
                  <a:pt x="250" y="846"/>
                  <a:pt x="288" y="698"/>
                </a:cubicBezTo>
                <a:cubicBezTo>
                  <a:pt x="326" y="550"/>
                  <a:pt x="344" y="437"/>
                  <a:pt x="370" y="341"/>
                </a:cubicBezTo>
                <a:cubicBezTo>
                  <a:pt x="396" y="245"/>
                  <a:pt x="423" y="174"/>
                  <a:pt x="445" y="122"/>
                </a:cubicBezTo>
                <a:cubicBezTo>
                  <a:pt x="467" y="70"/>
                  <a:pt x="481" y="48"/>
                  <a:pt x="501" y="29"/>
                </a:cubicBezTo>
                <a:cubicBezTo>
                  <a:pt x="521" y="10"/>
                  <a:pt x="543" y="8"/>
                  <a:pt x="564" y="10"/>
                </a:cubicBezTo>
                <a:cubicBezTo>
                  <a:pt x="585" y="12"/>
                  <a:pt x="603" y="0"/>
                  <a:pt x="626" y="41"/>
                </a:cubicBezTo>
                <a:cubicBezTo>
                  <a:pt x="649" y="82"/>
                  <a:pt x="667" y="145"/>
                  <a:pt x="701" y="254"/>
                </a:cubicBezTo>
                <a:cubicBezTo>
                  <a:pt x="735" y="363"/>
                  <a:pt x="799" y="573"/>
                  <a:pt x="832" y="697"/>
                </a:cubicBezTo>
                <a:cubicBezTo>
                  <a:pt x="865" y="821"/>
                  <a:pt x="873" y="897"/>
                  <a:pt x="901" y="997"/>
                </a:cubicBezTo>
                <a:cubicBezTo>
                  <a:pt x="929" y="1097"/>
                  <a:pt x="972" y="1236"/>
                  <a:pt x="1001" y="1297"/>
                </a:cubicBezTo>
                <a:cubicBezTo>
                  <a:pt x="1030" y="1358"/>
                  <a:pt x="1048" y="1360"/>
                  <a:pt x="1076" y="1366"/>
                </a:cubicBezTo>
                <a:cubicBezTo>
                  <a:pt x="1104" y="1372"/>
                  <a:pt x="1149" y="1351"/>
                  <a:pt x="1170" y="1335"/>
                </a:cubicBezTo>
                <a:cubicBezTo>
                  <a:pt x="1191" y="1319"/>
                  <a:pt x="1178" y="1344"/>
                  <a:pt x="1201" y="1272"/>
                </a:cubicBezTo>
                <a:cubicBezTo>
                  <a:pt x="1224" y="1200"/>
                  <a:pt x="1264" y="1052"/>
                  <a:pt x="1307" y="904"/>
                </a:cubicBezTo>
                <a:cubicBezTo>
                  <a:pt x="1350" y="756"/>
                  <a:pt x="1420" y="512"/>
                  <a:pt x="1457" y="385"/>
                </a:cubicBezTo>
                <a:cubicBezTo>
                  <a:pt x="1494" y="258"/>
                  <a:pt x="1503" y="199"/>
                  <a:pt x="1526" y="141"/>
                </a:cubicBezTo>
                <a:cubicBezTo>
                  <a:pt x="1549" y="83"/>
                  <a:pt x="1574" y="58"/>
                  <a:pt x="1595" y="35"/>
                </a:cubicBezTo>
                <a:cubicBezTo>
                  <a:pt x="1616" y="12"/>
                  <a:pt x="1632" y="0"/>
                  <a:pt x="1651" y="4"/>
                </a:cubicBezTo>
                <a:cubicBezTo>
                  <a:pt x="1670" y="8"/>
                  <a:pt x="1683" y="6"/>
                  <a:pt x="1707" y="60"/>
                </a:cubicBezTo>
                <a:cubicBezTo>
                  <a:pt x="1731" y="114"/>
                  <a:pt x="1765" y="231"/>
                  <a:pt x="1795" y="329"/>
                </a:cubicBezTo>
                <a:cubicBezTo>
                  <a:pt x="1825" y="427"/>
                  <a:pt x="1852" y="517"/>
                  <a:pt x="1889" y="647"/>
                </a:cubicBezTo>
                <a:cubicBezTo>
                  <a:pt x="1926" y="777"/>
                  <a:pt x="1982" y="998"/>
                  <a:pt x="2020" y="1110"/>
                </a:cubicBezTo>
                <a:cubicBezTo>
                  <a:pt x="2058" y="1222"/>
                  <a:pt x="2088" y="1283"/>
                  <a:pt x="2120" y="1322"/>
                </a:cubicBezTo>
                <a:cubicBezTo>
                  <a:pt x="2152" y="1361"/>
                  <a:pt x="2183" y="1354"/>
                  <a:pt x="2214" y="1347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C9DA239F-F742-3549-A488-B816BA254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5227" y="3786633"/>
            <a:ext cx="342379" cy="518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B8C2F9B-E79A-BD4A-B93B-58C4C01AB396}"/>
              </a:ext>
            </a:extLst>
          </p:cNvPr>
          <p:cNvSpPr txBox="1">
            <a:spLocks noChangeArrowheads="1"/>
          </p:cNvSpPr>
          <p:nvPr/>
        </p:nvSpPr>
        <p:spPr bwMode="auto">
          <a:xfrm rot="19137381">
            <a:off x="1971906" y="3981166"/>
            <a:ext cx="307938" cy="3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</a:rPr>
              <a:t>A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BC51E1BA-69F0-EC44-9967-8C9BA704B2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10466" y="3057134"/>
            <a:ext cx="1341151" cy="1215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EFC449-043F-9646-AED1-5BCC0C4736E5}"/>
              </a:ext>
            </a:extLst>
          </p:cNvPr>
          <p:cNvSpPr>
            <a:spLocks/>
          </p:cNvSpPr>
          <p:nvPr/>
        </p:nvSpPr>
        <p:spPr bwMode="auto">
          <a:xfrm>
            <a:off x="3608840" y="3049029"/>
            <a:ext cx="172202" cy="401225"/>
          </a:xfrm>
          <a:custGeom>
            <a:avLst/>
            <a:gdLst>
              <a:gd name="T0" fmla="*/ 0 w 85"/>
              <a:gd name="T1" fmla="*/ 0 h 198"/>
              <a:gd name="T2" fmla="*/ 35 w 85"/>
              <a:gd name="T3" fmla="*/ 110 h 198"/>
              <a:gd name="T4" fmla="*/ 85 w 85"/>
              <a:gd name="T5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198">
                <a:moveTo>
                  <a:pt x="0" y="0"/>
                </a:moveTo>
                <a:cubicBezTo>
                  <a:pt x="10" y="38"/>
                  <a:pt x="21" y="77"/>
                  <a:pt x="35" y="110"/>
                </a:cubicBezTo>
                <a:cubicBezTo>
                  <a:pt x="49" y="143"/>
                  <a:pt x="67" y="170"/>
                  <a:pt x="85" y="19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CF24645-9E0A-AC49-96B8-DC5D62B4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865" y="3049029"/>
            <a:ext cx="344404" cy="4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q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DE2F4-2DF2-D146-8F1B-87C4D7A4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13" y="3947468"/>
            <a:ext cx="2514600" cy="6381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EA917735-791B-A147-A044-D0AC2901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313" y="3855393"/>
            <a:ext cx="2130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reflection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103EFB23-7D23-124C-8505-D9E97DB2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288" y="6085830"/>
            <a:ext cx="6186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layer </a:t>
            </a:r>
            <a:r>
              <a:rPr lang="en-US" i="1" dirty="0" err="1">
                <a:latin typeface="Times New Roman" charset="0"/>
              </a:rPr>
              <a:t>i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38EF16-A24B-F345-AD98-E9DD4639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01" y="5204768"/>
            <a:ext cx="2514600" cy="6381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21">
            <a:extLst>
              <a:ext uri="{FF2B5EF4-FFF2-40B4-BE49-F238E27FC236}">
                <a16:creationId xmlns:a16="http://schemas.microsoft.com/office/drawing/2014/main" id="{87D21289-3C1A-F24C-9B9E-8B230F66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476" y="5112693"/>
            <a:ext cx="2130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refraction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0633FC6-AC1C-4D47-B990-086446F8FE4D}"/>
              </a:ext>
            </a:extLst>
          </p:cNvPr>
          <p:cNvSpPr txBox="1"/>
          <p:nvPr/>
        </p:nvSpPr>
        <p:spPr>
          <a:xfrm>
            <a:off x="2001580" y="310505"/>
            <a:ext cx="626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Amplitudes from mode partitioning:</a:t>
            </a:r>
          </a:p>
        </p:txBody>
      </p:sp>
    </p:spTree>
    <p:extLst>
      <p:ext uri="{BB962C8B-B14F-4D97-AF65-F5344CB8AC3E}">
        <p14:creationId xmlns:p14="http://schemas.microsoft.com/office/powerpoint/2010/main" val="259235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3A28F1-1DB0-9ED8-93D3-CD76F1457595}"/>
              </a:ext>
            </a:extLst>
          </p:cNvPr>
          <p:cNvSpPr/>
          <p:nvPr/>
        </p:nvSpPr>
        <p:spPr>
          <a:xfrm>
            <a:off x="624747" y="1580472"/>
            <a:ext cx="1317645" cy="37298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FD166-4C11-7D42-9BCE-A393DC9D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64" y="633105"/>
            <a:ext cx="4341813" cy="3573462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60D257-7EA2-3142-AAE2-68739C03F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577" y="633105"/>
            <a:ext cx="4341812" cy="3573462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05F89BA6-6D5D-974B-9219-070270B52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9777" y="2393642"/>
            <a:ext cx="2463800" cy="152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9CD0FFC1-1F01-2046-B813-FE5F81AFEF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9777" y="868055"/>
            <a:ext cx="2463800" cy="152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28558D5F-1694-6343-9956-A3BED9DC96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25564" y="1728480"/>
            <a:ext cx="1878013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CB6DD575-1F62-E94E-AADF-DC7096FBD995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443002" y="3284230"/>
            <a:ext cx="118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incoming P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DB15410A-2975-BF40-A80B-87D10C8BDA2A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752564" y="1279217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reflected P</a:t>
            </a: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80F97663-F4FA-0541-BA6A-D892BBAC0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577" y="1571317"/>
            <a:ext cx="269875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E099CC25-9AA8-C347-AA22-2687EBE07B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577" y="2133292"/>
            <a:ext cx="1882775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A757BB83-52C2-AF4C-8372-A404F76BABC1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7079839" y="1691967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P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14B287CB-5C30-5F41-A91E-86327E50EB45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971889" y="221584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S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4906B898-4C8C-154C-94A8-7C4A81E9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764" y="3749367"/>
            <a:ext cx="1367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533D22C1-4157-E042-9D28-4C153AE5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239" y="3749367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</a:t>
            </a:r>
            <a:endParaRPr lang="en-US" dirty="0">
              <a:latin typeface="Times New Roman" charset="0"/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15E935E4-3D80-4643-B824-EABC9763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364" y="35969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301994CC-B6EE-C948-B6C5-64DF8B5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64" y="1691967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EAECB865-39DD-0C46-A15D-B5276B85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877" y="6251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37AE672F-A1FE-CB46-8855-830A9DCB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677" y="1844367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33614EE-7E7C-8C4C-9DC6-CD2F5C5F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764" y="11585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81F58FCC-35A2-C74D-9B06-9253D0B4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64" y="93355"/>
            <a:ext cx="3462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Conversions:</a:t>
            </a: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0E892B40-6A97-644E-8E67-F41741E09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364" y="2396817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D9E200C-B448-0546-93B0-19DC43D1BCEF}"/>
              </a:ext>
            </a:extLst>
          </p:cNvPr>
          <p:cNvSpPr>
            <a:spLocks/>
          </p:cNvSpPr>
          <p:nvPr/>
        </p:nvSpPr>
        <p:spPr bwMode="auto">
          <a:xfrm>
            <a:off x="4819239" y="2387292"/>
            <a:ext cx="328613" cy="846138"/>
          </a:xfrm>
          <a:custGeom>
            <a:avLst/>
            <a:gdLst>
              <a:gd name="T0" fmla="*/ 0 w 207"/>
              <a:gd name="T1" fmla="*/ 0 h 533"/>
              <a:gd name="T2" fmla="*/ 38 w 207"/>
              <a:gd name="T3" fmla="*/ 220 h 533"/>
              <a:gd name="T4" fmla="*/ 120 w 207"/>
              <a:gd name="T5" fmla="*/ 414 h 533"/>
              <a:gd name="T6" fmla="*/ 207 w 207"/>
              <a:gd name="T7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533">
                <a:moveTo>
                  <a:pt x="0" y="0"/>
                </a:moveTo>
                <a:cubicBezTo>
                  <a:pt x="9" y="75"/>
                  <a:pt x="18" y="151"/>
                  <a:pt x="38" y="220"/>
                </a:cubicBezTo>
                <a:cubicBezTo>
                  <a:pt x="58" y="289"/>
                  <a:pt x="92" y="362"/>
                  <a:pt x="120" y="414"/>
                </a:cubicBezTo>
                <a:cubicBezTo>
                  <a:pt x="148" y="466"/>
                  <a:pt x="177" y="499"/>
                  <a:pt x="207" y="53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44AF3E70-EE3B-CD4A-AC73-CA1519FE0F14}"/>
              </a:ext>
            </a:extLst>
          </p:cNvPr>
          <p:cNvSpPr>
            <a:spLocks/>
          </p:cNvSpPr>
          <p:nvPr/>
        </p:nvSpPr>
        <p:spPr bwMode="auto">
          <a:xfrm>
            <a:off x="5308189" y="1996767"/>
            <a:ext cx="53975" cy="403225"/>
          </a:xfrm>
          <a:custGeom>
            <a:avLst/>
            <a:gdLst>
              <a:gd name="T0" fmla="*/ 34 w 34"/>
              <a:gd name="T1" fmla="*/ 0 h 254"/>
              <a:gd name="T2" fmla="*/ 5 w 34"/>
              <a:gd name="T3" fmla="*/ 110 h 254"/>
              <a:gd name="T4" fmla="*/ 5 w 3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254">
                <a:moveTo>
                  <a:pt x="34" y="0"/>
                </a:moveTo>
                <a:cubicBezTo>
                  <a:pt x="22" y="34"/>
                  <a:pt x="10" y="68"/>
                  <a:pt x="5" y="110"/>
                </a:cubicBezTo>
                <a:cubicBezTo>
                  <a:pt x="0" y="152"/>
                  <a:pt x="2" y="203"/>
                  <a:pt x="5" y="25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BFEE4A3-32BC-8649-A2F4-27CD73BFD559}"/>
              </a:ext>
            </a:extLst>
          </p:cNvPr>
          <p:cNvSpPr>
            <a:spLocks/>
          </p:cNvSpPr>
          <p:nvPr/>
        </p:nvSpPr>
        <p:spPr bwMode="auto">
          <a:xfrm>
            <a:off x="4142964" y="1179205"/>
            <a:ext cx="388938" cy="1198562"/>
          </a:xfrm>
          <a:custGeom>
            <a:avLst/>
            <a:gdLst>
              <a:gd name="T0" fmla="*/ 0 w 245"/>
              <a:gd name="T1" fmla="*/ 755 h 755"/>
              <a:gd name="T2" fmla="*/ 39 w 245"/>
              <a:gd name="T3" fmla="*/ 475 h 755"/>
              <a:gd name="T4" fmla="*/ 127 w 245"/>
              <a:gd name="T5" fmla="*/ 200 h 755"/>
              <a:gd name="T6" fmla="*/ 245 w 245"/>
              <a:gd name="T7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55">
                <a:moveTo>
                  <a:pt x="0" y="755"/>
                </a:moveTo>
                <a:cubicBezTo>
                  <a:pt x="9" y="661"/>
                  <a:pt x="18" y="567"/>
                  <a:pt x="39" y="475"/>
                </a:cubicBezTo>
                <a:cubicBezTo>
                  <a:pt x="60" y="383"/>
                  <a:pt x="93" y="279"/>
                  <a:pt x="127" y="200"/>
                </a:cubicBezTo>
                <a:cubicBezTo>
                  <a:pt x="161" y="121"/>
                  <a:pt x="203" y="60"/>
                  <a:pt x="245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568C2D05-51F7-D64D-9CB1-8A71442C7C44}"/>
              </a:ext>
            </a:extLst>
          </p:cNvPr>
          <p:cNvSpPr>
            <a:spLocks/>
          </p:cNvSpPr>
          <p:nvPr/>
        </p:nvSpPr>
        <p:spPr bwMode="auto">
          <a:xfrm flipH="1" flipV="1">
            <a:off x="8164102" y="2180917"/>
            <a:ext cx="17462" cy="206375"/>
          </a:xfrm>
          <a:custGeom>
            <a:avLst/>
            <a:gdLst>
              <a:gd name="T0" fmla="*/ 11 w 11"/>
              <a:gd name="T1" fmla="*/ 130 h 130"/>
              <a:gd name="T2" fmla="*/ 0 w 11"/>
              <a:gd name="T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130">
                <a:moveTo>
                  <a:pt x="11" y="130"/>
                </a:moveTo>
                <a:cubicBezTo>
                  <a:pt x="11" y="130"/>
                  <a:pt x="5" y="65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B4FD2AC-07EB-004B-87FB-462CB6E51962}"/>
              </a:ext>
            </a:extLst>
          </p:cNvPr>
          <p:cNvSpPr>
            <a:spLocks/>
          </p:cNvSpPr>
          <p:nvPr/>
        </p:nvSpPr>
        <p:spPr bwMode="auto">
          <a:xfrm>
            <a:off x="8749889" y="1704667"/>
            <a:ext cx="201613" cy="692150"/>
          </a:xfrm>
          <a:custGeom>
            <a:avLst/>
            <a:gdLst>
              <a:gd name="T0" fmla="*/ 122 w 127"/>
              <a:gd name="T1" fmla="*/ 436 h 436"/>
              <a:gd name="T2" fmla="*/ 118 w 127"/>
              <a:gd name="T3" fmla="*/ 287 h 436"/>
              <a:gd name="T4" fmla="*/ 68 w 127"/>
              <a:gd name="T5" fmla="*/ 131 h 436"/>
              <a:gd name="T6" fmla="*/ 0 w 127"/>
              <a:gd name="T7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36">
                <a:moveTo>
                  <a:pt x="122" y="436"/>
                </a:moveTo>
                <a:cubicBezTo>
                  <a:pt x="124" y="387"/>
                  <a:pt x="127" y="338"/>
                  <a:pt x="118" y="287"/>
                </a:cubicBezTo>
                <a:cubicBezTo>
                  <a:pt x="109" y="236"/>
                  <a:pt x="88" y="179"/>
                  <a:pt x="68" y="131"/>
                </a:cubicBezTo>
                <a:cubicBezTo>
                  <a:pt x="48" y="83"/>
                  <a:pt x="24" y="41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2EB504A9-F85F-3A43-9F6D-E79962EC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64" y="17681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6153AC8C-C717-1344-A9BB-516FF13C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414" y="2101542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67" name="Text Box 31">
            <a:extLst>
              <a:ext uri="{FF2B5EF4-FFF2-40B4-BE49-F238E27FC236}">
                <a16:creationId xmlns:a16="http://schemas.microsoft.com/office/drawing/2014/main" id="{B0D64357-5401-014C-ABEC-7EFB16E1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64" y="1920567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68" name="Text Box 32">
            <a:extLst>
              <a:ext uri="{FF2B5EF4-FFF2-40B4-BE49-F238E27FC236}">
                <a16:creationId xmlns:a16="http://schemas.microsoft.com/office/drawing/2014/main" id="{446A36D1-8941-8041-86DD-78AFED63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364" y="15395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69" name="Text Box 33">
            <a:extLst>
              <a:ext uri="{FF2B5EF4-FFF2-40B4-BE49-F238E27FC236}">
                <a16:creationId xmlns:a16="http://schemas.microsoft.com/office/drawing/2014/main" id="{DBEE0618-4F4F-A44D-95A9-34D36DFE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164" y="26063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D8FE8717-0DD0-C74A-8219-90FDE181D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64" y="4271655"/>
            <a:ext cx="88513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predicts ray angles: For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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(For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&gt;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</a:rPr>
              <a:t>, rules change a bit.)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However Snell’s law gives no information about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amplitudes</a:t>
            </a:r>
            <a:r>
              <a:rPr lang="en-US" dirty="0">
                <a:solidFill>
                  <a:srgbClr val="0039AC"/>
                </a:solidFill>
              </a:rPr>
              <a:t>!</a:t>
            </a:r>
            <a:endParaRPr lang="en-US" i="1" baseline="-25000" dirty="0">
              <a:solidFill>
                <a:srgbClr val="0039AC"/>
              </a:solidFill>
              <a:latin typeface="Times New Roman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BE994FA-8540-3144-ABC8-0D7D6C1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64" y="4827280"/>
            <a:ext cx="449580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9349D8F-C9A7-7949-A43F-143F8D71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4" y="4282767"/>
            <a:ext cx="12954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" name="Text Box 10">
            <a:extLst>
              <a:ext uri="{FF2B5EF4-FFF2-40B4-BE49-F238E27FC236}">
                <a16:creationId xmlns:a16="http://schemas.microsoft.com/office/drawing/2014/main" id="{39827C4F-3194-694B-82AB-A2E443BC61A8}"/>
              </a:ext>
            </a:extLst>
          </p:cNvPr>
          <p:cNvSpPr txBox="1">
            <a:spLocks noChangeArrowheads="1"/>
          </p:cNvSpPr>
          <p:nvPr/>
        </p:nvSpPr>
        <p:spPr bwMode="auto">
          <a:xfrm rot="1228850">
            <a:off x="4282664" y="1479242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reflected 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C7457-3BD3-224B-B623-5C4282406630}"/>
              </a:ext>
            </a:extLst>
          </p:cNvPr>
          <p:cNvSpPr txBox="1"/>
          <p:nvPr/>
        </p:nvSpPr>
        <p:spPr>
          <a:xfrm>
            <a:off x="584996" y="1582341"/>
            <a:ext cx="14413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Here, algebra</a:t>
            </a:r>
          </a:p>
          <a:p>
            <a:r>
              <a:rPr lang="en-US" dirty="0">
                <a:solidFill>
                  <a:srgbClr val="0039AC"/>
                </a:solidFill>
              </a:rPr>
              <a:t>would get </a:t>
            </a:r>
          </a:p>
          <a:p>
            <a:r>
              <a:rPr lang="en-US" dirty="0">
                <a:solidFill>
                  <a:srgbClr val="0039AC"/>
                </a:solidFill>
              </a:rPr>
              <a:t>messy using</a:t>
            </a:r>
          </a:p>
          <a:p>
            <a:r>
              <a:rPr lang="en-US" dirty="0">
                <a:solidFill>
                  <a:srgbClr val="0039AC"/>
                </a:solidFill>
              </a:rPr>
              <a:t>previous </a:t>
            </a:r>
          </a:p>
          <a:p>
            <a:r>
              <a:rPr lang="en-US" dirty="0">
                <a:solidFill>
                  <a:srgbClr val="0039AC"/>
                </a:solidFill>
              </a:rPr>
              <a:t>variable</a:t>
            </a:r>
          </a:p>
          <a:p>
            <a:r>
              <a:rPr lang="en-US" dirty="0">
                <a:solidFill>
                  <a:srgbClr val="0039AC"/>
                </a:solidFill>
              </a:rPr>
              <a:t>names...</a:t>
            </a:r>
          </a:p>
          <a:p>
            <a:r>
              <a:rPr lang="en-US" dirty="0">
                <a:solidFill>
                  <a:srgbClr val="0039AC"/>
                </a:solidFill>
              </a:rPr>
              <a:t>So, let’s let: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b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1725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8BAD4D-A818-D042-BA11-51233FC1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839" y="812800"/>
            <a:ext cx="4341813" cy="3573462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80D68-A0A0-4043-8656-71C513F8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652" y="812800"/>
            <a:ext cx="4341812" cy="3573462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F2E36D90-AD56-CF44-8DE8-367300999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5852" y="2573337"/>
            <a:ext cx="2463800" cy="152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8633E3F-DE18-1344-B21D-F9B97FC408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852" y="1047750"/>
            <a:ext cx="2463800" cy="152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86A0B1F-36AB-444F-9F78-241BEFF79E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1639" y="1908175"/>
            <a:ext cx="1878013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ADCA1A-9204-3A48-BFBE-351495C95D36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3989077" y="3463925"/>
            <a:ext cx="118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incoming P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22B4B04-C6F4-674F-BA4D-7E89C0C3AC08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298639" y="1458912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reflected P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9385DF7-D8A7-334B-9EA0-D6038360FB18}"/>
              </a:ext>
            </a:extLst>
          </p:cNvPr>
          <p:cNvSpPr txBox="1">
            <a:spLocks noChangeArrowheads="1"/>
          </p:cNvSpPr>
          <p:nvPr/>
        </p:nvSpPr>
        <p:spPr bwMode="auto">
          <a:xfrm rot="1228850">
            <a:off x="3828739" y="1658937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reflected S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B5F8AB8A-D157-BA40-BB75-A1FAF81D5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9652" y="1751012"/>
            <a:ext cx="269875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1D406A1-5428-3C4A-8D6D-C32779C38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9652" y="2312987"/>
            <a:ext cx="1882775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97B3131-B5EB-9F44-9C28-9607594FFEEB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625914" y="187166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P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B350B86C-0BAA-5C4A-9087-3E11955D4559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508439" y="238601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S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B30EE54-5578-C444-A50C-A30E4ECB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39" y="3929062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</a:t>
            </a:r>
            <a:endParaRPr lang="en-US" dirty="0">
              <a:latin typeface="Times New Roman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BFA5A24-06EE-5543-B6D0-012FAC13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314" y="3929062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</a:t>
            </a:r>
            <a:endParaRPr lang="en-US" dirty="0">
              <a:latin typeface="Times New Roman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300E4C53-19ED-294B-9A43-C7E5236C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439" y="37766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2140BAA-B4FD-4447-A9B9-6C3AB7AA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639" y="1871662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05C3D2AB-5922-0A4E-A2BF-DFF1F7FD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952" y="8048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763789A-D344-774C-901C-3C1A469B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752" y="2024062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056E350-C783-7A49-A80A-1060191D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839" y="13382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8B8603-1B12-E14F-9E82-BE6AFABD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164" y="273050"/>
            <a:ext cx="3462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Conversions:</a:t>
            </a: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83C72F4C-8C9A-2640-AFF8-C5D2D1009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439" y="2576512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A31371E-C8A7-AE40-B1B8-21CF17C5EAD7}"/>
              </a:ext>
            </a:extLst>
          </p:cNvPr>
          <p:cNvSpPr>
            <a:spLocks/>
          </p:cNvSpPr>
          <p:nvPr/>
        </p:nvSpPr>
        <p:spPr bwMode="auto">
          <a:xfrm>
            <a:off x="4365314" y="2566987"/>
            <a:ext cx="328613" cy="846138"/>
          </a:xfrm>
          <a:custGeom>
            <a:avLst/>
            <a:gdLst>
              <a:gd name="T0" fmla="*/ 0 w 207"/>
              <a:gd name="T1" fmla="*/ 0 h 533"/>
              <a:gd name="T2" fmla="*/ 38 w 207"/>
              <a:gd name="T3" fmla="*/ 220 h 533"/>
              <a:gd name="T4" fmla="*/ 120 w 207"/>
              <a:gd name="T5" fmla="*/ 414 h 533"/>
              <a:gd name="T6" fmla="*/ 207 w 207"/>
              <a:gd name="T7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533">
                <a:moveTo>
                  <a:pt x="0" y="0"/>
                </a:moveTo>
                <a:cubicBezTo>
                  <a:pt x="9" y="75"/>
                  <a:pt x="18" y="151"/>
                  <a:pt x="38" y="220"/>
                </a:cubicBezTo>
                <a:cubicBezTo>
                  <a:pt x="58" y="289"/>
                  <a:pt x="92" y="362"/>
                  <a:pt x="120" y="414"/>
                </a:cubicBezTo>
                <a:cubicBezTo>
                  <a:pt x="148" y="466"/>
                  <a:pt x="177" y="499"/>
                  <a:pt x="207" y="53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9CE2962-9AC1-F043-BA54-9D18AD287E03}"/>
              </a:ext>
            </a:extLst>
          </p:cNvPr>
          <p:cNvSpPr>
            <a:spLocks/>
          </p:cNvSpPr>
          <p:nvPr/>
        </p:nvSpPr>
        <p:spPr bwMode="auto">
          <a:xfrm>
            <a:off x="4854264" y="2176462"/>
            <a:ext cx="53975" cy="403225"/>
          </a:xfrm>
          <a:custGeom>
            <a:avLst/>
            <a:gdLst>
              <a:gd name="T0" fmla="*/ 34 w 34"/>
              <a:gd name="T1" fmla="*/ 0 h 254"/>
              <a:gd name="T2" fmla="*/ 5 w 34"/>
              <a:gd name="T3" fmla="*/ 110 h 254"/>
              <a:gd name="T4" fmla="*/ 5 w 3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254">
                <a:moveTo>
                  <a:pt x="34" y="0"/>
                </a:moveTo>
                <a:cubicBezTo>
                  <a:pt x="22" y="34"/>
                  <a:pt x="10" y="68"/>
                  <a:pt x="5" y="110"/>
                </a:cubicBezTo>
                <a:cubicBezTo>
                  <a:pt x="0" y="152"/>
                  <a:pt x="2" y="203"/>
                  <a:pt x="5" y="25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0D27C43-A5C8-B544-94C7-7F1DFD8F3A4B}"/>
              </a:ext>
            </a:extLst>
          </p:cNvPr>
          <p:cNvSpPr>
            <a:spLocks/>
          </p:cNvSpPr>
          <p:nvPr/>
        </p:nvSpPr>
        <p:spPr bwMode="auto">
          <a:xfrm>
            <a:off x="3689039" y="1358900"/>
            <a:ext cx="388938" cy="1198562"/>
          </a:xfrm>
          <a:custGeom>
            <a:avLst/>
            <a:gdLst>
              <a:gd name="T0" fmla="*/ 0 w 245"/>
              <a:gd name="T1" fmla="*/ 755 h 755"/>
              <a:gd name="T2" fmla="*/ 39 w 245"/>
              <a:gd name="T3" fmla="*/ 475 h 755"/>
              <a:gd name="T4" fmla="*/ 127 w 245"/>
              <a:gd name="T5" fmla="*/ 200 h 755"/>
              <a:gd name="T6" fmla="*/ 245 w 245"/>
              <a:gd name="T7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55">
                <a:moveTo>
                  <a:pt x="0" y="755"/>
                </a:moveTo>
                <a:cubicBezTo>
                  <a:pt x="9" y="661"/>
                  <a:pt x="18" y="567"/>
                  <a:pt x="39" y="475"/>
                </a:cubicBezTo>
                <a:cubicBezTo>
                  <a:pt x="60" y="383"/>
                  <a:pt x="93" y="279"/>
                  <a:pt x="127" y="200"/>
                </a:cubicBezTo>
                <a:cubicBezTo>
                  <a:pt x="161" y="121"/>
                  <a:pt x="203" y="60"/>
                  <a:pt x="245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9A7A40C-6AE2-B345-AFC5-CAA24756577B}"/>
              </a:ext>
            </a:extLst>
          </p:cNvPr>
          <p:cNvSpPr>
            <a:spLocks/>
          </p:cNvSpPr>
          <p:nvPr/>
        </p:nvSpPr>
        <p:spPr bwMode="auto">
          <a:xfrm flipH="1" flipV="1">
            <a:off x="7710177" y="2360612"/>
            <a:ext cx="17462" cy="206375"/>
          </a:xfrm>
          <a:custGeom>
            <a:avLst/>
            <a:gdLst>
              <a:gd name="T0" fmla="*/ 11 w 11"/>
              <a:gd name="T1" fmla="*/ 130 h 130"/>
              <a:gd name="T2" fmla="*/ 0 w 11"/>
              <a:gd name="T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130">
                <a:moveTo>
                  <a:pt x="11" y="130"/>
                </a:moveTo>
                <a:cubicBezTo>
                  <a:pt x="11" y="130"/>
                  <a:pt x="5" y="65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73C057B-346A-FE4C-960C-55E11AD6A312}"/>
              </a:ext>
            </a:extLst>
          </p:cNvPr>
          <p:cNvSpPr>
            <a:spLocks/>
          </p:cNvSpPr>
          <p:nvPr/>
        </p:nvSpPr>
        <p:spPr bwMode="auto">
          <a:xfrm>
            <a:off x="8295964" y="1884362"/>
            <a:ext cx="201613" cy="692150"/>
          </a:xfrm>
          <a:custGeom>
            <a:avLst/>
            <a:gdLst>
              <a:gd name="T0" fmla="*/ 122 w 127"/>
              <a:gd name="T1" fmla="*/ 436 h 436"/>
              <a:gd name="T2" fmla="*/ 118 w 127"/>
              <a:gd name="T3" fmla="*/ 287 h 436"/>
              <a:gd name="T4" fmla="*/ 68 w 127"/>
              <a:gd name="T5" fmla="*/ 131 h 436"/>
              <a:gd name="T6" fmla="*/ 0 w 127"/>
              <a:gd name="T7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36">
                <a:moveTo>
                  <a:pt x="122" y="436"/>
                </a:moveTo>
                <a:cubicBezTo>
                  <a:pt x="124" y="387"/>
                  <a:pt x="127" y="338"/>
                  <a:pt x="118" y="287"/>
                </a:cubicBezTo>
                <a:cubicBezTo>
                  <a:pt x="109" y="236"/>
                  <a:pt x="88" y="179"/>
                  <a:pt x="68" y="131"/>
                </a:cubicBezTo>
                <a:cubicBezTo>
                  <a:pt x="48" y="83"/>
                  <a:pt x="24" y="41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95DF3595-DB11-B943-9E89-C064C3DE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439" y="19478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26CD8BE2-E40B-D84E-A68A-D67C2FBD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489" y="2281237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CA20F2A-2F5D-3D40-AB62-667A2504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239" y="2100262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92B2D91B-76F2-9D46-9DF9-9E8BCCA3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39" y="17192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20058CF4-F0AA-0C48-8D71-EBD9FA5A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39" y="27860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695AFC21-3DF9-D54A-84DB-A3CF4E1D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39" y="4449762"/>
            <a:ext cx="795442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Consider particle displacements &amp; stress at the interface:</a:t>
            </a:r>
          </a:p>
          <a:p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x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are nonzero (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y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= 0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must be continuous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across the boundary: 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Also stress must be continuous:</a:t>
            </a:r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203D1024-C9DC-D84C-B5E8-D924FAF29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7439" y="3167062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35267FDA-2119-424A-AB28-4E1DBA8437A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698939" y="3738562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74B0F623-12E5-0B45-96C7-B6DF39E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352" y="3881437"/>
            <a:ext cx="32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x</a:t>
            </a:r>
            <a:endParaRPr lang="en-US" dirty="0"/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51CEB894-8171-244F-B6FA-F9168A0B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752" y="2862262"/>
            <a:ext cx="304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C3DE0-7BEE-7244-8339-7DDEC0B93477}"/>
                  </a:ext>
                </a:extLst>
              </p:cNvPr>
              <p:cNvSpPr txBox="1"/>
              <p:nvPr/>
            </p:nvSpPr>
            <p:spPr>
              <a:xfrm>
                <a:off x="5741977" y="5474568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C3DE0-7BEE-7244-8339-7DDEC0B9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77" y="5474568"/>
                <a:ext cx="1204056" cy="369332"/>
              </a:xfrm>
              <a:prstGeom prst="rect">
                <a:avLst/>
              </a:prstGeom>
              <a:blipFill>
                <a:blip r:embed="rId2"/>
                <a:stretch>
                  <a:fillRect l="-63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00356-6B76-FC43-B0C8-BE441AA4B95E}"/>
                  </a:ext>
                </a:extLst>
              </p:cNvPr>
              <p:cNvSpPr txBox="1"/>
              <p:nvPr/>
            </p:nvSpPr>
            <p:spPr>
              <a:xfrm>
                <a:off x="7274496" y="5474568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00356-6B76-FC43-B0C8-BE441AA4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96" y="5474568"/>
                <a:ext cx="1204056" cy="369332"/>
              </a:xfrm>
              <a:prstGeom prst="rect">
                <a:avLst/>
              </a:prstGeom>
              <a:blipFill>
                <a:blip r:embed="rId3"/>
                <a:stretch>
                  <a:fillRect l="-62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DA9065-5DD4-D449-9BA0-B200CCB89F15}"/>
                  </a:ext>
                </a:extLst>
              </p:cNvPr>
              <p:cNvSpPr txBox="1"/>
              <p:nvPr/>
            </p:nvSpPr>
            <p:spPr>
              <a:xfrm>
                <a:off x="6843801" y="6147588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DA9065-5DD4-D449-9BA0-B200CCB8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01" y="6147588"/>
                <a:ext cx="1294928" cy="369332"/>
              </a:xfrm>
              <a:prstGeom prst="rect">
                <a:avLst/>
              </a:prstGeom>
              <a:blipFill>
                <a:blip r:embed="rId4"/>
                <a:stretch>
                  <a:fillRect l="-58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58581A-6769-544E-96F9-FC3434992DB6}"/>
                  </a:ext>
                </a:extLst>
              </p:cNvPr>
              <p:cNvSpPr txBox="1"/>
              <p:nvPr/>
            </p:nvSpPr>
            <p:spPr>
              <a:xfrm>
                <a:off x="8472872" y="6147588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58581A-6769-544E-96F9-FC343499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72" y="6147588"/>
                <a:ext cx="1294928" cy="369332"/>
              </a:xfrm>
              <a:prstGeom prst="rect">
                <a:avLst/>
              </a:prstGeom>
              <a:blipFill>
                <a:blip r:embed="rId5"/>
                <a:stretch>
                  <a:fillRect l="-5882" r="-98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28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5BF46DEB-59F8-A04F-AE30-BD5F12CC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097" y="328612"/>
            <a:ext cx="794580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We also require that energy is conserved: Sum of energy</a:t>
            </a:r>
          </a:p>
          <a:p>
            <a:r>
              <a:rPr lang="en-US" dirty="0">
                <a:solidFill>
                  <a:srgbClr val="0039AC"/>
                </a:solidFill>
              </a:rPr>
              <a:t>in wave amplitudes leaving the boundary must equal the </a:t>
            </a:r>
          </a:p>
          <a:p>
            <a:r>
              <a:rPr lang="en-US" dirty="0">
                <a:solidFill>
                  <a:srgbClr val="0039AC"/>
                </a:solidFill>
              </a:rPr>
              <a:t>energy in the incident wave. After lots of algebra &amp; trig: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71DB31-8EF4-354D-8975-495C3282BBFF}"/>
              </a:ext>
            </a:extLst>
          </p:cNvPr>
          <p:cNvGrpSpPr/>
          <p:nvPr/>
        </p:nvGrpSpPr>
        <p:grpSpPr>
          <a:xfrm>
            <a:off x="3350234" y="1724025"/>
            <a:ext cx="5421313" cy="561666"/>
            <a:chOff x="3350234" y="1724025"/>
            <a:chExt cx="5421313" cy="561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D963BB-4743-8B4C-BEDD-D86EF94B7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234" y="1724025"/>
              <a:ext cx="5421313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A5BDA9-F110-0B48-B5BB-2C23AAEDC184}"/>
                </a:ext>
              </a:extLst>
            </p:cNvPr>
            <p:cNvSpPr/>
            <p:nvPr/>
          </p:nvSpPr>
          <p:spPr>
            <a:xfrm>
              <a:off x="3589445" y="2033262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C22B85-11E5-8440-9AC4-BC91D756BF10}"/>
                </a:ext>
              </a:extLst>
            </p:cNvPr>
            <p:cNvSpPr/>
            <p:nvPr/>
          </p:nvSpPr>
          <p:spPr>
            <a:xfrm>
              <a:off x="4309795" y="2032315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835937-A240-3449-B2BD-4D6D9BBF74CF}"/>
                </a:ext>
              </a:extLst>
            </p:cNvPr>
            <p:cNvSpPr txBox="1"/>
            <p:nvPr/>
          </p:nvSpPr>
          <p:spPr>
            <a:xfrm>
              <a:off x="3503307" y="19163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2ED274-8674-324B-B499-0DB175D2AB38}"/>
                </a:ext>
              </a:extLst>
            </p:cNvPr>
            <p:cNvSpPr txBox="1"/>
            <p:nvPr/>
          </p:nvSpPr>
          <p:spPr>
            <a:xfrm>
              <a:off x="4219869" y="19163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B5A7D6-F0B3-3D43-AFF6-715BA50C0FCF}"/>
              </a:ext>
            </a:extLst>
          </p:cNvPr>
          <p:cNvGrpSpPr/>
          <p:nvPr/>
        </p:nvGrpSpPr>
        <p:grpSpPr>
          <a:xfrm>
            <a:off x="2845409" y="2455862"/>
            <a:ext cx="6432550" cy="587375"/>
            <a:chOff x="2845409" y="2455862"/>
            <a:chExt cx="6432550" cy="5873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121A26-1643-B248-9055-834767C57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09" y="2455862"/>
              <a:ext cx="6432550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6DBF59-F357-C34E-81E3-D61BD051C6C1}"/>
                </a:ext>
              </a:extLst>
            </p:cNvPr>
            <p:cNvSpPr/>
            <p:nvPr/>
          </p:nvSpPr>
          <p:spPr>
            <a:xfrm>
              <a:off x="3094382" y="2764971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031FE6-6343-9F4C-9F8D-CB64947788BE}"/>
                </a:ext>
              </a:extLst>
            </p:cNvPr>
            <p:cNvSpPr/>
            <p:nvPr/>
          </p:nvSpPr>
          <p:spPr>
            <a:xfrm>
              <a:off x="3809999" y="2770651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2F2167-DA29-DA44-A9DE-1104F0DFED67}"/>
                </a:ext>
              </a:extLst>
            </p:cNvPr>
            <p:cNvSpPr txBox="1"/>
            <p:nvPr/>
          </p:nvSpPr>
          <p:spPr>
            <a:xfrm>
              <a:off x="2987419" y="263197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FE98D0-8F5F-BF49-8C57-2A88102F384F}"/>
                </a:ext>
              </a:extLst>
            </p:cNvPr>
            <p:cNvSpPr txBox="1"/>
            <p:nvPr/>
          </p:nvSpPr>
          <p:spPr>
            <a:xfrm>
              <a:off x="3707769" y="263197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75A60E-9F6C-B242-9CC0-052CDA061E9B}"/>
              </a:ext>
            </a:extLst>
          </p:cNvPr>
          <p:cNvGrpSpPr/>
          <p:nvPr/>
        </p:nvGrpSpPr>
        <p:grpSpPr>
          <a:xfrm>
            <a:off x="2500922" y="3252787"/>
            <a:ext cx="7121525" cy="1533525"/>
            <a:chOff x="2500922" y="3252787"/>
            <a:chExt cx="7121525" cy="15335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FFEB4F-D194-6E4B-8578-91E6D3249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922" y="3252787"/>
              <a:ext cx="712152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6FAA23-80D9-D344-AA9B-5B984B0E4FE9}"/>
                </a:ext>
              </a:extLst>
            </p:cNvPr>
            <p:cNvSpPr/>
            <p:nvPr/>
          </p:nvSpPr>
          <p:spPr>
            <a:xfrm>
              <a:off x="2764025" y="361595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7F413A-D994-894A-9AF4-9A453E355A9F}"/>
                </a:ext>
              </a:extLst>
            </p:cNvPr>
            <p:cNvSpPr/>
            <p:nvPr/>
          </p:nvSpPr>
          <p:spPr>
            <a:xfrm>
              <a:off x="3552529" y="3615003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3BF02-C1BD-B049-B4AB-2CFB58D91D49}"/>
                </a:ext>
              </a:extLst>
            </p:cNvPr>
            <p:cNvSpPr txBox="1"/>
            <p:nvPr/>
          </p:nvSpPr>
          <p:spPr>
            <a:xfrm>
              <a:off x="2696818" y="34796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01948-4EFF-8640-9ADB-49C2241E21C5}"/>
                </a:ext>
              </a:extLst>
            </p:cNvPr>
            <p:cNvSpPr txBox="1"/>
            <p:nvPr/>
          </p:nvSpPr>
          <p:spPr>
            <a:xfrm>
              <a:off x="3468284" y="34796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B9E17-DECC-4844-9041-9523BD656178}"/>
              </a:ext>
            </a:extLst>
          </p:cNvPr>
          <p:cNvGrpSpPr/>
          <p:nvPr/>
        </p:nvGrpSpPr>
        <p:grpSpPr>
          <a:xfrm>
            <a:off x="2613634" y="4995862"/>
            <a:ext cx="6894513" cy="1533525"/>
            <a:chOff x="2613634" y="4995862"/>
            <a:chExt cx="6894513" cy="15335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1EE29E-0A50-824B-AB1F-08CBDE49C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34" y="4995862"/>
              <a:ext cx="6894513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B6F69B-548D-3844-8AA1-68875BE858EA}"/>
                </a:ext>
              </a:extLst>
            </p:cNvPr>
            <p:cNvSpPr/>
            <p:nvPr/>
          </p:nvSpPr>
          <p:spPr>
            <a:xfrm>
              <a:off x="2882348" y="535861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2F72A8-E084-B545-8182-1F286F9F7F11}"/>
                </a:ext>
              </a:extLst>
            </p:cNvPr>
            <p:cNvSpPr/>
            <p:nvPr/>
          </p:nvSpPr>
          <p:spPr>
            <a:xfrm>
              <a:off x="3660440" y="535861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965F23-5D42-5F4B-BB38-7A1160FCA3A3}"/>
                </a:ext>
              </a:extLst>
            </p:cNvPr>
            <p:cNvSpPr txBox="1"/>
            <p:nvPr/>
          </p:nvSpPr>
          <p:spPr>
            <a:xfrm>
              <a:off x="2792423" y="523034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5926A-EC0B-D54D-B420-C3474C46FE1D}"/>
                </a:ext>
              </a:extLst>
            </p:cNvPr>
            <p:cNvSpPr txBox="1"/>
            <p:nvPr/>
          </p:nvSpPr>
          <p:spPr>
            <a:xfrm>
              <a:off x="3569569" y="523034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66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45BBA9AE-3C74-444F-8029-3FD099E0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930" y="111919"/>
            <a:ext cx="92945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These four equations in four unknown amplitudes leaving a velocity</a:t>
            </a:r>
          </a:p>
          <a:p>
            <a:r>
              <a:rPr lang="en-US" dirty="0">
                <a:solidFill>
                  <a:srgbClr val="0039AC"/>
                </a:solidFill>
              </a:rPr>
              <a:t>boundary are called </a:t>
            </a:r>
            <a:r>
              <a:rPr lang="en-US" sz="3200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’ Equations</a:t>
            </a:r>
            <a:r>
              <a:rPr lang="en-US" sz="3200" dirty="0">
                <a:solidFill>
                  <a:srgbClr val="0039AC"/>
                </a:solidFill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</a:rPr>
              <a:t>If we choose an amplitude for the incident wave (e.g.,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1</a:t>
            </a:r>
            <a:r>
              <a:rPr lang="en-US" dirty="0">
                <a:solidFill>
                  <a:srgbClr val="0039AC"/>
                </a:solidFill>
              </a:rPr>
              <a:t>),</a:t>
            </a:r>
          </a:p>
          <a:p>
            <a:r>
              <a:rPr lang="en-US" dirty="0">
                <a:solidFill>
                  <a:srgbClr val="0039AC"/>
                </a:solidFill>
              </a:rPr>
              <a:t>we can solve for the other four algebraically.</a:t>
            </a:r>
          </a:p>
        </p:txBody>
      </p:sp>
      <p:pic>
        <p:nvPicPr>
          <p:cNvPr id="26" name="Picture 25" descr="zp1">
            <a:extLst>
              <a:ext uri="{FF2B5EF4-FFF2-40B4-BE49-F238E27FC236}">
                <a16:creationId xmlns:a16="http://schemas.microsoft.com/office/drawing/2014/main" id="{AB246663-8F30-214E-990F-2A93E4DA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5" y="1816894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7A98B9AF-B68C-5249-B777-D15F27C3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930" y="1856477"/>
            <a:ext cx="32303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Model from:</a:t>
            </a:r>
          </a:p>
          <a:p>
            <a:r>
              <a:rPr lang="en-US" dirty="0">
                <a:hlinkClick r:id="rId3"/>
              </a:rPr>
              <a:t>https://crewes.org/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  <a:endParaRPr lang="en-US" u="sng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2200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39AC"/>
                </a:solidFill>
              </a:rPr>
              <a:t>kg/m</a:t>
            </a:r>
            <a:r>
              <a:rPr lang="en-US" baseline="30000" dirty="0">
                <a:solidFill>
                  <a:srgbClr val="0039AC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3000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4000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1500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= 2000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7D364466-161A-BB4E-8B38-F9FBC313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930" y="293131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err="1"/>
              <a:t>R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E684FE4-2015-114B-B4AB-F070206B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805" y="2883694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49E7D04-CD93-EB4B-9419-2DBCE924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05" y="4712494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7D329A54-C65A-A641-937B-4AF93B6C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43" y="5445919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65E9F607-580E-7F4E-B2F5-376978F1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93" y="6288882"/>
            <a:ext cx="3831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39AC"/>
                </a:solidFill>
              </a:rPr>
              <a:t>Crewes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 err="1">
                <a:solidFill>
                  <a:srgbClr val="0039AC"/>
                </a:solidFill>
              </a:rPr>
              <a:t>Zoeppritz</a:t>
            </a:r>
            <a:r>
              <a:rPr lang="en-US" i="1" dirty="0">
                <a:solidFill>
                  <a:srgbClr val="0039AC"/>
                </a:solidFill>
              </a:rPr>
              <a:t> Explorer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0C86378C-E6F5-BF48-93AA-28A27C9349A4}"/>
              </a:ext>
            </a:extLst>
          </p:cNvPr>
          <p:cNvSpPr txBox="1"/>
          <p:nvPr/>
        </p:nvSpPr>
        <p:spPr>
          <a:xfrm>
            <a:off x="2835730" y="2016919"/>
            <a:ext cx="187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(T = “Transmitted”;</a:t>
            </a:r>
          </a:p>
          <a:p>
            <a:r>
              <a:rPr lang="en-US" sz="1600" dirty="0"/>
              <a:t> R = “Reflected”)</a:t>
            </a:r>
          </a:p>
        </p:txBody>
      </p:sp>
    </p:spTree>
    <p:extLst>
      <p:ext uri="{BB962C8B-B14F-4D97-AF65-F5344CB8AC3E}">
        <p14:creationId xmlns:p14="http://schemas.microsoft.com/office/powerpoint/2010/main" val="369423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8249E70-B252-5045-B74A-5369814CFA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331" y="189706"/>
            <a:ext cx="8669338" cy="6478588"/>
            <a:chOff x="1721" y="1389"/>
            <a:chExt cx="3626" cy="27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FE0D5E-7FF4-0147-88D7-F835D28AA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1389"/>
              <a:ext cx="3626" cy="2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FC79200-99FB-164B-877B-B572F2BF7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water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A3DFB2-D55F-734E-B62F-A55E0D71D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98A5F2-5DD8-0740-B523-0C5D345F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872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gas sand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D9ECD0-1FE3-1F47-9202-A999A6539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064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600" i="1">
                  <a:solidFill>
                    <a:srgbClr val="0039AC"/>
                  </a:solidFill>
                  <a:latin typeface="Times New Roman" charset="0"/>
                </a:rPr>
                <a:t>shale</a:t>
              </a:r>
              <a:endParaRPr lang="en-US" i="1">
                <a:solidFill>
                  <a:srgbClr val="0039AC"/>
                </a:solidFill>
                <a:latin typeface="Times New Roman" charset="0"/>
              </a:endParaRP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:a16="http://schemas.microsoft.com/office/drawing/2014/main" id="{FC38E1DC-3157-8A42-8F28-6A74A9B4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719" y="478631"/>
            <a:ext cx="2935419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Example for</a:t>
            </a:r>
          </a:p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a synthetic </a:t>
            </a:r>
          </a:p>
          <a:p>
            <a:r>
              <a:rPr lang="en-US" sz="3200" dirty="0">
                <a:solidFill>
                  <a:srgbClr val="0039AC"/>
                </a:solidFill>
                <a:latin typeface="Arial Black" charset="0"/>
              </a:rPr>
              <a:t>seismogram</a:t>
            </a:r>
          </a:p>
        </p:txBody>
      </p:sp>
    </p:spTree>
    <p:extLst>
      <p:ext uri="{BB962C8B-B14F-4D97-AF65-F5344CB8AC3E}">
        <p14:creationId xmlns:p14="http://schemas.microsoft.com/office/powerpoint/2010/main" val="245926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">
            <a:extLst>
              <a:ext uri="{FF2B5EF4-FFF2-40B4-BE49-F238E27FC236}">
                <a16:creationId xmlns:a16="http://schemas.microsoft.com/office/drawing/2014/main" id="{153C74DE-0D69-2843-AF81-B2F8A3B3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614612"/>
            <a:ext cx="4614863" cy="406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5C5770-2C70-794C-B8D4-569DC726B4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5812" y="176212"/>
            <a:ext cx="3059113" cy="2286000"/>
            <a:chOff x="1721" y="1389"/>
            <a:chExt cx="3626" cy="27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165987-28DF-334F-85FC-34DC8EFC4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1389"/>
              <a:ext cx="3626" cy="2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BCF20E-D617-3F40-93BA-BFF66863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water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B40E8D-71A0-5649-8378-9EC887B4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CD82C8-B0E8-AA43-9801-C466F2321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872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gas sand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CCA6CE-38FB-2145-BAC3-832C740E8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064"/>
              <a:ext cx="960" cy="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 eaLnBrk="0" hangingPunct="0"/>
              <a:r>
                <a:rPr lang="en-US" sz="1400" i="1" dirty="0">
                  <a:solidFill>
                    <a:srgbClr val="0039AC"/>
                  </a:solidFill>
                  <a:latin typeface="Times New Roman" charset="0"/>
                </a:rPr>
                <a:t>shale</a:t>
              </a:r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:a16="http://schemas.microsoft.com/office/drawing/2014/main" id="{BF0BB484-4F0E-5F4D-BAD1-98FCABB6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2" y="3300412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8F93BDC-F8F7-3C4D-97F5-2A2B6E90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2" y="3700462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A489362-0182-CE43-B23D-F0DB1BF2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2" y="4357687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5D3495A-1852-D146-A6B1-03140582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4986337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CCB9BEB-DB98-D540-8B47-53EBA1B1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2690812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Water/Shale</a:t>
            </a:r>
          </a:p>
        </p:txBody>
      </p:sp>
      <p:pic>
        <p:nvPicPr>
          <p:cNvPr id="15" name="Picture 14" descr="zp2">
            <a:extLst>
              <a:ext uri="{FF2B5EF4-FFF2-40B4-BE49-F238E27FC236}">
                <a16:creationId xmlns:a16="http://schemas.microsoft.com/office/drawing/2014/main" id="{06E097DE-A01D-5147-9E09-3BD5620C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614612"/>
            <a:ext cx="4491037" cy="405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06ACB4D0-6A99-9F4A-940A-8D9C3561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812" y="2690812"/>
            <a:ext cx="2427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Shale/Gas Sand</a:t>
            </a:r>
          </a:p>
        </p:txBody>
      </p:sp>
    </p:spTree>
    <p:extLst>
      <p:ext uri="{BB962C8B-B14F-4D97-AF65-F5344CB8AC3E}">
        <p14:creationId xmlns:p14="http://schemas.microsoft.com/office/powerpoint/2010/main" val="53375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DD6C3-ABFB-0242-A516-16B01DC7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11723"/>
            <a:ext cx="6858000" cy="6311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392B6B-E459-6747-9465-F17E8DAE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59324"/>
            <a:ext cx="3928634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1D109-1372-674F-8BEE-69DF6FF2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87898"/>
            <a:ext cx="1143000" cy="1600200"/>
          </a:xfrm>
          <a:prstGeom prst="rect">
            <a:avLst/>
          </a:prstGeom>
          <a:noFill/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1004E6B-5797-034D-A45D-C7BF2DF3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516898"/>
            <a:ext cx="18293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4D: imaging</a:t>
            </a:r>
          </a:p>
          <a:p>
            <a:r>
              <a:rPr lang="en-US" dirty="0">
                <a:solidFill>
                  <a:srgbClr val="0039AC"/>
                </a:solidFill>
              </a:rPr>
              <a:t>changes in</a:t>
            </a:r>
          </a:p>
          <a:p>
            <a:r>
              <a:rPr lang="en-US" dirty="0">
                <a:solidFill>
                  <a:srgbClr val="0039AC"/>
                </a:solidFill>
              </a:rPr>
              <a:t>impedance: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From </a:t>
            </a:r>
            <a:r>
              <a:rPr lang="en-US" dirty="0" err="1"/>
              <a:t>Osdal</a:t>
            </a:r>
            <a:endParaRPr lang="en-US" dirty="0"/>
          </a:p>
          <a:p>
            <a:r>
              <a:rPr lang="en-US" dirty="0"/>
              <a:t>et al., </a:t>
            </a:r>
            <a:r>
              <a:rPr lang="en-US" i="1" dirty="0"/>
              <a:t>The</a:t>
            </a:r>
          </a:p>
          <a:p>
            <a:r>
              <a:rPr lang="en-US" i="1" dirty="0"/>
              <a:t>Leading </a:t>
            </a:r>
          </a:p>
          <a:p>
            <a:r>
              <a:rPr lang="en-US" i="1" dirty="0"/>
              <a:t>Edge</a:t>
            </a:r>
            <a:r>
              <a:rPr lang="en-US" dirty="0"/>
              <a:t>, 2006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010451C-3753-1047-9ABA-3FD4D922D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230773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2001-2003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7AA41F9-A28A-1047-945E-B872E2CA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3307348"/>
            <a:ext cx="1398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2001-2004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3A43E4E-FC5D-F24B-B017-ED48E3B0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07348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w/out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91A917C-96DB-9E40-9A92-88E862A6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3307348"/>
            <a:ext cx="1030288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>
                <a:solidFill>
                  <a:srgbClr val="FF0300"/>
                </a:solidFill>
              </a:rPr>
              <a:t>Model </a:t>
            </a:r>
          </a:p>
          <a:p>
            <a:r>
              <a:rPr lang="en-US" sz="2000">
                <a:solidFill>
                  <a:srgbClr val="FF0300"/>
                </a:solidFill>
              </a:rPr>
              <a:t>with</a:t>
            </a:r>
          </a:p>
          <a:p>
            <a:r>
              <a:rPr lang="en-US" sz="2000">
                <a:solidFill>
                  <a:srgbClr val="FF0300"/>
                </a:solidFill>
              </a:rPr>
              <a:t>seismic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1A26374-09B1-0942-88DC-2E03D90D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6460123"/>
            <a:ext cx="6523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Red = gas cap over oil (neutral colors); blue = </a:t>
            </a:r>
            <a:r>
              <a:rPr lang="en-US" sz="1600" i="1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600" i="1" dirty="0">
                <a:solidFill>
                  <a:srgbClr val="0039AC"/>
                </a:solidFill>
                <a:latin typeface="Times New Roman"/>
                <a:ea typeface="Wingdings"/>
                <a:cs typeface="Times New Roman"/>
                <a:sym typeface="Wingdings"/>
              </a:rPr>
              <a:t> </a:t>
            </a:r>
            <a:r>
              <a:rPr lang="en-US" sz="1600" i="1" dirty="0">
                <a:latin typeface="Times New Roman"/>
                <a:ea typeface="Wingdings"/>
                <a:cs typeface="Times New Roman"/>
                <a:sym typeface="Wingdings"/>
              </a:rPr>
              <a:t>Z</a:t>
            </a:r>
            <a:r>
              <a:rPr lang="en-US" sz="1600" i="1" dirty="0">
                <a:solidFill>
                  <a:schemeClr val="accent2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en-US" sz="1600" i="1" dirty="0">
                <a:solidFill>
                  <a:srgbClr val="0039AC"/>
                </a:solidFill>
                <a:latin typeface="Arial"/>
                <a:ea typeface="Wingdings"/>
                <a:cs typeface="Arial"/>
                <a:sym typeface="Wingdings"/>
              </a:rPr>
              <a:t>from injected </a:t>
            </a:r>
            <a:r>
              <a:rPr lang="en-US" sz="1600" i="1" dirty="0">
                <a:solidFill>
                  <a:srgbClr val="0039AC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37171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16995</TotalTime>
  <Words>644</Words>
  <Application>Microsoft Macintosh PowerPoint</Application>
  <PresentationFormat>Widescreen</PresentationFormat>
  <Paragraphs>178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29</cp:revision>
  <cp:lastPrinted>2022-01-10T14:45:35Z</cp:lastPrinted>
  <dcterms:created xsi:type="dcterms:W3CDTF">2022-01-10T14:15:51Z</dcterms:created>
  <dcterms:modified xsi:type="dcterms:W3CDTF">2026-01-30T22:29:52Z</dcterms:modified>
</cp:coreProperties>
</file>