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306" r:id="rId3"/>
    <p:sldId id="281" r:id="rId4"/>
    <p:sldId id="292" r:id="rId5"/>
    <p:sldId id="307" r:id="rId6"/>
    <p:sldId id="2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A3A3E0"/>
    <a:srgbClr val="001CFF"/>
    <a:srgbClr val="A6A6A6"/>
    <a:srgbClr val="0046CD"/>
    <a:srgbClr val="001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37"/>
    <p:restoredTop sz="97840"/>
  </p:normalViewPr>
  <p:slideViewPr>
    <p:cSldViewPr snapToGrid="0" snapToObjects="1">
      <p:cViewPr varScale="1">
        <p:scale>
          <a:sx n="215" d="100"/>
          <a:sy n="215" d="100"/>
        </p:scale>
        <p:origin x="23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 Box 5">
            <a:extLst>
              <a:ext uri="{FF2B5EF4-FFF2-40B4-BE49-F238E27FC236}">
                <a16:creationId xmlns:a16="http://schemas.microsoft.com/office/drawing/2014/main" id="{16E93722-763D-1D46-9546-23B156640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78564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98" name="Text Box 26">
            <a:extLst>
              <a:ext uri="{FF2B5EF4-FFF2-40B4-BE49-F238E27FC236}">
                <a16:creationId xmlns:a16="http://schemas.microsoft.com/office/drawing/2014/main" id="{181B4ABE-5339-9E43-82AD-1C9ABAAF7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96560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31 Jan 2024</a:t>
            </a:r>
          </a:p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i="1" dirty="0">
                <a:solidFill>
                  <a:srgbClr val="FF0000"/>
                </a:solidFill>
                <a:latin typeface="Arial Black" charset="0"/>
              </a:rPr>
              <a:t>(Lab 2)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63">
            <a:extLst>
              <a:ext uri="{FF2B5EF4-FFF2-40B4-BE49-F238E27FC236}">
                <a16:creationId xmlns:a16="http://schemas.microsoft.com/office/drawing/2014/main" id="{B0D80335-F0FB-2C4B-A153-59051194C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7477" y="2428726"/>
            <a:ext cx="8177047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This Week’s Lab:</a:t>
            </a:r>
          </a:p>
          <a:p>
            <a:endParaRPr lang="en-US" sz="1200" dirty="0">
              <a:solidFill>
                <a:srgbClr val="0039AC"/>
              </a:solidFill>
              <a:latin typeface="Arial Black" charset="0"/>
            </a:endParaRPr>
          </a:p>
          <a:p>
            <a:r>
              <a:rPr lang="en-US" dirty="0">
                <a:solidFill>
                  <a:srgbClr val="0039AC"/>
                </a:solidFill>
                <a:latin typeface="Arial Black" charset="0"/>
              </a:rPr>
              <a:t>•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Estimate attenuation structure from observed</a:t>
            </a:r>
          </a:p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    seismic amplitudes</a:t>
            </a:r>
            <a:endParaRPr lang="en-US" dirty="0">
              <a:solidFill>
                <a:srgbClr val="FF0000"/>
              </a:solidFill>
              <a:latin typeface="Arial Black" charset="0"/>
            </a:endParaRPr>
          </a:p>
          <a:p>
            <a:endParaRPr lang="en-US" sz="1200" dirty="0">
              <a:solidFill>
                <a:schemeClr val="accent2"/>
              </a:solidFill>
              <a:latin typeface="Arial Black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 Black" charset="0"/>
              </a:rPr>
              <a:t>               </a:t>
            </a:r>
            <a:r>
              <a:rPr lang="en-US" sz="2800" dirty="0">
                <a:solidFill>
                  <a:srgbClr val="FF0000"/>
                </a:solidFill>
                <a:latin typeface="Arial Black" charset="0"/>
              </a:rPr>
              <a:t>Due 7 Feb at 2:30 pm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 Box 27">
            <a:extLst>
              <a:ext uri="{FF2B5EF4-FFF2-40B4-BE49-F238E27FC236}">
                <a16:creationId xmlns:a16="http://schemas.microsoft.com/office/drawing/2014/main" id="{477CE736-3E6D-AA37-AB8F-BB23A60C8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39254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2008-2024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F03439CE-1BF4-1287-122B-1964D0CFEC21}"/>
              </a:ext>
            </a:extLst>
          </p:cNvPr>
          <p:cNvGrpSpPr/>
          <p:nvPr/>
        </p:nvGrpSpPr>
        <p:grpSpPr>
          <a:xfrm>
            <a:off x="1464764" y="873750"/>
            <a:ext cx="9262472" cy="5110500"/>
            <a:chOff x="1584182" y="345073"/>
            <a:chExt cx="9262472" cy="511050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D9014DD-F6B9-2EDB-5E88-4E72697E2B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413" y="345073"/>
              <a:ext cx="8639176" cy="3740151"/>
              <a:chOff x="96" y="144"/>
              <a:chExt cx="5442" cy="2356"/>
            </a:xfrm>
          </p:grpSpPr>
          <p:pic>
            <p:nvPicPr>
              <p:cNvPr id="15" name="Picture 14" descr="Gosport">
                <a:extLst>
                  <a:ext uri="{FF2B5EF4-FFF2-40B4-BE49-F238E27FC236}">
                    <a16:creationId xmlns:a16="http://schemas.microsoft.com/office/drawing/2014/main" id="{8E32A81A-EBEB-7E93-A7FC-5F64BF3FFD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" y="240"/>
                <a:ext cx="2739" cy="22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15" descr="Gosp2">
                <a:extLst>
                  <a:ext uri="{FF2B5EF4-FFF2-40B4-BE49-F238E27FC236}">
                    <a16:creationId xmlns:a16="http://schemas.microsoft.com/office/drawing/2014/main" id="{93F292D8-FEAF-151D-5015-937330F691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15289">
                <a:off x="2795" y="144"/>
                <a:ext cx="2743" cy="23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lc="http://schemas.openxmlformats.org/drawingml/2006/lockedCanvas"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7" name="Text Box 6">
              <a:extLst>
                <a:ext uri="{FF2B5EF4-FFF2-40B4-BE49-F238E27FC236}">
                  <a16:creationId xmlns:a16="http://schemas.microsoft.com/office/drawing/2014/main" id="{34EE8BEE-008D-DE45-0B21-9B4AF99271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182" y="4009023"/>
              <a:ext cx="9262472" cy="144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pPr marL="0" indent="0"/>
              <a:r>
                <a:rPr lang="en-US" sz="2200" dirty="0">
                  <a:solidFill>
                    <a:srgbClr val="0039AC"/>
                  </a:solidFill>
                </a:rPr>
                <a:t>The seismic data above were collected on a farm near </a:t>
              </a:r>
              <a:r>
                <a:rPr lang="en-US" sz="2200" dirty="0" err="1">
                  <a:solidFill>
                    <a:srgbClr val="0039AC"/>
                  </a:solidFill>
                </a:rPr>
                <a:t>Gosport</a:t>
              </a:r>
              <a:r>
                <a:rPr lang="en-US" sz="2200" dirty="0">
                  <a:solidFill>
                    <a:srgbClr val="0039AC"/>
                  </a:solidFill>
                </a:rPr>
                <a:t>, IN. The</a:t>
              </a:r>
            </a:p>
            <a:p>
              <a:pPr>
                <a:buFont typeface="Arial" charset="0"/>
                <a:buNone/>
              </a:pPr>
              <a:r>
                <a:rPr lang="en-US" sz="2200" dirty="0">
                  <a:solidFill>
                    <a:srgbClr val="0039AC"/>
                  </a:solidFill>
                </a:rPr>
                <a:t>   faint lines demark 0.01 s intervals; darker lines are at 0.05 s. The</a:t>
              </a:r>
            </a:p>
            <a:p>
              <a:pPr>
                <a:buFont typeface="Arial" charset="0"/>
                <a:buNone/>
              </a:pPr>
              <a:r>
                <a:rPr lang="en-US" sz="2200" dirty="0">
                  <a:solidFill>
                    <a:srgbClr val="0039AC"/>
                  </a:solidFill>
                </a:rPr>
                <a:t>   geophones were placed at distances of (0,4,8,12,16,20,26,32,38,44,50</a:t>
              </a:r>
            </a:p>
            <a:p>
              <a:pPr>
                <a:buFont typeface="Arial" charset="0"/>
                <a:buNone/>
              </a:pPr>
              <a:r>
                <a:rPr lang="en-US" sz="2200" dirty="0">
                  <a:solidFill>
                    <a:srgbClr val="0039AC"/>
                  </a:solidFill>
                </a:rPr>
                <a:t>   56,62,68,74,80,86,92,96,100,104,108,112,116) m from the source.</a:t>
              </a:r>
            </a:p>
          </p:txBody>
        </p:sp>
        <p:sp>
          <p:nvSpPr>
            <p:cNvPr id="19" name="Text Box 8">
              <a:extLst>
                <a:ext uri="{FF2B5EF4-FFF2-40B4-BE49-F238E27FC236}">
                  <a16:creationId xmlns:a16="http://schemas.microsoft.com/office/drawing/2014/main" id="{8C97BD68-215C-BD8B-DF74-DCC1CD1075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9763" y="912466"/>
              <a:ext cx="466794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r>
                <a:rPr lang="en-US" sz="800" dirty="0">
                  <a:solidFill>
                    <a:srgbClr val="FF0000"/>
                  </a:solidFill>
                </a:rPr>
                <a:t>0.01 s</a:t>
              </a:r>
            </a:p>
          </p:txBody>
        </p:sp>
        <p:sp>
          <p:nvSpPr>
            <p:cNvPr id="20" name="Text Box 9">
              <a:extLst>
                <a:ext uri="{FF2B5EF4-FFF2-40B4-BE49-F238E27FC236}">
                  <a16:creationId xmlns:a16="http://schemas.microsoft.com/office/drawing/2014/main" id="{37770A93-63C5-551A-5A37-EF6A69C86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9763" y="1064866"/>
              <a:ext cx="466794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r>
                <a:rPr lang="en-US" sz="800" dirty="0">
                  <a:solidFill>
                    <a:srgbClr val="FF0000"/>
                  </a:solidFill>
                </a:rPr>
                <a:t>0.02 s</a:t>
              </a:r>
            </a:p>
          </p:txBody>
        </p:sp>
        <p:sp>
          <p:nvSpPr>
            <p:cNvPr id="21" name="Text Box 10">
              <a:extLst>
                <a:ext uri="{FF2B5EF4-FFF2-40B4-BE49-F238E27FC236}">
                  <a16:creationId xmlns:a16="http://schemas.microsoft.com/office/drawing/2014/main" id="{764FBCD7-5BFE-96DE-6C87-2C9C1ED4A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9763" y="1217266"/>
              <a:ext cx="466794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r>
                <a:rPr lang="en-US" sz="800" dirty="0">
                  <a:solidFill>
                    <a:srgbClr val="FF0000"/>
                  </a:solidFill>
                </a:rPr>
                <a:t>0.03 s</a:t>
              </a:r>
            </a:p>
          </p:txBody>
        </p:sp>
        <p:sp>
          <p:nvSpPr>
            <p:cNvPr id="22" name="Text Box 11">
              <a:extLst>
                <a:ext uri="{FF2B5EF4-FFF2-40B4-BE49-F238E27FC236}">
                  <a16:creationId xmlns:a16="http://schemas.microsoft.com/office/drawing/2014/main" id="{0F3C07B5-6227-7C58-1A8B-2F2CEC02EC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9763" y="1363971"/>
              <a:ext cx="466794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r>
                <a:rPr lang="en-US" sz="800">
                  <a:solidFill>
                    <a:srgbClr val="FF0000"/>
                  </a:solidFill>
                </a:rPr>
                <a:t>0.04 s</a:t>
              </a:r>
            </a:p>
          </p:txBody>
        </p:sp>
        <p:sp>
          <p:nvSpPr>
            <p:cNvPr id="23" name="Text Box 12">
              <a:extLst>
                <a:ext uri="{FF2B5EF4-FFF2-40B4-BE49-F238E27FC236}">
                  <a16:creationId xmlns:a16="http://schemas.microsoft.com/office/drawing/2014/main" id="{7EF74428-9381-000D-9CE4-C20D9E50A4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9763" y="1510676"/>
              <a:ext cx="466794" cy="2154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r>
                <a:rPr lang="en-US" sz="800" dirty="0">
                  <a:solidFill>
                    <a:srgbClr val="FF0000"/>
                  </a:solidFill>
                </a:rPr>
                <a:t>0.05 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584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E64C01D4-8A54-4246-A4C4-E73B04CA9698}"/>
              </a:ext>
            </a:extLst>
          </p:cNvPr>
          <p:cNvGrpSpPr>
            <a:grpSpLocks/>
          </p:cNvGrpSpPr>
          <p:nvPr/>
        </p:nvGrpSpPr>
        <p:grpSpPr bwMode="auto">
          <a:xfrm>
            <a:off x="1776413" y="345073"/>
            <a:ext cx="8639176" cy="3740151"/>
            <a:chOff x="96" y="144"/>
            <a:chExt cx="5442" cy="2356"/>
          </a:xfrm>
        </p:grpSpPr>
        <p:pic>
          <p:nvPicPr>
            <p:cNvPr id="46" name="Picture 45" descr="Gosport">
              <a:extLst>
                <a:ext uri="{FF2B5EF4-FFF2-40B4-BE49-F238E27FC236}">
                  <a16:creationId xmlns:a16="http://schemas.microsoft.com/office/drawing/2014/main" id="{39576A69-4F3C-C54A-B678-B675931D7F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240"/>
              <a:ext cx="2739" cy="2219"/>
            </a:xfrm>
            <a:prstGeom prst="rect">
              <a:avLst/>
            </a:prstGeom>
            <a:noFill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46" descr="Gosp2">
              <a:extLst>
                <a:ext uri="{FF2B5EF4-FFF2-40B4-BE49-F238E27FC236}">
                  <a16:creationId xmlns:a16="http://schemas.microsoft.com/office/drawing/2014/main" id="{3A93C796-F307-7744-B528-0B0715794E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15289">
              <a:off x="2795" y="144"/>
              <a:ext cx="2743" cy="2356"/>
            </a:xfrm>
            <a:prstGeom prst="rect">
              <a:avLst/>
            </a:prstGeom>
            <a:noFill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Text Box 6">
            <a:extLst>
              <a:ext uri="{FF2B5EF4-FFF2-40B4-BE49-F238E27FC236}">
                <a16:creationId xmlns:a16="http://schemas.microsoft.com/office/drawing/2014/main" id="{531137A5-6275-EE45-85CA-92F6D0298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182" y="4009023"/>
            <a:ext cx="5628336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200" dirty="0">
                <a:solidFill>
                  <a:srgbClr val="0039AC"/>
                </a:solidFill>
              </a:rPr>
              <a:t>The seismic data were used to create the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   1D velocity model at right (with layer 1</a:t>
            </a:r>
          </a:p>
          <a:p>
            <a:r>
              <a:rPr lang="en-US" sz="2200" dirty="0">
                <a:solidFill>
                  <a:srgbClr val="0039AC"/>
                </a:solidFill>
              </a:rPr>
              <a:t>   thickness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2.3 </a:t>
            </a:r>
            <a:r>
              <a:rPr lang="en-US" sz="2200" dirty="0">
                <a:solidFill>
                  <a:srgbClr val="0039AC"/>
                </a:solidFill>
              </a:rPr>
              <a:t>m, layer 2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20.6 </a:t>
            </a:r>
            <a:r>
              <a:rPr lang="en-US" sz="2200" dirty="0">
                <a:solidFill>
                  <a:srgbClr val="0039AC"/>
                </a:solidFill>
              </a:rPr>
              <a:t>m).</a:t>
            </a:r>
          </a:p>
          <a:p>
            <a:r>
              <a:rPr lang="en-US" sz="2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(1)a.</a:t>
            </a:r>
            <a:r>
              <a:rPr lang="en-US" sz="2200" dirty="0">
                <a:solidFill>
                  <a:srgbClr val="0039AC"/>
                </a:solidFill>
              </a:rPr>
              <a:t> Calculate the crossover distances</a:t>
            </a:r>
          </a:p>
          <a:p>
            <a:r>
              <a:rPr lang="en-US" sz="2200" dirty="0">
                <a:solidFill>
                  <a:srgbClr val="0039AC"/>
                </a:solidFill>
              </a:rPr>
              <a:t>   between the direct arrival and layer 1, </a:t>
            </a:r>
          </a:p>
          <a:p>
            <a:r>
              <a:rPr lang="en-US" sz="2200" dirty="0">
                <a:solidFill>
                  <a:srgbClr val="0039AC"/>
                </a:solidFill>
              </a:rPr>
              <a:t>   and between layer 2 and layer 3. </a:t>
            </a:r>
            <a:r>
              <a:rPr lang="en-US" sz="2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(1)b.</a:t>
            </a:r>
          </a:p>
          <a:p>
            <a:r>
              <a:rPr lang="en-US" sz="2200" dirty="0">
                <a:solidFill>
                  <a:srgbClr val="0039AC"/>
                </a:solidFill>
              </a:rPr>
              <a:t>   Estimate the frequency,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200" dirty="0">
                <a:solidFill>
                  <a:srgbClr val="0039AC"/>
                </a:solidFill>
              </a:rPr>
              <a:t>, for a first arrival</a:t>
            </a:r>
          </a:p>
          <a:p>
            <a:r>
              <a:rPr lang="en-US" sz="2200" dirty="0">
                <a:solidFill>
                  <a:srgbClr val="0039AC"/>
                </a:solidFill>
              </a:rPr>
              <a:t>   from each of the three layers.</a:t>
            </a:r>
          </a:p>
        </p:txBody>
      </p:sp>
      <p:sp>
        <p:nvSpPr>
          <p:cNvPr id="24" name="Text Box 7">
            <a:extLst>
              <a:ext uri="{FF2B5EF4-FFF2-40B4-BE49-F238E27FC236}">
                <a16:creationId xmlns:a16="http://schemas.microsoft.com/office/drawing/2014/main" id="{BE0DFA21-823D-414C-8972-0E1DA2C86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6117" y="48211"/>
            <a:ext cx="64013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Lab 2: Attenuation, </a:t>
            </a:r>
            <a:r>
              <a:rPr lang="en-US" i="1" dirty="0" err="1">
                <a:solidFill>
                  <a:srgbClr val="0039AC"/>
                </a:solidFill>
                <a:latin typeface="Arial Black" charset="0"/>
              </a:rPr>
              <a:t>Gosport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 Indiana</a:t>
            </a:r>
            <a:endParaRPr lang="en-US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8">
            <a:extLst>
              <a:ext uri="{FF2B5EF4-FFF2-40B4-BE49-F238E27FC236}">
                <a16:creationId xmlns:a16="http://schemas.microsoft.com/office/drawing/2014/main" id="{1FA7F97F-0FEC-174A-B056-3DAFC584E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763" y="912466"/>
            <a:ext cx="46679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800" dirty="0">
                <a:solidFill>
                  <a:srgbClr val="FF0000"/>
                </a:solidFill>
              </a:rPr>
              <a:t>0.01 s</a:t>
            </a:r>
          </a:p>
        </p:txBody>
      </p:sp>
      <p:sp>
        <p:nvSpPr>
          <p:cNvPr id="41" name="Text Box 9">
            <a:extLst>
              <a:ext uri="{FF2B5EF4-FFF2-40B4-BE49-F238E27FC236}">
                <a16:creationId xmlns:a16="http://schemas.microsoft.com/office/drawing/2014/main" id="{F8E8EE5A-B673-6148-B2C0-C4234BEE0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763" y="1064866"/>
            <a:ext cx="46679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800" dirty="0">
                <a:solidFill>
                  <a:srgbClr val="FF0000"/>
                </a:solidFill>
              </a:rPr>
              <a:t>0.02 s</a:t>
            </a:r>
          </a:p>
        </p:txBody>
      </p:sp>
      <p:sp>
        <p:nvSpPr>
          <p:cNvPr id="43" name="Text Box 10">
            <a:extLst>
              <a:ext uri="{FF2B5EF4-FFF2-40B4-BE49-F238E27FC236}">
                <a16:creationId xmlns:a16="http://schemas.microsoft.com/office/drawing/2014/main" id="{FB89244D-4AA4-AA42-A8C9-C70CBE0BA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763" y="1217266"/>
            <a:ext cx="46679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800" dirty="0">
                <a:solidFill>
                  <a:srgbClr val="FF0000"/>
                </a:solidFill>
              </a:rPr>
              <a:t>0.03 s</a:t>
            </a:r>
          </a:p>
        </p:txBody>
      </p:sp>
      <p:sp>
        <p:nvSpPr>
          <p:cNvPr id="44" name="Text Box 11">
            <a:extLst>
              <a:ext uri="{FF2B5EF4-FFF2-40B4-BE49-F238E27FC236}">
                <a16:creationId xmlns:a16="http://schemas.microsoft.com/office/drawing/2014/main" id="{A58D5D6F-8ABC-1B43-A1DB-55A98434D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763" y="1363971"/>
            <a:ext cx="46679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800">
                <a:solidFill>
                  <a:srgbClr val="FF0000"/>
                </a:solidFill>
              </a:rPr>
              <a:t>0.04 s</a:t>
            </a:r>
          </a:p>
        </p:txBody>
      </p:sp>
      <p:sp>
        <p:nvSpPr>
          <p:cNvPr id="45" name="Text Box 12">
            <a:extLst>
              <a:ext uri="{FF2B5EF4-FFF2-40B4-BE49-F238E27FC236}">
                <a16:creationId xmlns:a16="http://schemas.microsoft.com/office/drawing/2014/main" id="{C1B6A5DA-68C6-7A4B-B39C-DA2E70563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763" y="1510676"/>
            <a:ext cx="46679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800" dirty="0">
                <a:solidFill>
                  <a:srgbClr val="FF0000"/>
                </a:solidFill>
              </a:rPr>
              <a:t>0.05 s</a:t>
            </a:r>
          </a:p>
        </p:txBody>
      </p:sp>
      <p:pic>
        <p:nvPicPr>
          <p:cNvPr id="2" name="Picture 1" descr="Gosp_xsec">
            <a:extLst>
              <a:ext uri="{FF2B5EF4-FFF2-40B4-BE49-F238E27FC236}">
                <a16:creationId xmlns:a16="http://schemas.microsoft.com/office/drawing/2014/main" id="{6DD8AE97-3496-2C40-3BFB-AC9B1E660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457" y="3193380"/>
            <a:ext cx="3314700" cy="3479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962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>
            <a:extLst>
              <a:ext uri="{FF2B5EF4-FFF2-40B4-BE49-F238E27FC236}">
                <a16:creationId xmlns:a16="http://schemas.microsoft.com/office/drawing/2014/main" id="{7EBC0446-171B-1F42-8BC2-B2DFDF030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784" y="511287"/>
            <a:ext cx="9339865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200" dirty="0">
                <a:solidFill>
                  <a:srgbClr val="0039AC"/>
                </a:solidFill>
              </a:rPr>
              <a:t>The amplitudes of each first arrival were measured and are shown below.</a:t>
            </a:r>
          </a:p>
          <a:p>
            <a:r>
              <a:rPr lang="en-US" sz="2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(2)a.</a:t>
            </a:r>
            <a:r>
              <a:rPr lang="en-US" sz="2200" dirty="0">
                <a:solidFill>
                  <a:srgbClr val="0039AC"/>
                </a:solidFill>
              </a:rPr>
              <a:t> Are these amplitudes consistent with what you might expect given</a:t>
            </a:r>
          </a:p>
          <a:p>
            <a:r>
              <a:rPr lang="en-US" sz="2200" dirty="0">
                <a:solidFill>
                  <a:srgbClr val="0039AC"/>
                </a:solidFill>
              </a:rPr>
              <a:t>the crossover distances? Why </a:t>
            </a:r>
            <a:r>
              <a:rPr lang="en-US" dirty="0">
                <a:solidFill>
                  <a:srgbClr val="0039AC"/>
                </a:solidFill>
              </a:rPr>
              <a:t>or why not?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 descr="GospA">
            <a:extLst>
              <a:ext uri="{FF2B5EF4-FFF2-40B4-BE49-F238E27FC236}">
                <a16:creationId xmlns:a16="http://schemas.microsoft.com/office/drawing/2014/main" id="{19777B70-E0C6-BE46-8CDE-443858842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228" y="1592977"/>
            <a:ext cx="6227763" cy="50482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5">
            <a:extLst>
              <a:ext uri="{FF2B5EF4-FFF2-40B4-BE49-F238E27FC236}">
                <a16:creationId xmlns:a16="http://schemas.microsoft.com/office/drawing/2014/main" id="{8E2563D3-D8C0-3A4A-9F4D-95A4430E3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8428" y="2023354"/>
            <a:ext cx="421621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200" dirty="0">
                <a:solidFill>
                  <a:srgbClr val="0039AC"/>
                </a:solidFill>
              </a:rPr>
              <a:t>The amplitudes are given to you</a:t>
            </a:r>
          </a:p>
          <a:p>
            <a:r>
              <a:rPr lang="en-US" sz="2200" dirty="0">
                <a:solidFill>
                  <a:srgbClr val="0039AC"/>
                </a:solidFill>
              </a:rPr>
              <a:t>in an Xcel spreadsheet on the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course website. </a:t>
            </a:r>
            <a:r>
              <a:rPr lang="en-US" sz="2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(2)b.</a:t>
            </a:r>
            <a:r>
              <a:rPr lang="en-US" sz="2200" dirty="0">
                <a:solidFill>
                  <a:srgbClr val="0039AC"/>
                </a:solidFill>
              </a:rPr>
              <a:t> In column</a:t>
            </a:r>
          </a:p>
          <a:p>
            <a:r>
              <a:rPr lang="en-US" sz="2200" dirty="0">
                <a:solidFill>
                  <a:srgbClr val="0039AC"/>
                </a:solidFill>
              </a:rPr>
              <a:t>D of the spreadsheet, calculate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the geometrical spreading for </a:t>
            </a:r>
          </a:p>
          <a:p>
            <a:r>
              <a:rPr lang="en-US" sz="2200" dirty="0">
                <a:solidFill>
                  <a:srgbClr val="0039AC"/>
                </a:solidFill>
              </a:rPr>
              <a:t>each arrival, assuming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200" dirty="0">
                <a:solidFill>
                  <a:srgbClr val="0039AC"/>
                </a:solidFill>
              </a:rPr>
              <a:t> is the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amplitude required to get the </a:t>
            </a:r>
          </a:p>
          <a:p>
            <a:r>
              <a:rPr lang="en-US" sz="2200" dirty="0">
                <a:solidFill>
                  <a:srgbClr val="0039AC"/>
                </a:solidFill>
              </a:rPr>
              <a:t>observed amplitude at the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distance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200" dirty="0">
                <a:solidFill>
                  <a:srgbClr val="0039AC"/>
                </a:solidFill>
              </a:rPr>
              <a:t> of the first (nearest to</a:t>
            </a:r>
          </a:p>
          <a:p>
            <a:r>
              <a:rPr lang="en-US" sz="2200" dirty="0">
                <a:solidFill>
                  <a:srgbClr val="0039AC"/>
                </a:solidFill>
              </a:rPr>
              <a:t>the source) geophone that</a:t>
            </a:r>
          </a:p>
          <a:p>
            <a:r>
              <a:rPr lang="en-US" sz="2200" dirty="0">
                <a:solidFill>
                  <a:srgbClr val="0039AC"/>
                </a:solidFill>
              </a:rPr>
              <a:t>measures a first arrival from a</a:t>
            </a:r>
          </a:p>
          <a:p>
            <a:r>
              <a:rPr lang="en-US" sz="2200" dirty="0">
                <a:solidFill>
                  <a:srgbClr val="0039AC"/>
                </a:solidFill>
              </a:rPr>
              <a:t>given layer.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2D1E6CA6-3EF9-BB4F-9645-71ED8B525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1107" y="146765"/>
            <a:ext cx="63736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Lab 2: Amplitudes from observations</a:t>
            </a:r>
            <a:endParaRPr lang="en-US" dirty="0">
              <a:solidFill>
                <a:srgbClr val="0039AC"/>
              </a:solidFill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35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>
            <a:extLst>
              <a:ext uri="{FF2B5EF4-FFF2-40B4-BE49-F238E27FC236}">
                <a16:creationId xmlns:a16="http://schemas.microsoft.com/office/drawing/2014/main" id="{7EBC0446-171B-1F42-8BC2-B2DFDF030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784" y="465852"/>
            <a:ext cx="969182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(2)c.</a:t>
            </a:r>
            <a:r>
              <a:rPr lang="en-US" sz="2200" dirty="0">
                <a:solidFill>
                  <a:srgbClr val="0039AC"/>
                </a:solidFill>
              </a:rPr>
              <a:t> In column E, calculate a correction for the amplitudes for the effects of</a:t>
            </a:r>
          </a:p>
          <a:p>
            <a:r>
              <a:rPr lang="en-US" sz="2200" dirty="0">
                <a:solidFill>
                  <a:srgbClr val="0039AC"/>
                </a:solidFill>
              </a:rPr>
              <a:t>geometrical spreading. For the direct arrival (layer 1) correction, use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to calculate the correction; for layers </a:t>
            </a:r>
            <a:r>
              <a:rPr lang="en-US" sz="2200" dirty="0"/>
              <a:t>n (= 2, 3)</a:t>
            </a:r>
            <a:r>
              <a:rPr lang="en-US" sz="2200" dirty="0">
                <a:solidFill>
                  <a:srgbClr val="0039AC"/>
                </a:solidFill>
              </a:rPr>
              <a:t> use              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 descr="GospA">
            <a:extLst>
              <a:ext uri="{FF2B5EF4-FFF2-40B4-BE49-F238E27FC236}">
                <a16:creationId xmlns:a16="http://schemas.microsoft.com/office/drawing/2014/main" id="{19777B70-E0C6-BE46-8CDE-443858842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584" y="1592977"/>
            <a:ext cx="6227763" cy="5048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5">
            <a:extLst>
              <a:ext uri="{FF2B5EF4-FFF2-40B4-BE49-F238E27FC236}">
                <a16:creationId xmlns:a16="http://schemas.microsoft.com/office/drawing/2014/main" id="{8E2563D3-D8C0-3A4A-9F4D-95A4430E3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433" y="1767989"/>
            <a:ext cx="4267515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(2)d.</a:t>
            </a:r>
            <a:r>
              <a:rPr lang="en-US" sz="2200" dirty="0">
                <a:solidFill>
                  <a:srgbClr val="0039AC"/>
                </a:solidFill>
              </a:rPr>
              <a:t> In column f, add the </a:t>
            </a:r>
          </a:p>
          <a:p>
            <a:r>
              <a:rPr lang="en-US" sz="2200" dirty="0">
                <a:solidFill>
                  <a:srgbClr val="0039AC"/>
                </a:solidFill>
              </a:rPr>
              <a:t>geometrical spreading</a:t>
            </a:r>
          </a:p>
          <a:p>
            <a:r>
              <a:rPr lang="en-US" sz="2200" dirty="0">
                <a:solidFill>
                  <a:srgbClr val="0039AC"/>
                </a:solidFill>
              </a:rPr>
              <a:t>correction to the original</a:t>
            </a:r>
          </a:p>
          <a:p>
            <a:r>
              <a:rPr lang="en-US" sz="2200" dirty="0">
                <a:solidFill>
                  <a:srgbClr val="0039AC"/>
                </a:solidFill>
              </a:rPr>
              <a:t>amplitude to get an approximate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“plane wave” amplitude.</a:t>
            </a:r>
          </a:p>
          <a:p>
            <a:r>
              <a:rPr lang="en-US" sz="2200" dirty="0">
                <a:solidFill>
                  <a:srgbClr val="0039AC"/>
                </a:solidFill>
              </a:rPr>
              <a:t>Then, recognizing that</a:t>
            </a:r>
          </a:p>
          <a:p>
            <a:endParaRPr lang="en-US" sz="2000" dirty="0">
              <a:solidFill>
                <a:srgbClr val="0039AC"/>
              </a:solidFill>
            </a:endParaRPr>
          </a:p>
          <a:p>
            <a:r>
              <a:rPr lang="en-US" sz="2200" dirty="0">
                <a:solidFill>
                  <a:srgbClr val="0039AC"/>
                </a:solidFill>
              </a:rPr>
              <a:t>                  →</a:t>
            </a:r>
          </a:p>
          <a:p>
            <a:endParaRPr lang="en-US" sz="2200" dirty="0">
              <a:solidFill>
                <a:srgbClr val="0039AC"/>
              </a:solidFill>
            </a:endParaRPr>
          </a:p>
          <a:p>
            <a:r>
              <a:rPr lang="en-US" sz="2200" dirty="0">
                <a:solidFill>
                  <a:srgbClr val="0039AC"/>
                </a:solidFill>
              </a:rPr>
              <a:t>Use linear regression of the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corrected amplitudes to estimate</a:t>
            </a:r>
          </a:p>
          <a:p>
            <a:r>
              <a:rPr lang="en-US" sz="2200" dirty="0">
                <a:solidFill>
                  <a:srgbClr val="0039AC"/>
                </a:solidFill>
              </a:rPr>
              <a:t>the P-wave attenuation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200" dirty="0">
                <a:solidFill>
                  <a:srgbClr val="0039AC"/>
                </a:solidFill>
              </a:rPr>
              <a:t> for</a:t>
            </a:r>
          </a:p>
          <a:p>
            <a:r>
              <a:rPr lang="en-US" sz="2200" dirty="0">
                <a:solidFill>
                  <a:srgbClr val="0039AC"/>
                </a:solidFill>
              </a:rPr>
              <a:t>each layer!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2D1E6CA6-3EF9-BB4F-9645-71ED8B525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1107" y="146765"/>
            <a:ext cx="63736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Lab 2: Amplitudes from observations</a:t>
            </a:r>
            <a:endParaRPr lang="en-US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FDE04A93-A66B-5B47-AFF0-B5CBE6030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0109" y="1916827"/>
            <a:ext cx="54938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000" dirty="0">
                <a:solidFill>
                  <a:srgbClr val="0039AC"/>
                </a:solidFill>
              </a:rPr>
              <a:t>(Hint: Don</a:t>
            </a:r>
            <a:r>
              <a:rPr lang="en-US" sz="2000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sz="2000" dirty="0">
                <a:solidFill>
                  <a:srgbClr val="0039AC"/>
                </a:solidFill>
              </a:rPr>
              <a:t>t correct for geometrical spreading if</a:t>
            </a:r>
          </a:p>
          <a:p>
            <a:r>
              <a:rPr lang="en-US" sz="2000" dirty="0">
                <a:solidFill>
                  <a:schemeClr val="accent2"/>
                </a:solidFill>
              </a:rPr>
              <a:t>    </a:t>
            </a:r>
            <a:r>
              <a:rPr lang="en-US" sz="2000" i="1" dirty="0">
                <a:latin typeface="Times New Roman" charset="0"/>
              </a:rPr>
              <a:t>r</a:t>
            </a:r>
            <a:r>
              <a:rPr lang="en-US" sz="2000" dirty="0">
                <a:latin typeface="Times New Roman" charset="0"/>
              </a:rPr>
              <a:t> = 0</a:t>
            </a:r>
            <a:r>
              <a:rPr lang="en-US" sz="2000" dirty="0">
                <a:solidFill>
                  <a:srgbClr val="0039AC"/>
                </a:solidFill>
              </a:rPr>
              <a:t>!)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BC7A9CF8-3769-0541-99AB-821510957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984" y="5479177"/>
            <a:ext cx="513794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000" dirty="0">
                <a:solidFill>
                  <a:srgbClr val="0039AC"/>
                </a:solidFill>
              </a:rPr>
              <a:t>(Hint: Try to compare nearer and further </a:t>
            </a:r>
          </a:p>
          <a:p>
            <a:r>
              <a:rPr lang="en-US" sz="2000" dirty="0">
                <a:solidFill>
                  <a:srgbClr val="0039AC"/>
                </a:solidFill>
              </a:rPr>
              <a:t>   arrival amplitudes for similar travel paths!)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0ACAA5-234C-82FF-1CCD-017B76C2F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5182" y="790312"/>
            <a:ext cx="11509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B585AF1-3D81-13CD-0462-F4C65ED8D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688" y="1099573"/>
            <a:ext cx="1676400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9177134-472C-D3FD-D583-F6D084305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811" y="3983302"/>
            <a:ext cx="1064505" cy="531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E72F5D1-BCB5-14AC-6F8F-7E2084FCE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946" y="4017385"/>
            <a:ext cx="1546557" cy="843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693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3">
            <a:extLst>
              <a:ext uri="{FF2B5EF4-FFF2-40B4-BE49-F238E27FC236}">
                <a16:creationId xmlns:a16="http://schemas.microsoft.com/office/drawing/2014/main" id="{3CBEF09B-77EA-5C48-9EAE-03C06B42E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548" y="428179"/>
            <a:ext cx="10330905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You should include plots of the amplitudes predicted by your attenuation</a:t>
            </a:r>
          </a:p>
          <a:p>
            <a:r>
              <a:rPr lang="en-US" dirty="0">
                <a:solidFill>
                  <a:srgbClr val="0039AC"/>
                </a:solidFill>
              </a:rPr>
              <a:t>model and compare those to the amplitude measurements for each layer</a:t>
            </a:r>
          </a:p>
          <a:p>
            <a:r>
              <a:rPr lang="en-US" dirty="0">
                <a:solidFill>
                  <a:srgbClr val="0039AC"/>
                </a:solidFill>
              </a:rPr>
              <a:t>(after the geometrical spreading correction was applied). Plotting can be</a:t>
            </a:r>
          </a:p>
          <a:p>
            <a:r>
              <a:rPr lang="en-US" dirty="0">
                <a:solidFill>
                  <a:srgbClr val="0039AC"/>
                </a:solidFill>
              </a:rPr>
              <a:t>done in Xcel, </a:t>
            </a:r>
            <a:r>
              <a:rPr lang="en-US" dirty="0" err="1">
                <a:solidFill>
                  <a:srgbClr val="0039AC"/>
                </a:solidFill>
              </a:rPr>
              <a:t>Matlab</a:t>
            </a:r>
            <a:r>
              <a:rPr lang="en-US" dirty="0">
                <a:solidFill>
                  <a:srgbClr val="0039AC"/>
                </a:solidFill>
              </a:rPr>
              <a:t>, or whatever else you feel comfortable with, but</a:t>
            </a:r>
          </a:p>
          <a:p>
            <a:r>
              <a:rPr lang="en-US" dirty="0">
                <a:solidFill>
                  <a:srgbClr val="0039AC"/>
                </a:solidFill>
              </a:rPr>
              <a:t>include the plot images in a single-document write-up of the lab. Also,</a:t>
            </a:r>
          </a:p>
          <a:p>
            <a:r>
              <a:rPr lang="en-US" dirty="0">
                <a:solidFill>
                  <a:srgbClr val="0039AC"/>
                </a:solidFill>
              </a:rPr>
              <a:t>calculate the RMS difference between the amplitude model and the data…</a:t>
            </a:r>
          </a:p>
          <a:p>
            <a:r>
              <a:rPr lang="en-US" dirty="0">
                <a:solidFill>
                  <a:srgbClr val="0039AC"/>
                </a:solidFill>
              </a:rPr>
              <a:t>What (if anything) do these tell you about your model? 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2(e). </a:t>
            </a:r>
            <a:r>
              <a:rPr lang="en-US" dirty="0">
                <a:solidFill>
                  <a:srgbClr val="0039AC"/>
                </a:solidFill>
              </a:rPr>
              <a:t>Assuming that both the velocity structure and your attenuation</a:t>
            </a:r>
          </a:p>
          <a:p>
            <a:r>
              <a:rPr lang="en-US" dirty="0">
                <a:solidFill>
                  <a:srgbClr val="0039AC"/>
                </a:solidFill>
              </a:rPr>
              <a:t>estimates are correct, look through your text (and whatever other</a:t>
            </a:r>
          </a:p>
          <a:p>
            <a:r>
              <a:rPr lang="en-US" dirty="0">
                <a:solidFill>
                  <a:srgbClr val="0039AC"/>
                </a:solidFill>
              </a:rPr>
              <a:t>literature you may be able to find, but be sure to include references!) for</a:t>
            </a:r>
          </a:p>
          <a:p>
            <a:r>
              <a:rPr lang="en-US" dirty="0">
                <a:solidFill>
                  <a:srgbClr val="0039AC"/>
                </a:solidFill>
              </a:rPr>
              <a:t>examples of soils/sediments/rocks that match your estimates of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P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i="1" dirty="0">
                <a:solidFill>
                  <a:schemeClr val="accent2"/>
                </a:solidFill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Q</a:t>
            </a:r>
            <a:r>
              <a:rPr lang="en-US" i="1" baseline="-25000" dirty="0">
                <a:latin typeface="Times New Roman" charset="0"/>
              </a:rPr>
              <a:t>P</a:t>
            </a:r>
            <a:r>
              <a:rPr lang="en-US" dirty="0">
                <a:solidFill>
                  <a:srgbClr val="0039AC"/>
                </a:solidFill>
              </a:rPr>
              <a:t>.</a:t>
            </a:r>
          </a:p>
          <a:p>
            <a:r>
              <a:rPr lang="en-US" dirty="0">
                <a:solidFill>
                  <a:srgbClr val="0039AC"/>
                </a:solidFill>
              </a:rPr>
              <a:t>Does the combination of these two properties reduce the ambiguities in</a:t>
            </a:r>
          </a:p>
          <a:p>
            <a:r>
              <a:rPr lang="en-US" dirty="0">
                <a:solidFill>
                  <a:srgbClr val="0039AC"/>
                </a:solidFill>
              </a:rPr>
              <a:t>possible interpretations? What interpretation of the data would make the</a:t>
            </a:r>
          </a:p>
          <a:p>
            <a:r>
              <a:rPr lang="en-US" dirty="0">
                <a:solidFill>
                  <a:srgbClr val="0039AC"/>
                </a:solidFill>
              </a:rPr>
              <a:t>most geological sense given the location (farm country near the terminus</a:t>
            </a:r>
          </a:p>
          <a:p>
            <a:r>
              <a:rPr lang="en-US" dirty="0">
                <a:solidFill>
                  <a:srgbClr val="0039AC"/>
                </a:solidFill>
              </a:rPr>
              <a:t>of Laurentide glaciation)?</a:t>
            </a:r>
          </a:p>
        </p:txBody>
      </p:sp>
    </p:spTree>
    <p:extLst>
      <p:ext uri="{BB962C8B-B14F-4D97-AF65-F5344CB8AC3E}">
        <p14:creationId xmlns:p14="http://schemas.microsoft.com/office/powerpoint/2010/main" val="401812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629</Words>
  <Application>Microsoft Macintosh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34</cp:revision>
  <cp:lastPrinted>2022-01-10T14:45:35Z</cp:lastPrinted>
  <dcterms:created xsi:type="dcterms:W3CDTF">2022-01-10T14:15:51Z</dcterms:created>
  <dcterms:modified xsi:type="dcterms:W3CDTF">2026-01-28T21:01:41Z</dcterms:modified>
</cp:coreProperties>
</file>