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303" r:id="rId3"/>
    <p:sldId id="272" r:id="rId4"/>
    <p:sldId id="302" r:id="rId5"/>
    <p:sldId id="274" r:id="rId6"/>
    <p:sldId id="275" r:id="rId7"/>
    <p:sldId id="278" r:id="rId8"/>
    <p:sldId id="277" r:id="rId9"/>
    <p:sldId id="281" r:id="rId10"/>
    <p:sldId id="265" r:id="rId11"/>
    <p:sldId id="268" r:id="rId12"/>
    <p:sldId id="270" r:id="rId13"/>
    <p:sldId id="269" r:id="rId14"/>
    <p:sldId id="304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9AC"/>
    <a:srgbClr val="0046CD"/>
    <a:srgbClr val="0014E9"/>
    <a:srgbClr val="001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5266"/>
    <p:restoredTop sz="96327"/>
  </p:normalViewPr>
  <p:slideViewPr>
    <p:cSldViewPr snapToGrid="0" snapToObjects="1">
      <p:cViewPr varScale="1">
        <p:scale>
          <a:sx n="128" d="100"/>
          <a:sy n="128" d="100"/>
        </p:scale>
        <p:origin x="1136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CAAD093-0389-CA48-9E5F-E8F7C95315DC}" type="datetimeFigureOut">
              <a:rPr lang="en-US" smtClean="0"/>
              <a:t>1/29/24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8BC8ECB-8D36-A040-8E31-F92042CBEE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18594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4A7641C-8CB9-5E41-99E9-C8A4BEF9956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EE75745-1516-9449-BD5D-5F19438F06D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440652-FEDB-2E4A-B8DB-D90538F9D0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F76CB5-ACAD-3348-86C5-C0F68AE4C1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146ECA-B641-4146-A4B1-EF4B92F85D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20427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6036DF-AA04-A140-937E-CDCBF8686E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1CD5B59-2960-334C-86E7-79FEBCD875D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25BD3D-6EBF-7B4A-943E-1664A3022B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470CA9-EBB3-4C4D-9DF2-BBA35921E4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311DD3-EC20-FB4E-B26A-92E04175B6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6364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38F4168-24EA-3E4E-8ACE-B6E0C92C996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E97E59-05EB-9349-BFD2-32D5965083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31616D-3542-364D-8C26-292EBFE1FFB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1D3A45-BBC3-FB46-B4F0-F7F78F6B33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4F114F-8D5C-F346-83EE-7EB807C6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61949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96230B-D4A4-4A4B-AC84-D15E8A05B6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C58D13-1B7D-FC4F-9230-0BAFF05B9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0CDAED-29B6-8F40-BE23-E666DB19A8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9406FF-6B3C-1148-95A5-C38431D2B6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109295-452E-9E43-90DE-F16C7BB843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1154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F56CF45-13C7-DF4B-8D24-5AA039069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E01534-D0C7-CF42-9F6A-93B466CA36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0080413-86EE-9B4F-959C-6887E6C60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E8DE4F0-18B4-C64F-9A26-D6E972B7CE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1AFF24-BD71-D144-AA77-B5B6E31BDF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68488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9353C0-BED1-DF47-A9D7-9423B0D56A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6D6AC81-0124-BD41-9575-839086ADDD9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BC06F59-1CDB-324E-9AAD-DB2052CC5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6CB5CF-988B-E245-A99B-0E4A36AAE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50CCF9-5BEA-B84D-B89C-7D0D885618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17CED7-6555-FD4A-9ED8-43D78DA20A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7945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320F37-26B4-D44A-9D78-533C4E2B74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72A02-74FA-7044-BC9D-A5944D82BA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9D9D3CA-B505-0240-BBC2-0DC01666B1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667049-29B4-7047-8883-82B771138FB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78DD144-A084-1B45-A947-CF94660E01E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05A7335-BAF3-9B40-B61F-413CA49055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1/29/24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3EF31F-D030-E84C-90A4-9AA3EAF997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8595ED-A46A-CC41-A929-E74A176496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93810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EE33BC-2237-1949-B72F-6488522D9B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29BA7C5-0FB4-DF42-AA3A-41B7E62413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1/29/24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5D5F252-D71B-F645-8957-78B60BB3E5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F42DB99-6BC5-7147-A3B8-9ECA8BC5D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015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6ABEBD7-6E81-9E41-A883-0492E4BD67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1/29/24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F067740-1648-3148-92B8-61D3B6ADB2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67BDC9-5E9B-5542-AC3E-95238D475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86079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226C50-171B-494C-B3CB-91D669296A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04CFC7-5E2F-9D45-A557-79DAD6EA257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C01FE0-0E17-7C4E-AB50-5AF31E8F148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5E4E894-C0B8-E447-A926-053A628438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7793B9A-6F22-9F4F-9196-4B5F27D24C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39AF896-7BFA-974A-A63A-F686B2182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8095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91CDB9-F651-004C-BE28-60334419E7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E812B5C-5229-6748-A227-72E6BA0C46F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A4E979C-3B27-354A-8C50-8E7B40FA99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B2BF51-7953-8147-A3F2-9DD98B2381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3700C9-8BFE-814F-993B-E78ED40E45EE}" type="datetimeFigureOut">
              <a:rPr lang="en-US" smtClean="0"/>
              <a:t>1/29/24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6DB73BB-B534-DE4D-A2F6-7F002FCE7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A85022B-B707-E145-A298-1543E7A734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52421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1BFF541-98F2-C047-A9B1-FAAA4077EC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0EB22A-A9D8-AB44-BB89-9054E98FA0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D24AA3-1AE0-E14C-81EC-B1EA2A68D13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3700C9-8BFE-814F-993B-E78ED40E45EE}" type="datetimeFigureOut">
              <a:rPr lang="en-US" smtClean="0"/>
              <a:t>1/29/24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7003DE-AB5F-A345-820A-F38DC09AD4B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8AACEE-6833-E44C-A086-C16D4C7A7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9074AC6-6DF5-3C48-A5DF-1BC2A9DEAC9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7475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em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image" Target="../media/image17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png"/><Relationship Id="rId4" Type="http://schemas.openxmlformats.org/officeDocument/2006/relationships/image" Target="../media/image7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emf"/><Relationship Id="rId4" Type="http://schemas.openxmlformats.org/officeDocument/2006/relationships/image" Target="../media/image21.e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crewes.org/" TargetMode="External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 Box 5">
            <a:extLst>
              <a:ext uri="{FF2B5EF4-FFF2-40B4-BE49-F238E27FC236}">
                <a16:creationId xmlns:a16="http://schemas.microsoft.com/office/drawing/2014/main" id="{E6C9EA9A-5D1B-4147-A23F-89D96ADE9FB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02256" y="152400"/>
            <a:ext cx="516827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Geology 5660/6660</a:t>
            </a:r>
          </a:p>
          <a:p>
            <a:pPr algn="ctr"/>
            <a:r>
              <a:rPr lang="en-US" sz="3600" i="1" dirty="0">
                <a:solidFill>
                  <a:srgbClr val="0039AC"/>
                </a:solidFill>
                <a:latin typeface="Arial Black" charset="0"/>
              </a:rPr>
              <a:t>Applied Geophysics</a:t>
            </a:r>
            <a:endParaRPr lang="en-US" sz="3600" i="1" u="sng" dirty="0">
              <a:solidFill>
                <a:srgbClr val="0039AC"/>
              </a:solidFill>
              <a:latin typeface="Arial Black" charset="0"/>
            </a:endParaRPr>
          </a:p>
        </p:txBody>
      </p:sp>
      <p:sp>
        <p:nvSpPr>
          <p:cNvPr id="25" name="Text Box 26">
            <a:extLst>
              <a:ext uri="{FF2B5EF4-FFF2-40B4-BE49-F238E27FC236}">
                <a16:creationId xmlns:a16="http://schemas.microsoft.com/office/drawing/2014/main" id="{A27909E6-F928-2344-87E4-D36B5B1D509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720056" y="76200"/>
            <a:ext cx="188064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29 Jan 2024</a:t>
            </a:r>
          </a:p>
        </p:txBody>
      </p:sp>
      <p:sp>
        <p:nvSpPr>
          <p:cNvPr id="26" name="Text Box 27">
            <a:extLst>
              <a:ext uri="{FF2B5EF4-FFF2-40B4-BE49-F238E27FC236}">
                <a16:creationId xmlns:a16="http://schemas.microsoft.com/office/drawing/2014/main" id="{D27C68A9-C2B4-9F44-A6AA-A8D2C6D4C7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05743" y="6392543"/>
            <a:ext cx="354359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eaLnBrk="0" hangingPunct="0"/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A.R. Lowry 2008-2024</a:t>
            </a:r>
            <a:endParaRPr lang="en-US" sz="2400" dirty="0">
              <a:solidFill>
                <a:srgbClr val="0039AC"/>
              </a:solidFill>
              <a:latin typeface="Arial" panose="020B0604020202020204" pitchFamily="34" charset="0"/>
              <a:ea typeface="ヒラギノ角ゴ Pro W3" charset="0"/>
              <a:cs typeface="Arial" panose="020B0604020202020204" pitchFamily="34" charset="0"/>
            </a:endParaRPr>
          </a:p>
        </p:txBody>
      </p:sp>
      <p:sp>
        <p:nvSpPr>
          <p:cNvPr id="27" name="Text Box 28">
            <a:extLst>
              <a:ext uri="{FF2B5EF4-FFF2-40B4-BE49-F238E27FC236}">
                <a16:creationId xmlns:a16="http://schemas.microsoft.com/office/drawing/2014/main" id="{E79EB611-113C-3448-894F-C7D67D590A9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17" y="6394348"/>
            <a:ext cx="682321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Read for Wed 31 Jan: </a:t>
            </a:r>
            <a:r>
              <a:rPr lang="en-US" sz="2400" b="1" i="1" dirty="0">
                <a:solidFill>
                  <a:srgbClr val="0039AC"/>
                </a:solidFill>
                <a:latin typeface="Arial Black" panose="020B0604020202020204" pitchFamily="34" charset="0"/>
                <a:cs typeface="Arial Black" panose="020B0604020202020204" pitchFamily="34" charset="0"/>
              </a:rPr>
              <a:t>Burger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65-81 (Ch 3-3.2)</a:t>
            </a:r>
          </a:p>
        </p:txBody>
      </p:sp>
      <p:sp>
        <p:nvSpPr>
          <p:cNvPr id="4" name="Text Box 4">
            <a:extLst>
              <a:ext uri="{FF2B5EF4-FFF2-40B4-BE49-F238E27FC236}">
                <a16:creationId xmlns:a16="http://schemas.microsoft.com/office/drawing/2014/main" id="{958F913F-3129-C7EB-588F-94D05939A64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57926" y="1308354"/>
            <a:ext cx="8741945" cy="51706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lc="http://schemas.openxmlformats.org/drawingml/2006/lockedCanvas"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lc="http://schemas.openxmlformats.org/drawingml/2006/lockedCanvas"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lc="http://schemas.openxmlformats.org/drawingml/2006/lockedCanvas"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Last time: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Fundamentals of Seismic Amplitudes</a:t>
            </a:r>
            <a:endParaRPr lang="en-US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Impedance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of a medium is 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Z = </a:t>
            </a:r>
            <a:r>
              <a:rPr lang="en-US" i="1" dirty="0">
                <a:solidFill>
                  <a:schemeClr val="tx2"/>
                </a:solidFill>
                <a:latin typeface="Symbol" charset="0"/>
                <a:sym typeface="Symbol" charset="0"/>
              </a:rPr>
              <a:t></a:t>
            </a:r>
            <a:r>
              <a:rPr lang="en-US" i="1" dirty="0">
                <a:solidFill>
                  <a:schemeClr val="tx2"/>
                </a:solidFill>
                <a:latin typeface="Times New Roman" charset="0"/>
              </a:rPr>
              <a:t>V</a:t>
            </a:r>
            <a:r>
              <a:rPr lang="en-US" dirty="0">
                <a:solidFill>
                  <a:srgbClr val="0039AC"/>
                </a:solidFill>
              </a:rPr>
              <a:t>. Reflected and</a:t>
            </a:r>
          </a:p>
          <a:p>
            <a:r>
              <a:rPr lang="en-US" dirty="0">
                <a:solidFill>
                  <a:srgbClr val="0039AC"/>
                </a:solidFill>
              </a:rPr>
              <a:t>   refracted amplitudes depend on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impedance contrast</a:t>
            </a:r>
            <a:endParaRPr lang="en-US" dirty="0">
              <a:solidFill>
                <a:srgbClr val="FF0000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   </a:t>
            </a:r>
            <a:r>
              <a:rPr lang="en-US" dirty="0">
                <a:solidFill>
                  <a:srgbClr val="0039AC"/>
                </a:solidFill>
              </a:rPr>
              <a:t>via reflection &amp; refraction coefficients (for normal-incidence):</a:t>
            </a: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endParaRPr lang="en-US" sz="1800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Source</a:t>
            </a:r>
            <a:r>
              <a:rPr lang="en-US" dirty="0">
                <a:solidFill>
                  <a:srgbClr val="0039AC"/>
                </a:solidFill>
              </a:rPr>
              <a:t> amplitude determines the total energy in an</a:t>
            </a:r>
          </a:p>
          <a:p>
            <a:r>
              <a:rPr lang="en-US" dirty="0">
                <a:solidFill>
                  <a:srgbClr val="0039AC"/>
                </a:solidFill>
              </a:rPr>
              <a:t>   (idealized) elastic wave</a:t>
            </a:r>
          </a:p>
          <a:p>
            <a:r>
              <a:rPr lang="en-US" dirty="0">
                <a:solidFill>
                  <a:srgbClr val="0039AC"/>
                </a:solidFill>
              </a:rPr>
              <a:t>•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Geometrical Spreading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03AA"/>
                </a:solidFill>
              </a:rPr>
              <a:t>distributes energy over</a:t>
            </a:r>
          </a:p>
          <a:p>
            <a:r>
              <a:rPr lang="en-US" dirty="0">
                <a:solidFill>
                  <a:srgbClr val="0003AA"/>
                </a:solidFill>
              </a:rPr>
              <a:t>   increasing surface area of the wavefront.</a:t>
            </a:r>
          </a:p>
          <a:p>
            <a:r>
              <a:rPr lang="en-US" dirty="0">
                <a:solidFill>
                  <a:srgbClr val="0003AA"/>
                </a:solidFill>
              </a:rPr>
              <a:t>   Uniform half-space </a:t>
            </a:r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spherical spreading</a:t>
            </a:r>
            <a:r>
              <a:rPr lang="en-US" dirty="0">
                <a:solidFill>
                  <a:srgbClr val="0039AC"/>
                </a:solidFill>
              </a:rPr>
              <a:t>:</a:t>
            </a:r>
          </a:p>
          <a:p>
            <a:endParaRPr lang="en-US" dirty="0">
              <a:solidFill>
                <a:srgbClr val="0039AC"/>
              </a:solidFill>
            </a:endParaRPr>
          </a:p>
          <a:p>
            <a:endParaRPr lang="en-US" dirty="0">
              <a:solidFill>
                <a:srgbClr val="0039AC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65B7890-F11B-6632-5123-D56252A854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13050" y="2887789"/>
            <a:ext cx="2679700" cy="803275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241D8B6-B4EC-600A-CD24-E6090B62F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61125" y="2887789"/>
            <a:ext cx="2700338" cy="803275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lc="http://schemas.openxmlformats.org/drawingml/2006/lockedCanvas" xmlns:a14="http://schemas.microsoft.com/office/drawing/2010/main" xmlns:mc="http://schemas.openxmlformats.org/markup-compatibility/2006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EB64F67-01C5-8189-2257-DB21EFAE364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9798" y="5727380"/>
            <a:ext cx="838200" cy="665163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35984538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>
            <a:extLst>
              <a:ext uri="{FF2B5EF4-FFF2-40B4-BE49-F238E27FC236}">
                <a16:creationId xmlns:a16="http://schemas.microsoft.com/office/drawing/2014/main" id="{545F69BE-5557-3545-8301-24FD13344F4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5963" y="691505"/>
            <a:ext cx="7614585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Recall that reflected &amp; refracted amplitudes depend on</a:t>
            </a:r>
          </a:p>
        </p:txBody>
      </p:sp>
      <p:sp>
        <p:nvSpPr>
          <p:cNvPr id="3" name="Text Box 4">
            <a:extLst>
              <a:ext uri="{FF2B5EF4-FFF2-40B4-BE49-F238E27FC236}">
                <a16:creationId xmlns:a16="http://schemas.microsoft.com/office/drawing/2014/main" id="{1DD181D4-2D7A-8241-911E-4B48744EBDF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74213" y="1010593"/>
            <a:ext cx="4898096" cy="5847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3200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Impedance Contrast</a:t>
            </a:r>
            <a:r>
              <a:rPr lang="en-US" sz="3200" dirty="0">
                <a:solidFill>
                  <a:srgbClr val="0039AC"/>
                </a:solidFill>
                <a:cs typeface="ＭＳ Ｐゴシック" charset="0"/>
              </a:rPr>
              <a:t>:</a:t>
            </a:r>
            <a:endParaRPr lang="en-US" sz="3200" dirty="0">
              <a:solidFill>
                <a:srgbClr val="0039AC"/>
              </a:solidFill>
              <a:latin typeface="Arial Black" charset="0"/>
              <a:cs typeface="ＭＳ Ｐゴシック" charset="0"/>
            </a:endParaRPr>
          </a:p>
        </p:txBody>
      </p:sp>
      <p:sp>
        <p:nvSpPr>
          <p:cNvPr id="4" name="Text Box 5">
            <a:extLst>
              <a:ext uri="{FF2B5EF4-FFF2-40B4-BE49-F238E27FC236}">
                <a16:creationId xmlns:a16="http://schemas.microsoft.com/office/drawing/2014/main" id="{2AC5D164-76A9-B446-BE55-F8D08056DE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61988" y="1591618"/>
            <a:ext cx="4519699" cy="3600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 function of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energy </a:t>
            </a:r>
          </a:p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partitioning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at the boundary.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The normally-incident (</a:t>
            </a:r>
            <a:r>
              <a:rPr lang="en-US" i="1" dirty="0">
                <a:latin typeface="Symbol" charset="0"/>
                <a:cs typeface="ＭＳ Ｐゴシック" charset="0"/>
                <a:sym typeface="Symbol" charset="0"/>
              </a:rPr>
              <a:t></a:t>
            </a:r>
            <a:r>
              <a:rPr lang="en-US" dirty="0">
                <a:latin typeface="Times New Roman"/>
                <a:cs typeface="Times New Roman"/>
              </a:rPr>
              <a:t>= 0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 </a:t>
            </a:r>
          </a:p>
          <a:p>
            <a:pPr eaLnBrk="0" hangingPunct="0"/>
            <a:r>
              <a:rPr lang="en-US" i="1" dirty="0">
                <a:solidFill>
                  <a:srgbClr val="0039AC"/>
                </a:solidFill>
                <a:cs typeface="ＭＳ Ｐゴシック" charset="0"/>
              </a:rPr>
              <a:t>P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-wave with amplitude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i="1" baseline="-25000" dirty="0">
                <a:latin typeface="Times New Roman" charset="0"/>
              </a:rPr>
              <a:t>i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produces a reflected </a:t>
            </a:r>
            <a:r>
              <a:rPr lang="en-US" i="1" dirty="0">
                <a:solidFill>
                  <a:srgbClr val="0039AC"/>
                </a:solidFill>
                <a:cs typeface="ＭＳ Ｐゴシック" charset="0"/>
              </a:rPr>
              <a:t>P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with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amplitude: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and a refracted </a:t>
            </a:r>
            <a:r>
              <a:rPr lang="en-US" i="1" dirty="0">
                <a:solidFill>
                  <a:srgbClr val="0039AC"/>
                </a:solidFill>
                <a:cs typeface="ＭＳ Ｐゴシック" charset="0"/>
              </a:rPr>
              <a:t>P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: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1EB3FA74-93B1-F84B-8422-900D78BC2A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34144" y="1590030"/>
            <a:ext cx="2625577" cy="3598863"/>
          </a:xfrm>
          <a:prstGeom prst="rect">
            <a:avLst/>
          </a:prstGeom>
          <a:solidFill>
            <a:schemeClr val="accent5">
              <a:lumMod val="75000"/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C3D35F3-2178-2346-BB32-9154125992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59721" y="1590030"/>
            <a:ext cx="1264167" cy="3598863"/>
          </a:xfrm>
          <a:prstGeom prst="rect">
            <a:avLst/>
          </a:prstGeom>
          <a:solidFill>
            <a:srgbClr val="FF330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9">
            <a:extLst>
              <a:ext uri="{FF2B5EF4-FFF2-40B4-BE49-F238E27FC236}">
                <a16:creationId xmlns:a16="http://schemas.microsoft.com/office/drawing/2014/main" id="{8B1440A4-B7ED-AC4D-AA44-B4007466EF7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54403" y="3049029"/>
            <a:ext cx="2605318" cy="161705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Text Box 10">
            <a:extLst>
              <a:ext uri="{FF2B5EF4-FFF2-40B4-BE49-F238E27FC236}">
                <a16:creationId xmlns:a16="http://schemas.microsoft.com/office/drawing/2014/main" id="{9DDBAA5B-1B17-7548-AAAF-73303E0D38F6}"/>
              </a:ext>
            </a:extLst>
          </p:cNvPr>
          <p:cNvSpPr txBox="1">
            <a:spLocks noChangeArrowheads="1"/>
          </p:cNvSpPr>
          <p:nvPr/>
        </p:nvSpPr>
        <p:spPr bwMode="auto">
          <a:xfrm rot="19617244">
            <a:off x="2928134" y="4218254"/>
            <a:ext cx="1189208" cy="33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cs typeface="ＭＳ Ｐゴシック" charset="0"/>
              </a:rPr>
              <a:t>incoming P</a:t>
            </a:r>
          </a:p>
        </p:txBody>
      </p:sp>
      <p:sp>
        <p:nvSpPr>
          <p:cNvPr id="9" name="Freeform 8">
            <a:extLst>
              <a:ext uri="{FF2B5EF4-FFF2-40B4-BE49-F238E27FC236}">
                <a16:creationId xmlns:a16="http://schemas.microsoft.com/office/drawing/2014/main" id="{9ADBB397-EC7D-444F-AA38-8D2328F4BEE7}"/>
              </a:ext>
            </a:extLst>
          </p:cNvPr>
          <p:cNvSpPr>
            <a:spLocks/>
          </p:cNvSpPr>
          <p:nvPr/>
        </p:nvSpPr>
        <p:spPr bwMode="auto">
          <a:xfrm rot="19699398">
            <a:off x="1542413" y="3328670"/>
            <a:ext cx="2917308" cy="1167199"/>
          </a:xfrm>
          <a:custGeom>
            <a:avLst/>
            <a:gdLst>
              <a:gd name="T0" fmla="*/ 0 w 2214"/>
              <a:gd name="T1" fmla="*/ 1370 h 1372"/>
              <a:gd name="T2" fmla="*/ 96 w 2214"/>
              <a:gd name="T3" fmla="*/ 1322 h 1372"/>
              <a:gd name="T4" fmla="*/ 144 w 2214"/>
              <a:gd name="T5" fmla="*/ 1226 h 1372"/>
              <a:gd name="T6" fmla="*/ 288 w 2214"/>
              <a:gd name="T7" fmla="*/ 698 h 1372"/>
              <a:gd name="T8" fmla="*/ 370 w 2214"/>
              <a:gd name="T9" fmla="*/ 341 h 1372"/>
              <a:gd name="T10" fmla="*/ 445 w 2214"/>
              <a:gd name="T11" fmla="*/ 122 h 1372"/>
              <a:gd name="T12" fmla="*/ 501 w 2214"/>
              <a:gd name="T13" fmla="*/ 29 h 1372"/>
              <a:gd name="T14" fmla="*/ 564 w 2214"/>
              <a:gd name="T15" fmla="*/ 10 h 1372"/>
              <a:gd name="T16" fmla="*/ 626 w 2214"/>
              <a:gd name="T17" fmla="*/ 41 h 1372"/>
              <a:gd name="T18" fmla="*/ 701 w 2214"/>
              <a:gd name="T19" fmla="*/ 254 h 1372"/>
              <a:gd name="T20" fmla="*/ 832 w 2214"/>
              <a:gd name="T21" fmla="*/ 697 h 1372"/>
              <a:gd name="T22" fmla="*/ 901 w 2214"/>
              <a:gd name="T23" fmla="*/ 997 h 1372"/>
              <a:gd name="T24" fmla="*/ 1001 w 2214"/>
              <a:gd name="T25" fmla="*/ 1297 h 1372"/>
              <a:gd name="T26" fmla="*/ 1076 w 2214"/>
              <a:gd name="T27" fmla="*/ 1366 h 1372"/>
              <a:gd name="T28" fmla="*/ 1170 w 2214"/>
              <a:gd name="T29" fmla="*/ 1335 h 1372"/>
              <a:gd name="T30" fmla="*/ 1201 w 2214"/>
              <a:gd name="T31" fmla="*/ 1272 h 1372"/>
              <a:gd name="T32" fmla="*/ 1307 w 2214"/>
              <a:gd name="T33" fmla="*/ 904 h 1372"/>
              <a:gd name="T34" fmla="*/ 1457 w 2214"/>
              <a:gd name="T35" fmla="*/ 385 h 1372"/>
              <a:gd name="T36" fmla="*/ 1526 w 2214"/>
              <a:gd name="T37" fmla="*/ 141 h 1372"/>
              <a:gd name="T38" fmla="*/ 1595 w 2214"/>
              <a:gd name="T39" fmla="*/ 35 h 1372"/>
              <a:gd name="T40" fmla="*/ 1651 w 2214"/>
              <a:gd name="T41" fmla="*/ 4 h 1372"/>
              <a:gd name="T42" fmla="*/ 1707 w 2214"/>
              <a:gd name="T43" fmla="*/ 60 h 1372"/>
              <a:gd name="T44" fmla="*/ 1795 w 2214"/>
              <a:gd name="T45" fmla="*/ 329 h 1372"/>
              <a:gd name="T46" fmla="*/ 1889 w 2214"/>
              <a:gd name="T47" fmla="*/ 647 h 1372"/>
              <a:gd name="T48" fmla="*/ 2020 w 2214"/>
              <a:gd name="T49" fmla="*/ 1110 h 1372"/>
              <a:gd name="T50" fmla="*/ 2120 w 2214"/>
              <a:gd name="T51" fmla="*/ 1322 h 1372"/>
              <a:gd name="T52" fmla="*/ 2214 w 2214"/>
              <a:gd name="T53" fmla="*/ 1347 h 137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</a:cxnLst>
            <a:rect l="0" t="0" r="r" b="b"/>
            <a:pathLst>
              <a:path w="2214" h="1372">
                <a:moveTo>
                  <a:pt x="0" y="1370"/>
                </a:moveTo>
                <a:cubicBezTo>
                  <a:pt x="36" y="1358"/>
                  <a:pt x="72" y="1346"/>
                  <a:pt x="96" y="1322"/>
                </a:cubicBezTo>
                <a:cubicBezTo>
                  <a:pt x="120" y="1298"/>
                  <a:pt x="112" y="1330"/>
                  <a:pt x="144" y="1226"/>
                </a:cubicBezTo>
                <a:cubicBezTo>
                  <a:pt x="176" y="1122"/>
                  <a:pt x="250" y="846"/>
                  <a:pt x="288" y="698"/>
                </a:cubicBezTo>
                <a:cubicBezTo>
                  <a:pt x="326" y="550"/>
                  <a:pt x="344" y="437"/>
                  <a:pt x="370" y="341"/>
                </a:cubicBezTo>
                <a:cubicBezTo>
                  <a:pt x="396" y="245"/>
                  <a:pt x="423" y="174"/>
                  <a:pt x="445" y="122"/>
                </a:cubicBezTo>
                <a:cubicBezTo>
                  <a:pt x="467" y="70"/>
                  <a:pt x="481" y="48"/>
                  <a:pt x="501" y="29"/>
                </a:cubicBezTo>
                <a:cubicBezTo>
                  <a:pt x="521" y="10"/>
                  <a:pt x="543" y="8"/>
                  <a:pt x="564" y="10"/>
                </a:cubicBezTo>
                <a:cubicBezTo>
                  <a:pt x="585" y="12"/>
                  <a:pt x="603" y="0"/>
                  <a:pt x="626" y="41"/>
                </a:cubicBezTo>
                <a:cubicBezTo>
                  <a:pt x="649" y="82"/>
                  <a:pt x="667" y="145"/>
                  <a:pt x="701" y="254"/>
                </a:cubicBezTo>
                <a:cubicBezTo>
                  <a:pt x="735" y="363"/>
                  <a:pt x="799" y="573"/>
                  <a:pt x="832" y="697"/>
                </a:cubicBezTo>
                <a:cubicBezTo>
                  <a:pt x="865" y="821"/>
                  <a:pt x="873" y="897"/>
                  <a:pt x="901" y="997"/>
                </a:cubicBezTo>
                <a:cubicBezTo>
                  <a:pt x="929" y="1097"/>
                  <a:pt x="972" y="1236"/>
                  <a:pt x="1001" y="1297"/>
                </a:cubicBezTo>
                <a:cubicBezTo>
                  <a:pt x="1030" y="1358"/>
                  <a:pt x="1048" y="1360"/>
                  <a:pt x="1076" y="1366"/>
                </a:cubicBezTo>
                <a:cubicBezTo>
                  <a:pt x="1104" y="1372"/>
                  <a:pt x="1149" y="1351"/>
                  <a:pt x="1170" y="1335"/>
                </a:cubicBezTo>
                <a:cubicBezTo>
                  <a:pt x="1191" y="1319"/>
                  <a:pt x="1178" y="1344"/>
                  <a:pt x="1201" y="1272"/>
                </a:cubicBezTo>
                <a:cubicBezTo>
                  <a:pt x="1224" y="1200"/>
                  <a:pt x="1264" y="1052"/>
                  <a:pt x="1307" y="904"/>
                </a:cubicBezTo>
                <a:cubicBezTo>
                  <a:pt x="1350" y="756"/>
                  <a:pt x="1420" y="512"/>
                  <a:pt x="1457" y="385"/>
                </a:cubicBezTo>
                <a:cubicBezTo>
                  <a:pt x="1494" y="258"/>
                  <a:pt x="1503" y="199"/>
                  <a:pt x="1526" y="141"/>
                </a:cubicBezTo>
                <a:cubicBezTo>
                  <a:pt x="1549" y="83"/>
                  <a:pt x="1574" y="58"/>
                  <a:pt x="1595" y="35"/>
                </a:cubicBezTo>
                <a:cubicBezTo>
                  <a:pt x="1616" y="12"/>
                  <a:pt x="1632" y="0"/>
                  <a:pt x="1651" y="4"/>
                </a:cubicBezTo>
                <a:cubicBezTo>
                  <a:pt x="1670" y="8"/>
                  <a:pt x="1683" y="6"/>
                  <a:pt x="1707" y="60"/>
                </a:cubicBezTo>
                <a:cubicBezTo>
                  <a:pt x="1731" y="114"/>
                  <a:pt x="1765" y="231"/>
                  <a:pt x="1795" y="329"/>
                </a:cubicBezTo>
                <a:cubicBezTo>
                  <a:pt x="1825" y="427"/>
                  <a:pt x="1852" y="517"/>
                  <a:pt x="1889" y="647"/>
                </a:cubicBezTo>
                <a:cubicBezTo>
                  <a:pt x="1926" y="777"/>
                  <a:pt x="1982" y="998"/>
                  <a:pt x="2020" y="1110"/>
                </a:cubicBezTo>
                <a:cubicBezTo>
                  <a:pt x="2058" y="1222"/>
                  <a:pt x="2088" y="1283"/>
                  <a:pt x="2120" y="1322"/>
                </a:cubicBezTo>
                <a:cubicBezTo>
                  <a:pt x="2152" y="1361"/>
                  <a:pt x="2183" y="1354"/>
                  <a:pt x="2214" y="1347"/>
                </a:cubicBezTo>
              </a:path>
            </a:pathLst>
          </a:custGeom>
          <a:noFill/>
          <a:ln w="5080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3300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0" name="Line 12">
            <a:extLst>
              <a:ext uri="{FF2B5EF4-FFF2-40B4-BE49-F238E27FC236}">
                <a16:creationId xmlns:a16="http://schemas.microsoft.com/office/drawing/2014/main" id="{C9DA239F-F742-3549-A488-B816BA2542F6}"/>
              </a:ext>
            </a:extLst>
          </p:cNvPr>
          <p:cNvSpPr>
            <a:spLocks noChangeShapeType="1"/>
          </p:cNvSpPr>
          <p:nvPr/>
        </p:nvSpPr>
        <p:spPr bwMode="auto">
          <a:xfrm>
            <a:off x="2075227" y="3786633"/>
            <a:ext cx="342379" cy="51875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 type="triangle" w="med" len="med"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1" name="Text Box 13">
            <a:extLst>
              <a:ext uri="{FF2B5EF4-FFF2-40B4-BE49-F238E27FC236}">
                <a16:creationId xmlns:a16="http://schemas.microsoft.com/office/drawing/2014/main" id="{7B8C2F9B-E79A-BD4A-B93B-58C4C01AB396}"/>
              </a:ext>
            </a:extLst>
          </p:cNvPr>
          <p:cNvSpPr txBox="1">
            <a:spLocks noChangeArrowheads="1"/>
          </p:cNvSpPr>
          <p:nvPr/>
        </p:nvSpPr>
        <p:spPr bwMode="auto">
          <a:xfrm rot="19137381">
            <a:off x="1971906" y="3981166"/>
            <a:ext cx="307938" cy="3363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600" i="1">
                <a:latin typeface="Times New Roman" charset="0"/>
              </a:rPr>
              <a:t>A</a:t>
            </a:r>
          </a:p>
        </p:txBody>
      </p:sp>
      <p:sp>
        <p:nvSpPr>
          <p:cNvPr id="12" name="Line 14">
            <a:extLst>
              <a:ext uri="{FF2B5EF4-FFF2-40B4-BE49-F238E27FC236}">
                <a16:creationId xmlns:a16="http://schemas.microsoft.com/office/drawing/2014/main" id="{BC51E1BA-69F0-EC44-9967-8C9BA704B246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110466" y="3057134"/>
            <a:ext cx="1341151" cy="12158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Freeform 12">
            <a:extLst>
              <a:ext uri="{FF2B5EF4-FFF2-40B4-BE49-F238E27FC236}">
                <a16:creationId xmlns:a16="http://schemas.microsoft.com/office/drawing/2014/main" id="{41EFC449-043F-9646-AED1-5BCC0C4736E5}"/>
              </a:ext>
            </a:extLst>
          </p:cNvPr>
          <p:cNvSpPr>
            <a:spLocks/>
          </p:cNvSpPr>
          <p:nvPr/>
        </p:nvSpPr>
        <p:spPr bwMode="auto">
          <a:xfrm>
            <a:off x="3608840" y="3049029"/>
            <a:ext cx="172202" cy="401225"/>
          </a:xfrm>
          <a:custGeom>
            <a:avLst/>
            <a:gdLst>
              <a:gd name="T0" fmla="*/ 0 w 85"/>
              <a:gd name="T1" fmla="*/ 0 h 198"/>
              <a:gd name="T2" fmla="*/ 35 w 85"/>
              <a:gd name="T3" fmla="*/ 110 h 198"/>
              <a:gd name="T4" fmla="*/ 85 w 85"/>
              <a:gd name="T5" fmla="*/ 198 h 1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85" h="198">
                <a:moveTo>
                  <a:pt x="0" y="0"/>
                </a:moveTo>
                <a:cubicBezTo>
                  <a:pt x="10" y="38"/>
                  <a:pt x="21" y="77"/>
                  <a:pt x="35" y="110"/>
                </a:cubicBezTo>
                <a:cubicBezTo>
                  <a:pt x="49" y="143"/>
                  <a:pt x="67" y="170"/>
                  <a:pt x="85" y="198"/>
                </a:cubicBezTo>
              </a:path>
            </a:pathLst>
          </a:custGeom>
          <a:noFill/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16">
            <a:extLst>
              <a:ext uri="{FF2B5EF4-FFF2-40B4-BE49-F238E27FC236}">
                <a16:creationId xmlns:a16="http://schemas.microsoft.com/office/drawing/2014/main" id="{9CF24645-9E0A-AC49-96B8-DC5D62B4B2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19865" y="3049029"/>
            <a:ext cx="344404" cy="457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i="1">
                <a:latin typeface="Symbol" charset="0"/>
                <a:cs typeface="ＭＳ Ｐゴシック" charset="0"/>
                <a:sym typeface="Symbol" charset="0"/>
              </a:rPr>
              <a:t>q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94FDE2F4-2DF2-D146-8F1B-87C4D7A4E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713" y="3947468"/>
            <a:ext cx="2514600" cy="638175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6" name="Text Box 18">
            <a:extLst>
              <a:ext uri="{FF2B5EF4-FFF2-40B4-BE49-F238E27FC236}">
                <a16:creationId xmlns:a16="http://schemas.microsoft.com/office/drawing/2014/main" id="{EA917735-791B-A147-A044-D0AC290190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89313" y="3855393"/>
            <a:ext cx="21301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reflection</a:t>
            </a:r>
          </a:p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coefficient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</a:t>
            </a:r>
          </a:p>
        </p:txBody>
      </p:sp>
      <p:sp>
        <p:nvSpPr>
          <p:cNvPr id="17" name="Text Box 19">
            <a:extLst>
              <a:ext uri="{FF2B5EF4-FFF2-40B4-BE49-F238E27FC236}">
                <a16:creationId xmlns:a16="http://schemas.microsoft.com/office/drawing/2014/main" id="{103EFB23-7D23-124C-8505-D9E97DB29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52288" y="6085830"/>
            <a:ext cx="618630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where</a:t>
            </a:r>
            <a:r>
              <a:rPr lang="en-US" dirty="0">
                <a:solidFill>
                  <a:schemeClr val="accent2"/>
                </a:solidFill>
                <a:cs typeface="ＭＳ Ｐゴシック" charset="0"/>
              </a:rPr>
              <a:t> </a:t>
            </a:r>
            <a:r>
              <a:rPr lang="en-US" i="1" dirty="0" err="1">
                <a:latin typeface="Times New Roman" charset="0"/>
              </a:rPr>
              <a:t>Z</a:t>
            </a:r>
            <a:r>
              <a:rPr lang="en-US" i="1" baseline="-25000" dirty="0" err="1">
                <a:latin typeface="Times New Roman" charset="0"/>
              </a:rPr>
              <a:t>i</a:t>
            </a:r>
            <a:r>
              <a:rPr lang="en-US" i="1" dirty="0">
                <a:latin typeface="Times New Roman" charset="0"/>
              </a:rPr>
              <a:t> = </a:t>
            </a:r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i="1" baseline="-25000" dirty="0" err="1">
                <a:latin typeface="Times New Roman" charset="0"/>
              </a:rPr>
              <a:t>i</a:t>
            </a:r>
            <a:r>
              <a:rPr lang="en-US" i="1" dirty="0" err="1">
                <a:latin typeface="Times New Roman" charset="0"/>
              </a:rPr>
              <a:t>V</a:t>
            </a:r>
            <a:r>
              <a:rPr lang="en-US" i="1" baseline="-25000" dirty="0" err="1">
                <a:latin typeface="Times New Roman" charset="0"/>
              </a:rPr>
              <a:t>i</a:t>
            </a:r>
            <a:r>
              <a:rPr lang="en-US" dirty="0"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is the 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impedance</a:t>
            </a:r>
            <a:r>
              <a:rPr lang="en-US" dirty="0">
                <a:solidFill>
                  <a:srgbClr val="FF0000"/>
                </a:solidFill>
                <a:cs typeface="ＭＳ Ｐゴシック" charset="0"/>
              </a:rPr>
              <a:t> 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in layer </a:t>
            </a:r>
            <a:r>
              <a:rPr lang="en-US" i="1" dirty="0" err="1">
                <a:latin typeface="Times New Roman" charset="0"/>
              </a:rPr>
              <a:t>i</a:t>
            </a:r>
            <a:endParaRPr lang="en-US" dirty="0">
              <a:cs typeface="ＭＳ Ｐゴシック" charset="0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7A38EF16-A24B-F345-AD98-E9DD4639C0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2001" y="5204768"/>
            <a:ext cx="2514600" cy="638175"/>
          </a:xfrm>
          <a:prstGeom prst="rect">
            <a:avLst/>
          </a:prstGeom>
          <a:solidFill>
            <a:srgbClr val="BBBBBB"/>
          </a:solidFill>
          <a:ln w="508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9" name="Text Box 21">
            <a:extLst>
              <a:ext uri="{FF2B5EF4-FFF2-40B4-BE49-F238E27FC236}">
                <a16:creationId xmlns:a16="http://schemas.microsoft.com/office/drawing/2014/main" id="{87D21289-3C1A-F24C-9B9E-8B230F6695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19476" y="5112693"/>
            <a:ext cx="213011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(</a:t>
            </a:r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refraction</a:t>
            </a:r>
          </a:p>
          <a:p>
            <a:pPr eaLnBrk="0" hangingPunct="0"/>
            <a:r>
              <a:rPr lang="en-US" i="1" dirty="0">
                <a:solidFill>
                  <a:srgbClr val="FF0000"/>
                </a:solidFill>
                <a:latin typeface="Arial Black" charset="0"/>
                <a:cs typeface="ＭＳ Ｐゴシック" charset="0"/>
              </a:rPr>
              <a:t>coefficient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)</a:t>
            </a:r>
          </a:p>
        </p:txBody>
      </p:sp>
      <p:sp>
        <p:nvSpPr>
          <p:cNvPr id="20" name="TextBox 1">
            <a:extLst>
              <a:ext uri="{FF2B5EF4-FFF2-40B4-BE49-F238E27FC236}">
                <a16:creationId xmlns:a16="http://schemas.microsoft.com/office/drawing/2014/main" id="{90633FC6-AC1C-4D47-B990-086446F8FE4D}"/>
              </a:ext>
            </a:extLst>
          </p:cNvPr>
          <p:cNvSpPr txBox="1"/>
          <p:nvPr/>
        </p:nvSpPr>
        <p:spPr>
          <a:xfrm>
            <a:off x="2001580" y="310505"/>
            <a:ext cx="62611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/>
                <a:cs typeface="Arial Black"/>
              </a:rPr>
              <a:t>Amplitudes from mode partitioning:</a:t>
            </a:r>
          </a:p>
        </p:txBody>
      </p:sp>
    </p:spTree>
    <p:extLst>
      <p:ext uri="{BB962C8B-B14F-4D97-AF65-F5344CB8AC3E}">
        <p14:creationId xmlns:p14="http://schemas.microsoft.com/office/powerpoint/2010/main" val="354366758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1D3A28F1-1DB0-9ED8-93D3-CD76F1457595}"/>
              </a:ext>
            </a:extLst>
          </p:cNvPr>
          <p:cNvSpPr/>
          <p:nvPr/>
        </p:nvSpPr>
        <p:spPr>
          <a:xfrm>
            <a:off x="624747" y="1580472"/>
            <a:ext cx="1317645" cy="3729860"/>
          </a:xfrm>
          <a:prstGeom prst="round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9E4FD166-4C11-7D42-9BCE-A393DC9D82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61764" y="633105"/>
            <a:ext cx="4341813" cy="3573462"/>
          </a:xfrm>
          <a:prstGeom prst="rect">
            <a:avLst/>
          </a:prstGeom>
          <a:solidFill>
            <a:schemeClr val="accent5">
              <a:lumMod val="75000"/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960D257-7EA2-3142-AAE2-68739C03FC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03577" y="633105"/>
            <a:ext cx="4341812" cy="3573462"/>
          </a:xfrm>
          <a:prstGeom prst="rect">
            <a:avLst/>
          </a:prstGeom>
          <a:solidFill>
            <a:srgbClr val="FF330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3" name="Line 5">
            <a:extLst>
              <a:ext uri="{FF2B5EF4-FFF2-40B4-BE49-F238E27FC236}">
                <a16:creationId xmlns:a16="http://schemas.microsoft.com/office/drawing/2014/main" id="{05F89BA6-6D5D-974B-9219-070270B5289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39777" y="2393642"/>
            <a:ext cx="2463800" cy="1525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4" name="Line 6">
            <a:extLst>
              <a:ext uri="{FF2B5EF4-FFF2-40B4-BE49-F238E27FC236}">
                <a16:creationId xmlns:a16="http://schemas.microsoft.com/office/drawing/2014/main" id="{9CD0FFC1-1F01-2046-B813-FE5F81AFEF6C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039777" y="868055"/>
            <a:ext cx="2463800" cy="1525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Line 7">
            <a:extLst>
              <a:ext uri="{FF2B5EF4-FFF2-40B4-BE49-F238E27FC236}">
                <a16:creationId xmlns:a16="http://schemas.microsoft.com/office/drawing/2014/main" id="{28558D5F-1694-6343-9956-A3BED9DC96F3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625564" y="1728480"/>
            <a:ext cx="1878013" cy="665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Text Box 8">
            <a:extLst>
              <a:ext uri="{FF2B5EF4-FFF2-40B4-BE49-F238E27FC236}">
                <a16:creationId xmlns:a16="http://schemas.microsoft.com/office/drawing/2014/main" id="{CB6DD575-1F62-E94E-AADF-DC7096FBD995}"/>
              </a:ext>
            </a:extLst>
          </p:cNvPr>
          <p:cNvSpPr txBox="1">
            <a:spLocks noChangeArrowheads="1"/>
          </p:cNvSpPr>
          <p:nvPr/>
        </p:nvSpPr>
        <p:spPr bwMode="auto">
          <a:xfrm rot="19617244">
            <a:off x="4443002" y="3284230"/>
            <a:ext cx="1189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/>
              <a:t>incoming P</a:t>
            </a:r>
          </a:p>
        </p:txBody>
      </p:sp>
      <p:sp>
        <p:nvSpPr>
          <p:cNvPr id="27" name="Text Box 9">
            <a:extLst>
              <a:ext uri="{FF2B5EF4-FFF2-40B4-BE49-F238E27FC236}">
                <a16:creationId xmlns:a16="http://schemas.microsoft.com/office/drawing/2014/main" id="{DB15410A-2975-BF40-A80B-87D10C8BDA2A}"/>
              </a:ext>
            </a:extLst>
          </p:cNvPr>
          <p:cNvSpPr txBox="1">
            <a:spLocks noChangeArrowheads="1"/>
          </p:cNvSpPr>
          <p:nvPr/>
        </p:nvSpPr>
        <p:spPr bwMode="auto">
          <a:xfrm rot="1904574">
            <a:off x="4752564" y="1279217"/>
            <a:ext cx="1155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/>
              <a:t>reflected P</a:t>
            </a:r>
          </a:p>
        </p:txBody>
      </p:sp>
      <p:sp>
        <p:nvSpPr>
          <p:cNvPr id="28" name="Line 11">
            <a:extLst>
              <a:ext uri="{FF2B5EF4-FFF2-40B4-BE49-F238E27FC236}">
                <a16:creationId xmlns:a16="http://schemas.microsoft.com/office/drawing/2014/main" id="{80F97663-F4FA-0541-BA6A-D892BBAC0C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3577" y="1571317"/>
            <a:ext cx="2698750" cy="822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Line 12">
            <a:extLst>
              <a:ext uri="{FF2B5EF4-FFF2-40B4-BE49-F238E27FC236}">
                <a16:creationId xmlns:a16="http://schemas.microsoft.com/office/drawing/2014/main" id="{E099CC25-9AA8-C347-AA22-2687EBE07B4C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503577" y="2133292"/>
            <a:ext cx="1882775" cy="26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Text Box 13">
            <a:extLst>
              <a:ext uri="{FF2B5EF4-FFF2-40B4-BE49-F238E27FC236}">
                <a16:creationId xmlns:a16="http://schemas.microsoft.com/office/drawing/2014/main" id="{A757BB83-52C2-AF4C-8372-A404F76BABC1}"/>
              </a:ext>
            </a:extLst>
          </p:cNvPr>
          <p:cNvSpPr txBox="1">
            <a:spLocks noChangeArrowheads="1"/>
          </p:cNvSpPr>
          <p:nvPr/>
        </p:nvSpPr>
        <p:spPr bwMode="auto">
          <a:xfrm rot="20530141">
            <a:off x="7079839" y="1691967"/>
            <a:ext cx="117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/>
              <a:t>refracted P</a:t>
            </a:r>
          </a:p>
        </p:txBody>
      </p:sp>
      <p:sp>
        <p:nvSpPr>
          <p:cNvPr id="31" name="Text Box 14">
            <a:extLst>
              <a:ext uri="{FF2B5EF4-FFF2-40B4-BE49-F238E27FC236}">
                <a16:creationId xmlns:a16="http://schemas.microsoft.com/office/drawing/2014/main" id="{14B287CB-5C30-5F41-A91E-86327E50EB45}"/>
              </a:ext>
            </a:extLst>
          </p:cNvPr>
          <p:cNvSpPr txBox="1">
            <a:spLocks noChangeArrowheads="1"/>
          </p:cNvSpPr>
          <p:nvPr/>
        </p:nvSpPr>
        <p:spPr bwMode="auto">
          <a:xfrm rot="21095462">
            <a:off x="6971889" y="2215842"/>
            <a:ext cx="117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/>
              <a:t>refracted S</a:t>
            </a:r>
          </a:p>
        </p:txBody>
      </p:sp>
      <p:sp>
        <p:nvSpPr>
          <p:cNvPr id="32" name="Text Box 15">
            <a:extLst>
              <a:ext uri="{FF2B5EF4-FFF2-40B4-BE49-F238E27FC236}">
                <a16:creationId xmlns:a16="http://schemas.microsoft.com/office/drawing/2014/main" id="{4906B898-4C8C-154C-94A8-7C4A81E972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61764" y="3749367"/>
            <a:ext cx="136748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i="1" dirty="0">
                <a:latin typeface="Times New Roman" charset="0"/>
              </a:rPr>
              <a:t>, 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i="1" dirty="0">
                <a:latin typeface="Times New Roman" charset="0"/>
              </a:rPr>
              <a:t>, </a:t>
            </a:r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baseline="-25000" dirty="0">
                <a:latin typeface="Symbol" charset="0"/>
                <a:sym typeface="Symbol" charset="0"/>
              </a:rPr>
              <a:t>1</a:t>
            </a:r>
            <a:endParaRPr lang="en-US" dirty="0">
              <a:latin typeface="Times New Roman" charset="0"/>
            </a:endParaRPr>
          </a:p>
        </p:txBody>
      </p:sp>
      <p:sp>
        <p:nvSpPr>
          <p:cNvPr id="33" name="Text Box 16">
            <a:extLst>
              <a:ext uri="{FF2B5EF4-FFF2-40B4-BE49-F238E27FC236}">
                <a16:creationId xmlns:a16="http://schemas.microsoft.com/office/drawing/2014/main" id="{533D22C1-4157-E042-9D28-4C153AE5C24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518239" y="3749367"/>
            <a:ext cx="14198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i="1" dirty="0">
                <a:latin typeface="Times New Roman" charset="0"/>
              </a:rPr>
              <a:t>, 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i="1" dirty="0">
                <a:latin typeface="Times New Roman" charset="0"/>
              </a:rPr>
              <a:t>, </a:t>
            </a:r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baseline="-25000" dirty="0">
                <a:latin typeface="Symbol" charset="0"/>
                <a:sym typeface="Symbol" charset="0"/>
              </a:rPr>
              <a:t></a:t>
            </a:r>
            <a:endParaRPr lang="en-US" dirty="0">
              <a:latin typeface="Times New Roman" charset="0"/>
            </a:endParaRPr>
          </a:p>
        </p:txBody>
      </p:sp>
      <p:sp>
        <p:nvSpPr>
          <p:cNvPr id="34" name="Text Box 17">
            <a:extLst>
              <a:ext uri="{FF2B5EF4-FFF2-40B4-BE49-F238E27FC236}">
                <a16:creationId xmlns:a16="http://schemas.microsoft.com/office/drawing/2014/main" id="{15E935E4-3D80-4643-B824-EABC97632F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33364" y="3596967"/>
            <a:ext cx="513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A</a:t>
            </a:r>
            <a:r>
              <a:rPr lang="en-US" baseline="-25000" dirty="0">
                <a:latin typeface="Times New Roman" charset="0"/>
              </a:rPr>
              <a:t>0</a:t>
            </a:r>
            <a:endParaRPr lang="en-US" dirty="0">
              <a:latin typeface="Times New Roman" charset="0"/>
            </a:endParaRPr>
          </a:p>
        </p:txBody>
      </p:sp>
      <p:sp>
        <p:nvSpPr>
          <p:cNvPr id="54" name="Text Box 18">
            <a:extLst>
              <a:ext uri="{FF2B5EF4-FFF2-40B4-BE49-F238E27FC236}">
                <a16:creationId xmlns:a16="http://schemas.microsoft.com/office/drawing/2014/main" id="{301994CC-B6EE-C948-B6C5-64DF8B5BE4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71564" y="1691967"/>
            <a:ext cx="5126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B</a:t>
            </a:r>
            <a:r>
              <a:rPr lang="en-US" baseline="-25000" dirty="0">
                <a:latin typeface="Times New Roman" charset="0"/>
              </a:rPr>
              <a:t>1</a:t>
            </a:r>
            <a:endParaRPr lang="en-US" dirty="0">
              <a:latin typeface="Times New Roman" charset="0"/>
            </a:endParaRPr>
          </a:p>
        </p:txBody>
      </p:sp>
      <p:sp>
        <p:nvSpPr>
          <p:cNvPr id="55" name="Text Box 19">
            <a:extLst>
              <a:ext uri="{FF2B5EF4-FFF2-40B4-BE49-F238E27FC236}">
                <a16:creationId xmlns:a16="http://schemas.microsoft.com/office/drawing/2014/main" id="{EAECB865-39DD-0C46-A15D-B5276B85E7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04877" y="625167"/>
            <a:ext cx="513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A</a:t>
            </a:r>
            <a:r>
              <a:rPr lang="en-US" baseline="-25000" dirty="0">
                <a:latin typeface="Times New Roman" charset="0"/>
              </a:rPr>
              <a:t>1</a:t>
            </a:r>
            <a:endParaRPr lang="en-US" dirty="0">
              <a:latin typeface="Times New Roman" charset="0"/>
            </a:endParaRPr>
          </a:p>
        </p:txBody>
      </p:sp>
      <p:sp>
        <p:nvSpPr>
          <p:cNvPr id="56" name="Text Box 20">
            <a:extLst>
              <a:ext uri="{FF2B5EF4-FFF2-40B4-BE49-F238E27FC236}">
                <a16:creationId xmlns:a16="http://schemas.microsoft.com/office/drawing/2014/main" id="{37AE672F-A1FE-CB46-8855-830A9DCB612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319677" y="1844367"/>
            <a:ext cx="5126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B</a:t>
            </a:r>
            <a:r>
              <a:rPr lang="en-US" baseline="-25000" dirty="0">
                <a:latin typeface="Times New Roman" charset="0"/>
              </a:rPr>
              <a:t>2</a:t>
            </a:r>
            <a:endParaRPr lang="en-US" dirty="0">
              <a:latin typeface="Times New Roman" charset="0"/>
            </a:endParaRPr>
          </a:p>
        </p:txBody>
      </p:sp>
      <p:sp>
        <p:nvSpPr>
          <p:cNvPr id="57" name="Text Box 21">
            <a:extLst>
              <a:ext uri="{FF2B5EF4-FFF2-40B4-BE49-F238E27FC236}">
                <a16:creationId xmlns:a16="http://schemas.microsoft.com/office/drawing/2014/main" id="{E33614EE-7E7C-8C4C-9DC6-CD2F5C5F22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38764" y="1158567"/>
            <a:ext cx="513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A</a:t>
            </a:r>
            <a:r>
              <a:rPr lang="en-US" baseline="-25000" dirty="0">
                <a:latin typeface="Times New Roman" charset="0"/>
              </a:rPr>
              <a:t>2</a:t>
            </a:r>
            <a:endParaRPr lang="en-US" dirty="0">
              <a:latin typeface="Times New Roman" charset="0"/>
            </a:endParaRPr>
          </a:p>
        </p:txBody>
      </p:sp>
      <p:sp>
        <p:nvSpPr>
          <p:cNvPr id="58" name="Text Box 22">
            <a:extLst>
              <a:ext uri="{FF2B5EF4-FFF2-40B4-BE49-F238E27FC236}">
                <a16:creationId xmlns:a16="http://schemas.microsoft.com/office/drawing/2014/main" id="{81F58FCC-35A2-C74D-9B06-9253D0B428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564" y="93355"/>
            <a:ext cx="34623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Mode Conversions:</a:t>
            </a:r>
          </a:p>
        </p:txBody>
      </p:sp>
      <p:sp>
        <p:nvSpPr>
          <p:cNvPr id="59" name="Line 23">
            <a:extLst>
              <a:ext uri="{FF2B5EF4-FFF2-40B4-BE49-F238E27FC236}">
                <a16:creationId xmlns:a16="http://schemas.microsoft.com/office/drawing/2014/main" id="{0E892B40-6A97-644E-8E67-F41741E09A41}"/>
              </a:ext>
            </a:extLst>
          </p:cNvPr>
          <p:cNvSpPr>
            <a:spLocks noChangeShapeType="1"/>
          </p:cNvSpPr>
          <p:nvPr/>
        </p:nvSpPr>
        <p:spPr bwMode="auto">
          <a:xfrm>
            <a:off x="2771364" y="2396817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0" name="Freeform 59">
            <a:extLst>
              <a:ext uri="{FF2B5EF4-FFF2-40B4-BE49-F238E27FC236}">
                <a16:creationId xmlns:a16="http://schemas.microsoft.com/office/drawing/2014/main" id="{0D9E200C-B448-0546-93B0-19DC43D1BCEF}"/>
              </a:ext>
            </a:extLst>
          </p:cNvPr>
          <p:cNvSpPr>
            <a:spLocks/>
          </p:cNvSpPr>
          <p:nvPr/>
        </p:nvSpPr>
        <p:spPr bwMode="auto">
          <a:xfrm>
            <a:off x="4819239" y="2387292"/>
            <a:ext cx="328613" cy="846138"/>
          </a:xfrm>
          <a:custGeom>
            <a:avLst/>
            <a:gdLst>
              <a:gd name="T0" fmla="*/ 0 w 207"/>
              <a:gd name="T1" fmla="*/ 0 h 533"/>
              <a:gd name="T2" fmla="*/ 38 w 207"/>
              <a:gd name="T3" fmla="*/ 220 h 533"/>
              <a:gd name="T4" fmla="*/ 120 w 207"/>
              <a:gd name="T5" fmla="*/ 414 h 533"/>
              <a:gd name="T6" fmla="*/ 207 w 207"/>
              <a:gd name="T7" fmla="*/ 53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" h="533">
                <a:moveTo>
                  <a:pt x="0" y="0"/>
                </a:moveTo>
                <a:cubicBezTo>
                  <a:pt x="9" y="75"/>
                  <a:pt x="18" y="151"/>
                  <a:pt x="38" y="220"/>
                </a:cubicBezTo>
                <a:cubicBezTo>
                  <a:pt x="58" y="289"/>
                  <a:pt x="92" y="362"/>
                  <a:pt x="120" y="414"/>
                </a:cubicBezTo>
                <a:cubicBezTo>
                  <a:pt x="148" y="466"/>
                  <a:pt x="177" y="499"/>
                  <a:pt x="207" y="53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1" name="Freeform 60">
            <a:extLst>
              <a:ext uri="{FF2B5EF4-FFF2-40B4-BE49-F238E27FC236}">
                <a16:creationId xmlns:a16="http://schemas.microsoft.com/office/drawing/2014/main" id="{44AF3E70-EE3B-CD4A-AC73-CA1519FE0F14}"/>
              </a:ext>
            </a:extLst>
          </p:cNvPr>
          <p:cNvSpPr>
            <a:spLocks/>
          </p:cNvSpPr>
          <p:nvPr/>
        </p:nvSpPr>
        <p:spPr bwMode="auto">
          <a:xfrm>
            <a:off x="5308189" y="1996767"/>
            <a:ext cx="53975" cy="403225"/>
          </a:xfrm>
          <a:custGeom>
            <a:avLst/>
            <a:gdLst>
              <a:gd name="T0" fmla="*/ 34 w 34"/>
              <a:gd name="T1" fmla="*/ 0 h 254"/>
              <a:gd name="T2" fmla="*/ 5 w 34"/>
              <a:gd name="T3" fmla="*/ 110 h 254"/>
              <a:gd name="T4" fmla="*/ 5 w 34"/>
              <a:gd name="T5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" h="254">
                <a:moveTo>
                  <a:pt x="34" y="0"/>
                </a:moveTo>
                <a:cubicBezTo>
                  <a:pt x="22" y="34"/>
                  <a:pt x="10" y="68"/>
                  <a:pt x="5" y="110"/>
                </a:cubicBezTo>
                <a:cubicBezTo>
                  <a:pt x="0" y="152"/>
                  <a:pt x="2" y="203"/>
                  <a:pt x="5" y="254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2" name="Freeform 61">
            <a:extLst>
              <a:ext uri="{FF2B5EF4-FFF2-40B4-BE49-F238E27FC236}">
                <a16:creationId xmlns:a16="http://schemas.microsoft.com/office/drawing/2014/main" id="{FBFEE4A3-32BC-8649-A2F4-27CD73BFD559}"/>
              </a:ext>
            </a:extLst>
          </p:cNvPr>
          <p:cNvSpPr>
            <a:spLocks/>
          </p:cNvSpPr>
          <p:nvPr/>
        </p:nvSpPr>
        <p:spPr bwMode="auto">
          <a:xfrm>
            <a:off x="4142964" y="1179205"/>
            <a:ext cx="388938" cy="1198562"/>
          </a:xfrm>
          <a:custGeom>
            <a:avLst/>
            <a:gdLst>
              <a:gd name="T0" fmla="*/ 0 w 245"/>
              <a:gd name="T1" fmla="*/ 755 h 755"/>
              <a:gd name="T2" fmla="*/ 39 w 245"/>
              <a:gd name="T3" fmla="*/ 475 h 755"/>
              <a:gd name="T4" fmla="*/ 127 w 245"/>
              <a:gd name="T5" fmla="*/ 200 h 755"/>
              <a:gd name="T6" fmla="*/ 245 w 245"/>
              <a:gd name="T7" fmla="*/ 0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755">
                <a:moveTo>
                  <a:pt x="0" y="755"/>
                </a:moveTo>
                <a:cubicBezTo>
                  <a:pt x="9" y="661"/>
                  <a:pt x="18" y="567"/>
                  <a:pt x="39" y="475"/>
                </a:cubicBezTo>
                <a:cubicBezTo>
                  <a:pt x="60" y="383"/>
                  <a:pt x="93" y="279"/>
                  <a:pt x="127" y="200"/>
                </a:cubicBezTo>
                <a:cubicBezTo>
                  <a:pt x="161" y="121"/>
                  <a:pt x="203" y="60"/>
                  <a:pt x="245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3" name="Freeform 62">
            <a:extLst>
              <a:ext uri="{FF2B5EF4-FFF2-40B4-BE49-F238E27FC236}">
                <a16:creationId xmlns:a16="http://schemas.microsoft.com/office/drawing/2014/main" id="{568C2D05-51F7-D64D-9CB1-8A71442C7C44}"/>
              </a:ext>
            </a:extLst>
          </p:cNvPr>
          <p:cNvSpPr>
            <a:spLocks/>
          </p:cNvSpPr>
          <p:nvPr/>
        </p:nvSpPr>
        <p:spPr bwMode="auto">
          <a:xfrm flipH="1" flipV="1">
            <a:off x="8164102" y="2180917"/>
            <a:ext cx="17462" cy="206375"/>
          </a:xfrm>
          <a:custGeom>
            <a:avLst/>
            <a:gdLst>
              <a:gd name="T0" fmla="*/ 11 w 11"/>
              <a:gd name="T1" fmla="*/ 130 h 130"/>
              <a:gd name="T2" fmla="*/ 0 w 11"/>
              <a:gd name="T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" h="130">
                <a:moveTo>
                  <a:pt x="11" y="130"/>
                </a:moveTo>
                <a:cubicBezTo>
                  <a:pt x="11" y="130"/>
                  <a:pt x="5" y="65"/>
                  <a:pt x="0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Freeform 63">
            <a:extLst>
              <a:ext uri="{FF2B5EF4-FFF2-40B4-BE49-F238E27FC236}">
                <a16:creationId xmlns:a16="http://schemas.microsoft.com/office/drawing/2014/main" id="{3B4FD2AC-07EB-004B-87FB-462CB6E51962}"/>
              </a:ext>
            </a:extLst>
          </p:cNvPr>
          <p:cNvSpPr>
            <a:spLocks/>
          </p:cNvSpPr>
          <p:nvPr/>
        </p:nvSpPr>
        <p:spPr bwMode="auto">
          <a:xfrm>
            <a:off x="8749889" y="1704667"/>
            <a:ext cx="201613" cy="692150"/>
          </a:xfrm>
          <a:custGeom>
            <a:avLst/>
            <a:gdLst>
              <a:gd name="T0" fmla="*/ 122 w 127"/>
              <a:gd name="T1" fmla="*/ 436 h 436"/>
              <a:gd name="T2" fmla="*/ 118 w 127"/>
              <a:gd name="T3" fmla="*/ 287 h 436"/>
              <a:gd name="T4" fmla="*/ 68 w 127"/>
              <a:gd name="T5" fmla="*/ 131 h 436"/>
              <a:gd name="T6" fmla="*/ 0 w 127"/>
              <a:gd name="T7" fmla="*/ 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" h="436">
                <a:moveTo>
                  <a:pt x="122" y="436"/>
                </a:moveTo>
                <a:cubicBezTo>
                  <a:pt x="124" y="387"/>
                  <a:pt x="127" y="338"/>
                  <a:pt x="118" y="287"/>
                </a:cubicBezTo>
                <a:cubicBezTo>
                  <a:pt x="109" y="236"/>
                  <a:pt x="88" y="179"/>
                  <a:pt x="68" y="131"/>
                </a:cubicBezTo>
                <a:cubicBezTo>
                  <a:pt x="48" y="83"/>
                  <a:pt x="24" y="41"/>
                  <a:pt x="0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5" name="Text Box 29">
            <a:extLst>
              <a:ext uri="{FF2B5EF4-FFF2-40B4-BE49-F238E27FC236}">
                <a16:creationId xmlns:a16="http://schemas.microsoft.com/office/drawing/2014/main" id="{2EB504A9-F85F-3A43-9F6D-E79962EC534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67364" y="1768167"/>
            <a:ext cx="410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i</a:t>
            </a:r>
            <a:r>
              <a:rPr lang="en-US" baseline="-25000" dirty="0">
                <a:latin typeface="Times New Roman" charset="0"/>
              </a:rPr>
              <a:t>2</a:t>
            </a:r>
            <a:endParaRPr lang="en-US" dirty="0">
              <a:latin typeface="Times New Roman" charset="0"/>
            </a:endParaRPr>
          </a:p>
        </p:txBody>
      </p:sp>
      <p:sp>
        <p:nvSpPr>
          <p:cNvPr id="66" name="Text Box 30">
            <a:extLst>
              <a:ext uri="{FF2B5EF4-FFF2-40B4-BE49-F238E27FC236}">
                <a16:creationId xmlns:a16="http://schemas.microsoft.com/office/drawing/2014/main" id="{6153AC8C-C717-1344-A9BB-516FF13C0B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24414" y="2101542"/>
            <a:ext cx="424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j</a:t>
            </a:r>
            <a:r>
              <a:rPr lang="en-US" baseline="-25000" dirty="0">
                <a:latin typeface="Times New Roman" charset="0"/>
              </a:rPr>
              <a:t>2</a:t>
            </a:r>
            <a:endParaRPr lang="en-US" dirty="0">
              <a:latin typeface="Times New Roman" charset="0"/>
            </a:endParaRPr>
          </a:p>
        </p:txBody>
      </p:sp>
      <p:sp>
        <p:nvSpPr>
          <p:cNvPr id="67" name="Text Box 31">
            <a:extLst>
              <a:ext uri="{FF2B5EF4-FFF2-40B4-BE49-F238E27FC236}">
                <a16:creationId xmlns:a16="http://schemas.microsoft.com/office/drawing/2014/main" id="{B0D64357-5401-014C-ABEC-7EFB16E14E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81164" y="1920567"/>
            <a:ext cx="424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j</a:t>
            </a:r>
            <a:r>
              <a:rPr lang="en-US" baseline="-25000" dirty="0">
                <a:latin typeface="Times New Roman" charset="0"/>
              </a:rPr>
              <a:t>1</a:t>
            </a:r>
            <a:endParaRPr lang="en-US" dirty="0">
              <a:latin typeface="Times New Roman" charset="0"/>
            </a:endParaRPr>
          </a:p>
        </p:txBody>
      </p:sp>
      <p:sp>
        <p:nvSpPr>
          <p:cNvPr id="68" name="Text Box 32">
            <a:extLst>
              <a:ext uri="{FF2B5EF4-FFF2-40B4-BE49-F238E27FC236}">
                <a16:creationId xmlns:a16="http://schemas.microsoft.com/office/drawing/2014/main" id="{446A36D1-8941-8041-86DD-78AFED6313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4364" y="1539567"/>
            <a:ext cx="410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i</a:t>
            </a:r>
            <a:r>
              <a:rPr lang="en-US" baseline="-25000" dirty="0">
                <a:latin typeface="Times New Roman" charset="0"/>
              </a:rPr>
              <a:t>1</a:t>
            </a:r>
            <a:endParaRPr lang="en-US" dirty="0">
              <a:latin typeface="Times New Roman" charset="0"/>
            </a:endParaRPr>
          </a:p>
        </p:txBody>
      </p:sp>
      <p:sp>
        <p:nvSpPr>
          <p:cNvPr id="69" name="Text Box 33">
            <a:extLst>
              <a:ext uri="{FF2B5EF4-FFF2-40B4-BE49-F238E27FC236}">
                <a16:creationId xmlns:a16="http://schemas.microsoft.com/office/drawing/2014/main" id="{DBEE0618-4F4F-A44D-95A9-34D36DFE7DF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00164" y="2606367"/>
            <a:ext cx="410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i</a:t>
            </a:r>
            <a:r>
              <a:rPr lang="en-US" baseline="-25000" dirty="0">
                <a:latin typeface="Times New Roman" charset="0"/>
              </a:rPr>
              <a:t>0</a:t>
            </a:r>
            <a:endParaRPr lang="en-US" dirty="0">
              <a:latin typeface="Times New Roman" charset="0"/>
            </a:endParaRPr>
          </a:p>
        </p:txBody>
      </p:sp>
      <p:sp>
        <p:nvSpPr>
          <p:cNvPr id="70" name="Text Box 34">
            <a:extLst>
              <a:ext uri="{FF2B5EF4-FFF2-40B4-BE49-F238E27FC236}">
                <a16:creationId xmlns:a16="http://schemas.microsoft.com/office/drawing/2014/main" id="{D8FE8717-0DD0-C74A-8219-90FDE181D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2564" y="4271655"/>
            <a:ext cx="8851362" cy="2492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Snell’s Law</a:t>
            </a:r>
            <a:r>
              <a:rPr lang="en-US" dirty="0">
                <a:solidFill>
                  <a:srgbClr val="FF0000"/>
                </a:solidFill>
              </a:rPr>
              <a:t> </a:t>
            </a:r>
            <a:r>
              <a:rPr lang="en-US" dirty="0">
                <a:solidFill>
                  <a:srgbClr val="0039AC"/>
                </a:solidFill>
              </a:rPr>
              <a:t>predicts ray angles: For </a:t>
            </a:r>
            <a:r>
              <a:rPr lang="en-US" i="1" dirty="0">
                <a:latin typeface="Times New Roman" charset="0"/>
              </a:rPr>
              <a:t>i</a:t>
            </a:r>
            <a:r>
              <a:rPr lang="en-US" i="1" baseline="-25000" dirty="0">
                <a:latin typeface="Times New Roman" charset="0"/>
              </a:rPr>
              <a:t>0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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i="1" baseline="-25000" dirty="0" err="1">
                <a:latin typeface="Times New Roman" charset="0"/>
              </a:rPr>
              <a:t>c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,</a:t>
            </a:r>
          </a:p>
          <a:p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(For</a:t>
            </a:r>
            <a:r>
              <a:rPr lang="en-US" dirty="0">
                <a:sym typeface="Symbol" charset="0"/>
              </a:rPr>
              <a:t> </a:t>
            </a:r>
            <a:r>
              <a:rPr lang="en-US" i="1" dirty="0">
                <a:latin typeface="Times New Roman" charset="0"/>
              </a:rPr>
              <a:t>i</a:t>
            </a:r>
            <a:r>
              <a:rPr lang="en-US" i="1" baseline="-25000" dirty="0">
                <a:latin typeface="Times New Roman" charset="0"/>
              </a:rPr>
              <a:t>0</a:t>
            </a:r>
            <a:r>
              <a:rPr lang="en-US" dirty="0"/>
              <a:t> </a:t>
            </a:r>
            <a:r>
              <a:rPr lang="en-US" dirty="0">
                <a:sym typeface="Symbol" charset="0"/>
              </a:rPr>
              <a:t>&gt; </a:t>
            </a:r>
            <a:r>
              <a:rPr lang="en-US" i="1" dirty="0" err="1">
                <a:latin typeface="Times New Roman" charset="0"/>
              </a:rPr>
              <a:t>i</a:t>
            </a:r>
            <a:r>
              <a:rPr lang="en-US" i="1" baseline="-25000" dirty="0" err="1">
                <a:latin typeface="Times New Roman" charset="0"/>
              </a:rPr>
              <a:t>c</a:t>
            </a:r>
            <a:r>
              <a:rPr lang="en-US" dirty="0">
                <a:solidFill>
                  <a:srgbClr val="0039AC"/>
                </a:solidFill>
              </a:rPr>
              <a:t>, rules change a bit.)</a:t>
            </a:r>
          </a:p>
          <a:p>
            <a:endParaRPr lang="en-US" sz="1200" dirty="0">
              <a:solidFill>
                <a:srgbClr val="0039AC"/>
              </a:solidFill>
            </a:endParaRPr>
          </a:p>
          <a:p>
            <a:r>
              <a:rPr lang="en-US" dirty="0">
                <a:solidFill>
                  <a:srgbClr val="0039AC"/>
                </a:solidFill>
              </a:rPr>
              <a:t>However Snell’s law gives no information about 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amplitudes</a:t>
            </a:r>
            <a:r>
              <a:rPr lang="en-US" dirty="0">
                <a:solidFill>
                  <a:srgbClr val="0039AC"/>
                </a:solidFill>
              </a:rPr>
              <a:t>!</a:t>
            </a:r>
            <a:endParaRPr lang="en-US" i="1" baseline="-25000" dirty="0">
              <a:solidFill>
                <a:srgbClr val="0039AC"/>
              </a:solidFill>
              <a:latin typeface="Times New Roman" charset="0"/>
            </a:endParaRPr>
          </a:p>
        </p:txBody>
      </p:sp>
      <p:pic>
        <p:nvPicPr>
          <p:cNvPr id="71" name="Picture 70">
            <a:extLst>
              <a:ext uri="{FF2B5EF4-FFF2-40B4-BE49-F238E27FC236}">
                <a16:creationId xmlns:a16="http://schemas.microsoft.com/office/drawing/2014/main" id="{EBE994FA-8540-3144-ABC8-0D7D6C1661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7564" y="4827280"/>
            <a:ext cx="4495800" cy="827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72" name="Picture 71">
            <a:extLst>
              <a:ext uri="{FF2B5EF4-FFF2-40B4-BE49-F238E27FC236}">
                <a16:creationId xmlns:a16="http://schemas.microsoft.com/office/drawing/2014/main" id="{D9349D8F-C9A7-7949-A43F-143F8D718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43564" y="4282767"/>
            <a:ext cx="1295400" cy="6683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mc="http://schemas.openxmlformats.org/markup-compatibility/2006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mc="http://schemas.openxmlformats.org/markup-compatibility/2006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mc="http://schemas.openxmlformats.org/markup-compatibility/2006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73" name="Text Box 10">
            <a:extLst>
              <a:ext uri="{FF2B5EF4-FFF2-40B4-BE49-F238E27FC236}">
                <a16:creationId xmlns:a16="http://schemas.microsoft.com/office/drawing/2014/main" id="{39827C4F-3194-694B-82AB-A2E443BC61A8}"/>
              </a:ext>
            </a:extLst>
          </p:cNvPr>
          <p:cNvSpPr txBox="1">
            <a:spLocks noChangeArrowheads="1"/>
          </p:cNvSpPr>
          <p:nvPr/>
        </p:nvSpPr>
        <p:spPr bwMode="auto">
          <a:xfrm rot="1228850">
            <a:off x="4282664" y="1479242"/>
            <a:ext cx="1155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/>
              <a:t>reflected 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A2C7457-3BD3-224B-B623-5C4282406630}"/>
              </a:ext>
            </a:extLst>
          </p:cNvPr>
          <p:cNvSpPr txBox="1"/>
          <p:nvPr/>
        </p:nvSpPr>
        <p:spPr>
          <a:xfrm>
            <a:off x="584996" y="1582341"/>
            <a:ext cx="1441357" cy="369331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0039AC"/>
                </a:solidFill>
              </a:rPr>
              <a:t>Here, algebra</a:t>
            </a:r>
          </a:p>
          <a:p>
            <a:r>
              <a:rPr lang="en-US" dirty="0">
                <a:solidFill>
                  <a:srgbClr val="0039AC"/>
                </a:solidFill>
              </a:rPr>
              <a:t>would get </a:t>
            </a:r>
          </a:p>
          <a:p>
            <a:r>
              <a:rPr lang="en-US" dirty="0">
                <a:solidFill>
                  <a:srgbClr val="0039AC"/>
                </a:solidFill>
              </a:rPr>
              <a:t>messy using</a:t>
            </a:r>
          </a:p>
          <a:p>
            <a:r>
              <a:rPr lang="en-US" dirty="0">
                <a:solidFill>
                  <a:srgbClr val="0039AC"/>
                </a:solidFill>
              </a:rPr>
              <a:t>previous </a:t>
            </a:r>
          </a:p>
          <a:p>
            <a:r>
              <a:rPr lang="en-US" dirty="0">
                <a:solidFill>
                  <a:srgbClr val="0039AC"/>
                </a:solidFill>
              </a:rPr>
              <a:t>variable</a:t>
            </a:r>
          </a:p>
          <a:p>
            <a:r>
              <a:rPr lang="en-US" dirty="0">
                <a:solidFill>
                  <a:srgbClr val="0039AC"/>
                </a:solidFill>
              </a:rPr>
              <a:t>names...</a:t>
            </a:r>
          </a:p>
          <a:p>
            <a:r>
              <a:rPr lang="en-US" dirty="0">
                <a:solidFill>
                  <a:srgbClr val="0039AC"/>
                </a:solidFill>
              </a:rPr>
              <a:t>So, let: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Symbol" pitchFamily="2" charset="2"/>
                <a:cs typeface="Times New Roman" panose="02020603050405020304" pitchFamily="18" charset="0"/>
              </a:rPr>
              <a:t>b</a:t>
            </a:r>
          </a:p>
          <a:p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q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i="1" dirty="0" err="1">
                <a:latin typeface="Symbol" pitchFamily="2" charset="2"/>
                <a:cs typeface="Times New Roman" panose="02020603050405020304" pitchFamily="18" charset="0"/>
              </a:rPr>
              <a:t>q</a:t>
            </a:r>
            <a:r>
              <a:rPr lang="en-US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j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</a:p>
          <a:p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37784158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068BAD4D-A818-D042-BA11-51233FC1CF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7839" y="812800"/>
            <a:ext cx="4341813" cy="3573462"/>
          </a:xfrm>
          <a:prstGeom prst="rect">
            <a:avLst/>
          </a:prstGeom>
          <a:solidFill>
            <a:schemeClr val="accent5">
              <a:lumMod val="75000"/>
              <a:alpha val="67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4580D68-A0A0-4043-8656-71C513F881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49652" y="812800"/>
            <a:ext cx="4341812" cy="3573462"/>
          </a:xfrm>
          <a:prstGeom prst="rect">
            <a:avLst/>
          </a:prstGeom>
          <a:solidFill>
            <a:srgbClr val="FF3300">
              <a:alpha val="67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" name="Line 5">
            <a:extLst>
              <a:ext uri="{FF2B5EF4-FFF2-40B4-BE49-F238E27FC236}">
                <a16:creationId xmlns:a16="http://schemas.microsoft.com/office/drawing/2014/main" id="{F2E36D90-AD56-CF44-8DE8-3673009993F7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585852" y="2573337"/>
            <a:ext cx="2463800" cy="1525588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Line 6">
            <a:extLst>
              <a:ext uri="{FF2B5EF4-FFF2-40B4-BE49-F238E27FC236}">
                <a16:creationId xmlns:a16="http://schemas.microsoft.com/office/drawing/2014/main" id="{98633E3F-DE18-1344-B21D-F9B97FC40870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3585852" y="1047750"/>
            <a:ext cx="2463800" cy="152558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8" name="Line 7">
            <a:extLst>
              <a:ext uri="{FF2B5EF4-FFF2-40B4-BE49-F238E27FC236}">
                <a16:creationId xmlns:a16="http://schemas.microsoft.com/office/drawing/2014/main" id="{186A0B1F-36AB-444F-9F78-241BEFF79E5D}"/>
              </a:ext>
            </a:extLst>
          </p:cNvPr>
          <p:cNvSpPr>
            <a:spLocks noChangeShapeType="1"/>
          </p:cNvSpPr>
          <p:nvPr/>
        </p:nvSpPr>
        <p:spPr bwMode="auto">
          <a:xfrm flipH="1" flipV="1">
            <a:off x="4171639" y="1908175"/>
            <a:ext cx="1878013" cy="665162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9" name="Text Box 8">
            <a:extLst>
              <a:ext uri="{FF2B5EF4-FFF2-40B4-BE49-F238E27FC236}">
                <a16:creationId xmlns:a16="http://schemas.microsoft.com/office/drawing/2014/main" id="{CFADCA1A-9204-3A48-BFBE-351495C95D36}"/>
              </a:ext>
            </a:extLst>
          </p:cNvPr>
          <p:cNvSpPr txBox="1">
            <a:spLocks noChangeArrowheads="1"/>
          </p:cNvSpPr>
          <p:nvPr/>
        </p:nvSpPr>
        <p:spPr bwMode="auto">
          <a:xfrm rot="19617244">
            <a:off x="3989077" y="3463925"/>
            <a:ext cx="1189037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/>
              <a:t>incoming P</a:t>
            </a:r>
          </a:p>
        </p:txBody>
      </p:sp>
      <p:sp>
        <p:nvSpPr>
          <p:cNvPr id="10" name="Text Box 9">
            <a:extLst>
              <a:ext uri="{FF2B5EF4-FFF2-40B4-BE49-F238E27FC236}">
                <a16:creationId xmlns:a16="http://schemas.microsoft.com/office/drawing/2014/main" id="{822B4B04-C6F4-674F-BA4D-7E89C0C3AC08}"/>
              </a:ext>
            </a:extLst>
          </p:cNvPr>
          <p:cNvSpPr txBox="1">
            <a:spLocks noChangeArrowheads="1"/>
          </p:cNvSpPr>
          <p:nvPr/>
        </p:nvSpPr>
        <p:spPr bwMode="auto">
          <a:xfrm rot="1904574">
            <a:off x="4298639" y="1458912"/>
            <a:ext cx="1155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/>
              <a:t>reflected P</a:t>
            </a:r>
          </a:p>
        </p:txBody>
      </p:sp>
      <p:sp>
        <p:nvSpPr>
          <p:cNvPr id="11" name="Text Box 10">
            <a:extLst>
              <a:ext uri="{FF2B5EF4-FFF2-40B4-BE49-F238E27FC236}">
                <a16:creationId xmlns:a16="http://schemas.microsoft.com/office/drawing/2014/main" id="{69385DF7-D8A7-334B-9EA0-D6038360FB18}"/>
              </a:ext>
            </a:extLst>
          </p:cNvPr>
          <p:cNvSpPr txBox="1">
            <a:spLocks noChangeArrowheads="1"/>
          </p:cNvSpPr>
          <p:nvPr/>
        </p:nvSpPr>
        <p:spPr bwMode="auto">
          <a:xfrm rot="1228850">
            <a:off x="3828739" y="1658937"/>
            <a:ext cx="11557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 dirty="0"/>
              <a:t>reflected S</a:t>
            </a:r>
          </a:p>
        </p:txBody>
      </p:sp>
      <p:sp>
        <p:nvSpPr>
          <p:cNvPr id="12" name="Line 11">
            <a:extLst>
              <a:ext uri="{FF2B5EF4-FFF2-40B4-BE49-F238E27FC236}">
                <a16:creationId xmlns:a16="http://schemas.microsoft.com/office/drawing/2014/main" id="{B5F8AB8A-D157-BA40-BB75-A1FAF81D519E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49652" y="1751012"/>
            <a:ext cx="2698750" cy="822325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3" name="Line 12">
            <a:extLst>
              <a:ext uri="{FF2B5EF4-FFF2-40B4-BE49-F238E27FC236}">
                <a16:creationId xmlns:a16="http://schemas.microsoft.com/office/drawing/2014/main" id="{01D406A1-5428-3C4A-8D6D-C32779C385B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049652" y="2312987"/>
            <a:ext cx="1882775" cy="26035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4" name="Text Box 13">
            <a:extLst>
              <a:ext uri="{FF2B5EF4-FFF2-40B4-BE49-F238E27FC236}">
                <a16:creationId xmlns:a16="http://schemas.microsoft.com/office/drawing/2014/main" id="{F97B3131-B5EB-9F44-9C28-9607594FFEEB}"/>
              </a:ext>
            </a:extLst>
          </p:cNvPr>
          <p:cNvSpPr txBox="1">
            <a:spLocks noChangeArrowheads="1"/>
          </p:cNvSpPr>
          <p:nvPr/>
        </p:nvSpPr>
        <p:spPr bwMode="auto">
          <a:xfrm rot="20530141">
            <a:off x="6625914" y="1871662"/>
            <a:ext cx="117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/>
              <a:t>refracted P</a:t>
            </a:r>
          </a:p>
        </p:txBody>
      </p:sp>
      <p:sp>
        <p:nvSpPr>
          <p:cNvPr id="15" name="Text Box 14">
            <a:extLst>
              <a:ext uri="{FF2B5EF4-FFF2-40B4-BE49-F238E27FC236}">
                <a16:creationId xmlns:a16="http://schemas.microsoft.com/office/drawing/2014/main" id="{B350B86C-0BAA-5C4A-9087-3E11955D4559}"/>
              </a:ext>
            </a:extLst>
          </p:cNvPr>
          <p:cNvSpPr txBox="1">
            <a:spLocks noChangeArrowheads="1"/>
          </p:cNvSpPr>
          <p:nvPr/>
        </p:nvSpPr>
        <p:spPr bwMode="auto">
          <a:xfrm rot="21095462">
            <a:off x="6508439" y="2386012"/>
            <a:ext cx="11779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i="1"/>
              <a:t>refracted S</a:t>
            </a:r>
          </a:p>
        </p:txBody>
      </p:sp>
      <p:sp>
        <p:nvSpPr>
          <p:cNvPr id="16" name="Text Box 15">
            <a:extLst>
              <a:ext uri="{FF2B5EF4-FFF2-40B4-BE49-F238E27FC236}">
                <a16:creationId xmlns:a16="http://schemas.microsoft.com/office/drawing/2014/main" id="{7B30EE54-5578-C444-A50C-A30E4ECBCB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7839" y="3929062"/>
            <a:ext cx="14198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i="1" dirty="0">
                <a:latin typeface="Times New Roman" charset="0"/>
              </a:rPr>
              <a:t>, 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i="1" dirty="0">
                <a:latin typeface="Times New Roman" charset="0"/>
              </a:rPr>
              <a:t>, </a:t>
            </a:r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baseline="-25000" dirty="0">
                <a:latin typeface="Symbol" charset="0"/>
                <a:sym typeface="Symbol" charset="0"/>
              </a:rPr>
              <a:t></a:t>
            </a:r>
            <a:endParaRPr lang="en-US" dirty="0">
              <a:latin typeface="Times New Roman" charset="0"/>
            </a:endParaRPr>
          </a:p>
        </p:txBody>
      </p:sp>
      <p:sp>
        <p:nvSpPr>
          <p:cNvPr id="17" name="Text Box 16">
            <a:extLst>
              <a:ext uri="{FF2B5EF4-FFF2-40B4-BE49-F238E27FC236}">
                <a16:creationId xmlns:a16="http://schemas.microsoft.com/office/drawing/2014/main" id="{7BFA5A24-06EE-5543-B6D0-012FAC13752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64314" y="3929062"/>
            <a:ext cx="141984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i="1" dirty="0">
                <a:latin typeface="Times New Roman" charset="0"/>
              </a:rPr>
              <a:t>, 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i="1" dirty="0">
                <a:latin typeface="Times New Roman" charset="0"/>
              </a:rPr>
              <a:t>, </a:t>
            </a:r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baseline="-25000" dirty="0">
                <a:latin typeface="Symbol" charset="0"/>
                <a:sym typeface="Symbol" charset="0"/>
              </a:rPr>
              <a:t></a:t>
            </a:r>
            <a:endParaRPr lang="en-US" dirty="0">
              <a:latin typeface="Times New Roman" charset="0"/>
            </a:endParaRPr>
          </a:p>
        </p:txBody>
      </p:sp>
      <p:sp>
        <p:nvSpPr>
          <p:cNvPr id="18" name="Text Box 17">
            <a:extLst>
              <a:ext uri="{FF2B5EF4-FFF2-40B4-BE49-F238E27FC236}">
                <a16:creationId xmlns:a16="http://schemas.microsoft.com/office/drawing/2014/main" id="{300E4C53-19ED-294B-9A43-C7E5236C69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79439" y="3776662"/>
            <a:ext cx="513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A</a:t>
            </a:r>
            <a:r>
              <a:rPr lang="en-US" baseline="-25000" dirty="0">
                <a:latin typeface="Times New Roman" charset="0"/>
              </a:rPr>
              <a:t>0</a:t>
            </a:r>
            <a:endParaRPr lang="en-US" dirty="0">
              <a:latin typeface="Times New Roman" charset="0"/>
            </a:endParaRPr>
          </a:p>
        </p:txBody>
      </p:sp>
      <p:sp>
        <p:nvSpPr>
          <p:cNvPr id="19" name="Text Box 18">
            <a:extLst>
              <a:ext uri="{FF2B5EF4-FFF2-40B4-BE49-F238E27FC236}">
                <a16:creationId xmlns:a16="http://schemas.microsoft.com/office/drawing/2014/main" id="{32140BAA-B4FD-4447-A9B9-6C3AB7AA0A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7639" y="1871662"/>
            <a:ext cx="5126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B</a:t>
            </a:r>
            <a:r>
              <a:rPr lang="en-US" baseline="-25000" dirty="0">
                <a:latin typeface="Times New Roman" charset="0"/>
              </a:rPr>
              <a:t>1</a:t>
            </a:r>
            <a:endParaRPr lang="en-US" dirty="0">
              <a:latin typeface="Times New Roman" charset="0"/>
            </a:endParaRPr>
          </a:p>
        </p:txBody>
      </p:sp>
      <p:sp>
        <p:nvSpPr>
          <p:cNvPr id="20" name="Text Box 19">
            <a:extLst>
              <a:ext uri="{FF2B5EF4-FFF2-40B4-BE49-F238E27FC236}">
                <a16:creationId xmlns:a16="http://schemas.microsoft.com/office/drawing/2014/main" id="{05C3D2AB-5922-0A4E-A2BF-DFF1F7FDF2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0952" y="804862"/>
            <a:ext cx="513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A</a:t>
            </a:r>
            <a:r>
              <a:rPr lang="en-US" baseline="-25000" dirty="0">
                <a:latin typeface="Times New Roman" charset="0"/>
              </a:rPr>
              <a:t>1</a:t>
            </a:r>
            <a:endParaRPr lang="en-US" dirty="0">
              <a:latin typeface="Times New Roman" charset="0"/>
            </a:endParaRPr>
          </a:p>
        </p:txBody>
      </p:sp>
      <p:sp>
        <p:nvSpPr>
          <p:cNvPr id="21" name="Text Box 20">
            <a:extLst>
              <a:ext uri="{FF2B5EF4-FFF2-40B4-BE49-F238E27FC236}">
                <a16:creationId xmlns:a16="http://schemas.microsoft.com/office/drawing/2014/main" id="{A763789A-D344-774C-901C-3C1A469BC1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865752" y="2024062"/>
            <a:ext cx="5126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B</a:t>
            </a:r>
            <a:r>
              <a:rPr lang="en-US" baseline="-25000" dirty="0">
                <a:latin typeface="Times New Roman" charset="0"/>
              </a:rPr>
              <a:t>2</a:t>
            </a:r>
            <a:endParaRPr lang="en-US" dirty="0">
              <a:latin typeface="Times New Roman" charset="0"/>
            </a:endParaRPr>
          </a:p>
        </p:txBody>
      </p:sp>
      <p:sp>
        <p:nvSpPr>
          <p:cNvPr id="22" name="Text Box 21">
            <a:extLst>
              <a:ext uri="{FF2B5EF4-FFF2-40B4-BE49-F238E27FC236}">
                <a16:creationId xmlns:a16="http://schemas.microsoft.com/office/drawing/2014/main" id="{8056E350-C783-7A49-A80A-1060191D3E7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184839" y="1338262"/>
            <a:ext cx="51373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A</a:t>
            </a:r>
            <a:r>
              <a:rPr lang="en-US" baseline="-25000" dirty="0">
                <a:latin typeface="Times New Roman" charset="0"/>
              </a:rPr>
              <a:t>2</a:t>
            </a:r>
            <a:endParaRPr lang="en-US" dirty="0">
              <a:latin typeface="Times New Roman" charset="0"/>
            </a:endParaRPr>
          </a:p>
        </p:txBody>
      </p:sp>
      <p:sp>
        <p:nvSpPr>
          <p:cNvPr id="23" name="Text Box 22">
            <a:extLst>
              <a:ext uri="{FF2B5EF4-FFF2-40B4-BE49-F238E27FC236}">
                <a16:creationId xmlns:a16="http://schemas.microsoft.com/office/drawing/2014/main" id="{058B8603-1B12-E14F-9E82-BE6AFABD7CA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164" y="273050"/>
            <a:ext cx="3462306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FF0000"/>
                </a:solidFill>
                <a:latin typeface="Arial Black" charset="0"/>
              </a:rPr>
              <a:t>Mode Conversions:</a:t>
            </a:r>
          </a:p>
        </p:txBody>
      </p:sp>
      <p:sp>
        <p:nvSpPr>
          <p:cNvPr id="24" name="Line 23">
            <a:extLst>
              <a:ext uri="{FF2B5EF4-FFF2-40B4-BE49-F238E27FC236}">
                <a16:creationId xmlns:a16="http://schemas.microsoft.com/office/drawing/2014/main" id="{83C72F4C-8C9A-2640-AFF8-C5D2D1009FAE}"/>
              </a:ext>
            </a:extLst>
          </p:cNvPr>
          <p:cNvSpPr>
            <a:spLocks noChangeShapeType="1"/>
          </p:cNvSpPr>
          <p:nvPr/>
        </p:nvSpPr>
        <p:spPr bwMode="auto">
          <a:xfrm>
            <a:off x="2317439" y="2576512"/>
            <a:ext cx="7924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DA31371E-C8A7-AE40-B1B8-21CF17C5EAD7}"/>
              </a:ext>
            </a:extLst>
          </p:cNvPr>
          <p:cNvSpPr>
            <a:spLocks/>
          </p:cNvSpPr>
          <p:nvPr/>
        </p:nvSpPr>
        <p:spPr bwMode="auto">
          <a:xfrm>
            <a:off x="4365314" y="2566987"/>
            <a:ext cx="328613" cy="846138"/>
          </a:xfrm>
          <a:custGeom>
            <a:avLst/>
            <a:gdLst>
              <a:gd name="T0" fmla="*/ 0 w 207"/>
              <a:gd name="T1" fmla="*/ 0 h 533"/>
              <a:gd name="T2" fmla="*/ 38 w 207"/>
              <a:gd name="T3" fmla="*/ 220 h 533"/>
              <a:gd name="T4" fmla="*/ 120 w 207"/>
              <a:gd name="T5" fmla="*/ 414 h 533"/>
              <a:gd name="T6" fmla="*/ 207 w 207"/>
              <a:gd name="T7" fmla="*/ 533 h 53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07" h="533">
                <a:moveTo>
                  <a:pt x="0" y="0"/>
                </a:moveTo>
                <a:cubicBezTo>
                  <a:pt x="9" y="75"/>
                  <a:pt x="18" y="151"/>
                  <a:pt x="38" y="220"/>
                </a:cubicBezTo>
                <a:cubicBezTo>
                  <a:pt x="58" y="289"/>
                  <a:pt x="92" y="362"/>
                  <a:pt x="120" y="414"/>
                </a:cubicBezTo>
                <a:cubicBezTo>
                  <a:pt x="148" y="466"/>
                  <a:pt x="177" y="499"/>
                  <a:pt x="207" y="533"/>
                </a:cubicBezTo>
              </a:path>
            </a:pathLst>
          </a:cu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89CE2962-9AC1-F043-BA54-9D18AD287E03}"/>
              </a:ext>
            </a:extLst>
          </p:cNvPr>
          <p:cNvSpPr>
            <a:spLocks/>
          </p:cNvSpPr>
          <p:nvPr/>
        </p:nvSpPr>
        <p:spPr bwMode="auto">
          <a:xfrm>
            <a:off x="4854264" y="2176462"/>
            <a:ext cx="53975" cy="403225"/>
          </a:xfrm>
          <a:custGeom>
            <a:avLst/>
            <a:gdLst>
              <a:gd name="T0" fmla="*/ 34 w 34"/>
              <a:gd name="T1" fmla="*/ 0 h 254"/>
              <a:gd name="T2" fmla="*/ 5 w 34"/>
              <a:gd name="T3" fmla="*/ 110 h 254"/>
              <a:gd name="T4" fmla="*/ 5 w 34"/>
              <a:gd name="T5" fmla="*/ 254 h 25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34" h="254">
                <a:moveTo>
                  <a:pt x="34" y="0"/>
                </a:moveTo>
                <a:cubicBezTo>
                  <a:pt x="22" y="34"/>
                  <a:pt x="10" y="68"/>
                  <a:pt x="5" y="110"/>
                </a:cubicBezTo>
                <a:cubicBezTo>
                  <a:pt x="0" y="152"/>
                  <a:pt x="2" y="203"/>
                  <a:pt x="5" y="254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90D27C43-A5C8-B544-94C7-7F1DFD8F3A4B}"/>
              </a:ext>
            </a:extLst>
          </p:cNvPr>
          <p:cNvSpPr>
            <a:spLocks/>
          </p:cNvSpPr>
          <p:nvPr/>
        </p:nvSpPr>
        <p:spPr bwMode="auto">
          <a:xfrm>
            <a:off x="3689039" y="1358900"/>
            <a:ext cx="388938" cy="1198562"/>
          </a:xfrm>
          <a:custGeom>
            <a:avLst/>
            <a:gdLst>
              <a:gd name="T0" fmla="*/ 0 w 245"/>
              <a:gd name="T1" fmla="*/ 755 h 755"/>
              <a:gd name="T2" fmla="*/ 39 w 245"/>
              <a:gd name="T3" fmla="*/ 475 h 755"/>
              <a:gd name="T4" fmla="*/ 127 w 245"/>
              <a:gd name="T5" fmla="*/ 200 h 755"/>
              <a:gd name="T6" fmla="*/ 245 w 245"/>
              <a:gd name="T7" fmla="*/ 0 h 75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45" h="755">
                <a:moveTo>
                  <a:pt x="0" y="755"/>
                </a:moveTo>
                <a:cubicBezTo>
                  <a:pt x="9" y="661"/>
                  <a:pt x="18" y="567"/>
                  <a:pt x="39" y="475"/>
                </a:cubicBezTo>
                <a:cubicBezTo>
                  <a:pt x="60" y="383"/>
                  <a:pt x="93" y="279"/>
                  <a:pt x="127" y="200"/>
                </a:cubicBezTo>
                <a:cubicBezTo>
                  <a:pt x="161" y="121"/>
                  <a:pt x="203" y="60"/>
                  <a:pt x="245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B9A7A40C-6AE2-B345-AFC5-CAA24756577B}"/>
              </a:ext>
            </a:extLst>
          </p:cNvPr>
          <p:cNvSpPr>
            <a:spLocks/>
          </p:cNvSpPr>
          <p:nvPr/>
        </p:nvSpPr>
        <p:spPr bwMode="auto">
          <a:xfrm flipH="1" flipV="1">
            <a:off x="7710177" y="2360612"/>
            <a:ext cx="17462" cy="206375"/>
          </a:xfrm>
          <a:custGeom>
            <a:avLst/>
            <a:gdLst>
              <a:gd name="T0" fmla="*/ 11 w 11"/>
              <a:gd name="T1" fmla="*/ 130 h 130"/>
              <a:gd name="T2" fmla="*/ 0 w 11"/>
              <a:gd name="T3" fmla="*/ 0 h 130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1" h="130">
                <a:moveTo>
                  <a:pt x="11" y="130"/>
                </a:moveTo>
                <a:cubicBezTo>
                  <a:pt x="11" y="130"/>
                  <a:pt x="5" y="65"/>
                  <a:pt x="0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473C057B-346A-FE4C-960C-55E11AD6A312}"/>
              </a:ext>
            </a:extLst>
          </p:cNvPr>
          <p:cNvSpPr>
            <a:spLocks/>
          </p:cNvSpPr>
          <p:nvPr/>
        </p:nvSpPr>
        <p:spPr bwMode="auto">
          <a:xfrm>
            <a:off x="8295964" y="1884362"/>
            <a:ext cx="201613" cy="692150"/>
          </a:xfrm>
          <a:custGeom>
            <a:avLst/>
            <a:gdLst>
              <a:gd name="T0" fmla="*/ 122 w 127"/>
              <a:gd name="T1" fmla="*/ 436 h 436"/>
              <a:gd name="T2" fmla="*/ 118 w 127"/>
              <a:gd name="T3" fmla="*/ 287 h 436"/>
              <a:gd name="T4" fmla="*/ 68 w 127"/>
              <a:gd name="T5" fmla="*/ 131 h 436"/>
              <a:gd name="T6" fmla="*/ 0 w 127"/>
              <a:gd name="T7" fmla="*/ 0 h 43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127" h="436">
                <a:moveTo>
                  <a:pt x="122" y="436"/>
                </a:moveTo>
                <a:cubicBezTo>
                  <a:pt x="124" y="387"/>
                  <a:pt x="127" y="338"/>
                  <a:pt x="118" y="287"/>
                </a:cubicBezTo>
                <a:cubicBezTo>
                  <a:pt x="109" y="236"/>
                  <a:pt x="88" y="179"/>
                  <a:pt x="68" y="131"/>
                </a:cubicBezTo>
                <a:cubicBezTo>
                  <a:pt x="48" y="83"/>
                  <a:pt x="24" y="41"/>
                  <a:pt x="0" y="0"/>
                </a:cubicBezTo>
              </a:path>
            </a:pathLst>
          </a:custGeom>
          <a:noFill/>
          <a:ln w="1587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0" name="Text Box 29">
            <a:extLst>
              <a:ext uri="{FF2B5EF4-FFF2-40B4-BE49-F238E27FC236}">
                <a16:creationId xmlns:a16="http://schemas.microsoft.com/office/drawing/2014/main" id="{95DF3595-DB11-B943-9E89-C064C3DE6F1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13439" y="1947862"/>
            <a:ext cx="410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i</a:t>
            </a:r>
            <a:r>
              <a:rPr lang="en-US" baseline="-25000" dirty="0">
                <a:latin typeface="Times New Roman" charset="0"/>
              </a:rPr>
              <a:t>2</a:t>
            </a:r>
            <a:endParaRPr lang="en-US" dirty="0">
              <a:latin typeface="Times New Roman" charset="0"/>
            </a:endParaRPr>
          </a:p>
        </p:txBody>
      </p:sp>
      <p:sp>
        <p:nvSpPr>
          <p:cNvPr id="31" name="Text Box 30">
            <a:extLst>
              <a:ext uri="{FF2B5EF4-FFF2-40B4-BE49-F238E27FC236}">
                <a16:creationId xmlns:a16="http://schemas.microsoft.com/office/drawing/2014/main" id="{26CD8BE2-E40B-D84E-A68A-D67C2FBDCE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670489" y="2281237"/>
            <a:ext cx="424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j</a:t>
            </a:r>
            <a:r>
              <a:rPr lang="en-US" baseline="-25000" dirty="0">
                <a:latin typeface="Times New Roman" charset="0"/>
              </a:rPr>
              <a:t>2</a:t>
            </a:r>
            <a:endParaRPr lang="en-US" dirty="0">
              <a:latin typeface="Times New Roman" charset="0"/>
            </a:endParaRPr>
          </a:p>
        </p:txBody>
      </p:sp>
      <p:sp>
        <p:nvSpPr>
          <p:cNvPr id="32" name="Text Box 31">
            <a:extLst>
              <a:ext uri="{FF2B5EF4-FFF2-40B4-BE49-F238E27FC236}">
                <a16:creationId xmlns:a16="http://schemas.microsoft.com/office/drawing/2014/main" id="{CCA20F2A-2F5D-3D40-AB62-667A2504C3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27239" y="2100262"/>
            <a:ext cx="4240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j</a:t>
            </a:r>
            <a:r>
              <a:rPr lang="en-US" baseline="-25000" dirty="0">
                <a:latin typeface="Times New Roman" charset="0"/>
              </a:rPr>
              <a:t>1</a:t>
            </a:r>
            <a:endParaRPr lang="en-US" dirty="0">
              <a:latin typeface="Times New Roman" charset="0"/>
            </a:endParaRPr>
          </a:p>
        </p:txBody>
      </p:sp>
      <p:sp>
        <p:nvSpPr>
          <p:cNvPr id="33" name="Text Box 32">
            <a:extLst>
              <a:ext uri="{FF2B5EF4-FFF2-40B4-BE49-F238E27FC236}">
                <a16:creationId xmlns:a16="http://schemas.microsoft.com/office/drawing/2014/main" id="{92B2D91B-76F2-9D46-9DF9-9E8BCCA3A7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460439" y="1719262"/>
            <a:ext cx="410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i</a:t>
            </a:r>
            <a:r>
              <a:rPr lang="en-US" baseline="-25000" dirty="0">
                <a:latin typeface="Times New Roman" charset="0"/>
              </a:rPr>
              <a:t>1</a:t>
            </a:r>
            <a:endParaRPr lang="en-US" dirty="0">
              <a:latin typeface="Times New Roman" charset="0"/>
            </a:endParaRPr>
          </a:p>
        </p:txBody>
      </p:sp>
      <p:sp>
        <p:nvSpPr>
          <p:cNvPr id="34" name="Text Box 33">
            <a:extLst>
              <a:ext uri="{FF2B5EF4-FFF2-40B4-BE49-F238E27FC236}">
                <a16:creationId xmlns:a16="http://schemas.microsoft.com/office/drawing/2014/main" id="{20058CF4-F0AA-0C48-8D71-EBD9FA5A7EE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146239" y="2786062"/>
            <a:ext cx="41017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i</a:t>
            </a:r>
            <a:r>
              <a:rPr lang="en-US" baseline="-25000" dirty="0">
                <a:latin typeface="Times New Roman" charset="0"/>
              </a:rPr>
              <a:t>0</a:t>
            </a:r>
            <a:endParaRPr lang="en-US" dirty="0">
              <a:latin typeface="Times New Roman" charset="0"/>
            </a:endParaRPr>
          </a:p>
        </p:txBody>
      </p:sp>
      <p:sp>
        <p:nvSpPr>
          <p:cNvPr id="35" name="Text Box 34">
            <a:extLst>
              <a:ext uri="{FF2B5EF4-FFF2-40B4-BE49-F238E27FC236}">
                <a16:creationId xmlns:a16="http://schemas.microsoft.com/office/drawing/2014/main" id="{695AFC21-3DF9-D54A-84DB-A3CF4E1DE0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60239" y="4449762"/>
            <a:ext cx="7954422" cy="2031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Consider particle displacements &amp; stress at the interface:</a:t>
            </a:r>
          </a:p>
          <a:p>
            <a:endParaRPr lang="en-US" sz="600" dirty="0">
              <a:solidFill>
                <a:srgbClr val="0039AC"/>
              </a:solidFill>
              <a:sym typeface="Symbol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  <a:sym typeface="Symbol" charset="0"/>
              </a:rPr>
              <a:t>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u</a:t>
            </a:r>
            <a:r>
              <a:rPr lang="en-US" i="1" baseline="-25000" dirty="0" err="1">
                <a:solidFill>
                  <a:schemeClr val="tx2"/>
                </a:solidFill>
                <a:latin typeface="Times New Roman" charset="0"/>
              </a:rPr>
              <a:t>x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, 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u</a:t>
            </a:r>
            <a:r>
              <a:rPr lang="en-US" i="1" baseline="-25000" dirty="0" err="1">
                <a:solidFill>
                  <a:schemeClr val="tx2"/>
                </a:solidFill>
                <a:latin typeface="Times New Roman" charset="0"/>
              </a:rPr>
              <a:t>z</a:t>
            </a:r>
            <a:r>
              <a:rPr lang="en-US" dirty="0">
                <a:solidFill>
                  <a:schemeClr val="accent2"/>
                </a:solidFill>
                <a:sym typeface="Symbol" charset="0"/>
              </a:rPr>
              <a:t> 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are nonzero (</a:t>
            </a:r>
            <a:r>
              <a:rPr lang="en-US" i="1" dirty="0" err="1">
                <a:solidFill>
                  <a:schemeClr val="tx2"/>
                </a:solidFill>
                <a:latin typeface="Times New Roman" charset="0"/>
              </a:rPr>
              <a:t>u</a:t>
            </a:r>
            <a:r>
              <a:rPr lang="en-US" i="1" baseline="-25000" dirty="0" err="1">
                <a:solidFill>
                  <a:schemeClr val="tx2"/>
                </a:solidFill>
                <a:latin typeface="Times New Roman" charset="0"/>
              </a:rPr>
              <a:t>y</a:t>
            </a:r>
            <a:r>
              <a:rPr lang="en-US" dirty="0">
                <a:solidFill>
                  <a:schemeClr val="tx2"/>
                </a:solidFill>
                <a:sym typeface="Symbol" charset="0"/>
              </a:rPr>
              <a:t> </a:t>
            </a:r>
            <a:r>
              <a:rPr lang="en-US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  <a:sym typeface="Symbol" charset="0"/>
              </a:rPr>
              <a:t>= 0</a:t>
            </a:r>
            <a:r>
              <a:rPr lang="en-US" dirty="0">
                <a:solidFill>
                  <a:srgbClr val="0039AC"/>
                </a:solidFill>
                <a:sym typeface="Symbol" charset="0"/>
              </a:rPr>
              <a:t>) and must be continuous</a:t>
            </a:r>
          </a:p>
          <a:p>
            <a:r>
              <a:rPr lang="en-US" dirty="0">
                <a:solidFill>
                  <a:srgbClr val="0039AC"/>
                </a:solidFill>
                <a:sym typeface="Symbol" charset="0"/>
              </a:rPr>
              <a:t>      across the boundary: </a:t>
            </a:r>
          </a:p>
          <a:p>
            <a:endParaRPr lang="en-US" dirty="0">
              <a:solidFill>
                <a:srgbClr val="0039AC"/>
              </a:solidFill>
              <a:sym typeface="Symbol" charset="0"/>
            </a:endParaRPr>
          </a:p>
          <a:p>
            <a:pPr>
              <a:buFontTx/>
              <a:buChar char="•"/>
            </a:pPr>
            <a:r>
              <a:rPr lang="en-US" dirty="0">
                <a:solidFill>
                  <a:srgbClr val="0039AC"/>
                </a:solidFill>
                <a:sym typeface="Symbol" charset="0"/>
              </a:rPr>
              <a:t> Also stress must be continuous:</a:t>
            </a:r>
          </a:p>
        </p:txBody>
      </p:sp>
      <p:sp>
        <p:nvSpPr>
          <p:cNvPr id="36" name="Line 35">
            <a:extLst>
              <a:ext uri="{FF2B5EF4-FFF2-40B4-BE49-F238E27FC236}">
                <a16:creationId xmlns:a16="http://schemas.microsoft.com/office/drawing/2014/main" id="{203D1024-C9DC-D84C-B5E8-D924FAF295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6127439" y="3167062"/>
            <a:ext cx="0" cy="1143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7" name="Line 36">
            <a:extLst>
              <a:ext uri="{FF2B5EF4-FFF2-40B4-BE49-F238E27FC236}">
                <a16:creationId xmlns:a16="http://schemas.microsoft.com/office/drawing/2014/main" id="{35267FDA-2119-424A-AB28-4E1DBA8437A8}"/>
              </a:ext>
            </a:extLst>
          </p:cNvPr>
          <p:cNvSpPr>
            <a:spLocks noChangeShapeType="1"/>
          </p:cNvSpPr>
          <p:nvPr/>
        </p:nvSpPr>
        <p:spPr bwMode="auto">
          <a:xfrm rot="5400000" flipV="1">
            <a:off x="6698939" y="3738562"/>
            <a:ext cx="0" cy="1143000"/>
          </a:xfrm>
          <a:prstGeom prst="line">
            <a:avLst/>
          </a:prstGeom>
          <a:noFill/>
          <a:ln w="317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38" name="Text Box 37">
            <a:extLst>
              <a:ext uri="{FF2B5EF4-FFF2-40B4-BE49-F238E27FC236}">
                <a16:creationId xmlns:a16="http://schemas.microsoft.com/office/drawing/2014/main" id="{74B0F623-12E5-0B45-96C7-B6DF39EF6B5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78352" y="3881437"/>
            <a:ext cx="32092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x</a:t>
            </a:r>
            <a:endParaRPr lang="en-US" dirty="0"/>
          </a:p>
        </p:txBody>
      </p:sp>
      <p:sp>
        <p:nvSpPr>
          <p:cNvPr id="39" name="Text Box 38">
            <a:extLst>
              <a:ext uri="{FF2B5EF4-FFF2-40B4-BE49-F238E27FC236}">
                <a16:creationId xmlns:a16="http://schemas.microsoft.com/office/drawing/2014/main" id="{51CEB894-8171-244F-B6FA-F9168A0B869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87752" y="2862262"/>
            <a:ext cx="3048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latin typeface="Times New Roman" charset="0"/>
              </a:rPr>
              <a:t>z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0BC3DE0-7BEE-7244-8339-7DDEC0B93477}"/>
                  </a:ext>
                </a:extLst>
              </p:cNvPr>
              <p:cNvSpPr txBox="1"/>
              <p:nvPr/>
            </p:nvSpPr>
            <p:spPr>
              <a:xfrm>
                <a:off x="5741977" y="5474568"/>
                <a:ext cx="12040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</m:sup>
                    </m:sSub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50BC3DE0-7BEE-7244-8339-7DDEC0B9347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41977" y="5474568"/>
                <a:ext cx="1204056" cy="369332"/>
              </a:xfrm>
              <a:prstGeom prst="rect">
                <a:avLst/>
              </a:prstGeom>
              <a:blipFill>
                <a:blip r:embed="rId2"/>
                <a:stretch>
                  <a:fillRect l="-6316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B500356-6B76-FC43-B0C8-BE441AA4B95E}"/>
                  </a:ext>
                </a:extLst>
              </p:cNvPr>
              <p:cNvSpPr txBox="1"/>
              <p:nvPr/>
            </p:nvSpPr>
            <p:spPr>
              <a:xfrm>
                <a:off x="7274496" y="5474568"/>
                <a:ext cx="1204056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</m:sup>
                    </m:sSub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EB500356-6B76-FC43-B0C8-BE441AA4B9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4496" y="5474568"/>
                <a:ext cx="1204056" cy="369332"/>
              </a:xfrm>
              <a:prstGeom prst="rect">
                <a:avLst/>
              </a:prstGeom>
              <a:blipFill>
                <a:blip r:embed="rId3"/>
                <a:stretch>
                  <a:fillRect l="-6250" b="-100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DA9065-5DD4-D449-9BA0-B200CCB89F15}"/>
                  </a:ext>
                </a:extLst>
              </p:cNvPr>
              <p:cNvSpPr txBox="1"/>
              <p:nvPr/>
            </p:nvSpPr>
            <p:spPr>
              <a:xfrm>
                <a:off x="6843801" y="6147588"/>
                <a:ext cx="12949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𝑥𝑧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</m:sup>
                    </m:sSub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F2DA9065-5DD4-D449-9BA0-B200CCB89F1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43801" y="6147588"/>
                <a:ext cx="1294928" cy="369332"/>
              </a:xfrm>
              <a:prstGeom prst="rect">
                <a:avLst/>
              </a:prstGeom>
              <a:blipFill>
                <a:blip r:embed="rId4"/>
                <a:stretch>
                  <a:fillRect l="-5882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558581A-6769-544E-96F9-FC3434992DB6}"/>
                  </a:ext>
                </a:extLst>
              </p:cNvPr>
              <p:cNvSpPr txBox="1"/>
              <p:nvPr/>
            </p:nvSpPr>
            <p:spPr>
              <a:xfrm>
                <a:off x="8472872" y="6147588"/>
                <a:ext cx="1294928" cy="3693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𝑥𝑥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sup>
                    </m:sSub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–</m:t>
                        </m:r>
                      </m:sup>
                    </m:sSubSup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3558581A-6769-544E-96F9-FC3434992D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72872" y="6147588"/>
                <a:ext cx="1294928" cy="369332"/>
              </a:xfrm>
              <a:prstGeom prst="rect">
                <a:avLst/>
              </a:prstGeom>
              <a:blipFill>
                <a:blip r:embed="rId5"/>
                <a:stretch>
                  <a:fillRect l="-5882" r="-980" b="-96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2481900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 Box 3">
            <a:extLst>
              <a:ext uri="{FF2B5EF4-FFF2-40B4-BE49-F238E27FC236}">
                <a16:creationId xmlns:a16="http://schemas.microsoft.com/office/drawing/2014/main" id="{5BF46DEB-59F8-A04F-AE30-BD5F12CC643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23097" y="328612"/>
            <a:ext cx="7945805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We also require that energy is conserved: Sum of energy</a:t>
            </a:r>
          </a:p>
          <a:p>
            <a:r>
              <a:rPr lang="en-US" dirty="0">
                <a:solidFill>
                  <a:srgbClr val="0039AC"/>
                </a:solidFill>
              </a:rPr>
              <a:t>in wave amplitudes leaving the boundary must equal the </a:t>
            </a:r>
          </a:p>
          <a:p>
            <a:r>
              <a:rPr lang="en-US" dirty="0">
                <a:solidFill>
                  <a:srgbClr val="0039AC"/>
                </a:solidFill>
              </a:rPr>
              <a:t>energy in the incident wave. After lots of algebra &amp; trig: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371DB31-8EF4-354D-8975-495C3282BBFF}"/>
              </a:ext>
            </a:extLst>
          </p:cNvPr>
          <p:cNvGrpSpPr/>
          <p:nvPr/>
        </p:nvGrpSpPr>
        <p:grpSpPr>
          <a:xfrm>
            <a:off x="3350234" y="1724025"/>
            <a:ext cx="5421313" cy="561666"/>
            <a:chOff x="3350234" y="1724025"/>
            <a:chExt cx="5421313" cy="561666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94D963BB-4743-8B4C-BEDD-D86EF94B71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350234" y="1724025"/>
              <a:ext cx="5421313" cy="52228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mc="http://schemas.openxmlformats.org/markup-compatibility/2006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mc="http://schemas.openxmlformats.org/markup-compatibility/2006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7DA5BDA9-F110-0B48-B5BB-2C23AAEDC184}"/>
                </a:ext>
              </a:extLst>
            </p:cNvPr>
            <p:cNvSpPr/>
            <p:nvPr/>
          </p:nvSpPr>
          <p:spPr>
            <a:xfrm>
              <a:off x="3589445" y="2033262"/>
              <a:ext cx="130629" cy="20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B3C22B85-11E5-8440-9AC4-BC91D756BF10}"/>
                </a:ext>
              </a:extLst>
            </p:cNvPr>
            <p:cNvSpPr/>
            <p:nvPr/>
          </p:nvSpPr>
          <p:spPr>
            <a:xfrm>
              <a:off x="4309795" y="2032315"/>
              <a:ext cx="130629" cy="20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E835937-A240-3449-B2BD-4D6D9BBF74CF}"/>
                </a:ext>
              </a:extLst>
            </p:cNvPr>
            <p:cNvSpPr txBox="1"/>
            <p:nvPr/>
          </p:nvSpPr>
          <p:spPr>
            <a:xfrm>
              <a:off x="3503307" y="191635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  <p:sp>
          <p:nvSpPr>
            <p:cNvPr id="2" name="TextBox 1">
              <a:extLst>
                <a:ext uri="{FF2B5EF4-FFF2-40B4-BE49-F238E27FC236}">
                  <a16:creationId xmlns:a16="http://schemas.microsoft.com/office/drawing/2014/main" id="{292ED274-8674-324B-B499-0DB175D2AB38}"/>
                </a:ext>
              </a:extLst>
            </p:cNvPr>
            <p:cNvSpPr txBox="1"/>
            <p:nvPr/>
          </p:nvSpPr>
          <p:spPr>
            <a:xfrm>
              <a:off x="4219869" y="1916359"/>
              <a:ext cx="2872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</a:p>
          </p:txBody>
        </p:sp>
      </p:grpSp>
      <p:grpSp>
        <p:nvGrpSpPr>
          <p:cNvPr id="6" name="Group 5">
            <a:extLst>
              <a:ext uri="{FF2B5EF4-FFF2-40B4-BE49-F238E27FC236}">
                <a16:creationId xmlns:a16="http://schemas.microsoft.com/office/drawing/2014/main" id="{F3B5A7D6-F0B3-3D43-AFF6-715BA50C0FCF}"/>
              </a:ext>
            </a:extLst>
          </p:cNvPr>
          <p:cNvGrpSpPr/>
          <p:nvPr/>
        </p:nvGrpSpPr>
        <p:grpSpPr>
          <a:xfrm>
            <a:off x="2845409" y="2455862"/>
            <a:ext cx="6432550" cy="587375"/>
            <a:chOff x="2845409" y="2455862"/>
            <a:chExt cx="6432550" cy="587375"/>
          </a:xfrm>
        </p:grpSpPr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CC121A26-1643-B248-9055-834767C5703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45409" y="2455862"/>
              <a:ext cx="6432550" cy="58737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mc="http://schemas.openxmlformats.org/markup-compatibility/2006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mc="http://schemas.openxmlformats.org/markup-compatibility/2006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6" name="Rectangle 25">
              <a:extLst>
                <a:ext uri="{FF2B5EF4-FFF2-40B4-BE49-F238E27FC236}">
                  <a16:creationId xmlns:a16="http://schemas.microsoft.com/office/drawing/2014/main" id="{AE6DBF59-F357-C34E-81E3-D61BD051C6C1}"/>
                </a:ext>
              </a:extLst>
            </p:cNvPr>
            <p:cNvSpPr/>
            <p:nvPr/>
          </p:nvSpPr>
          <p:spPr>
            <a:xfrm>
              <a:off x="3094382" y="2764971"/>
              <a:ext cx="130629" cy="20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>
              <a:extLst>
                <a:ext uri="{FF2B5EF4-FFF2-40B4-BE49-F238E27FC236}">
                  <a16:creationId xmlns:a16="http://schemas.microsoft.com/office/drawing/2014/main" id="{CD031FE6-6343-9F4C-9F8D-CB64947788BE}"/>
                </a:ext>
              </a:extLst>
            </p:cNvPr>
            <p:cNvSpPr/>
            <p:nvPr/>
          </p:nvSpPr>
          <p:spPr>
            <a:xfrm>
              <a:off x="3809999" y="2770651"/>
              <a:ext cx="130629" cy="20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562F2167-DA29-DA44-A9DE-1104F0DFED67}"/>
                </a:ext>
              </a:extLst>
            </p:cNvPr>
            <p:cNvSpPr txBox="1"/>
            <p:nvPr/>
          </p:nvSpPr>
          <p:spPr>
            <a:xfrm>
              <a:off x="2987419" y="2631976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0FE98D0-8F5F-BF49-8C57-2A88102F384F}"/>
                </a:ext>
              </a:extLst>
            </p:cNvPr>
            <p:cNvSpPr txBox="1"/>
            <p:nvPr/>
          </p:nvSpPr>
          <p:spPr>
            <a:xfrm>
              <a:off x="3707769" y="2631976"/>
              <a:ext cx="27443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</p:grpSp>
      <p:grpSp>
        <p:nvGrpSpPr>
          <p:cNvPr id="36" name="Group 35">
            <a:extLst>
              <a:ext uri="{FF2B5EF4-FFF2-40B4-BE49-F238E27FC236}">
                <a16:creationId xmlns:a16="http://schemas.microsoft.com/office/drawing/2014/main" id="{5175A60E-9F6C-B242-9CC0-052CDA061E9B}"/>
              </a:ext>
            </a:extLst>
          </p:cNvPr>
          <p:cNvGrpSpPr/>
          <p:nvPr/>
        </p:nvGrpSpPr>
        <p:grpSpPr>
          <a:xfrm>
            <a:off x="2500922" y="3252787"/>
            <a:ext cx="7121525" cy="1533525"/>
            <a:chOff x="2500922" y="3252787"/>
            <a:chExt cx="7121525" cy="1533525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CFFEB4F-D194-6E4B-8578-91E6D3249A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00922" y="3252787"/>
              <a:ext cx="7121525" cy="153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mc="http://schemas.openxmlformats.org/markup-compatibility/2006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mc="http://schemas.openxmlformats.org/markup-compatibility/2006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28" name="Rectangle 27">
              <a:extLst>
                <a:ext uri="{FF2B5EF4-FFF2-40B4-BE49-F238E27FC236}">
                  <a16:creationId xmlns:a16="http://schemas.microsoft.com/office/drawing/2014/main" id="{2E6FAA23-80D9-D344-AA9B-5B984B0E4FE9}"/>
                </a:ext>
              </a:extLst>
            </p:cNvPr>
            <p:cNvSpPr/>
            <p:nvPr/>
          </p:nvSpPr>
          <p:spPr>
            <a:xfrm>
              <a:off x="2764025" y="3615950"/>
              <a:ext cx="257471" cy="20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>
              <a:extLst>
                <a:ext uri="{FF2B5EF4-FFF2-40B4-BE49-F238E27FC236}">
                  <a16:creationId xmlns:a16="http://schemas.microsoft.com/office/drawing/2014/main" id="{5E7F413A-D994-894A-9AF4-9A453E355A9F}"/>
                </a:ext>
              </a:extLst>
            </p:cNvPr>
            <p:cNvSpPr/>
            <p:nvPr/>
          </p:nvSpPr>
          <p:spPr>
            <a:xfrm>
              <a:off x="3552529" y="3615003"/>
              <a:ext cx="257471" cy="20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A53BF02-C1BD-B049-B4AB-2CFB58D91D49}"/>
                </a:ext>
              </a:extLst>
            </p:cNvPr>
            <p:cNvSpPr txBox="1"/>
            <p:nvPr/>
          </p:nvSpPr>
          <p:spPr>
            <a:xfrm>
              <a:off x="2696818" y="347964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xz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AF01948-4EFF-8640-9ADB-49C2241E21C5}"/>
                </a:ext>
              </a:extLst>
            </p:cNvPr>
            <p:cNvSpPr txBox="1"/>
            <p:nvPr/>
          </p:nvSpPr>
          <p:spPr>
            <a:xfrm>
              <a:off x="3468284" y="3479641"/>
              <a:ext cx="377026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 err="1">
                  <a:latin typeface="Times New Roman" panose="02020603050405020304" pitchFamily="18" charset="0"/>
                  <a:cs typeface="Times New Roman" panose="02020603050405020304" pitchFamily="18" charset="0"/>
                </a:rPr>
                <a:t>xz</a:t>
              </a:r>
              <a:endParaRPr lang="en-US" i="1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0CBB9E17-DECC-4844-9041-9523BD656178}"/>
              </a:ext>
            </a:extLst>
          </p:cNvPr>
          <p:cNvGrpSpPr/>
          <p:nvPr/>
        </p:nvGrpSpPr>
        <p:grpSpPr>
          <a:xfrm>
            <a:off x="2613634" y="4995862"/>
            <a:ext cx="6894513" cy="1533525"/>
            <a:chOff x="2613634" y="4995862"/>
            <a:chExt cx="6894513" cy="153352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31EE29E-0A50-824B-AB1F-08CBDE49C95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3634" y="4995862"/>
              <a:ext cx="6894513" cy="153352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mc="http://schemas.openxmlformats.org/markup-compatibility/2006" xmlns:a14="http://schemas.microsoft.com/office/drawing/2010/main" xmlns:lc="http://schemas.openxmlformats.org/drawingml/2006/lockedCanvas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mc="http://schemas.openxmlformats.org/markup-compatibility/2006" xmlns:a14="http://schemas.microsoft.com/office/drawing/2010/main" xmlns:lc="http://schemas.openxmlformats.org/drawingml/2006/lockedCanvas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mc="http://schemas.openxmlformats.org/markup-compatibility/2006" xmlns:a14="http://schemas.microsoft.com/office/drawing/2010/main" xmlns:lc="http://schemas.openxmlformats.org/drawingml/2006/lockedCanvas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</p:pic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94B6F69B-548D-3844-8AA1-68875BE858EA}"/>
                </a:ext>
              </a:extLst>
            </p:cNvPr>
            <p:cNvSpPr/>
            <p:nvPr/>
          </p:nvSpPr>
          <p:spPr>
            <a:xfrm>
              <a:off x="2882348" y="5358610"/>
              <a:ext cx="257471" cy="20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Rectangle 32">
              <a:extLst>
                <a:ext uri="{FF2B5EF4-FFF2-40B4-BE49-F238E27FC236}">
                  <a16:creationId xmlns:a16="http://schemas.microsoft.com/office/drawing/2014/main" id="{7B2F72A8-E084-B545-8182-1F286F9F7F11}"/>
                </a:ext>
              </a:extLst>
            </p:cNvPr>
            <p:cNvSpPr/>
            <p:nvPr/>
          </p:nvSpPr>
          <p:spPr>
            <a:xfrm>
              <a:off x="3660440" y="5358610"/>
              <a:ext cx="257471" cy="2044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38965F23-5D42-5F4B-BB38-7A1160FCA3A3}"/>
                </a:ext>
              </a:extLst>
            </p:cNvPr>
            <p:cNvSpPr txBox="1"/>
            <p:nvPr/>
          </p:nvSpPr>
          <p:spPr>
            <a:xfrm>
              <a:off x="2792423" y="5230347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xx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E525926A-EC0B-D54D-B420-C3474C46FE1D}"/>
                </a:ext>
              </a:extLst>
            </p:cNvPr>
            <p:cNvSpPr txBox="1"/>
            <p:nvPr/>
          </p:nvSpPr>
          <p:spPr>
            <a:xfrm>
              <a:off x="3569569" y="5230347"/>
              <a:ext cx="38985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xx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639638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>
            <a:extLst>
              <a:ext uri="{FF2B5EF4-FFF2-40B4-BE49-F238E27FC236}">
                <a16:creationId xmlns:a16="http://schemas.microsoft.com/office/drawing/2014/main" id="{45BBA9AE-3C74-444F-8029-3FD099E0D7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68930" y="111919"/>
            <a:ext cx="7934083" cy="16927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These four equations in five unknowns are called </a:t>
            </a:r>
          </a:p>
          <a:p>
            <a:r>
              <a:rPr lang="en-US" sz="3200" i="1" dirty="0" err="1">
                <a:solidFill>
                  <a:srgbClr val="FF0000"/>
                </a:solidFill>
                <a:latin typeface="Arial Black" charset="0"/>
              </a:rPr>
              <a:t>Zoeppritz</a:t>
            </a:r>
            <a:r>
              <a:rPr lang="en-US" sz="3200" i="1" dirty="0">
                <a:solidFill>
                  <a:srgbClr val="FF0000"/>
                </a:solidFill>
                <a:latin typeface="Arial Black" charset="0"/>
              </a:rPr>
              <a:t>’ Equations</a:t>
            </a:r>
            <a:r>
              <a:rPr lang="en-US" sz="3200" dirty="0">
                <a:solidFill>
                  <a:srgbClr val="0039AC"/>
                </a:solidFill>
              </a:rPr>
              <a:t>.</a:t>
            </a:r>
          </a:p>
          <a:p>
            <a:r>
              <a:rPr lang="en-US" dirty="0">
                <a:solidFill>
                  <a:srgbClr val="0039AC"/>
                </a:solidFill>
              </a:rPr>
              <a:t>If we fix the amplitude for the incident wave (e.g., </a:t>
            </a:r>
            <a:r>
              <a:rPr lang="en-US" i="1" dirty="0">
                <a:latin typeface="Times New Roman" charset="0"/>
              </a:rPr>
              <a:t>A</a:t>
            </a:r>
            <a:r>
              <a:rPr lang="en-US" baseline="-25000" dirty="0">
                <a:latin typeface="Times New Roman" charset="0"/>
              </a:rPr>
              <a:t>0</a:t>
            </a:r>
            <a:r>
              <a:rPr lang="en-US" dirty="0">
                <a:latin typeface="Times New Roman" charset="0"/>
              </a:rPr>
              <a:t> = 1</a:t>
            </a:r>
            <a:r>
              <a:rPr lang="en-US" dirty="0">
                <a:solidFill>
                  <a:srgbClr val="0039AC"/>
                </a:solidFill>
              </a:rPr>
              <a:t>),</a:t>
            </a:r>
          </a:p>
          <a:p>
            <a:r>
              <a:rPr lang="en-US" dirty="0">
                <a:solidFill>
                  <a:srgbClr val="0039AC"/>
                </a:solidFill>
              </a:rPr>
              <a:t>we can solve for the other four algebraically.</a:t>
            </a:r>
          </a:p>
        </p:txBody>
      </p:sp>
      <p:pic>
        <p:nvPicPr>
          <p:cNvPr id="26" name="Picture 25" descr="zp1">
            <a:extLst>
              <a:ext uri="{FF2B5EF4-FFF2-40B4-BE49-F238E27FC236}">
                <a16:creationId xmlns:a16="http://schemas.microsoft.com/office/drawing/2014/main" id="{AB246663-8F30-214E-990F-2A93E4DAD4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7205" y="1816894"/>
            <a:ext cx="5111750" cy="457358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 Box 5">
            <a:extLst>
              <a:ext uri="{FF2B5EF4-FFF2-40B4-BE49-F238E27FC236}">
                <a16:creationId xmlns:a16="http://schemas.microsoft.com/office/drawing/2014/main" id="{7A98B9AF-B68C-5249-B777-D15F27C344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2930" y="1856477"/>
            <a:ext cx="3230372" cy="45243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Model from:</a:t>
            </a:r>
          </a:p>
          <a:p>
            <a:r>
              <a:rPr lang="en-US" dirty="0">
                <a:hlinkClick r:id="rId3"/>
              </a:rPr>
              <a:t>https://crewes.org/</a:t>
            </a:r>
            <a:endParaRPr lang="en-US" dirty="0"/>
          </a:p>
          <a:p>
            <a:r>
              <a:rPr lang="en-US" u="sng" dirty="0" err="1">
                <a:solidFill>
                  <a:schemeClr val="hlink"/>
                </a:solidFill>
              </a:rPr>
              <a:t>ResearchLinks</a:t>
            </a:r>
            <a:r>
              <a:rPr lang="en-US" u="sng" dirty="0">
                <a:solidFill>
                  <a:schemeClr val="hlink"/>
                </a:solidFill>
              </a:rPr>
              <a:t>/</a:t>
            </a:r>
          </a:p>
          <a:p>
            <a:r>
              <a:rPr lang="en-US" u="sng" dirty="0" err="1">
                <a:solidFill>
                  <a:schemeClr val="hlink"/>
                </a:solidFill>
              </a:rPr>
              <a:t>ExplorerPrograms</a:t>
            </a:r>
            <a:r>
              <a:rPr lang="en-US" u="sng" dirty="0">
                <a:solidFill>
                  <a:schemeClr val="hlink"/>
                </a:solidFill>
              </a:rPr>
              <a:t>/ZE/</a:t>
            </a:r>
            <a:endParaRPr lang="en-US" u="sng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2"/>
              </a:solidFill>
            </a:endParaRPr>
          </a:p>
          <a:p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= 2000</a:t>
            </a:r>
            <a:r>
              <a:rPr lang="en-US" dirty="0">
                <a:solidFill>
                  <a:srgbClr val="0039AC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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= 2200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	</a:t>
            </a:r>
            <a:r>
              <a:rPr lang="en-US" dirty="0">
                <a:solidFill>
                  <a:srgbClr val="0039AC"/>
                </a:solidFill>
              </a:rPr>
              <a:t>kg/m</a:t>
            </a:r>
            <a:r>
              <a:rPr lang="en-US" baseline="30000" dirty="0">
                <a:solidFill>
                  <a:srgbClr val="0039AC"/>
                </a:solidFill>
              </a:rPr>
              <a:t>3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= 3000</a:t>
            </a:r>
            <a:r>
              <a:rPr lang="en-US" dirty="0">
                <a:solidFill>
                  <a:srgbClr val="0039AC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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= 4000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	 </a:t>
            </a:r>
            <a:r>
              <a:rPr lang="en-US" dirty="0">
                <a:solidFill>
                  <a:srgbClr val="0039AC"/>
                </a:solidFill>
              </a:rPr>
              <a:t>m/s</a:t>
            </a:r>
          </a:p>
          <a:p>
            <a:endParaRPr lang="en-US" sz="600" dirty="0">
              <a:solidFill>
                <a:schemeClr val="accent2"/>
              </a:solidFill>
            </a:endParaRPr>
          </a:p>
          <a:p>
            <a:endParaRPr lang="en-US" sz="600" dirty="0">
              <a:solidFill>
                <a:schemeClr val="accent2"/>
              </a:solidFill>
            </a:endParaRPr>
          </a:p>
          <a:p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latin typeface="Times New Roman" charset="0"/>
              </a:rPr>
              <a:t>1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= 1500</a:t>
            </a:r>
            <a:r>
              <a:rPr lang="en-US" dirty="0">
                <a:solidFill>
                  <a:srgbClr val="0039AC"/>
                </a:solidFill>
              </a:rPr>
              <a:t>,</a:t>
            </a:r>
            <a:r>
              <a:rPr lang="en-US" dirty="0">
                <a:solidFill>
                  <a:schemeClr val="accent2"/>
                </a:solidFill>
              </a:rPr>
              <a:t> </a:t>
            </a:r>
            <a:r>
              <a:rPr lang="en-US" i="1" dirty="0">
                <a:latin typeface="Symbol" charset="0"/>
                <a:sym typeface="Symbol" charset="0"/>
              </a:rPr>
              <a:t></a:t>
            </a:r>
            <a:r>
              <a:rPr lang="en-US" baseline="-25000" dirty="0">
                <a:latin typeface="Times New Roman" charset="0"/>
              </a:rPr>
              <a:t>2</a:t>
            </a:r>
            <a:r>
              <a:rPr lang="en-US" dirty="0"/>
              <a:t> </a:t>
            </a:r>
            <a:r>
              <a:rPr lang="en-US" dirty="0">
                <a:latin typeface="Times New Roman" charset="0"/>
              </a:rPr>
              <a:t>= 2000</a:t>
            </a:r>
            <a:endParaRPr lang="en-US" dirty="0">
              <a:solidFill>
                <a:schemeClr val="accent2"/>
              </a:solidFill>
            </a:endParaRPr>
          </a:p>
          <a:p>
            <a:r>
              <a:rPr lang="en-US" dirty="0">
                <a:solidFill>
                  <a:schemeClr val="accent2"/>
                </a:solidFill>
              </a:rPr>
              <a:t>	 </a:t>
            </a:r>
            <a:r>
              <a:rPr lang="en-US" dirty="0">
                <a:solidFill>
                  <a:srgbClr val="0039AC"/>
                </a:solidFill>
              </a:rPr>
              <a:t>m/s</a:t>
            </a:r>
          </a:p>
        </p:txBody>
      </p:sp>
      <p:sp>
        <p:nvSpPr>
          <p:cNvPr id="28" name="Text Box 6">
            <a:extLst>
              <a:ext uri="{FF2B5EF4-FFF2-40B4-BE49-F238E27FC236}">
                <a16:creationId xmlns:a16="http://schemas.microsoft.com/office/drawing/2014/main" id="{7D364466-161A-BB4E-8B38-F9FBC31394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78930" y="2931319"/>
            <a:ext cx="5175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 err="1"/>
              <a:t>R</a:t>
            </a:r>
            <a:r>
              <a:rPr lang="en-US" baseline="-25000" dirty="0" err="1"/>
              <a:t>p</a:t>
            </a:r>
            <a:endParaRPr lang="en-US" dirty="0"/>
          </a:p>
        </p:txBody>
      </p:sp>
      <p:sp>
        <p:nvSpPr>
          <p:cNvPr id="29" name="Text Box 7">
            <a:extLst>
              <a:ext uri="{FF2B5EF4-FFF2-40B4-BE49-F238E27FC236}">
                <a16:creationId xmlns:a16="http://schemas.microsoft.com/office/drawing/2014/main" id="{4E684FE4-2015-114B-B4AB-F070206B49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70805" y="2883694"/>
            <a:ext cx="482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T</a:t>
            </a:r>
            <a:r>
              <a:rPr lang="en-US" baseline="-25000"/>
              <a:t>p</a:t>
            </a:r>
            <a:endParaRPr lang="en-US"/>
          </a:p>
        </p:txBody>
      </p:sp>
      <p:sp>
        <p:nvSpPr>
          <p:cNvPr id="30" name="Text Box 8">
            <a:extLst>
              <a:ext uri="{FF2B5EF4-FFF2-40B4-BE49-F238E27FC236}">
                <a16:creationId xmlns:a16="http://schemas.microsoft.com/office/drawing/2014/main" id="{F49E7D04-CD93-EB4B-9419-2DBCE924C79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56605" y="4712494"/>
            <a:ext cx="5064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R</a:t>
            </a:r>
            <a:r>
              <a:rPr lang="en-US" baseline="-25000"/>
              <a:t>s</a:t>
            </a:r>
            <a:endParaRPr lang="en-US"/>
          </a:p>
        </p:txBody>
      </p:sp>
      <p:sp>
        <p:nvSpPr>
          <p:cNvPr id="31" name="Text Box 9">
            <a:extLst>
              <a:ext uri="{FF2B5EF4-FFF2-40B4-BE49-F238E27FC236}">
                <a16:creationId xmlns:a16="http://schemas.microsoft.com/office/drawing/2014/main" id="{7D329A54-C65A-A641-937B-4AF93B6C438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717043" y="5445919"/>
            <a:ext cx="4714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/>
              <a:t>T</a:t>
            </a:r>
            <a:r>
              <a:rPr lang="en-US" baseline="-25000"/>
              <a:t>s</a:t>
            </a:r>
            <a:endParaRPr lang="en-US"/>
          </a:p>
        </p:txBody>
      </p:sp>
      <p:sp>
        <p:nvSpPr>
          <p:cNvPr id="32" name="Text Box 10">
            <a:extLst>
              <a:ext uri="{FF2B5EF4-FFF2-40B4-BE49-F238E27FC236}">
                <a16:creationId xmlns:a16="http://schemas.microsoft.com/office/drawing/2014/main" id="{65E9F607-580E-7F4E-B2F5-376978F142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48393" y="6288882"/>
            <a:ext cx="3831498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 err="1">
                <a:solidFill>
                  <a:srgbClr val="0039AC"/>
                </a:solidFill>
              </a:rPr>
              <a:t>Crewes</a:t>
            </a:r>
            <a:r>
              <a:rPr lang="en-US" i="1" dirty="0">
                <a:solidFill>
                  <a:srgbClr val="0039AC"/>
                </a:solidFill>
              </a:rPr>
              <a:t> </a:t>
            </a:r>
            <a:r>
              <a:rPr lang="en-US" i="1" dirty="0" err="1">
                <a:solidFill>
                  <a:srgbClr val="0039AC"/>
                </a:solidFill>
              </a:rPr>
              <a:t>Zoeppritz</a:t>
            </a:r>
            <a:r>
              <a:rPr lang="en-US" i="1" dirty="0">
                <a:solidFill>
                  <a:srgbClr val="0039AC"/>
                </a:solidFill>
              </a:rPr>
              <a:t> Explorer</a:t>
            </a:r>
          </a:p>
        </p:txBody>
      </p:sp>
      <p:sp>
        <p:nvSpPr>
          <p:cNvPr id="33" name="TextBox 1">
            <a:extLst>
              <a:ext uri="{FF2B5EF4-FFF2-40B4-BE49-F238E27FC236}">
                <a16:creationId xmlns:a16="http://schemas.microsoft.com/office/drawing/2014/main" id="{0C86378C-E6F5-BF48-93AA-28A27C9349A4}"/>
              </a:ext>
            </a:extLst>
          </p:cNvPr>
          <p:cNvSpPr txBox="1"/>
          <p:nvPr/>
        </p:nvSpPr>
        <p:spPr>
          <a:xfrm>
            <a:off x="2835730" y="2016919"/>
            <a:ext cx="1877738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sz="1600" dirty="0"/>
              <a:t>(T = “Transmitted”;</a:t>
            </a:r>
          </a:p>
          <a:p>
            <a:r>
              <a:rPr lang="en-US" sz="1600" dirty="0"/>
              <a:t> R = “Reflected”)</a:t>
            </a:r>
          </a:p>
        </p:txBody>
      </p:sp>
    </p:spTree>
    <p:extLst>
      <p:ext uri="{BB962C8B-B14F-4D97-AF65-F5344CB8AC3E}">
        <p14:creationId xmlns:p14="http://schemas.microsoft.com/office/powerpoint/2010/main" val="26699282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3C36A7F5-8836-E9A4-DF2C-D14AE341B2F4}"/>
              </a:ext>
            </a:extLst>
          </p:cNvPr>
          <p:cNvGrpSpPr/>
          <p:nvPr/>
        </p:nvGrpSpPr>
        <p:grpSpPr>
          <a:xfrm>
            <a:off x="1885520" y="1659498"/>
            <a:ext cx="8420960" cy="3539005"/>
            <a:chOff x="1677626" y="852211"/>
            <a:chExt cx="8420960" cy="3539005"/>
          </a:xfrm>
        </p:grpSpPr>
        <p:sp>
          <p:nvSpPr>
            <p:cNvPr id="5" name="Text Box 30">
              <a:extLst>
                <a:ext uri="{FF2B5EF4-FFF2-40B4-BE49-F238E27FC236}">
                  <a16:creationId xmlns:a16="http://schemas.microsoft.com/office/drawing/2014/main" id="{D8FA5D91-7962-A487-D516-856EEF5A394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677626" y="852211"/>
              <a:ext cx="8420960" cy="27699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lc="http://schemas.openxmlformats.org/drawingml/2006/lockedCanvas"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lc="http://schemas.openxmlformats.org/drawingml/2006/lockedCanvas"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lc="http://schemas.openxmlformats.org/drawingml/2006/lockedCanvas" xmlns:a14="http://schemas.microsoft.com/office/drawing/2010/main" xmlns="">
                  <a:effectLst>
                    <a:outerShdw blurRad="63500" dist="38099" dir="2700000" algn="ctr" rotWithShape="0">
                      <a:schemeClr val="bg2">
                        <a:alpha val="74998"/>
                      </a:schemeClr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5pPr>
              <a:lvl6pPr marL="22860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6pPr>
              <a:lvl7pPr marL="27432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7pPr>
              <a:lvl8pPr marL="32004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8pPr>
              <a:lvl9pPr marL="3657600" algn="l" defTabSz="457200" rtl="0" eaLnBrk="1" latinLnBrk="0" hangingPunct="1">
                <a:defRPr sz="2400" kern="1200">
                  <a:solidFill>
                    <a:schemeClr val="tx1"/>
                  </a:solidFill>
                  <a:latin typeface="Arial" charset="0"/>
                  <a:ea typeface="ＭＳ Ｐゴシック" charset="0"/>
                  <a:cs typeface="+mn-cs"/>
                </a:defRPr>
              </a:lvl9pPr>
            </a:lstStyle>
            <a:p>
              <a:r>
                <a:rPr lang="en-US" i="1" dirty="0">
                  <a:solidFill>
                    <a:srgbClr val="FF0000"/>
                  </a:solidFill>
                  <a:latin typeface="Arial Black" charset="0"/>
                </a:rPr>
                <a:t>Last time continued: </a:t>
              </a:r>
              <a:r>
                <a:rPr lang="en-US" i="1" dirty="0">
                  <a:solidFill>
                    <a:srgbClr val="0039AC"/>
                  </a:solidFill>
                  <a:latin typeface="Arial Black" charset="0"/>
                </a:rPr>
                <a:t>Amplitude</a:t>
              </a:r>
              <a:endParaRPr lang="en-US" dirty="0">
                <a:solidFill>
                  <a:srgbClr val="0039AC"/>
                </a:solidFill>
              </a:endParaRPr>
            </a:p>
            <a:p>
              <a:r>
                <a:rPr lang="en-US" dirty="0">
                  <a:solidFill>
                    <a:srgbClr val="0039AC"/>
                  </a:solidFill>
                </a:rPr>
                <a:t>• </a:t>
              </a:r>
              <a:r>
                <a:rPr lang="en-US" dirty="0">
                  <a:solidFill>
                    <a:srgbClr val="0003AA"/>
                  </a:solidFill>
                </a:rPr>
                <a:t>For a refracted </a:t>
              </a:r>
              <a:r>
                <a:rPr lang="en-US" i="1" dirty="0">
                  <a:solidFill>
                    <a:srgbClr val="FF0000"/>
                  </a:solidFill>
                  <a:latin typeface="Arial Black" charset="0"/>
                </a:rPr>
                <a:t>head wave</a:t>
              </a:r>
              <a:r>
                <a:rPr lang="en-US" dirty="0">
                  <a:solidFill>
                    <a:srgbClr val="0039AC"/>
                  </a:solidFill>
                </a:rPr>
                <a:t>, geometrical spreading is</a:t>
              </a:r>
            </a:p>
            <a:p>
              <a:r>
                <a:rPr lang="en-US" dirty="0">
                  <a:solidFill>
                    <a:srgbClr val="0039AC"/>
                  </a:solidFill>
                </a:rPr>
                <a:t>   </a:t>
              </a:r>
              <a:r>
                <a:rPr lang="en-US" i="1" dirty="0">
                  <a:solidFill>
                    <a:srgbClr val="FF0000"/>
                  </a:solidFill>
                  <a:latin typeface="Arial Black" charset="0"/>
                </a:rPr>
                <a:t>cylindrical spreading</a:t>
              </a:r>
              <a:r>
                <a:rPr lang="en-US" sz="1200" i="1" dirty="0">
                  <a:solidFill>
                    <a:srgbClr val="FF0000"/>
                  </a:solidFill>
                  <a:latin typeface="Arial Black" charset="0"/>
                </a:rPr>
                <a:t> </a:t>
              </a:r>
              <a:r>
                <a:rPr lang="en-US" dirty="0">
                  <a:solidFill>
                    <a:srgbClr val="0003AA"/>
                  </a:solidFill>
                </a:rPr>
                <a:t>:</a:t>
              </a:r>
            </a:p>
            <a:p>
              <a:endParaRPr lang="en-US" dirty="0">
                <a:solidFill>
                  <a:srgbClr val="0039AC"/>
                </a:solidFill>
              </a:endParaRPr>
            </a:p>
            <a:p>
              <a:endParaRPr lang="en-US" sz="3000" dirty="0">
                <a:solidFill>
                  <a:srgbClr val="0039AC"/>
                </a:solidFill>
              </a:endParaRPr>
            </a:p>
            <a:p>
              <a:r>
                <a:rPr lang="en-US" dirty="0">
                  <a:solidFill>
                    <a:srgbClr val="0003AA"/>
                  </a:solidFill>
                </a:rPr>
                <a:t>• </a:t>
              </a:r>
              <a:r>
                <a:rPr lang="en-US" i="1" dirty="0">
                  <a:solidFill>
                    <a:srgbClr val="FF0000"/>
                  </a:solidFill>
                  <a:latin typeface="Arial Black" charset="0"/>
                </a:rPr>
                <a:t>Anelastic Attenuation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dirty="0">
                  <a:solidFill>
                    <a:srgbClr val="0039AC"/>
                  </a:solidFill>
                </a:rPr>
                <a:t>converts part of the elastic</a:t>
              </a:r>
            </a:p>
            <a:p>
              <a:r>
                <a:rPr lang="en-US" dirty="0">
                  <a:solidFill>
                    <a:srgbClr val="0039AC"/>
                  </a:solidFill>
                </a:rPr>
                <a:t>   wave energy to work and </a:t>
              </a:r>
              <a:r>
                <a:rPr lang="en-US" dirty="0">
                  <a:solidFill>
                    <a:srgbClr val="0003AA"/>
                  </a:solidFill>
                </a:rPr>
                <a:t>depends on </a:t>
              </a:r>
              <a:r>
                <a:rPr lang="en-US" i="1" dirty="0">
                  <a:solidFill>
                    <a:srgbClr val="FF0000"/>
                  </a:solidFill>
                  <a:latin typeface="Arial Black" charset="0"/>
                </a:rPr>
                <a:t>Quality Factor</a:t>
              </a:r>
              <a:r>
                <a:rPr lang="en-US" dirty="0">
                  <a:solidFill>
                    <a:srgbClr val="FF0000"/>
                  </a:solidFill>
                </a:rPr>
                <a:t> </a:t>
              </a:r>
              <a:r>
                <a:rPr lang="en-US" i="1" dirty="0">
                  <a:latin typeface="Times New Roman" charset="0"/>
                </a:rPr>
                <a:t>Q</a:t>
              </a:r>
              <a:r>
                <a:rPr lang="en-US" dirty="0">
                  <a:solidFill>
                    <a:srgbClr val="0003AA"/>
                  </a:solidFill>
                </a:rPr>
                <a:t>:</a:t>
              </a:r>
              <a:endParaRPr lang="en-US" dirty="0">
                <a:solidFill>
                  <a:srgbClr val="0039AC"/>
                </a:solidFill>
              </a:endParaRPr>
            </a:p>
          </p:txBody>
        </p:sp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08B5F020-2954-9619-F8C7-13E2370A32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35669" y="2052539"/>
              <a:ext cx="904875" cy="730250"/>
            </a:xfrm>
            <a:prstGeom prst="rect">
              <a:avLst/>
            </a:prstGeom>
            <a:solidFill>
              <a:srgbClr val="BBBBBB"/>
            </a:solidFill>
            <a:ln w="5080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7955BF1-E60C-7C63-F584-32F27CF399F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26106" y="3629216"/>
              <a:ext cx="1524000" cy="762000"/>
            </a:xfrm>
            <a:prstGeom prst="rect">
              <a:avLst/>
            </a:prstGeom>
            <a:solidFill>
              <a:srgbClr val="BBBBBB"/>
            </a:solidFill>
            <a:ln w="50800">
              <a:solidFill>
                <a:srgbClr val="FF0000"/>
              </a:solidFill>
              <a:miter lim="800000"/>
              <a:headEnd/>
              <a:tailEnd/>
            </a:ln>
            <a:effectLst/>
          </p:spPr>
        </p:pic>
      </p:grpSp>
    </p:spTree>
    <p:extLst>
      <p:ext uri="{BB962C8B-B14F-4D97-AF65-F5344CB8AC3E}">
        <p14:creationId xmlns:p14="http://schemas.microsoft.com/office/powerpoint/2010/main" val="28530590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32">
            <a:extLst>
              <a:ext uri="{FF2B5EF4-FFF2-40B4-BE49-F238E27FC236}">
                <a16:creationId xmlns:a16="http://schemas.microsoft.com/office/drawing/2014/main" id="{60678FDD-D8D0-AD45-9105-F8C52DA462A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1787" y="352336"/>
            <a:ext cx="3708400" cy="4800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7DEDB04F-0AB8-6F43-9639-CFF5B7F4FF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5587" y="1408024"/>
            <a:ext cx="5254625" cy="300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35" name="Text Box 5">
            <a:extLst>
              <a:ext uri="{FF2B5EF4-FFF2-40B4-BE49-F238E27FC236}">
                <a16:creationId xmlns:a16="http://schemas.microsoft.com/office/drawing/2014/main" id="{9B8C1A03-B20E-D049-B2EC-8F6921B6EB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11387" y="5305336"/>
            <a:ext cx="7900570" cy="1200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accent2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dirty="0">
                <a:solidFill>
                  <a:srgbClr val="0039AC"/>
                </a:solidFill>
              </a:rPr>
              <a:t>Note seismic attenuation gives different information than</a:t>
            </a:r>
          </a:p>
          <a:p>
            <a:r>
              <a:rPr lang="en-US" dirty="0">
                <a:solidFill>
                  <a:srgbClr val="0039AC"/>
                </a:solidFill>
              </a:rPr>
              <a:t>velocity and can be helpful for interpreting subsurface</a:t>
            </a:r>
          </a:p>
          <a:p>
            <a:r>
              <a:rPr lang="en-US" dirty="0">
                <a:solidFill>
                  <a:srgbClr val="0039AC"/>
                </a:solidFill>
              </a:rPr>
              <a:t>properties (but it is challenging to image!)</a:t>
            </a:r>
          </a:p>
        </p:txBody>
      </p:sp>
    </p:spTree>
    <p:extLst>
      <p:ext uri="{BB962C8B-B14F-4D97-AF65-F5344CB8AC3E}">
        <p14:creationId xmlns:p14="http://schemas.microsoft.com/office/powerpoint/2010/main" val="23068782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982A8C-F90E-A146-AA60-485F8C6858B7}"/>
              </a:ext>
            </a:extLst>
          </p:cNvPr>
          <p:cNvSpPr txBox="1"/>
          <p:nvPr/>
        </p:nvSpPr>
        <p:spPr>
          <a:xfrm>
            <a:off x="1743607" y="113590"/>
            <a:ext cx="720742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Imaging seismic attenuation is challenging because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amplitude is also affected by multipathing, energy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partitioning, and scattering: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82A412D9-CC8F-1F4C-A244-904582CFEB2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834"/>
          <a:stretch/>
        </p:blipFill>
        <p:spPr bwMode="auto">
          <a:xfrm>
            <a:off x="3799588" y="1437860"/>
            <a:ext cx="6830312" cy="53034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 Box 6">
            <a:extLst>
              <a:ext uri="{FF2B5EF4-FFF2-40B4-BE49-F238E27FC236}">
                <a16:creationId xmlns:a16="http://schemas.microsoft.com/office/drawing/2014/main" id="{BEB74ADD-D912-754C-98EB-DDB7B3BE8E0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42912" y="2288002"/>
            <a:ext cx="2486130" cy="28623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Multipathing: </a:t>
            </a:r>
          </a:p>
          <a:p>
            <a:endParaRPr lang="en-US" sz="1200" dirty="0">
              <a:solidFill>
                <a:srgbClr val="0039AC"/>
              </a:solidFill>
              <a:cs typeface="ＭＳ Ｐゴシック" charset="0"/>
            </a:endParaRP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Seismic waves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can be focused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and defocused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by velocity</a:t>
            </a:r>
          </a:p>
          <a:p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variations</a:t>
            </a:r>
          </a:p>
          <a:p>
            <a:r>
              <a:rPr lang="en-US" dirty="0">
                <a:solidFill>
                  <a:srgbClr val="0039AC"/>
                </a:solidFill>
              </a:rPr>
              <a:t>in the medium.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3D11FC7-4BFD-E346-AFCB-8CF0DE536876}"/>
              </a:ext>
            </a:extLst>
          </p:cNvPr>
          <p:cNvSpPr txBox="1"/>
          <p:nvPr/>
        </p:nvSpPr>
        <p:spPr>
          <a:xfrm>
            <a:off x="5554554" y="1567543"/>
            <a:ext cx="33712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Stein &amp; </a:t>
            </a:r>
            <a:r>
              <a:rPr lang="en-US" sz="1600" dirty="0" err="1">
                <a:latin typeface="Arial" panose="020B0604020202020204" pitchFamily="34" charset="0"/>
                <a:cs typeface="Arial" panose="020B0604020202020204" pitchFamily="34" charset="0"/>
              </a:rPr>
              <a:t>Wysession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, Blackwell 2003</a:t>
            </a:r>
          </a:p>
        </p:txBody>
      </p:sp>
    </p:spTree>
    <p:extLst>
      <p:ext uri="{BB962C8B-B14F-4D97-AF65-F5344CB8AC3E}">
        <p14:creationId xmlns:p14="http://schemas.microsoft.com/office/powerpoint/2010/main" val="204867507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Oval 55">
            <a:extLst>
              <a:ext uri="{FF2B5EF4-FFF2-40B4-BE49-F238E27FC236}">
                <a16:creationId xmlns:a16="http://schemas.microsoft.com/office/drawing/2014/main" id="{9B8809A1-9A9C-3B49-8E64-5DB3CCE8F58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14500" y="1012031"/>
            <a:ext cx="8305800" cy="4343400"/>
          </a:xfrm>
          <a:prstGeom prst="ellipse">
            <a:avLst/>
          </a:prstGeom>
          <a:solidFill>
            <a:schemeClr val="accent5">
              <a:lumMod val="40000"/>
              <a:lumOff val="6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57" name="Oval 56">
            <a:extLst>
              <a:ext uri="{FF2B5EF4-FFF2-40B4-BE49-F238E27FC236}">
                <a16:creationId xmlns:a16="http://schemas.microsoft.com/office/drawing/2014/main" id="{A5BB9C9E-50CF-6D45-8E59-DA37DDB70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2802731"/>
            <a:ext cx="1981200" cy="762000"/>
          </a:xfrm>
          <a:prstGeom prst="ellipse">
            <a:avLst/>
          </a:prstGeom>
          <a:solidFill>
            <a:srgbClr val="FF94A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Partial Melt</a:t>
            </a:r>
          </a:p>
        </p:txBody>
      </p:sp>
      <p:sp>
        <p:nvSpPr>
          <p:cNvPr id="58" name="Oval 57">
            <a:extLst>
              <a:ext uri="{FF2B5EF4-FFF2-40B4-BE49-F238E27FC236}">
                <a16:creationId xmlns:a16="http://schemas.microsoft.com/office/drawing/2014/main" id="{76591CE7-1BFE-0B43-9AC2-D8B6093907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802731"/>
            <a:ext cx="1981200" cy="762000"/>
          </a:xfrm>
          <a:prstGeom prst="ellipse">
            <a:avLst/>
          </a:prstGeom>
          <a:solidFill>
            <a:srgbClr val="FF94A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Composition</a:t>
            </a:r>
          </a:p>
        </p:txBody>
      </p:sp>
      <p:sp>
        <p:nvSpPr>
          <p:cNvPr id="59" name="Oval 58">
            <a:extLst>
              <a:ext uri="{FF2B5EF4-FFF2-40B4-BE49-F238E27FC236}">
                <a16:creationId xmlns:a16="http://schemas.microsoft.com/office/drawing/2014/main" id="{A00B4EA9-3B91-7F41-B983-47AC1662B4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4402931"/>
            <a:ext cx="2286000" cy="762000"/>
          </a:xfrm>
          <a:prstGeom prst="ellipse">
            <a:avLst/>
          </a:prstGeom>
          <a:solidFill>
            <a:srgbClr val="FF94A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Porosity/Fluid</a:t>
            </a:r>
          </a:p>
        </p:txBody>
      </p:sp>
      <p:sp>
        <p:nvSpPr>
          <p:cNvPr id="60" name="Oval 59">
            <a:extLst>
              <a:ext uri="{FF2B5EF4-FFF2-40B4-BE49-F238E27FC236}">
                <a16:creationId xmlns:a16="http://schemas.microsoft.com/office/drawing/2014/main" id="{E50CEC04-E55A-FD4D-9FEB-798774F7AA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6800" y="1202531"/>
            <a:ext cx="1981200" cy="762000"/>
          </a:xfrm>
          <a:prstGeom prst="ellipse">
            <a:avLst/>
          </a:prstGeom>
          <a:solidFill>
            <a:srgbClr val="FF94A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Temperature</a:t>
            </a:r>
          </a:p>
        </p:txBody>
      </p:sp>
      <p:sp>
        <p:nvSpPr>
          <p:cNvPr id="61" name="Oval 60">
            <a:extLst>
              <a:ext uri="{FF2B5EF4-FFF2-40B4-BE49-F238E27FC236}">
                <a16:creationId xmlns:a16="http://schemas.microsoft.com/office/drawing/2014/main" id="{D3BF5B01-CC12-3444-95A5-481C3EE2D9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72400" y="2802731"/>
            <a:ext cx="1981200" cy="762000"/>
          </a:xfrm>
          <a:prstGeom prst="ellipse">
            <a:avLst/>
          </a:prstGeom>
          <a:solidFill>
            <a:srgbClr val="FF94A0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Pressure</a:t>
            </a:r>
          </a:p>
        </p:txBody>
      </p:sp>
      <p:sp>
        <p:nvSpPr>
          <p:cNvPr id="62" name="Text Box 9">
            <a:extLst>
              <a:ext uri="{FF2B5EF4-FFF2-40B4-BE49-F238E27FC236}">
                <a16:creationId xmlns:a16="http://schemas.microsoft.com/office/drawing/2014/main" id="{CE2AD0FE-88CF-8642-8F0A-837670CAC86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74900" y="251619"/>
            <a:ext cx="7593745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Seismic velocity depends on a lot of fields, </a:t>
            </a:r>
            <a:r>
              <a:rPr lang="en-US" i="1" dirty="0">
                <a:solidFill>
                  <a:srgbClr val="0039AC"/>
                </a:solidFill>
                <a:latin typeface="Arial Black" charset="0"/>
                <a:cs typeface="ＭＳ Ｐゴシック" charset="0"/>
              </a:rPr>
              <a:t>but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 not all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are independent:</a:t>
            </a:r>
          </a:p>
        </p:txBody>
      </p:sp>
      <p:sp>
        <p:nvSpPr>
          <p:cNvPr id="63" name="Line 10">
            <a:extLst>
              <a:ext uri="{FF2B5EF4-FFF2-40B4-BE49-F238E27FC236}">
                <a16:creationId xmlns:a16="http://schemas.microsoft.com/office/drawing/2014/main" id="{F1A33CEB-02E1-154C-8B9A-2DCE1EB8E010}"/>
              </a:ext>
            </a:extLst>
          </p:cNvPr>
          <p:cNvSpPr>
            <a:spLocks noChangeShapeType="1"/>
          </p:cNvSpPr>
          <p:nvPr/>
        </p:nvSpPr>
        <p:spPr bwMode="auto">
          <a:xfrm>
            <a:off x="5867400" y="1964531"/>
            <a:ext cx="0" cy="838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4" name="Line 11">
            <a:extLst>
              <a:ext uri="{FF2B5EF4-FFF2-40B4-BE49-F238E27FC236}">
                <a16:creationId xmlns:a16="http://schemas.microsoft.com/office/drawing/2014/main" id="{7A7192E3-B7B4-0745-9868-40DC63AA84FA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858000" y="3183731"/>
            <a:ext cx="9144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5" name="Line 12">
            <a:extLst>
              <a:ext uri="{FF2B5EF4-FFF2-40B4-BE49-F238E27FC236}">
                <a16:creationId xmlns:a16="http://schemas.microsoft.com/office/drawing/2014/main" id="{05633F00-F80C-1141-AC34-1A084875F48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867400" y="3564731"/>
            <a:ext cx="0" cy="83820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6" name="Line 13">
            <a:extLst>
              <a:ext uri="{FF2B5EF4-FFF2-40B4-BE49-F238E27FC236}">
                <a16:creationId xmlns:a16="http://schemas.microsoft.com/office/drawing/2014/main" id="{D2DC8B2F-1AE5-064D-9EDF-48F382D96087}"/>
              </a:ext>
            </a:extLst>
          </p:cNvPr>
          <p:cNvSpPr>
            <a:spLocks noChangeShapeType="1"/>
          </p:cNvSpPr>
          <p:nvPr/>
        </p:nvSpPr>
        <p:spPr bwMode="auto">
          <a:xfrm>
            <a:off x="3886200" y="3183731"/>
            <a:ext cx="990600" cy="0"/>
          </a:xfrm>
          <a:prstGeom prst="line">
            <a:avLst/>
          </a:prstGeom>
          <a:noFill/>
          <a:ln w="7620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7" name="Text Box 14">
            <a:extLst>
              <a:ext uri="{FF2B5EF4-FFF2-40B4-BE49-F238E27FC236}">
                <a16:creationId xmlns:a16="http://schemas.microsoft.com/office/drawing/2014/main" id="{B26A3B1D-C78D-CE4E-8A91-D811BDE1998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65438" y="5784056"/>
            <a:ext cx="660309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And some fields can be determined to within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small uncertainty (e.g. pressure at given depth)</a:t>
            </a:r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2A141FF9-0023-4247-9A61-A5A87281FB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300" y="4974431"/>
            <a:ext cx="1981200" cy="76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Density</a:t>
            </a:r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9D30245-7514-CC4F-851A-85003DE7751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96300" y="783431"/>
            <a:ext cx="1981200" cy="762000"/>
          </a:xfrm>
          <a:prstGeom prst="ellipse">
            <a:avLst/>
          </a:prstGeom>
          <a:solidFill>
            <a:schemeClr val="accent1">
              <a:lumMod val="60000"/>
              <a:lumOff val="40000"/>
            </a:schemeClr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algn="ctr"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Velocity</a:t>
            </a:r>
          </a:p>
        </p:txBody>
      </p:sp>
      <p:sp>
        <p:nvSpPr>
          <p:cNvPr id="70" name="Line 17">
            <a:extLst>
              <a:ext uri="{FF2B5EF4-FFF2-40B4-BE49-F238E27FC236}">
                <a16:creationId xmlns:a16="http://schemas.microsoft.com/office/drawing/2014/main" id="{944BAAB1-9F3E-574B-A8B5-CD8C23078623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1900" y="1393031"/>
            <a:ext cx="1143000" cy="990600"/>
          </a:xfrm>
          <a:prstGeom prst="line">
            <a:avLst/>
          </a:prstGeom>
          <a:noFill/>
          <a:ln w="762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1" name="Line 18">
            <a:extLst>
              <a:ext uri="{FF2B5EF4-FFF2-40B4-BE49-F238E27FC236}">
                <a16:creationId xmlns:a16="http://schemas.microsoft.com/office/drawing/2014/main" id="{43770E55-9A54-2648-8A9F-221E3D1E75AC}"/>
              </a:ext>
            </a:extLst>
          </p:cNvPr>
          <p:cNvSpPr>
            <a:spLocks noChangeShapeType="1"/>
          </p:cNvSpPr>
          <p:nvPr/>
        </p:nvSpPr>
        <p:spPr bwMode="auto">
          <a:xfrm>
            <a:off x="7658100" y="4060031"/>
            <a:ext cx="990600" cy="1066800"/>
          </a:xfrm>
          <a:prstGeom prst="line">
            <a:avLst/>
          </a:prstGeom>
          <a:noFill/>
          <a:ln w="76200">
            <a:solidFill>
              <a:srgbClr val="0039AC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noFill/>
              </a14:hiddenFill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7111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Vp">
            <a:extLst>
              <a:ext uri="{FF2B5EF4-FFF2-40B4-BE49-F238E27FC236}">
                <a16:creationId xmlns:a16="http://schemas.microsoft.com/office/drawing/2014/main" id="{C208B6A6-91AD-9549-9384-ADBBEE1CA47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37" y="89694"/>
            <a:ext cx="3770313" cy="341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 descr="Vs">
            <a:extLst>
              <a:ext uri="{FF2B5EF4-FFF2-40B4-BE49-F238E27FC236}">
                <a16:creationId xmlns:a16="http://schemas.microsoft.com/office/drawing/2014/main" id="{D0D45F42-19E9-074B-8542-D0F361B024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07" t="7214" r="803" b="10550"/>
          <a:stretch>
            <a:fillRect/>
          </a:stretch>
        </p:blipFill>
        <p:spPr bwMode="auto">
          <a:xfrm>
            <a:off x="6129337" y="91281"/>
            <a:ext cx="4200525" cy="34194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 descr="Qs">
            <a:extLst>
              <a:ext uri="{FF2B5EF4-FFF2-40B4-BE49-F238E27FC236}">
                <a16:creationId xmlns:a16="http://schemas.microsoft.com/office/drawing/2014/main" id="{76197058-1210-4D42-8704-586D21966F6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772" t="8978" b="12009"/>
          <a:stretch>
            <a:fillRect/>
          </a:stretch>
        </p:blipFill>
        <p:spPr bwMode="auto">
          <a:xfrm>
            <a:off x="6161087" y="3571081"/>
            <a:ext cx="3778250" cy="3197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 Box 6">
            <a:extLst>
              <a:ext uri="{FF2B5EF4-FFF2-40B4-BE49-F238E27FC236}">
                <a16:creationId xmlns:a16="http://schemas.microsoft.com/office/drawing/2014/main" id="{9FE5371F-6FD5-9241-88BB-3D7A6A9520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13790" y="3793134"/>
            <a:ext cx="4733988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Example: Seismic properties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from the Rio Grande Rift region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of CO &amp; NM (all at 100 km depth)</a:t>
            </a:r>
          </a:p>
          <a:p>
            <a:pPr eaLnBrk="0" hangingPunct="0"/>
            <a:endParaRPr lang="en-US" dirty="0">
              <a:solidFill>
                <a:srgbClr val="0039AC"/>
              </a:solidFill>
              <a:cs typeface="ＭＳ Ｐゴシック" charset="0"/>
            </a:endParaRP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Here, “</a:t>
            </a:r>
            <a:r>
              <a:rPr lang="en-US" dirty="0">
                <a:latin typeface="Symbol" pitchFamily="2" charset="2"/>
                <a:cs typeface="ＭＳ Ｐゴシック" charset="0"/>
              </a:rPr>
              <a:t>D</a:t>
            </a:r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” denotes a % or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fractional difference from a </a:t>
            </a:r>
          </a:p>
          <a:p>
            <a:pPr eaLnBrk="0" hangingPunct="0"/>
            <a:r>
              <a:rPr lang="en-US" dirty="0">
                <a:solidFill>
                  <a:srgbClr val="0039AC"/>
                </a:solidFill>
                <a:cs typeface="ＭＳ Ｐゴシック" charset="0"/>
              </a:rPr>
              <a:t>simple 1D model!</a:t>
            </a:r>
          </a:p>
        </p:txBody>
      </p:sp>
    </p:spTree>
    <p:extLst>
      <p:ext uri="{BB962C8B-B14F-4D97-AF65-F5344CB8AC3E}">
        <p14:creationId xmlns:p14="http://schemas.microsoft.com/office/powerpoint/2010/main" val="269592177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PnQp">
            <a:extLst>
              <a:ext uri="{FF2B5EF4-FFF2-40B4-BE49-F238E27FC236}">
                <a16:creationId xmlns:a16="http://schemas.microsoft.com/office/drawing/2014/main" id="{6EBDB42D-BB2D-2745-BC7B-8FE6673E7F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1433" y="34925"/>
            <a:ext cx="4908550" cy="3082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16" descr="SnQs">
            <a:extLst>
              <a:ext uri="{FF2B5EF4-FFF2-40B4-BE49-F238E27FC236}">
                <a16:creationId xmlns:a16="http://schemas.microsoft.com/office/drawing/2014/main" id="{99DD5249-E10C-8644-8905-BB0656FFFF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6358" y="3046413"/>
            <a:ext cx="4838700" cy="30702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7" descr="PnQp">
            <a:extLst>
              <a:ext uri="{FF2B5EF4-FFF2-40B4-BE49-F238E27FC236}">
                <a16:creationId xmlns:a16="http://schemas.microsoft.com/office/drawing/2014/main" id="{41CCE271-68F0-2049-A350-E77DEB007A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1183" y="6026150"/>
            <a:ext cx="3830638" cy="79692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 Box 8">
            <a:extLst>
              <a:ext uri="{FF2B5EF4-FFF2-40B4-BE49-F238E27FC236}">
                <a16:creationId xmlns:a16="http://schemas.microsoft.com/office/drawing/2014/main" id="{58E3D93E-F06E-FC42-9E28-9C9144CC8A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429658" y="3282950"/>
            <a:ext cx="2144713" cy="3111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1500" i="1"/>
              <a:t>Pasyanos, BSSA, 2013</a:t>
            </a:r>
          </a:p>
        </p:txBody>
      </p:sp>
      <p:sp>
        <p:nvSpPr>
          <p:cNvPr id="20" name="Text Box 10">
            <a:extLst>
              <a:ext uri="{FF2B5EF4-FFF2-40B4-BE49-F238E27FC236}">
                <a16:creationId xmlns:a16="http://schemas.microsoft.com/office/drawing/2014/main" id="{10859774-8981-DA4C-8FFD-8BCE84B3CED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471" y="2454275"/>
            <a:ext cx="887412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200" i="1">
                <a:latin typeface="Times New Roman" charset="0"/>
              </a:rPr>
              <a:t>Pn-Q</a:t>
            </a:r>
            <a:r>
              <a:rPr lang="en-US" sz="2200" i="1" baseline="-25000">
                <a:latin typeface="Times New Roman" charset="0"/>
              </a:rPr>
              <a:t>P</a:t>
            </a:r>
            <a:endParaRPr lang="en-US" sz="2200" i="1">
              <a:latin typeface="Times New Roman" charset="0"/>
            </a:endParaRPr>
          </a:p>
        </p:txBody>
      </p:sp>
      <p:sp>
        <p:nvSpPr>
          <p:cNvPr id="21" name="Text Box 12">
            <a:extLst>
              <a:ext uri="{FF2B5EF4-FFF2-40B4-BE49-F238E27FC236}">
                <a16:creationId xmlns:a16="http://schemas.microsoft.com/office/drawing/2014/main" id="{567E7B08-6272-3244-9D20-C7951613440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89871" y="5495925"/>
            <a:ext cx="835025" cy="417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 xmlns:lc="http://schemas.openxmlformats.org/drawingml/2006/lockedCanvas">
                <a:solidFill>
                  <a:srgbClr val="00B8FF"/>
                </a:solidFill>
              </a14:hiddenFill>
            </a:ex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200" i="1">
                <a:latin typeface="Times New Roman" charset="0"/>
              </a:rPr>
              <a:t>Sn-Q</a:t>
            </a:r>
            <a:r>
              <a:rPr lang="en-US" sz="2200" i="1" baseline="-25000">
                <a:latin typeface="Times New Roman" charset="0"/>
              </a:rPr>
              <a:t>S</a:t>
            </a:r>
            <a:endParaRPr lang="en-US" sz="2200" i="1">
              <a:latin typeface="Times New Roman" charset="0"/>
            </a:endParaRPr>
          </a:p>
        </p:txBody>
      </p:sp>
      <p:sp>
        <p:nvSpPr>
          <p:cNvPr id="22" name="Text Box 13">
            <a:extLst>
              <a:ext uri="{FF2B5EF4-FFF2-40B4-BE49-F238E27FC236}">
                <a16:creationId xmlns:a16="http://schemas.microsoft.com/office/drawing/2014/main" id="{B0FDFD03-91C6-594C-BD48-22867F827EE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91621" y="242888"/>
            <a:ext cx="1879902" cy="468477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xmlns:lc="http://schemas.openxmlformats.org/drawingml/2006/lockedCanva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lIns="82945" tIns="41473" rIns="82945" bIns="41473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pPr eaLnBrk="0" hangingPunct="0"/>
            <a:r>
              <a:rPr lang="en-US" sz="2500" i="1" dirty="0">
                <a:solidFill>
                  <a:srgbClr val="0039AC"/>
                </a:solidFill>
                <a:latin typeface="Arial Black" charset="0"/>
              </a:rPr>
              <a:t>Measured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A12A1F10-2855-3B46-A360-1CB37ED2CA46}"/>
              </a:ext>
            </a:extLst>
          </p:cNvPr>
          <p:cNvSpPr txBox="1"/>
          <p:nvPr/>
        </p:nvSpPr>
        <p:spPr>
          <a:xfrm>
            <a:off x="1806095" y="982177"/>
            <a:ext cx="2630848" cy="489364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sz="2400" dirty="0" err="1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Pn</a:t>
            </a:r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 is a refracted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wave from the top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the mantle (&amp;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earliest arrival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earthquakes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at ~100 to ~1200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km distance)</a:t>
            </a: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patterns 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 you see?</a:t>
            </a:r>
          </a:p>
          <a:p>
            <a:endParaRPr lang="en-US" sz="2400" dirty="0">
              <a:solidFill>
                <a:srgbClr val="0039AC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Why might this</a:t>
            </a:r>
          </a:p>
          <a:p>
            <a:r>
              <a:rPr lang="en-US" sz="2400" dirty="0">
                <a:solidFill>
                  <a:srgbClr val="0039AC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matter?</a:t>
            </a:r>
          </a:p>
        </p:txBody>
      </p:sp>
    </p:spTree>
    <p:extLst>
      <p:ext uri="{BB962C8B-B14F-4D97-AF65-F5344CB8AC3E}">
        <p14:creationId xmlns:p14="http://schemas.microsoft.com/office/powerpoint/2010/main" val="1723157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Box 3">
            <a:extLst>
              <a:ext uri="{FF2B5EF4-FFF2-40B4-BE49-F238E27FC236}">
                <a16:creationId xmlns:a16="http://schemas.microsoft.com/office/drawing/2014/main" id="{8C6C4F2A-D925-9145-97D3-EC04744A4F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3456" y="2262188"/>
            <a:ext cx="7685087" cy="2333625"/>
          </a:xfrm>
          <a:prstGeom prst="rect">
            <a:avLst/>
          </a:prstGeom>
          <a:solidFill>
            <a:srgbClr val="C8C8C8"/>
          </a:solidFill>
          <a:ln w="508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In this course, I cannot emphasize enough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  that using more than one type of 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  measurement, and more than one 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  geophysical property, will provide far more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  insight into the subsurface than using a</a:t>
            </a:r>
          </a:p>
          <a:p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  single imaging tool.</a:t>
            </a:r>
            <a:endParaRPr lang="en-US" dirty="0">
              <a:solidFill>
                <a:srgbClr val="0039A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1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Text Box 3">
            <a:extLst>
              <a:ext uri="{FF2B5EF4-FFF2-40B4-BE49-F238E27FC236}">
                <a16:creationId xmlns:a16="http://schemas.microsoft.com/office/drawing/2014/main" id="{F2F83317-EAA7-E543-B413-397168CC47B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09935" y="1720840"/>
            <a:ext cx="8172129" cy="3416320"/>
          </a:xfrm>
          <a:prstGeom prst="rect">
            <a:avLst/>
          </a:prstGeom>
          <a:solidFill>
            <a:srgbClr val="C8C8C8"/>
          </a:solidFill>
          <a:ln w="50800">
            <a:solidFill>
              <a:srgbClr val="FF03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 xmlns:lc="http://schemas.openxmlformats.org/drawingml/2006/lockedCanva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defPPr>
              <a:defRPr lang="en-US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Arial" charset="0"/>
                <a:ea typeface="ＭＳ Ｐゴシック" charset="0"/>
                <a:cs typeface="+mn-cs"/>
              </a:defRPr>
            </a:lvl9pPr>
          </a:lstStyle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Important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: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i="1" baseline="-25000" dirty="0">
                <a:latin typeface="Times New Roman" charset="0"/>
              </a:rPr>
              <a:t>P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,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</a:t>
            </a:r>
            <a:r>
              <a:rPr lang="en-US" i="1" dirty="0">
                <a:latin typeface="Times New Roman" charset="0"/>
              </a:rPr>
              <a:t>V</a:t>
            </a:r>
            <a:r>
              <a:rPr lang="en-US" i="1" baseline="-25000" dirty="0">
                <a:latin typeface="Times New Roman" charset="0"/>
              </a:rPr>
              <a:t>S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,</a:t>
            </a:r>
            <a:r>
              <a:rPr lang="en-US" i="1" dirty="0">
                <a:solidFill>
                  <a:srgbClr val="0039AC"/>
                </a:solidFill>
                <a:latin typeface="Arial Black" charset="0"/>
              </a:rPr>
              <a:t> </a:t>
            </a:r>
            <a:r>
              <a:rPr lang="en-US" i="1" dirty="0">
                <a:latin typeface="Times New Roman" charset="0"/>
              </a:rPr>
              <a:t>Q</a:t>
            </a:r>
            <a:r>
              <a:rPr lang="en-US" i="1" baseline="-25000" dirty="0">
                <a:latin typeface="Times New Roman" charset="0"/>
              </a:rPr>
              <a:t>P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,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 </a:t>
            </a:r>
            <a:r>
              <a:rPr lang="en-US" i="1" dirty="0">
                <a:latin typeface="Times New Roman" charset="0"/>
              </a:rPr>
              <a:t>Q</a:t>
            </a:r>
            <a:r>
              <a:rPr lang="en-US" i="1" baseline="-25000" dirty="0">
                <a:latin typeface="Times New Roman" charset="0"/>
              </a:rPr>
              <a:t>S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,</a:t>
            </a:r>
            <a:r>
              <a:rPr lang="en-US" i="1" dirty="0">
                <a:solidFill>
                  <a:schemeClr val="accent2"/>
                </a:solidFill>
                <a:latin typeface="Arial Black" charset="0"/>
              </a:rPr>
              <a:t> </a:t>
            </a:r>
            <a:r>
              <a:rPr lang="en-US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seismic properties</a:t>
            </a:r>
          </a:p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   are five independent pieces of information</a:t>
            </a:r>
          </a:p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   that can be used to separate effects of</a:t>
            </a:r>
          </a:p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   lithology, porosity, fluids, cementation</a:t>
            </a:r>
          </a:p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   and temperature… Much of the emphasis</a:t>
            </a:r>
          </a:p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   in industry seismic is on imaging “geometry”</a:t>
            </a:r>
          </a:p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   (structure) of velocity contrasts, but </a:t>
            </a:r>
          </a:p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   characterizing the physical properties is</a:t>
            </a:r>
          </a:p>
          <a:p>
            <a:r>
              <a:rPr lang="en-US" i="1" dirty="0">
                <a:solidFill>
                  <a:srgbClr val="0003AA"/>
                </a:solidFill>
                <a:latin typeface="Arial Black" charset="0"/>
              </a:rPr>
              <a:t>   becoming increasingly important!</a:t>
            </a:r>
            <a:endParaRPr lang="en-US" dirty="0">
              <a:solidFill>
                <a:srgbClr val="0003AA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09584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18128</TotalTime>
  <Words>868</Words>
  <Application>Microsoft Macintosh PowerPoint</Application>
  <PresentationFormat>Widescreen</PresentationFormat>
  <Paragraphs>215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Arial Black</vt:lpstr>
      <vt:lpstr>Calibri</vt:lpstr>
      <vt:lpstr>Calibri Light</vt:lpstr>
      <vt:lpstr>Cambria Math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Tony Lowry</dc:creator>
  <cp:lastModifiedBy>Tony Lowry</cp:lastModifiedBy>
  <cp:revision>24</cp:revision>
  <cp:lastPrinted>2022-01-10T14:45:35Z</cp:lastPrinted>
  <dcterms:created xsi:type="dcterms:W3CDTF">2022-01-10T14:15:51Z</dcterms:created>
  <dcterms:modified xsi:type="dcterms:W3CDTF">2024-01-29T19:45:35Z</dcterms:modified>
</cp:coreProperties>
</file>