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55" r:id="rId2"/>
    <p:sldId id="328" r:id="rId3"/>
    <p:sldId id="303" r:id="rId4"/>
    <p:sldId id="281" r:id="rId5"/>
    <p:sldId id="29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Mar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93C9D7E-AA08-AF5E-6FD9-7C7A9672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3" y="6396335"/>
            <a:ext cx="6297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Mon 1 Apr: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446-493 (§7.3-7.7)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3A2EF7-6337-8E74-35B7-56DA6EE8C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182" y="1791900"/>
            <a:ext cx="2438400" cy="40640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436E7851-D7D4-53B3-1664-1A549903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062" y="1308467"/>
            <a:ext cx="900612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Introduction to Magnetic Methods </a:t>
            </a:r>
          </a:p>
          <a:p>
            <a:pPr eaLnBrk="0" hangingPunct="0"/>
            <a:endParaRPr lang="en-US" sz="400" i="1" dirty="0">
              <a:solidFill>
                <a:srgbClr val="0039AC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Governed by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Poisson’s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eqn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  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</a:t>
            </a:r>
            <a:r>
              <a:rPr lang="en-US" i="1" dirty="0">
                <a:sym typeface="Symbol" charset="0"/>
              </a:rPr>
              <a:t></a:t>
            </a:r>
            <a:r>
              <a:rPr lang="en-US" i="1" baseline="30000" dirty="0">
                <a:sym typeface="Symbol" charset="0"/>
              </a:rPr>
              <a:t> </a:t>
            </a:r>
            <a:r>
              <a:rPr lang="en-US" i="1" baseline="30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u = f</a:t>
            </a:r>
            <a:r>
              <a:rPr lang="en-US" i="1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(sources)</a:t>
            </a:r>
          </a:p>
          <a:p>
            <a:pPr eaLnBrk="0" hangingPunct="0"/>
            <a:endParaRPr lang="en-US" sz="4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Source is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dipole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rather than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monopole</a:t>
            </a:r>
          </a:p>
          <a:p>
            <a:endParaRPr lang="en-US" sz="4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Magnetic field strength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>
                <a:solidFill>
                  <a:srgbClr val="0039AC"/>
                </a:solidFill>
              </a:rPr>
              <a:t>relates to force exerted by</a:t>
            </a:r>
          </a:p>
          <a:p>
            <a:r>
              <a:rPr lang="en-US" dirty="0">
                <a:solidFill>
                  <a:srgbClr val="0039AC"/>
                </a:solidFill>
              </a:rPr>
              <a:t>   the dipole on a</a:t>
            </a:r>
          </a:p>
          <a:p>
            <a:r>
              <a:rPr lang="en-US" dirty="0">
                <a:solidFill>
                  <a:srgbClr val="0039AC"/>
                </a:solidFill>
              </a:rPr>
              <a:t>   hypothetical unit monopole:</a:t>
            </a:r>
          </a:p>
          <a:p>
            <a:endParaRPr lang="en-US" sz="4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Intensity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induced magnetization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by an external field is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                     (where </a:t>
            </a:r>
            <a:r>
              <a:rPr lang="en-US" i="1" dirty="0">
                <a:latin typeface="Times New Roman" charset="0"/>
              </a:rPr>
              <a:t>k = </a:t>
            </a:r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i="1" dirty="0">
                <a:latin typeface="Times New Roman" charset="0"/>
              </a:rPr>
              <a:t> – </a:t>
            </a:r>
            <a:r>
              <a:rPr lang="en-US" dirty="0"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magnetic susceptibility</a:t>
            </a:r>
            <a:r>
              <a:rPr lang="en-US" dirty="0">
                <a:solidFill>
                  <a:srgbClr val="0039AC"/>
                </a:solidFill>
              </a:rPr>
              <a:t>)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Crustal minerals can be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diamagnetic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~ –10</a:t>
            </a:r>
            <a:r>
              <a:rPr lang="en-US" baseline="30000" dirty="0">
                <a:latin typeface="Times New Roman"/>
                <a:cs typeface="Times New Roman"/>
              </a:rPr>
              <a:t>–5</a:t>
            </a:r>
            <a:r>
              <a:rPr lang="en-US" dirty="0">
                <a:solidFill>
                  <a:srgbClr val="0039AC"/>
                </a:solidFill>
              </a:rPr>
              <a:t>);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paramagnetic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~ 0.02–0.2</a:t>
            </a:r>
            <a:r>
              <a:rPr lang="en-US" dirty="0">
                <a:solidFill>
                  <a:srgbClr val="0039AC"/>
                </a:solidFill>
              </a:rPr>
              <a:t>);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antiferromagnetic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</a:rPr>
              <a:t> (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~ 0.05</a:t>
            </a:r>
            <a:r>
              <a:rPr lang="en-US" dirty="0">
                <a:solidFill>
                  <a:srgbClr val="0039AC"/>
                </a:solidFill>
              </a:rPr>
              <a:t>); or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ferrimagnetic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k ~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0.5–10</a:t>
            </a:r>
            <a:r>
              <a:rPr lang="en-US" dirty="0">
                <a:solidFill>
                  <a:srgbClr val="0039AC"/>
                </a:solidFill>
              </a:rPr>
              <a:t>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Core minerals (native metals) are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ferromagnetic</a:t>
            </a:r>
            <a:r>
              <a:rPr lang="en-US" dirty="0">
                <a:solidFill>
                  <a:srgbClr val="0039AC"/>
                </a:solidFill>
              </a:rPr>
              <a:t>…</a:t>
            </a:r>
            <a:endParaRPr lang="en-US" sz="1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04440-04A3-A722-18EA-3768B155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27" y="2573150"/>
            <a:ext cx="349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A906C-E64A-78BA-4BE7-DE9E4437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82" y="4214248"/>
            <a:ext cx="1295400" cy="509587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0495B8-1B2B-D0A5-06C3-B6DD766F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1982" y="2964986"/>
            <a:ext cx="2971800" cy="78533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">
            <a:extLst>
              <a:ext uri="{FF2B5EF4-FFF2-40B4-BE49-F238E27FC236}">
                <a16:creationId xmlns:a16="http://schemas.microsoft.com/office/drawing/2014/main" id="{F646E8E1-50ED-A244-9E52-0866071E9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463" y="2539117"/>
            <a:ext cx="6415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B84DDB5-9AE8-3140-921D-CBBE469D0BC3}"/>
              </a:ext>
            </a:extLst>
          </p:cNvPr>
          <p:cNvSpPr>
            <a:spLocks/>
          </p:cNvSpPr>
          <p:nvPr/>
        </p:nvSpPr>
        <p:spPr bwMode="auto">
          <a:xfrm>
            <a:off x="5399088" y="3475742"/>
            <a:ext cx="1909762" cy="788988"/>
          </a:xfrm>
          <a:custGeom>
            <a:avLst/>
            <a:gdLst>
              <a:gd name="T0" fmla="*/ 166 w 702"/>
              <a:gd name="T1" fmla="*/ 0 h 290"/>
              <a:gd name="T2" fmla="*/ 31 w 702"/>
              <a:gd name="T3" fmla="*/ 50 h 290"/>
              <a:gd name="T4" fmla="*/ 0 w 702"/>
              <a:gd name="T5" fmla="*/ 154 h 290"/>
              <a:gd name="T6" fmla="*/ 19 w 702"/>
              <a:gd name="T7" fmla="*/ 277 h 290"/>
              <a:gd name="T8" fmla="*/ 234 w 702"/>
              <a:gd name="T9" fmla="*/ 290 h 290"/>
              <a:gd name="T10" fmla="*/ 542 w 702"/>
              <a:gd name="T11" fmla="*/ 259 h 290"/>
              <a:gd name="T12" fmla="*/ 690 w 702"/>
              <a:gd name="T13" fmla="*/ 148 h 290"/>
              <a:gd name="T14" fmla="*/ 702 w 702"/>
              <a:gd name="T15" fmla="*/ 74 h 290"/>
              <a:gd name="T16" fmla="*/ 597 w 702"/>
              <a:gd name="T17" fmla="*/ 31 h 290"/>
              <a:gd name="T18" fmla="*/ 437 w 702"/>
              <a:gd name="T19" fmla="*/ 0 h 290"/>
              <a:gd name="T20" fmla="*/ 265 w 702"/>
              <a:gd name="T21" fmla="*/ 6 h 290"/>
              <a:gd name="T22" fmla="*/ 166 w 702"/>
              <a:gd name="T2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2" h="290">
                <a:moveTo>
                  <a:pt x="166" y="0"/>
                </a:moveTo>
                <a:lnTo>
                  <a:pt x="31" y="50"/>
                </a:lnTo>
                <a:lnTo>
                  <a:pt x="0" y="154"/>
                </a:lnTo>
                <a:lnTo>
                  <a:pt x="19" y="277"/>
                </a:lnTo>
                <a:lnTo>
                  <a:pt x="234" y="290"/>
                </a:lnTo>
                <a:lnTo>
                  <a:pt x="542" y="259"/>
                </a:lnTo>
                <a:lnTo>
                  <a:pt x="690" y="148"/>
                </a:lnTo>
                <a:lnTo>
                  <a:pt x="702" y="74"/>
                </a:lnTo>
                <a:lnTo>
                  <a:pt x="597" y="31"/>
                </a:lnTo>
                <a:lnTo>
                  <a:pt x="437" y="0"/>
                </a:lnTo>
                <a:lnTo>
                  <a:pt x="265" y="6"/>
                </a:lnTo>
                <a:lnTo>
                  <a:pt x="166" y="0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E70B93C0-90F9-914E-A0D5-813DF8DAC0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42255"/>
            <a:ext cx="2479675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6">
            <a:extLst>
              <a:ext uri="{FF2B5EF4-FFF2-40B4-BE49-F238E27FC236}">
                <a16:creationId xmlns:a16="http://schemas.microsoft.com/office/drawing/2014/main" id="{D19A6347-1DE6-814C-98B8-9CE47C85E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1775" y="2242255"/>
            <a:ext cx="2478088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94CD42E3-46DF-B642-B3DB-D9360C6F7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5863" y="2242255"/>
            <a:ext cx="2479675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79366E00-75BE-CC4E-A19C-DF447D77AA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8363" y="2242255"/>
            <a:ext cx="2479675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2D2CE11D-8D1A-3340-B705-1C72C6881F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863" y="2242255"/>
            <a:ext cx="2479675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CB499E3B-85E0-A044-B75D-BCEC4447F4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9275" y="2245430"/>
            <a:ext cx="2478088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078BE7-A50E-5542-8A5D-E51710837E0D}"/>
              </a:ext>
            </a:extLst>
          </p:cNvPr>
          <p:cNvSpPr>
            <a:spLocks noChangeArrowheads="1"/>
          </p:cNvSpPr>
          <p:nvPr/>
        </p:nvSpPr>
        <p:spPr bwMode="auto">
          <a:xfrm rot="20946192">
            <a:off x="6316663" y="3475742"/>
            <a:ext cx="157162" cy="157163"/>
          </a:xfrm>
          <a:prstGeom prst="ellipse">
            <a:avLst/>
          </a:prstGeom>
          <a:solidFill>
            <a:srgbClr val="FF02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EA8AB0D-011A-EF43-B899-8B0CD9634FCE}"/>
              </a:ext>
            </a:extLst>
          </p:cNvPr>
          <p:cNvSpPr>
            <a:spLocks noChangeArrowheads="1"/>
          </p:cNvSpPr>
          <p:nvPr/>
        </p:nvSpPr>
        <p:spPr bwMode="auto">
          <a:xfrm rot="20946192">
            <a:off x="5834063" y="4052005"/>
            <a:ext cx="158750" cy="158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E4662E81-505C-9144-A986-E909CC4D0800}"/>
              </a:ext>
            </a:extLst>
          </p:cNvPr>
          <p:cNvSpPr>
            <a:spLocks noChangeShapeType="1"/>
          </p:cNvSpPr>
          <p:nvPr/>
        </p:nvSpPr>
        <p:spPr bwMode="auto">
          <a:xfrm rot="20946192" flipV="1">
            <a:off x="5935663" y="3644017"/>
            <a:ext cx="439737" cy="365125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0AF312E-CE86-2C4C-A06F-18FA0D1B5EA8}"/>
              </a:ext>
            </a:extLst>
          </p:cNvPr>
          <p:cNvSpPr>
            <a:spLocks/>
          </p:cNvSpPr>
          <p:nvPr/>
        </p:nvSpPr>
        <p:spPr bwMode="auto">
          <a:xfrm>
            <a:off x="6013450" y="3637667"/>
            <a:ext cx="449263" cy="496888"/>
          </a:xfrm>
          <a:custGeom>
            <a:avLst/>
            <a:gdLst>
              <a:gd name="T0" fmla="*/ 0 w 165"/>
              <a:gd name="T1" fmla="*/ 182 h 182"/>
              <a:gd name="T2" fmla="*/ 138 w 165"/>
              <a:gd name="T3" fmla="*/ 154 h 182"/>
              <a:gd name="T4" fmla="*/ 162 w 165"/>
              <a:gd name="T5" fmla="*/ 88 h 182"/>
              <a:gd name="T6" fmla="*/ 146 w 165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82">
                <a:moveTo>
                  <a:pt x="0" y="182"/>
                </a:moveTo>
                <a:cubicBezTo>
                  <a:pt x="55" y="176"/>
                  <a:pt x="111" y="170"/>
                  <a:pt x="138" y="154"/>
                </a:cubicBezTo>
                <a:cubicBezTo>
                  <a:pt x="165" y="138"/>
                  <a:pt x="161" y="114"/>
                  <a:pt x="162" y="88"/>
                </a:cubicBezTo>
                <a:cubicBezTo>
                  <a:pt x="163" y="62"/>
                  <a:pt x="154" y="31"/>
                  <a:pt x="14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7A562A1-2792-B044-94F2-412D007FF45C}"/>
              </a:ext>
            </a:extLst>
          </p:cNvPr>
          <p:cNvSpPr>
            <a:spLocks/>
          </p:cNvSpPr>
          <p:nvPr/>
        </p:nvSpPr>
        <p:spPr bwMode="auto">
          <a:xfrm flipH="1" flipV="1">
            <a:off x="5840413" y="3540830"/>
            <a:ext cx="449262" cy="495300"/>
          </a:xfrm>
          <a:custGeom>
            <a:avLst/>
            <a:gdLst>
              <a:gd name="T0" fmla="*/ 0 w 165"/>
              <a:gd name="T1" fmla="*/ 182 h 182"/>
              <a:gd name="T2" fmla="*/ 138 w 165"/>
              <a:gd name="T3" fmla="*/ 154 h 182"/>
              <a:gd name="T4" fmla="*/ 162 w 165"/>
              <a:gd name="T5" fmla="*/ 88 h 182"/>
              <a:gd name="T6" fmla="*/ 146 w 165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82">
                <a:moveTo>
                  <a:pt x="0" y="182"/>
                </a:moveTo>
                <a:cubicBezTo>
                  <a:pt x="55" y="176"/>
                  <a:pt x="111" y="170"/>
                  <a:pt x="138" y="154"/>
                </a:cubicBezTo>
                <a:cubicBezTo>
                  <a:pt x="165" y="138"/>
                  <a:pt x="161" y="114"/>
                  <a:pt x="162" y="88"/>
                </a:cubicBezTo>
                <a:cubicBezTo>
                  <a:pt x="163" y="62"/>
                  <a:pt x="154" y="31"/>
                  <a:pt x="14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04A9A323-690F-D143-B40C-B6BF028F1A06}"/>
              </a:ext>
            </a:extLst>
          </p:cNvPr>
          <p:cNvSpPr>
            <a:spLocks/>
          </p:cNvSpPr>
          <p:nvPr/>
        </p:nvSpPr>
        <p:spPr bwMode="auto">
          <a:xfrm>
            <a:off x="5981700" y="3594805"/>
            <a:ext cx="936625" cy="739775"/>
          </a:xfrm>
          <a:custGeom>
            <a:avLst/>
            <a:gdLst>
              <a:gd name="T0" fmla="*/ 0 w 344"/>
              <a:gd name="T1" fmla="*/ 224 h 272"/>
              <a:gd name="T2" fmla="*/ 88 w 344"/>
              <a:gd name="T3" fmla="*/ 254 h 272"/>
              <a:gd name="T4" fmla="*/ 244 w 344"/>
              <a:gd name="T5" fmla="*/ 260 h 272"/>
              <a:gd name="T6" fmla="*/ 334 w 344"/>
              <a:gd name="T7" fmla="*/ 182 h 272"/>
              <a:gd name="T8" fmla="*/ 186 w 344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72">
                <a:moveTo>
                  <a:pt x="0" y="224"/>
                </a:moveTo>
                <a:cubicBezTo>
                  <a:pt x="23" y="236"/>
                  <a:pt x="47" y="248"/>
                  <a:pt x="88" y="254"/>
                </a:cubicBezTo>
                <a:cubicBezTo>
                  <a:pt x="129" y="260"/>
                  <a:pt x="203" y="272"/>
                  <a:pt x="244" y="260"/>
                </a:cubicBezTo>
                <a:cubicBezTo>
                  <a:pt x="285" y="248"/>
                  <a:pt x="344" y="225"/>
                  <a:pt x="334" y="182"/>
                </a:cubicBezTo>
                <a:cubicBezTo>
                  <a:pt x="324" y="139"/>
                  <a:pt x="255" y="69"/>
                  <a:pt x="18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489DC3C6-BE80-D34E-932A-34643363B58F}"/>
              </a:ext>
            </a:extLst>
          </p:cNvPr>
          <p:cNvSpPr>
            <a:spLocks/>
          </p:cNvSpPr>
          <p:nvPr/>
        </p:nvSpPr>
        <p:spPr bwMode="auto">
          <a:xfrm flipH="1" flipV="1">
            <a:off x="5387975" y="3350330"/>
            <a:ext cx="936625" cy="739775"/>
          </a:xfrm>
          <a:custGeom>
            <a:avLst/>
            <a:gdLst>
              <a:gd name="T0" fmla="*/ 0 w 344"/>
              <a:gd name="T1" fmla="*/ 224 h 272"/>
              <a:gd name="T2" fmla="*/ 88 w 344"/>
              <a:gd name="T3" fmla="*/ 254 h 272"/>
              <a:gd name="T4" fmla="*/ 244 w 344"/>
              <a:gd name="T5" fmla="*/ 260 h 272"/>
              <a:gd name="T6" fmla="*/ 334 w 344"/>
              <a:gd name="T7" fmla="*/ 182 h 272"/>
              <a:gd name="T8" fmla="*/ 186 w 344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72">
                <a:moveTo>
                  <a:pt x="0" y="224"/>
                </a:moveTo>
                <a:cubicBezTo>
                  <a:pt x="23" y="236"/>
                  <a:pt x="47" y="248"/>
                  <a:pt x="88" y="254"/>
                </a:cubicBezTo>
                <a:cubicBezTo>
                  <a:pt x="129" y="260"/>
                  <a:pt x="203" y="272"/>
                  <a:pt x="244" y="260"/>
                </a:cubicBezTo>
                <a:cubicBezTo>
                  <a:pt x="285" y="248"/>
                  <a:pt x="344" y="225"/>
                  <a:pt x="334" y="182"/>
                </a:cubicBezTo>
                <a:cubicBezTo>
                  <a:pt x="324" y="139"/>
                  <a:pt x="255" y="69"/>
                  <a:pt x="18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11F752A-8B9B-2E41-9C07-BFEC98E66415}"/>
              </a:ext>
            </a:extLst>
          </p:cNvPr>
          <p:cNvSpPr>
            <a:spLocks/>
          </p:cNvSpPr>
          <p:nvPr/>
        </p:nvSpPr>
        <p:spPr bwMode="auto">
          <a:xfrm>
            <a:off x="5851525" y="3020130"/>
            <a:ext cx="2473325" cy="2341562"/>
          </a:xfrm>
          <a:custGeom>
            <a:avLst/>
            <a:gdLst>
              <a:gd name="T0" fmla="*/ 12 w 909"/>
              <a:gd name="T1" fmla="*/ 441 h 860"/>
              <a:gd name="T2" fmla="*/ 16 w 909"/>
              <a:gd name="T3" fmla="*/ 579 h 860"/>
              <a:gd name="T4" fmla="*/ 108 w 909"/>
              <a:gd name="T5" fmla="*/ 741 h 860"/>
              <a:gd name="T6" fmla="*/ 374 w 909"/>
              <a:gd name="T7" fmla="*/ 855 h 860"/>
              <a:gd name="T8" fmla="*/ 744 w 909"/>
              <a:gd name="T9" fmla="*/ 773 h 860"/>
              <a:gd name="T10" fmla="*/ 896 w 909"/>
              <a:gd name="T11" fmla="*/ 473 h 860"/>
              <a:gd name="T12" fmla="*/ 824 w 909"/>
              <a:gd name="T13" fmla="*/ 115 h 860"/>
              <a:gd name="T14" fmla="*/ 514 w 909"/>
              <a:gd name="T15" fmla="*/ 9 h 860"/>
              <a:gd name="T16" fmla="*/ 224 w 909"/>
              <a:gd name="T17" fmla="*/ 169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860">
                <a:moveTo>
                  <a:pt x="12" y="441"/>
                </a:moveTo>
                <a:cubicBezTo>
                  <a:pt x="6" y="485"/>
                  <a:pt x="0" y="529"/>
                  <a:pt x="16" y="579"/>
                </a:cubicBezTo>
                <a:cubicBezTo>
                  <a:pt x="32" y="629"/>
                  <a:pt x="48" y="695"/>
                  <a:pt x="108" y="741"/>
                </a:cubicBezTo>
                <a:cubicBezTo>
                  <a:pt x="168" y="787"/>
                  <a:pt x="268" y="850"/>
                  <a:pt x="374" y="855"/>
                </a:cubicBezTo>
                <a:cubicBezTo>
                  <a:pt x="480" y="860"/>
                  <a:pt x="657" y="837"/>
                  <a:pt x="744" y="773"/>
                </a:cubicBezTo>
                <a:cubicBezTo>
                  <a:pt x="831" y="709"/>
                  <a:pt x="883" y="583"/>
                  <a:pt x="896" y="473"/>
                </a:cubicBezTo>
                <a:cubicBezTo>
                  <a:pt x="909" y="363"/>
                  <a:pt x="888" y="192"/>
                  <a:pt x="824" y="115"/>
                </a:cubicBezTo>
                <a:cubicBezTo>
                  <a:pt x="760" y="38"/>
                  <a:pt x="614" y="0"/>
                  <a:pt x="514" y="9"/>
                </a:cubicBezTo>
                <a:cubicBezTo>
                  <a:pt x="414" y="18"/>
                  <a:pt x="319" y="93"/>
                  <a:pt x="224" y="169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99A6B06E-B0CF-3F43-9295-1CFFD1AB4400}"/>
              </a:ext>
            </a:extLst>
          </p:cNvPr>
          <p:cNvSpPr>
            <a:spLocks/>
          </p:cNvSpPr>
          <p:nvPr/>
        </p:nvSpPr>
        <p:spPr bwMode="auto">
          <a:xfrm flipH="1" flipV="1">
            <a:off x="3957638" y="2307342"/>
            <a:ext cx="2473325" cy="2341563"/>
          </a:xfrm>
          <a:custGeom>
            <a:avLst/>
            <a:gdLst>
              <a:gd name="T0" fmla="*/ 12 w 909"/>
              <a:gd name="T1" fmla="*/ 441 h 860"/>
              <a:gd name="T2" fmla="*/ 16 w 909"/>
              <a:gd name="T3" fmla="*/ 579 h 860"/>
              <a:gd name="T4" fmla="*/ 108 w 909"/>
              <a:gd name="T5" fmla="*/ 741 h 860"/>
              <a:gd name="T6" fmla="*/ 374 w 909"/>
              <a:gd name="T7" fmla="*/ 855 h 860"/>
              <a:gd name="T8" fmla="*/ 744 w 909"/>
              <a:gd name="T9" fmla="*/ 773 h 860"/>
              <a:gd name="T10" fmla="*/ 896 w 909"/>
              <a:gd name="T11" fmla="*/ 473 h 860"/>
              <a:gd name="T12" fmla="*/ 824 w 909"/>
              <a:gd name="T13" fmla="*/ 115 h 860"/>
              <a:gd name="T14" fmla="*/ 514 w 909"/>
              <a:gd name="T15" fmla="*/ 9 h 860"/>
              <a:gd name="T16" fmla="*/ 224 w 909"/>
              <a:gd name="T17" fmla="*/ 169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860">
                <a:moveTo>
                  <a:pt x="12" y="441"/>
                </a:moveTo>
                <a:cubicBezTo>
                  <a:pt x="6" y="485"/>
                  <a:pt x="0" y="529"/>
                  <a:pt x="16" y="579"/>
                </a:cubicBezTo>
                <a:cubicBezTo>
                  <a:pt x="32" y="629"/>
                  <a:pt x="48" y="695"/>
                  <a:pt x="108" y="741"/>
                </a:cubicBezTo>
                <a:cubicBezTo>
                  <a:pt x="168" y="787"/>
                  <a:pt x="268" y="850"/>
                  <a:pt x="374" y="855"/>
                </a:cubicBezTo>
                <a:cubicBezTo>
                  <a:pt x="480" y="860"/>
                  <a:pt x="657" y="837"/>
                  <a:pt x="744" y="773"/>
                </a:cubicBezTo>
                <a:cubicBezTo>
                  <a:pt x="831" y="709"/>
                  <a:pt x="883" y="583"/>
                  <a:pt x="896" y="473"/>
                </a:cubicBezTo>
                <a:cubicBezTo>
                  <a:pt x="909" y="363"/>
                  <a:pt x="888" y="192"/>
                  <a:pt x="824" y="115"/>
                </a:cubicBezTo>
                <a:cubicBezTo>
                  <a:pt x="760" y="38"/>
                  <a:pt x="614" y="0"/>
                  <a:pt x="514" y="9"/>
                </a:cubicBezTo>
                <a:cubicBezTo>
                  <a:pt x="414" y="18"/>
                  <a:pt x="319" y="93"/>
                  <a:pt x="224" y="169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A43122-9E6B-884C-B80F-0C1138D2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463042"/>
            <a:ext cx="798512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Freeform 36">
            <a:extLst>
              <a:ext uri="{FF2B5EF4-FFF2-40B4-BE49-F238E27FC236}">
                <a16:creationId xmlns:a16="http://schemas.microsoft.com/office/drawing/2014/main" id="{9330851B-9D0B-6F40-8172-279812BA400A}"/>
              </a:ext>
            </a:extLst>
          </p:cNvPr>
          <p:cNvSpPr>
            <a:spLocks/>
          </p:cNvSpPr>
          <p:nvPr/>
        </p:nvSpPr>
        <p:spPr bwMode="auto">
          <a:xfrm rot="69127">
            <a:off x="1981200" y="188030"/>
            <a:ext cx="8069263" cy="625475"/>
          </a:xfrm>
          <a:custGeom>
            <a:avLst/>
            <a:gdLst>
              <a:gd name="T0" fmla="*/ 0 w 5083"/>
              <a:gd name="T1" fmla="*/ 394 h 394"/>
              <a:gd name="T2" fmla="*/ 960 w 5083"/>
              <a:gd name="T3" fmla="*/ 351 h 394"/>
              <a:gd name="T4" fmla="*/ 1748 w 5083"/>
              <a:gd name="T5" fmla="*/ 240 h 394"/>
              <a:gd name="T6" fmla="*/ 2234 w 5083"/>
              <a:gd name="T7" fmla="*/ 86 h 394"/>
              <a:gd name="T8" fmla="*/ 2622 w 5083"/>
              <a:gd name="T9" fmla="*/ 13 h 394"/>
              <a:gd name="T10" fmla="*/ 3139 w 5083"/>
              <a:gd name="T11" fmla="*/ 19 h 394"/>
              <a:gd name="T12" fmla="*/ 3502 w 5083"/>
              <a:gd name="T13" fmla="*/ 129 h 394"/>
              <a:gd name="T14" fmla="*/ 3920 w 5083"/>
              <a:gd name="T15" fmla="*/ 234 h 394"/>
              <a:gd name="T16" fmla="*/ 4677 w 5083"/>
              <a:gd name="T17" fmla="*/ 271 h 394"/>
              <a:gd name="T18" fmla="*/ 5083 w 5083"/>
              <a:gd name="T19" fmla="*/ 29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83" h="394">
                <a:moveTo>
                  <a:pt x="0" y="394"/>
                </a:moveTo>
                <a:cubicBezTo>
                  <a:pt x="334" y="385"/>
                  <a:pt x="669" y="377"/>
                  <a:pt x="960" y="351"/>
                </a:cubicBezTo>
                <a:cubicBezTo>
                  <a:pt x="1251" y="325"/>
                  <a:pt x="1536" y="284"/>
                  <a:pt x="1748" y="240"/>
                </a:cubicBezTo>
                <a:cubicBezTo>
                  <a:pt x="1960" y="196"/>
                  <a:pt x="2088" y="124"/>
                  <a:pt x="2234" y="86"/>
                </a:cubicBezTo>
                <a:cubicBezTo>
                  <a:pt x="2380" y="48"/>
                  <a:pt x="2471" y="24"/>
                  <a:pt x="2622" y="13"/>
                </a:cubicBezTo>
                <a:cubicBezTo>
                  <a:pt x="2773" y="2"/>
                  <a:pt x="2992" y="0"/>
                  <a:pt x="3139" y="19"/>
                </a:cubicBezTo>
                <a:cubicBezTo>
                  <a:pt x="3286" y="38"/>
                  <a:pt x="3372" y="93"/>
                  <a:pt x="3502" y="129"/>
                </a:cubicBezTo>
                <a:cubicBezTo>
                  <a:pt x="3632" y="165"/>
                  <a:pt x="3724" y="210"/>
                  <a:pt x="3920" y="234"/>
                </a:cubicBezTo>
                <a:cubicBezTo>
                  <a:pt x="4116" y="258"/>
                  <a:pt x="4483" y="261"/>
                  <a:pt x="4677" y="271"/>
                </a:cubicBezTo>
                <a:cubicBezTo>
                  <a:pt x="4871" y="281"/>
                  <a:pt x="4977" y="288"/>
                  <a:pt x="5083" y="29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22">
            <a:extLst>
              <a:ext uri="{FF2B5EF4-FFF2-40B4-BE49-F238E27FC236}">
                <a16:creationId xmlns:a16="http://schemas.microsoft.com/office/drawing/2014/main" id="{AE1BFD82-E356-754F-93CC-CEC1D38BC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803980"/>
            <a:ext cx="8080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Line 23">
            <a:extLst>
              <a:ext uri="{FF2B5EF4-FFF2-40B4-BE49-F238E27FC236}">
                <a16:creationId xmlns:a16="http://schemas.microsoft.com/office/drawing/2014/main" id="{98660073-03FD-124A-9B42-49DD71A08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7075" y="1367542"/>
            <a:ext cx="8080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Line 24">
            <a:extLst>
              <a:ext uri="{FF2B5EF4-FFF2-40B4-BE49-F238E27FC236}">
                <a16:creationId xmlns:a16="http://schemas.microsoft.com/office/drawing/2014/main" id="{7873C15F-C15D-7C4D-B46B-49FF9FE5CA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7363" y="1962855"/>
            <a:ext cx="381000" cy="185737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Text Box 25">
            <a:extLst>
              <a:ext uri="{FF2B5EF4-FFF2-40B4-BE49-F238E27FC236}">
                <a16:creationId xmlns:a16="http://schemas.microsoft.com/office/drawing/2014/main" id="{832B1DE8-1A85-7241-AF6D-8C12DB420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53130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Gravity Anomaly</a:t>
            </a:r>
          </a:p>
        </p:txBody>
      </p:sp>
      <p:sp>
        <p:nvSpPr>
          <p:cNvPr id="42" name="Line 26">
            <a:extLst>
              <a:ext uri="{FF2B5EF4-FFF2-40B4-BE49-F238E27FC236}">
                <a16:creationId xmlns:a16="http://schemas.microsoft.com/office/drawing/2014/main" id="{CF612B3F-AA9D-2C48-89B1-3EE74F521DC2}"/>
              </a:ext>
            </a:extLst>
          </p:cNvPr>
          <p:cNvSpPr>
            <a:spLocks noChangeShapeType="1"/>
          </p:cNvSpPr>
          <p:nvPr/>
        </p:nvSpPr>
        <p:spPr bwMode="auto">
          <a:xfrm rot="1028539" flipV="1">
            <a:off x="4802188" y="1962855"/>
            <a:ext cx="381000" cy="185737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27">
            <a:extLst>
              <a:ext uri="{FF2B5EF4-FFF2-40B4-BE49-F238E27FC236}">
                <a16:creationId xmlns:a16="http://schemas.microsoft.com/office/drawing/2014/main" id="{8829C077-5047-3642-BEA4-A2D896E63867}"/>
              </a:ext>
            </a:extLst>
          </p:cNvPr>
          <p:cNvSpPr>
            <a:spLocks noChangeShapeType="1"/>
          </p:cNvSpPr>
          <p:nvPr/>
        </p:nvSpPr>
        <p:spPr bwMode="auto">
          <a:xfrm rot="2300204" flipV="1">
            <a:off x="5308600" y="1962855"/>
            <a:ext cx="381000" cy="185737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28">
            <a:extLst>
              <a:ext uri="{FF2B5EF4-FFF2-40B4-BE49-F238E27FC236}">
                <a16:creationId xmlns:a16="http://schemas.microsoft.com/office/drawing/2014/main" id="{EAB74A4C-8FD0-314D-878A-462ACD98ACCA}"/>
              </a:ext>
            </a:extLst>
          </p:cNvPr>
          <p:cNvSpPr>
            <a:spLocks noChangeShapeType="1"/>
          </p:cNvSpPr>
          <p:nvPr/>
        </p:nvSpPr>
        <p:spPr bwMode="auto">
          <a:xfrm rot="3700155" flipV="1">
            <a:off x="5795169" y="1962061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Line 29">
            <a:extLst>
              <a:ext uri="{FF2B5EF4-FFF2-40B4-BE49-F238E27FC236}">
                <a16:creationId xmlns:a16="http://schemas.microsoft.com/office/drawing/2014/main" id="{497B7857-A51C-3B4E-B56C-B0463C7DEC6F}"/>
              </a:ext>
            </a:extLst>
          </p:cNvPr>
          <p:cNvSpPr>
            <a:spLocks noChangeShapeType="1"/>
          </p:cNvSpPr>
          <p:nvPr/>
        </p:nvSpPr>
        <p:spPr bwMode="auto">
          <a:xfrm rot="5840314" flipV="1">
            <a:off x="6282532" y="1962061"/>
            <a:ext cx="381000" cy="185737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30">
            <a:extLst>
              <a:ext uri="{FF2B5EF4-FFF2-40B4-BE49-F238E27FC236}">
                <a16:creationId xmlns:a16="http://schemas.microsoft.com/office/drawing/2014/main" id="{2EC7338F-20CB-0D43-8F4B-F7398B21705A}"/>
              </a:ext>
            </a:extLst>
          </p:cNvPr>
          <p:cNvSpPr>
            <a:spLocks noChangeShapeType="1"/>
          </p:cNvSpPr>
          <p:nvPr/>
        </p:nvSpPr>
        <p:spPr bwMode="auto">
          <a:xfrm rot="6996755" flipV="1">
            <a:off x="6769894" y="1962061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31">
            <a:extLst>
              <a:ext uri="{FF2B5EF4-FFF2-40B4-BE49-F238E27FC236}">
                <a16:creationId xmlns:a16="http://schemas.microsoft.com/office/drawing/2014/main" id="{61BB3052-CB88-C647-8D16-5DD8047D7DC6}"/>
              </a:ext>
            </a:extLst>
          </p:cNvPr>
          <p:cNvSpPr>
            <a:spLocks noChangeShapeType="1"/>
          </p:cNvSpPr>
          <p:nvPr/>
        </p:nvSpPr>
        <p:spPr bwMode="auto">
          <a:xfrm rot="9234407" flipV="1">
            <a:off x="7258050" y="1961267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Line 32">
            <a:extLst>
              <a:ext uri="{FF2B5EF4-FFF2-40B4-BE49-F238E27FC236}">
                <a16:creationId xmlns:a16="http://schemas.microsoft.com/office/drawing/2014/main" id="{766B5053-9175-634F-9F8A-46D2F78738EA}"/>
              </a:ext>
            </a:extLst>
          </p:cNvPr>
          <p:cNvSpPr>
            <a:spLocks noChangeShapeType="1"/>
          </p:cNvSpPr>
          <p:nvPr/>
        </p:nvSpPr>
        <p:spPr bwMode="auto">
          <a:xfrm rot="10477824" flipV="1">
            <a:off x="7745413" y="1961267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190BC95C-0F11-2E47-A963-F73908A19698}"/>
              </a:ext>
            </a:extLst>
          </p:cNvPr>
          <p:cNvSpPr>
            <a:spLocks noChangeShapeType="1"/>
          </p:cNvSpPr>
          <p:nvPr/>
        </p:nvSpPr>
        <p:spPr bwMode="auto">
          <a:xfrm rot="11883101" flipV="1">
            <a:off x="8232775" y="1961267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34">
            <a:extLst>
              <a:ext uri="{FF2B5EF4-FFF2-40B4-BE49-F238E27FC236}">
                <a16:creationId xmlns:a16="http://schemas.microsoft.com/office/drawing/2014/main" id="{F414678B-0636-C845-9304-E7CD5A914508}"/>
              </a:ext>
            </a:extLst>
          </p:cNvPr>
          <p:cNvSpPr>
            <a:spLocks noChangeShapeType="1"/>
          </p:cNvSpPr>
          <p:nvPr/>
        </p:nvSpPr>
        <p:spPr bwMode="auto">
          <a:xfrm rot="13225516" flipV="1">
            <a:off x="8720138" y="1961267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Line 35">
            <a:extLst>
              <a:ext uri="{FF2B5EF4-FFF2-40B4-BE49-F238E27FC236}">
                <a16:creationId xmlns:a16="http://schemas.microsoft.com/office/drawing/2014/main" id="{3CB96670-D5A8-4343-B95D-E1252C79E53B}"/>
              </a:ext>
            </a:extLst>
          </p:cNvPr>
          <p:cNvSpPr>
            <a:spLocks noChangeShapeType="1"/>
          </p:cNvSpPr>
          <p:nvPr/>
        </p:nvSpPr>
        <p:spPr bwMode="auto">
          <a:xfrm rot="14136555" flipV="1">
            <a:off x="9208294" y="1963648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CF0C845-E836-4E40-B8F5-B2356E19278A}"/>
              </a:ext>
            </a:extLst>
          </p:cNvPr>
          <p:cNvSpPr>
            <a:spLocks/>
          </p:cNvSpPr>
          <p:nvPr/>
        </p:nvSpPr>
        <p:spPr bwMode="auto">
          <a:xfrm>
            <a:off x="2039938" y="1040517"/>
            <a:ext cx="8205787" cy="1036638"/>
          </a:xfrm>
          <a:custGeom>
            <a:avLst/>
            <a:gdLst>
              <a:gd name="T0" fmla="*/ 0 w 5169"/>
              <a:gd name="T1" fmla="*/ 196 h 653"/>
              <a:gd name="T2" fmla="*/ 788 w 5169"/>
              <a:gd name="T3" fmla="*/ 128 h 653"/>
              <a:gd name="T4" fmla="*/ 1465 w 5169"/>
              <a:gd name="T5" fmla="*/ 48 h 653"/>
              <a:gd name="T6" fmla="*/ 1834 w 5169"/>
              <a:gd name="T7" fmla="*/ 30 h 653"/>
              <a:gd name="T8" fmla="*/ 2314 w 5169"/>
              <a:gd name="T9" fmla="*/ 227 h 653"/>
              <a:gd name="T10" fmla="*/ 3102 w 5169"/>
              <a:gd name="T11" fmla="*/ 571 h 653"/>
              <a:gd name="T12" fmla="*/ 3594 w 5169"/>
              <a:gd name="T13" fmla="*/ 614 h 653"/>
              <a:gd name="T14" fmla="*/ 4099 w 5169"/>
              <a:gd name="T15" fmla="*/ 337 h 653"/>
              <a:gd name="T16" fmla="*/ 4653 w 5169"/>
              <a:gd name="T17" fmla="*/ 233 h 653"/>
              <a:gd name="T18" fmla="*/ 4954 w 5169"/>
              <a:gd name="T19" fmla="*/ 171 h 653"/>
              <a:gd name="T20" fmla="*/ 5169 w 5169"/>
              <a:gd name="T21" fmla="*/ 15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9" h="653">
                <a:moveTo>
                  <a:pt x="0" y="196"/>
                </a:moveTo>
                <a:cubicBezTo>
                  <a:pt x="272" y="174"/>
                  <a:pt x="544" y="153"/>
                  <a:pt x="788" y="128"/>
                </a:cubicBezTo>
                <a:cubicBezTo>
                  <a:pt x="1032" y="103"/>
                  <a:pt x="1291" y="64"/>
                  <a:pt x="1465" y="48"/>
                </a:cubicBezTo>
                <a:cubicBezTo>
                  <a:pt x="1639" y="32"/>
                  <a:pt x="1693" y="0"/>
                  <a:pt x="1834" y="30"/>
                </a:cubicBezTo>
                <a:cubicBezTo>
                  <a:pt x="1975" y="60"/>
                  <a:pt x="2103" y="137"/>
                  <a:pt x="2314" y="227"/>
                </a:cubicBezTo>
                <a:cubicBezTo>
                  <a:pt x="2525" y="317"/>
                  <a:pt x="2889" y="506"/>
                  <a:pt x="3102" y="571"/>
                </a:cubicBezTo>
                <a:cubicBezTo>
                  <a:pt x="3315" y="636"/>
                  <a:pt x="3428" y="653"/>
                  <a:pt x="3594" y="614"/>
                </a:cubicBezTo>
                <a:cubicBezTo>
                  <a:pt x="3760" y="575"/>
                  <a:pt x="3922" y="401"/>
                  <a:pt x="4099" y="337"/>
                </a:cubicBezTo>
                <a:cubicBezTo>
                  <a:pt x="4276" y="273"/>
                  <a:pt x="4511" y="261"/>
                  <a:pt x="4653" y="233"/>
                </a:cubicBezTo>
                <a:cubicBezTo>
                  <a:pt x="4795" y="205"/>
                  <a:pt x="4868" y="183"/>
                  <a:pt x="4954" y="171"/>
                </a:cubicBezTo>
                <a:cubicBezTo>
                  <a:pt x="5040" y="159"/>
                  <a:pt x="5104" y="159"/>
                  <a:pt x="5169" y="159"/>
                </a:cubicBezTo>
              </a:path>
            </a:pathLst>
          </a:custGeom>
          <a:noFill/>
          <a:ln w="508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4DF09594-EFAD-B749-9F80-C6F3B1C7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978605"/>
            <a:ext cx="269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Magnetic Anomaly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E8F6D68D-8AA1-4844-97C5-BD525C9C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69642"/>
            <a:ext cx="8839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Magnetic Prospecting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Measure e.g. magnitude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of the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total field, subtract out magnitude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of the 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(core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dynamo-derived)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main field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 get a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magnetic anomaly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1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vmag">
            <a:extLst>
              <a:ext uri="{FF2B5EF4-FFF2-40B4-BE49-F238E27FC236}">
                <a16:creationId xmlns:a16="http://schemas.microsoft.com/office/drawing/2014/main" id="{180C1710-D5A5-ED49-B0F6-80AC8AA2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80" y="10318"/>
            <a:ext cx="5321300" cy="6837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AE42C5A5-D44D-3646-98AF-3FCE27634CD4}"/>
              </a:ext>
            </a:extLst>
          </p:cNvPr>
          <p:cNvSpPr txBox="1">
            <a:spLocks/>
          </p:cNvSpPr>
          <p:nvPr/>
        </p:nvSpPr>
        <p:spPr bwMode="auto">
          <a:xfrm>
            <a:off x="6942880" y="2104231"/>
            <a:ext cx="40687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Despite the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complexities of modeling,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magnetic anomalies are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heavily used (particularly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by the mining industry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and for investigations of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tectonic basement structure)</a:t>
            </a:r>
          </a:p>
        </p:txBody>
      </p:sp>
    </p:spTree>
    <p:extLst>
      <p:ext uri="{BB962C8B-B14F-4D97-AF65-F5344CB8AC3E}">
        <p14:creationId xmlns:p14="http://schemas.microsoft.com/office/powerpoint/2010/main" val="209964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421F6C84-AA3D-8B4F-8CAA-D59E48ED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1135857"/>
            <a:ext cx="8090676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Induced magnetization              is always in the direction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of the ambient field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Must know strength &amp; direction of the Earth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     ambient field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to determine location and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     magnetic susceptibility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of a source body!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Magnetic field strength falls off proportional to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1/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3</a:t>
            </a:r>
          </a:p>
          <a:p>
            <a:pPr algn="l" eaLnBrk="0" hangingPunct="0"/>
            <a:endParaRPr lang="en-US" sz="2400" baseline="30000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Total intensity of magnetization 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where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remanent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magnetization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in the direction of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at the time of magnetization…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10643-C05C-8E45-A55F-BFD21F85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143794"/>
            <a:ext cx="9921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3E14A-1C69-4C48-A643-D7E530E1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9532"/>
            <a:ext cx="436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D2396-D0C8-8F4D-BE39-BF0E0C73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241007"/>
            <a:ext cx="2184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85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478F0E9-5D0C-3B4C-AB9D-7648B250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822" y="215850"/>
            <a:ext cx="7840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</a:t>
            </a:r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Earth</a:t>
            </a:r>
            <a:r>
              <a:rPr lang="en-US" sz="3200" i="1" dirty="0">
                <a:solidFill>
                  <a:srgbClr val="0039AC"/>
                </a:solidFill>
                <a:latin typeface="Arial Black" charset="0"/>
              </a:rPr>
              <a:t>’</a:t>
            </a:r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s Main Field (Core Field) </a:t>
            </a:r>
            <a:r>
              <a:rPr lang="en-US" sz="3200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: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6A4ACDC-DC7C-9B49-8ACA-02165A220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747" y="915938"/>
            <a:ext cx="7694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 main field is generated by convection of 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112F0-41BB-9942-BEFE-22E3E337B3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59" y="1476325"/>
            <a:ext cx="269875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DA72BC4C-FA46-C04D-B512-86BF12721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272" y="1341388"/>
            <a:ext cx="60548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fluid Ni-Fe outer core. As the solid inner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core cools &amp; grows, released heat drives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thermo-chemical convection. Movement of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charge within the electrically-conductive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molten iron produces electric currents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which in turn generate a magnetic field.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599ECF6-79B9-B340-B3CC-74788EDDF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947" y="4333825"/>
            <a:ext cx="85462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Rotation of the Earth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Coriolis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forces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which cause a </a:t>
            </a:r>
          </a:p>
          <a:p>
            <a:pPr algn="l" eaLnBrk="0" hangingPunct="0"/>
            <a:r>
              <a:rPr lang="en-US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Magnetohydrodynamic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Dynamo Effect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, in which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magnetic fields organize in a way that amplifies the current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flow. Positive feedbacks are self-stabilizing &amp; produce a very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large,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predominantly dipolar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magnetic field (with smaller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higher-order terms).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40511</TotalTime>
  <Words>378</Words>
  <Application>Microsoft Macintosh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57</cp:revision>
  <cp:lastPrinted>2024-03-18T19:12:33Z</cp:lastPrinted>
  <dcterms:created xsi:type="dcterms:W3CDTF">2022-01-10T14:15:51Z</dcterms:created>
  <dcterms:modified xsi:type="dcterms:W3CDTF">2024-03-29T21:51:31Z</dcterms:modified>
</cp:coreProperties>
</file>