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84" r:id="rId3"/>
    <p:sldId id="282" r:id="rId4"/>
    <p:sldId id="308" r:id="rId5"/>
    <p:sldId id="280" r:id="rId6"/>
    <p:sldId id="274" r:id="rId7"/>
    <p:sldId id="275" r:id="rId8"/>
    <p:sldId id="277" r:id="rId9"/>
    <p:sldId id="283" r:id="rId10"/>
    <p:sldId id="29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1/30/26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hyperlink" Target="http://www.crewes.org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8806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Jan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39254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9" name="Text Box 28">
            <a:extLst>
              <a:ext uri="{FF2B5EF4-FFF2-40B4-BE49-F238E27FC236}">
                <a16:creationId xmlns:a16="http://schemas.microsoft.com/office/drawing/2014/main" id="{B11C65D7-D9E1-E09E-B7B3-AEEC5737E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17" y="6394348"/>
            <a:ext cx="71826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for Mon 2 Feb: </a:t>
            </a:r>
            <a:r>
              <a:rPr lang="en-US" sz="24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Burger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106-141 (§3.7-3.11)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30">
            <a:extLst>
              <a:ext uri="{FF2B5EF4-FFF2-40B4-BE49-F238E27FC236}">
                <a16:creationId xmlns:a16="http://schemas.microsoft.com/office/drawing/2014/main" id="{60ABDA4A-AC93-3FD2-3695-0CD59293F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942" y="1555463"/>
            <a:ext cx="937211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time: </a:t>
            </a:r>
            <a:r>
              <a:rPr lang="en-US" i="1" dirty="0" err="1">
                <a:solidFill>
                  <a:srgbClr val="0039AC"/>
                </a:solidFill>
                <a:latin typeface="Arial Black" charset="0"/>
              </a:rPr>
              <a:t>Zoeppritz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 Equations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•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Mode Conversion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</a:t>
            </a:r>
            <a:r>
              <a:rPr lang="en-US" i="1" dirty="0"/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to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/>
              <a:t>S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or </a:t>
            </a:r>
            <a:r>
              <a:rPr lang="en-US" i="1" dirty="0"/>
              <a:t>S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to </a:t>
            </a:r>
            <a:r>
              <a:rPr lang="en-US" i="1" dirty="0"/>
              <a:t>P</a:t>
            </a:r>
            <a:r>
              <a:rPr lang="en-US" dirty="0">
                <a:solidFill>
                  <a:srgbClr val="0039AC"/>
                </a:solidFill>
              </a:rPr>
              <a:t>) occurs when </a:t>
            </a:r>
            <a:r>
              <a:rPr lang="en-US" i="1" dirty="0">
                <a:latin typeface="Symbol" charset="0"/>
                <a:sym typeface="Symbol" charset="0"/>
              </a:rPr>
              <a:t></a:t>
            </a:r>
            <a:r>
              <a:rPr lang="en-US" dirty="0"/>
              <a:t> </a:t>
            </a:r>
            <a:r>
              <a:rPr lang="en-US" dirty="0">
                <a:latin typeface="Times New Roman" charset="0"/>
              </a:rPr>
              <a:t>≠ 0</a:t>
            </a:r>
            <a:r>
              <a:rPr lang="en-US" dirty="0"/>
              <a:t> </a:t>
            </a:r>
          </a:p>
          <a:p>
            <a:r>
              <a:rPr lang="en-US" dirty="0">
                <a:solidFill>
                  <a:srgbClr val="0039AC"/>
                </a:solidFill>
              </a:rPr>
              <a:t>• Introduced the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ray parameter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(based on Snell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s Law):</a:t>
            </a:r>
          </a:p>
          <a:p>
            <a:endParaRPr lang="en-US" i="1" dirty="0">
              <a:solidFill>
                <a:srgbClr val="0039AC"/>
              </a:solidFill>
              <a:latin typeface="Arial Black" charset="0"/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 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 Predicts propagation paths if </a:t>
            </a:r>
            <a:r>
              <a:rPr lang="en-US" i="1" dirty="0">
                <a:latin typeface="Symbol" charset="0"/>
                <a:sym typeface="Symbol" charset="0"/>
              </a:rPr>
              <a:t>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,</a:t>
            </a:r>
            <a:r>
              <a:rPr lang="en-US" dirty="0">
                <a:solidFill>
                  <a:schemeClr val="accent2"/>
                </a:solidFill>
                <a:sym typeface="Symbol" charset="0"/>
              </a:rPr>
              <a:t> </a:t>
            </a:r>
            <a:r>
              <a:rPr lang="en-US" i="1" dirty="0">
                <a:latin typeface="Symbol" charset="0"/>
                <a:sym typeface="Symbol" charset="0"/>
              </a:rPr>
              <a:t></a:t>
            </a:r>
            <a:r>
              <a:rPr lang="en-US" i="1" dirty="0">
                <a:solidFill>
                  <a:schemeClr val="accent2"/>
                </a:solidFill>
                <a:latin typeface="Symbol" charset="0"/>
                <a:sym typeface="Symbol" charset="0"/>
              </a:rPr>
              <a:t></a:t>
            </a:r>
            <a:r>
              <a:rPr lang="en-US" dirty="0">
                <a:solidFill>
                  <a:schemeClr val="accent2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structure is known! </a:t>
            </a:r>
            <a:endParaRPr lang="en-US" sz="12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• Continuous displacements (</a:t>
            </a:r>
            <a:r>
              <a:rPr lang="en-US" dirty="0">
                <a:solidFill>
                  <a:schemeClr val="accent2"/>
                </a:solidFill>
                <a:sym typeface="Symbol" charset="0"/>
              </a:rPr>
              <a:t>         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, </a:t>
            </a:r>
            <a:r>
              <a:rPr lang="en-US" dirty="0">
                <a:solidFill>
                  <a:schemeClr val="accent2"/>
                </a:solidFill>
                <a:sym typeface="Symbol" charset="0"/>
              </a:rPr>
              <a:t>          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) and stresses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(               ,                ) provide four equations in five unknown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amplitudes of incoming and outgoing waves… Normalize 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by amplitude of incoming wave gives</a:t>
            </a:r>
            <a:r>
              <a:rPr lang="en-US" dirty="0">
                <a:solidFill>
                  <a:schemeClr val="accent2"/>
                </a:solidFill>
                <a:sym typeface="Symbol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Arial Black" charset="0"/>
              </a:rPr>
              <a:t>Zoeppritz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’ equations </a:t>
            </a:r>
            <a:endParaRPr lang="en-US" dirty="0">
              <a:solidFill>
                <a:srgbClr val="FF0000"/>
              </a:solidFill>
              <a:sym typeface="Symbol" charset="0"/>
            </a:endParaRPr>
          </a:p>
          <a:p>
            <a:r>
              <a:rPr lang="en-US" dirty="0">
                <a:solidFill>
                  <a:srgbClr val="0039AC"/>
                </a:solidFill>
              </a:rPr>
              <a:t>• Graphical user interface models of </a:t>
            </a:r>
            <a:r>
              <a:rPr lang="en-US" dirty="0" err="1">
                <a:solidFill>
                  <a:srgbClr val="0039AC"/>
                </a:solidFill>
              </a:rPr>
              <a:t>Zoeppritz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 equations are at</a:t>
            </a:r>
          </a:p>
          <a:p>
            <a:r>
              <a:rPr lang="en-US" dirty="0"/>
              <a:t>    </a:t>
            </a:r>
            <a:r>
              <a:rPr lang="en-US" dirty="0">
                <a:hlinkClick r:id="rId2"/>
              </a:rPr>
              <a:t>http://www.crewes.org/</a:t>
            </a:r>
            <a:r>
              <a:rPr lang="en-US" u="sng" dirty="0" err="1">
                <a:solidFill>
                  <a:schemeClr val="hlink"/>
                </a:solidFill>
              </a:rPr>
              <a:t>ResearchLinks</a:t>
            </a:r>
            <a:r>
              <a:rPr lang="en-US" u="sng" dirty="0">
                <a:solidFill>
                  <a:schemeClr val="hlink"/>
                </a:solidFill>
              </a:rPr>
              <a:t>/</a:t>
            </a:r>
            <a:r>
              <a:rPr lang="en-US" u="sng" dirty="0" err="1">
                <a:solidFill>
                  <a:schemeClr val="hlink"/>
                </a:solidFill>
              </a:rPr>
              <a:t>ExplorerPrograms</a:t>
            </a:r>
            <a:r>
              <a:rPr lang="en-US" u="sng" dirty="0">
                <a:solidFill>
                  <a:schemeClr val="hlink"/>
                </a:solidFill>
              </a:rPr>
              <a:t>/ZE/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4B0E3EB-3F27-B8E5-D47F-014520CBE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594" y="2738365"/>
            <a:ext cx="4040188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EE7CE62-ECEF-5994-71D7-EF5ABF438B61}"/>
                  </a:ext>
                </a:extLst>
              </p:cNvPr>
              <p:cNvSpPr txBox="1"/>
              <p:nvPr/>
            </p:nvSpPr>
            <p:spPr>
              <a:xfrm>
                <a:off x="5435274" y="3818563"/>
                <a:ext cx="120405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–</m:t>
                        </m:r>
                      </m:sup>
                    </m:sSubSup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EE7CE62-ECEF-5994-71D7-EF5ABF438B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274" y="3818563"/>
                <a:ext cx="1204056" cy="369332"/>
              </a:xfrm>
              <a:prstGeom prst="rect">
                <a:avLst/>
              </a:prstGeom>
              <a:blipFill>
                <a:blip r:embed="rId4"/>
                <a:stretch>
                  <a:fillRect l="-6316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4305B40-22FA-58B1-6CFF-AB32594834F5}"/>
                  </a:ext>
                </a:extLst>
              </p:cNvPr>
              <p:cNvSpPr txBox="1"/>
              <p:nvPr/>
            </p:nvSpPr>
            <p:spPr>
              <a:xfrm>
                <a:off x="6678139" y="3818563"/>
                <a:ext cx="120405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–</m:t>
                        </m:r>
                      </m:sup>
                    </m:sSubSup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4305B40-22FA-58B1-6CFF-AB32594834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8139" y="3818563"/>
                <a:ext cx="1204056" cy="369332"/>
              </a:xfrm>
              <a:prstGeom prst="rect">
                <a:avLst/>
              </a:prstGeom>
              <a:blipFill>
                <a:blip r:embed="rId5"/>
                <a:stretch>
                  <a:fillRect l="-5208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17236B2-9C41-4CEC-6641-C673016D1F8D}"/>
                  </a:ext>
                </a:extLst>
              </p:cNvPr>
              <p:cNvSpPr txBox="1"/>
              <p:nvPr/>
            </p:nvSpPr>
            <p:spPr>
              <a:xfrm>
                <a:off x="1953739" y="4167851"/>
                <a:ext cx="129492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𝑥𝑧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–</m:t>
                        </m:r>
                      </m:sup>
                    </m:sSubSup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17236B2-9C41-4CEC-6641-C673016D1F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3739" y="4167851"/>
                <a:ext cx="1294928" cy="369332"/>
              </a:xfrm>
              <a:prstGeom prst="rect">
                <a:avLst/>
              </a:prstGeom>
              <a:blipFill>
                <a:blip r:embed="rId6"/>
                <a:stretch>
                  <a:fillRect l="-4854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1E5F6F8-2F87-8902-7B43-009C8E0A6170}"/>
                  </a:ext>
                </a:extLst>
              </p:cNvPr>
              <p:cNvSpPr txBox="1"/>
              <p:nvPr/>
            </p:nvSpPr>
            <p:spPr>
              <a:xfrm>
                <a:off x="3418100" y="4167851"/>
                <a:ext cx="129492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𝑥𝑥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–</m:t>
                        </m:r>
                      </m:sup>
                    </m:sSubSup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1E5F6F8-2F87-8902-7B43-009C8E0A61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100" y="4167851"/>
                <a:ext cx="1294928" cy="369332"/>
              </a:xfrm>
              <a:prstGeom prst="rect">
                <a:avLst/>
              </a:prstGeom>
              <a:blipFill>
                <a:blip r:embed="rId7"/>
                <a:stretch>
                  <a:fillRect l="-5825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AD938B1-3E35-2159-060A-534B4EA34EB4}"/>
              </a:ext>
            </a:extLst>
          </p:cNvPr>
          <p:cNvGrpSpPr/>
          <p:nvPr/>
        </p:nvGrpSpPr>
        <p:grpSpPr>
          <a:xfrm>
            <a:off x="1323700" y="989839"/>
            <a:ext cx="9544601" cy="4878323"/>
            <a:chOff x="1445546" y="584821"/>
            <a:chExt cx="9544601" cy="48783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 Box 39">
                  <a:extLst>
                    <a:ext uri="{FF2B5EF4-FFF2-40B4-BE49-F238E27FC236}">
                      <a16:creationId xmlns:a16="http://schemas.microsoft.com/office/drawing/2014/main" id="{F181796B-9BAD-05DB-A7EC-A99C6D17D47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45546" y="584821"/>
                  <a:ext cx="9544601" cy="48783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lc="http://schemas.openxmlformats.org/drawingml/2006/lockedCanvas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lc="http://schemas.openxmlformats.org/drawingml/2006/lockedCanvas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lc="http://schemas.openxmlformats.org/drawingml/2006/lockedCanvas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+mn-cs"/>
                    </a:defRPr>
                  </a:lvl5pPr>
                  <a:lvl6pPr marL="2286000" algn="l" defTabSz="4572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+mn-cs"/>
                    </a:defRPr>
                  </a:lvl6pPr>
                  <a:lvl7pPr marL="2743200" algn="l" defTabSz="4572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+mn-cs"/>
                    </a:defRPr>
                  </a:lvl7pPr>
                  <a:lvl8pPr marL="3200400" algn="l" defTabSz="4572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+mn-cs"/>
                    </a:defRPr>
                  </a:lvl8pPr>
                  <a:lvl9pPr marL="3657600" algn="l" defTabSz="4572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+mn-cs"/>
                    </a:defRPr>
                  </a:lvl9pPr>
                </a:lstStyle>
                <a:p>
                  <a:r>
                    <a:rPr lang="en-US" b="1" i="1" dirty="0">
                      <a:solidFill>
                        <a:srgbClr val="0039AC"/>
                      </a:solidFill>
                      <a:latin typeface="Arial Black" panose="020B0604020202020204" pitchFamily="34" charset="0"/>
                      <a:cs typeface="Arial Black" panose="020B0604020202020204" pitchFamily="34" charset="0"/>
                    </a:rPr>
                    <a:t>Recall</a:t>
                  </a:r>
                  <a:r>
                    <a:rPr lang="en-US" dirty="0">
                      <a:solidFill>
                        <a:srgbClr val="0039AC"/>
                      </a:solidFill>
                    </a:rPr>
                    <a:t>  that your 2</a:t>
                  </a:r>
                  <a:r>
                    <a:rPr lang="en-US" baseline="30000" dirty="0">
                      <a:solidFill>
                        <a:srgbClr val="0039AC"/>
                      </a:solidFill>
                    </a:rPr>
                    <a:t>nd</a:t>
                  </a:r>
                  <a:r>
                    <a:rPr lang="en-US" dirty="0">
                      <a:solidFill>
                        <a:srgbClr val="0039AC"/>
                      </a:solidFill>
                    </a:rPr>
                    <a:t> lab assignment asks for two crossover</a:t>
                  </a:r>
                </a:p>
                <a:p>
                  <a:r>
                    <a:rPr lang="en-US" dirty="0">
                      <a:solidFill>
                        <a:srgbClr val="0039AC"/>
                      </a:solidFill>
                    </a:rPr>
                    <a:t>   distances (between the direct arrival and the first refraction,</a:t>
                  </a:r>
                </a:p>
                <a:p>
                  <a:r>
                    <a:rPr lang="en-US" dirty="0">
                      <a:solidFill>
                        <a:srgbClr val="0039AC"/>
                      </a:solidFill>
                    </a:rPr>
                    <a:t>   and between the first refraction and the second refraction). We’ve</a:t>
                  </a:r>
                </a:p>
                <a:p>
                  <a:r>
                    <a:rPr lang="en-US" dirty="0">
                      <a:solidFill>
                        <a:srgbClr val="0039AC"/>
                      </a:solidFill>
                    </a:rPr>
                    <a:t>   already derived the equation for the first of these, and the </a:t>
                  </a:r>
                </a:p>
                <a:p>
                  <a:r>
                    <a:rPr lang="en-US" dirty="0">
                      <a:solidFill>
                        <a:srgbClr val="0039AC"/>
                      </a:solidFill>
                    </a:rPr>
                    <a:t>   equation for the second can be found similarly: We require that </a:t>
                  </a:r>
                </a:p>
                <a:p>
                  <a:endParaRPr lang="en-US" dirty="0">
                    <a:solidFill>
                      <a:srgbClr val="0039AC"/>
                    </a:solidFill>
                  </a:endParaRPr>
                </a:p>
                <a:p>
                  <a:endParaRPr lang="en-US" dirty="0">
                    <a:solidFill>
                      <a:srgbClr val="0039AC"/>
                    </a:solidFill>
                  </a:endParaRPr>
                </a:p>
                <a:p>
                  <a:endParaRPr lang="en-US" dirty="0">
                    <a:solidFill>
                      <a:srgbClr val="0039AC"/>
                    </a:solidFill>
                  </a:endParaRPr>
                </a:p>
                <a:p>
                  <a:r>
                    <a:rPr lang="en-US" dirty="0">
                      <a:solidFill>
                        <a:srgbClr val="0039AC"/>
                      </a:solidFill>
                    </a:rPr>
                    <a:t>If we recall that these are the equations of lines with slopes (</a:t>
                  </a:r>
                  <a:r>
                    <a:rPr lang="en-US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r>
                    <a:rPr lang="en-US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n-US" dirty="0">
                      <a:solidFill>
                        <a:srgbClr val="0039AC"/>
                      </a:solidFill>
                    </a:rPr>
                    <a:t>, </a:t>
                  </a:r>
                  <a:r>
                    <a:rPr lang="en-US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r>
                    <a:rPr lang="en-US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en-US" dirty="0">
                      <a:solidFill>
                        <a:srgbClr val="0039AC"/>
                      </a:solidFill>
                    </a:rPr>
                    <a:t>)</a:t>
                  </a:r>
                </a:p>
                <a:p>
                  <a:r>
                    <a:rPr lang="en-US" dirty="0">
                      <a:solidFill>
                        <a:srgbClr val="0039AC"/>
                      </a:solidFill>
                    </a:rPr>
                    <a:t>   and intercepts (</a:t>
                  </a:r>
                  <a:r>
                    <a:rPr lang="en-US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r>
                    <a:rPr lang="en-US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n-US" dirty="0">
                      <a:solidFill>
                        <a:srgbClr val="0039AC"/>
                      </a:solidFill>
                    </a:rPr>
                    <a:t>, </a:t>
                  </a:r>
                  <a:r>
                    <a:rPr lang="en-US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r>
                    <a:rPr lang="en-US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en-US" dirty="0">
                      <a:solidFill>
                        <a:srgbClr val="0039AC"/>
                      </a:solidFill>
                    </a:rPr>
                    <a:t>), a simplified way to write the solution is:</a:t>
                  </a:r>
                </a:p>
                <a:p>
                  <a:endPara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𝑐𝑜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39A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" name="Text Box 39">
                  <a:extLst>
                    <a:ext uri="{FF2B5EF4-FFF2-40B4-BE49-F238E27FC236}">
                      <a16:creationId xmlns:a16="http://schemas.microsoft.com/office/drawing/2014/main" id="{F181796B-9BAD-05DB-A7EC-A99C6D17D4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445546" y="584821"/>
                  <a:ext cx="9544601" cy="4878323"/>
                </a:xfrm>
                <a:prstGeom prst="rect">
                  <a:avLst/>
                </a:prstGeom>
                <a:blipFill>
                  <a:blip r:embed="rId2"/>
                  <a:stretch>
                    <a:fillRect l="-1064" t="-1036" b="-259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lc="http://schemas.openxmlformats.org/drawingml/2006/lockedCanvas"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lc="http://schemas.openxmlformats.org/drawingml/2006/lockedCanvas"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lc="http://schemas.openxmlformats.org/drawingml/2006/lockedCanvas"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4DAE8F0-1E6F-632F-D122-EBFCF04F14D5}"/>
                </a:ext>
              </a:extLst>
            </p:cNvPr>
            <p:cNvGrpSpPr/>
            <p:nvPr/>
          </p:nvGrpSpPr>
          <p:grpSpPr>
            <a:xfrm>
              <a:off x="3348048" y="2590126"/>
              <a:ext cx="5740102" cy="835025"/>
              <a:chOff x="3348048" y="2698040"/>
              <a:chExt cx="5740102" cy="835025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C90D9AEB-88A7-800A-9EAC-AC2A5736B69F}"/>
                  </a:ext>
                </a:extLst>
              </p:cNvPr>
              <p:cNvGrpSpPr/>
              <p:nvPr/>
            </p:nvGrpSpPr>
            <p:grpSpPr>
              <a:xfrm>
                <a:off x="3348048" y="2698040"/>
                <a:ext cx="5740102" cy="835025"/>
                <a:chOff x="3348048" y="2698040"/>
                <a:chExt cx="5740102" cy="835025"/>
              </a:xfrm>
            </p:grpSpPr>
            <p:pic>
              <p:nvPicPr>
                <p:cNvPr id="5" name="Picture 4">
                  <a:extLst>
                    <a:ext uri="{FF2B5EF4-FFF2-40B4-BE49-F238E27FC236}">
                      <a16:creationId xmlns:a16="http://schemas.microsoft.com/office/drawing/2014/main" id="{D4EBD092-EC94-A40F-A401-6F709129CB4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369"/>
                <a:stretch/>
              </p:blipFill>
              <p:spPr bwMode="auto">
                <a:xfrm>
                  <a:off x="5259220" y="2698040"/>
                  <a:ext cx="3828930" cy="8350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lc="http://schemas.openxmlformats.org/drawingml/2006/lockedCanvas" xmlns:a14="http://schemas.microsoft.com/office/drawing/2010/main" xmlns:mc="http://schemas.openxmlformats.org/markup-compatibility/2006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lc="http://schemas.openxmlformats.org/drawingml/2006/lockedCanvas" xmlns:a14="http://schemas.microsoft.com/office/drawing/2010/main" xmlns:mc="http://schemas.openxmlformats.org/markup-compatibility/2006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lc="http://schemas.openxmlformats.org/drawingml/2006/lockedCanvas" xmlns:a14="http://schemas.microsoft.com/office/drawing/2010/main" xmlns:mc="http://schemas.openxmlformats.org/markup-compatibility/2006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6" name="Picture 5">
                  <a:extLst>
                    <a:ext uri="{FF2B5EF4-FFF2-40B4-BE49-F238E27FC236}">
                      <a16:creationId xmlns:a16="http://schemas.microsoft.com/office/drawing/2014/main" id="{65C61870-C6B8-FAEC-AD53-24DCCAFB96F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4473"/>
                <a:stretch/>
              </p:blipFill>
              <p:spPr bwMode="auto">
                <a:xfrm>
                  <a:off x="3348048" y="2701215"/>
                  <a:ext cx="1913057" cy="83185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lc="http://schemas.openxmlformats.org/drawingml/2006/lockedCanvas" xmlns:a14="http://schemas.microsoft.com/office/drawing/2010/main" xmlns:mc="http://schemas.openxmlformats.org/markup-compatibility/2006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</p:grp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269F394-42BB-86A6-BB47-E9ABF622FC62}"/>
                  </a:ext>
                </a:extLst>
              </p:cNvPr>
              <p:cNvSpPr txBox="1"/>
              <p:nvPr/>
            </p:nvSpPr>
            <p:spPr>
              <a:xfrm>
                <a:off x="4077882" y="2906309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04850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C5505942-CA7E-BD4D-AB81-9DFC92557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543" y="2444750"/>
            <a:ext cx="7808913" cy="1968500"/>
          </a:xfrm>
          <a:prstGeom prst="rect">
            <a:avLst/>
          </a:prstGeom>
          <a:solidFill>
            <a:srgbClr val="C8C8C8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Amplitude versus offset (AVO)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methods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r>
              <a:rPr lang="en-US" dirty="0"/>
              <a:t>   </a:t>
            </a:r>
            <a:r>
              <a:rPr lang="en-US" dirty="0">
                <a:solidFill>
                  <a:srgbClr val="0003AA"/>
                </a:solidFill>
              </a:rPr>
              <a:t>give information about deep layers that you can</a:t>
            </a:r>
            <a:r>
              <a:rPr lang="en-US" dirty="0">
                <a:solidFill>
                  <a:srgbClr val="0003AA"/>
                </a:solidFill>
                <a:latin typeface="Arial"/>
              </a:rPr>
              <a:t>’</a:t>
            </a:r>
            <a:r>
              <a:rPr lang="en-US" dirty="0">
                <a:solidFill>
                  <a:srgbClr val="0003AA"/>
                </a:solidFill>
              </a:rPr>
              <a:t>t get </a:t>
            </a:r>
          </a:p>
          <a:p>
            <a:r>
              <a:rPr lang="en-US" dirty="0">
                <a:solidFill>
                  <a:srgbClr val="0003AA"/>
                </a:solidFill>
              </a:rPr>
              <a:t>   from travel-times or reflection migration alone, and</a:t>
            </a:r>
          </a:p>
          <a:p>
            <a:r>
              <a:rPr lang="en-US" dirty="0">
                <a:solidFill>
                  <a:srgbClr val="0003AA"/>
                </a:solidFill>
              </a:rPr>
              <a:t>   are especially useful for evaluating fluid types &amp; </a:t>
            </a:r>
          </a:p>
          <a:p>
            <a:r>
              <a:rPr lang="en-US" dirty="0">
                <a:solidFill>
                  <a:srgbClr val="0003AA"/>
                </a:solidFill>
              </a:rPr>
              <a:t>   pressures from reflection seismic data…</a:t>
            </a:r>
            <a:endParaRPr lang="en-US" sz="600" dirty="0">
              <a:solidFill>
                <a:srgbClr val="0003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00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C314970-16D7-814E-8C23-30D72616F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305" y="326549"/>
            <a:ext cx="8234947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The Refraction Method</a:t>
            </a:r>
            <a:r>
              <a:rPr lang="en-US" dirty="0">
                <a:solidFill>
                  <a:srgbClr val="0003AA"/>
                </a:solidFill>
              </a:rPr>
              <a:t>:</a:t>
            </a:r>
          </a:p>
          <a:p>
            <a:endParaRPr lang="en-US" sz="600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Recall first arriving seismic wave is the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direct wave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near </a:t>
            </a:r>
          </a:p>
          <a:p>
            <a:r>
              <a:rPr lang="en-US" dirty="0">
                <a:solidFill>
                  <a:srgbClr val="0039AC"/>
                </a:solidFill>
              </a:rPr>
              <a:t>   the source, and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refracted (head) waves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further out: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3297504-5C42-0E4F-96B2-E0324AD5B956}"/>
              </a:ext>
            </a:extLst>
          </p:cNvPr>
          <p:cNvGrpSpPr>
            <a:grpSpLocks/>
          </p:cNvGrpSpPr>
          <p:nvPr/>
        </p:nvGrpSpPr>
        <p:grpSpPr bwMode="auto">
          <a:xfrm>
            <a:off x="1970105" y="1637506"/>
            <a:ext cx="8458200" cy="1371600"/>
            <a:chOff x="240" y="1008"/>
            <a:chExt cx="5328" cy="86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309ADF-6317-7545-875A-A087540EA5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248"/>
              <a:ext cx="5328" cy="624"/>
            </a:xfrm>
            <a:prstGeom prst="rect">
              <a:avLst/>
            </a:prstGeom>
            <a:solidFill>
              <a:srgbClr val="DA661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11" name="AutoShape 6">
              <a:extLst>
                <a:ext uri="{FF2B5EF4-FFF2-40B4-BE49-F238E27FC236}">
                  <a16:creationId xmlns:a16="http://schemas.microsoft.com/office/drawing/2014/main" id="{69F9E259-9941-FD44-B2F2-BA0CAF615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008"/>
              <a:ext cx="288" cy="192"/>
            </a:xfrm>
            <a:prstGeom prst="cloudCallout">
              <a:avLst>
                <a:gd name="adj1" fmla="val -9375"/>
                <a:gd name="adj2" fmla="val 69273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12" name="AutoShape 7">
              <a:extLst>
                <a:ext uri="{FF2B5EF4-FFF2-40B4-BE49-F238E27FC236}">
                  <a16:creationId xmlns:a16="http://schemas.microsoft.com/office/drawing/2014/main" id="{4BB98BC3-1800-7D49-9398-76EBE252D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13" name="AutoShape 8">
              <a:extLst>
                <a:ext uri="{FF2B5EF4-FFF2-40B4-BE49-F238E27FC236}">
                  <a16:creationId xmlns:a16="http://schemas.microsoft.com/office/drawing/2014/main" id="{1BB864C5-A59E-534F-B208-599FB3683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18" name="AutoShape 9">
              <a:extLst>
                <a:ext uri="{FF2B5EF4-FFF2-40B4-BE49-F238E27FC236}">
                  <a16:creationId xmlns:a16="http://schemas.microsoft.com/office/drawing/2014/main" id="{FC3A0DF1-FE13-5341-9F82-8201134BC5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19" name="AutoShape 10">
              <a:extLst>
                <a:ext uri="{FF2B5EF4-FFF2-40B4-BE49-F238E27FC236}">
                  <a16:creationId xmlns:a16="http://schemas.microsoft.com/office/drawing/2014/main" id="{330DAD3D-0E5C-8547-AD96-79BE1F978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20" name="AutoShape 11">
              <a:extLst>
                <a:ext uri="{FF2B5EF4-FFF2-40B4-BE49-F238E27FC236}">
                  <a16:creationId xmlns:a16="http://schemas.microsoft.com/office/drawing/2014/main" id="{65790F41-23A3-8040-A9E4-88A2B52D9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6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21" name="AutoShape 12">
              <a:extLst>
                <a:ext uri="{FF2B5EF4-FFF2-40B4-BE49-F238E27FC236}">
                  <a16:creationId xmlns:a16="http://schemas.microsoft.com/office/drawing/2014/main" id="{FE73CC03-D1C6-114A-A508-F91A61C58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7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22" name="AutoShape 13">
              <a:extLst>
                <a:ext uri="{FF2B5EF4-FFF2-40B4-BE49-F238E27FC236}">
                  <a16:creationId xmlns:a16="http://schemas.microsoft.com/office/drawing/2014/main" id="{605F6089-D8C2-434A-9E99-AB7E71CE2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7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23" name="AutoShape 14">
              <a:extLst>
                <a:ext uri="{FF2B5EF4-FFF2-40B4-BE49-F238E27FC236}">
                  <a16:creationId xmlns:a16="http://schemas.microsoft.com/office/drawing/2014/main" id="{EAFC98C7-DDC6-7E4D-B758-D7DD09AC3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7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24" name="AutoShape 15">
              <a:extLst>
                <a:ext uri="{FF2B5EF4-FFF2-40B4-BE49-F238E27FC236}">
                  <a16:creationId xmlns:a16="http://schemas.microsoft.com/office/drawing/2014/main" id="{245F73B0-5C6C-134E-B57D-8957121F3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8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25" name="AutoShape 16">
              <a:extLst>
                <a:ext uri="{FF2B5EF4-FFF2-40B4-BE49-F238E27FC236}">
                  <a16:creationId xmlns:a16="http://schemas.microsoft.com/office/drawing/2014/main" id="{C323CF69-FC74-464A-8F0B-0BD995775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8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  <p:sp>
          <p:nvSpPr>
            <p:cNvPr id="26" name="AutoShape 17">
              <a:extLst>
                <a:ext uri="{FF2B5EF4-FFF2-40B4-BE49-F238E27FC236}">
                  <a16:creationId xmlns:a16="http://schemas.microsoft.com/office/drawing/2014/main" id="{E360848C-9442-ED4E-B6CC-D15185A64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9" y="1152"/>
              <a:ext cx="73" cy="118"/>
            </a:xfrm>
            <a:prstGeom prst="can">
              <a:avLst>
                <a:gd name="adj" fmla="val 40411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 eaLnBrk="0" hangingPunct="0"/>
              <a:endParaRPr lang="en-US">
                <a:cs typeface="ＭＳ Ｐゴシック" charset="0"/>
              </a:endParaRPr>
            </a:p>
          </p:txBody>
        </p:sp>
      </p:grpSp>
      <p:pic>
        <p:nvPicPr>
          <p:cNvPr id="8" name="Picture 7" descr="p1">
            <a:extLst>
              <a:ext uri="{FF2B5EF4-FFF2-40B4-BE49-F238E27FC236}">
                <a16:creationId xmlns:a16="http://schemas.microsoft.com/office/drawing/2014/main" id="{6D07602E-CAEE-A949-B178-12A2CB37E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693" y="3209131"/>
            <a:ext cx="5314950" cy="3305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19">
            <a:extLst>
              <a:ext uri="{FF2B5EF4-FFF2-40B4-BE49-F238E27FC236}">
                <a16:creationId xmlns:a16="http://schemas.microsoft.com/office/drawing/2014/main" id="{531568E2-61EC-524C-BA0A-24323833D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7905" y="3315494"/>
            <a:ext cx="331295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Problem:</a:t>
            </a:r>
          </a:p>
          <a:p>
            <a:r>
              <a:rPr lang="en-US" dirty="0">
                <a:solidFill>
                  <a:srgbClr val="0039AC"/>
                </a:solidFill>
              </a:rPr>
              <a:t>We start knowing little </a:t>
            </a:r>
          </a:p>
          <a:p>
            <a:r>
              <a:rPr lang="en-US" dirty="0">
                <a:solidFill>
                  <a:srgbClr val="0039AC"/>
                </a:solidFill>
              </a:rPr>
              <a:t>or nothing about the </a:t>
            </a:r>
          </a:p>
          <a:p>
            <a:r>
              <a:rPr lang="en-US" dirty="0">
                <a:solidFill>
                  <a:srgbClr val="0039AC"/>
                </a:solidFill>
              </a:rPr>
              <a:t>subsurface, and our </a:t>
            </a:r>
          </a:p>
          <a:p>
            <a:r>
              <a:rPr lang="en-US" dirty="0">
                <a:solidFill>
                  <a:srgbClr val="0039AC"/>
                </a:solidFill>
              </a:rPr>
              <a:t>objective is to use the</a:t>
            </a:r>
            <a:r>
              <a:rPr lang="en-US" dirty="0"/>
              <a:t> 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observations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to </a:t>
            </a:r>
          </a:p>
          <a:p>
            <a:r>
              <a:rPr lang="en-US" dirty="0">
                <a:solidFill>
                  <a:srgbClr val="0039AC"/>
                </a:solidFill>
              </a:rPr>
              <a:t>learn what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s under our </a:t>
            </a:r>
          </a:p>
          <a:p>
            <a:r>
              <a:rPr lang="en-US" dirty="0">
                <a:solidFill>
                  <a:srgbClr val="0039AC"/>
                </a:solidFill>
              </a:rPr>
              <a:t>feet.</a:t>
            </a:r>
          </a:p>
        </p:txBody>
      </p:sp>
    </p:spTree>
    <p:extLst>
      <p:ext uri="{BB962C8B-B14F-4D97-AF65-F5344CB8AC3E}">
        <p14:creationId xmlns:p14="http://schemas.microsoft.com/office/powerpoint/2010/main" val="2891648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7C1477A-24A7-C44A-8561-E8717C86A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274" y="488373"/>
            <a:ext cx="8458200" cy="990600"/>
          </a:xfrm>
          <a:prstGeom prst="rect">
            <a:avLst/>
          </a:prstGeom>
          <a:solidFill>
            <a:srgbClr val="DA661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AE8ABD94-79CB-2341-8113-D5058B6EF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074" y="107373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670BF78A-8104-954B-9BCE-FB5547D78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8587" y="335973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4E152A73-67A0-9E47-A0D5-E6CCFD603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4212" y="335973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" name="AutoShape 7">
            <a:extLst>
              <a:ext uri="{FF2B5EF4-FFF2-40B4-BE49-F238E27FC236}">
                <a16:creationId xmlns:a16="http://schemas.microsoft.com/office/drawing/2014/main" id="{E0AEDE9A-DA37-4844-9C9A-F84062FBF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9837" y="335973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0" name="AutoShape 8">
            <a:extLst>
              <a:ext uri="{FF2B5EF4-FFF2-40B4-BE49-F238E27FC236}">
                <a16:creationId xmlns:a16="http://schemas.microsoft.com/office/drawing/2014/main" id="{AD5945C2-38F7-1848-967E-8CB92C052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049" y="335973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id="{C7CF943D-BB62-9A48-AF26-27F0D91A7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2674" y="335973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C2828C7D-E2BD-7C4D-94C7-9FCE83F18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887" y="335973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1537A4ED-DD5D-184C-8449-D9D13C7B5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5512" y="335973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12">
            <a:extLst>
              <a:ext uri="{FF2B5EF4-FFF2-40B4-BE49-F238E27FC236}">
                <a16:creationId xmlns:a16="http://schemas.microsoft.com/office/drawing/2014/main" id="{D309442D-6070-6B4D-8B59-1C21C5613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1137" y="335973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AutoShape 13">
            <a:extLst>
              <a:ext uri="{FF2B5EF4-FFF2-40B4-BE49-F238E27FC236}">
                <a16:creationId xmlns:a16="http://schemas.microsoft.com/office/drawing/2014/main" id="{0E9944F8-152A-6F4D-98D0-B469E1A15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349" y="335973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6" name="AutoShape 14">
            <a:extLst>
              <a:ext uri="{FF2B5EF4-FFF2-40B4-BE49-F238E27FC236}">
                <a16:creationId xmlns:a16="http://schemas.microsoft.com/office/drawing/2014/main" id="{18463013-766E-2049-B819-2270BF046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3974" y="335973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4DC18C20-2F51-E14A-96D2-5DF1A586E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1187" y="335973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id="{C0529812-23CA-AF4A-A344-4C04C5BAA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3874" y="793173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1A64EA1-57C9-8343-B682-AF815DA72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274" y="1478973"/>
            <a:ext cx="8458200" cy="4572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13FA8F37-B8D5-4143-B706-F5B5A1DBF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4162" y="1936173"/>
            <a:ext cx="8703675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Consider the simple case of one horizontal layer over a </a:t>
            </a:r>
          </a:p>
          <a:p>
            <a:r>
              <a:rPr lang="en-US" dirty="0">
                <a:solidFill>
                  <a:srgbClr val="0039AC"/>
                </a:solidFill>
              </a:rPr>
              <a:t>half-space with higher velocity:</a:t>
            </a:r>
          </a:p>
          <a:p>
            <a:endParaRPr lang="en-US" sz="600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Direct wave travels horizontally at velocity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solidFill>
                  <a:srgbClr val="0039AC"/>
                </a:solidFill>
              </a:rPr>
              <a:t>. On a plot of</a:t>
            </a:r>
          </a:p>
          <a:p>
            <a:r>
              <a:rPr lang="en-US" dirty="0">
                <a:solidFill>
                  <a:srgbClr val="0039AC"/>
                </a:solidFill>
              </a:rPr>
              <a:t>   time </a:t>
            </a:r>
            <a:r>
              <a:rPr lang="en-US" dirty="0" err="1">
                <a:solidFill>
                  <a:srgbClr val="0039AC"/>
                </a:solidFill>
              </a:rPr>
              <a:t>vs</a:t>
            </a:r>
            <a:r>
              <a:rPr lang="en-US" dirty="0">
                <a:solidFill>
                  <a:srgbClr val="0039AC"/>
                </a:solidFill>
              </a:rPr>
              <a:t> distance,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arrivals are a straight line with 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</a:t>
            </a:r>
            <a:r>
              <a:rPr lang="en-US" dirty="0">
                <a:sym typeface="Symbol" charset="0"/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slope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 </a:t>
            </a:r>
            <a:r>
              <a:rPr lang="en-US" i="1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sym typeface="Symbol" charset="0"/>
              </a:rPr>
              <a:t>/</a:t>
            </a:r>
            <a:r>
              <a:rPr lang="en-US" i="1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sym typeface="Symbol" charset="0"/>
              </a:rPr>
              <a:t> = </a:t>
            </a:r>
            <a:r>
              <a:rPr lang="en-US" dirty="0">
                <a:latin typeface="Times New Roman" charset="0"/>
              </a:rPr>
              <a:t>1</a:t>
            </a:r>
            <a:r>
              <a:rPr lang="en-US" dirty="0">
                <a:sym typeface="Symbol" charset="0"/>
              </a:rPr>
              <a:t>/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i="1" baseline="-25000" dirty="0">
                <a:latin typeface="Times New Roman" charset="0"/>
              </a:rPr>
              <a:t>  </a:t>
            </a:r>
            <a:r>
              <a:rPr lang="en-US" dirty="0">
                <a:solidFill>
                  <a:srgbClr val="0039AC"/>
                </a:solidFill>
              </a:rPr>
              <a:t>and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intercept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 = 0</a:t>
            </a:r>
            <a:r>
              <a:rPr lang="en-US" dirty="0">
                <a:solidFill>
                  <a:srgbClr val="0039AC"/>
                </a:solidFill>
              </a:rPr>
              <a:t>, i.e.,</a:t>
            </a:r>
            <a:r>
              <a:rPr lang="en-US" dirty="0">
                <a:solidFill>
                  <a:srgbClr val="0039AC"/>
                </a:solidFill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t = x/V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solidFill>
                  <a:srgbClr val="0039AC"/>
                </a:solidFill>
              </a:rPr>
              <a:t>.</a:t>
            </a:r>
          </a:p>
          <a:p>
            <a:endParaRPr lang="en-US" sz="600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Refracted wave travels horizontally at velocity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at the </a:t>
            </a:r>
          </a:p>
          <a:p>
            <a:r>
              <a:rPr lang="en-US" dirty="0">
                <a:solidFill>
                  <a:srgbClr val="0039AC"/>
                </a:solidFill>
              </a:rPr>
              <a:t>   top of layer 2, so a line with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slope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latin typeface="Times New Roman" charset="0"/>
              </a:rPr>
              <a:t>1/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solidFill>
                  <a:srgbClr val="0039AC"/>
                </a:solidFill>
              </a:rPr>
              <a:t>. The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intercept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   </a:t>
            </a:r>
            <a:r>
              <a:rPr lang="en-US" dirty="0">
                <a:solidFill>
                  <a:srgbClr val="0039AC"/>
                </a:solidFill>
              </a:rPr>
              <a:t>now adds the time traveled in the first layer (&amp; subtracts the </a:t>
            </a:r>
          </a:p>
          <a:p>
            <a:r>
              <a:rPr lang="en-US" dirty="0">
                <a:solidFill>
                  <a:srgbClr val="0039AC"/>
                </a:solidFill>
              </a:rPr>
              <a:t>   time not traveled in the second layer), i.e.,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i="1" baseline="-25000" dirty="0">
                <a:latin typeface="Times New Roman" charset="0"/>
              </a:rPr>
              <a:t>0</a:t>
            </a:r>
            <a:r>
              <a:rPr lang="en-US" dirty="0">
                <a:latin typeface="Times New Roman" charset="0"/>
              </a:rPr>
              <a:t> =</a:t>
            </a:r>
            <a:r>
              <a:rPr lang="en-US" dirty="0"/>
              <a:t> </a:t>
            </a:r>
            <a:r>
              <a:rPr lang="en-US" dirty="0">
                <a:latin typeface="Times New Roman" charset="0"/>
              </a:rPr>
              <a:t>2</a:t>
            </a:r>
            <a:r>
              <a:rPr lang="en-US" i="1" dirty="0">
                <a:latin typeface="Times New Roman" charset="0"/>
              </a:rPr>
              <a:t>a</a:t>
            </a:r>
            <a:r>
              <a:rPr lang="en-US" dirty="0">
                <a:latin typeface="Times New Roman" charset="0"/>
              </a:rPr>
              <a:t>/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–2</a:t>
            </a:r>
            <a:r>
              <a:rPr lang="en-US" i="1" dirty="0">
                <a:latin typeface="Times New Roman" charset="0"/>
              </a:rPr>
              <a:t>b</a:t>
            </a:r>
            <a:r>
              <a:rPr lang="en-US" dirty="0">
                <a:latin typeface="Times New Roman" charset="0"/>
              </a:rPr>
              <a:t>/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solidFill>
                  <a:srgbClr val="0039AC"/>
                </a:solidFill>
              </a:rPr>
              <a:t>.</a:t>
            </a:r>
          </a:p>
          <a:p>
            <a:r>
              <a:rPr lang="en-US" dirty="0">
                <a:solidFill>
                  <a:srgbClr val="0039AC"/>
                </a:solidFill>
              </a:rPr>
              <a:t>   This wave has incident angle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i="1" baseline="-25000" dirty="0" err="1">
                <a:latin typeface="Times New Roman" charset="0"/>
              </a:rPr>
              <a:t>c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</a:rPr>
              <a:t>= sin</a:t>
            </a:r>
            <a:r>
              <a:rPr lang="en-US" baseline="30000" dirty="0">
                <a:latin typeface="Times New Roman" charset="0"/>
              </a:rPr>
              <a:t>-1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i="1" dirty="0">
                <a:latin typeface="Times New Roman" charset="0"/>
              </a:rPr>
              <a:t>/V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rgbClr val="0039AC"/>
                </a:solidFill>
              </a:rPr>
              <a:t> so</a:t>
            </a:r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CA434088-5915-2944-AB3D-BD507D769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41049" y="545523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C5798339-9890-4245-AD57-7D3D5D176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074" y="488373"/>
            <a:ext cx="1323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Direct arrival</a:t>
            </a:r>
          </a:p>
        </p:txBody>
      </p:sp>
      <p:sp>
        <p:nvSpPr>
          <p:cNvPr id="23" name="Line 21">
            <a:extLst>
              <a:ext uri="{FF2B5EF4-FFF2-40B4-BE49-F238E27FC236}">
                <a16:creationId xmlns:a16="http://schemas.microsoft.com/office/drawing/2014/main" id="{D16A7423-30DD-F549-A96E-8CCF3C5FC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3112" y="534411"/>
            <a:ext cx="239712" cy="941387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id="{256059B5-5851-8E48-B8F3-89E80C568B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7074" y="548698"/>
            <a:ext cx="239713" cy="941388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18394A8A-DA0E-A949-8B21-82B9B439BD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2824" y="1475798"/>
            <a:ext cx="3500438" cy="3175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Text Box 24">
            <a:extLst>
              <a:ext uri="{FF2B5EF4-FFF2-40B4-BE49-F238E27FC236}">
                <a16:creationId xmlns:a16="http://schemas.microsoft.com/office/drawing/2014/main" id="{B85DE3C5-868D-D841-B9FE-A6574B316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3087" y="1164648"/>
            <a:ext cx="1674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Refracted arrival</a:t>
            </a:r>
          </a:p>
        </p:txBody>
      </p:sp>
      <p:sp>
        <p:nvSpPr>
          <p:cNvPr id="27" name="Line 25">
            <a:extLst>
              <a:ext uri="{FF2B5EF4-FFF2-40B4-BE49-F238E27FC236}">
                <a16:creationId xmlns:a16="http://schemas.microsoft.com/office/drawing/2014/main" id="{DB5A6E3B-D93E-CB42-B5F4-6E623A07EC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4062" y="513773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24A4E7DB-EA07-2A4A-B944-BB4139C181FB}"/>
              </a:ext>
            </a:extLst>
          </p:cNvPr>
          <p:cNvSpPr>
            <a:spLocks/>
          </p:cNvSpPr>
          <p:nvPr/>
        </p:nvSpPr>
        <p:spPr bwMode="auto">
          <a:xfrm>
            <a:off x="2212474" y="993198"/>
            <a:ext cx="130175" cy="28575"/>
          </a:xfrm>
          <a:custGeom>
            <a:avLst/>
            <a:gdLst>
              <a:gd name="T0" fmla="*/ 0 w 82"/>
              <a:gd name="T1" fmla="*/ 18 h 18"/>
              <a:gd name="T2" fmla="*/ 42 w 82"/>
              <a:gd name="T3" fmla="*/ 14 h 18"/>
              <a:gd name="T4" fmla="*/ 82 w 82"/>
              <a:gd name="T5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2" h="18">
                <a:moveTo>
                  <a:pt x="0" y="18"/>
                </a:moveTo>
                <a:cubicBezTo>
                  <a:pt x="14" y="17"/>
                  <a:pt x="28" y="17"/>
                  <a:pt x="42" y="14"/>
                </a:cubicBezTo>
                <a:cubicBezTo>
                  <a:pt x="56" y="11"/>
                  <a:pt x="69" y="5"/>
                  <a:pt x="8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Text Box 27">
            <a:extLst>
              <a:ext uri="{FF2B5EF4-FFF2-40B4-BE49-F238E27FC236}">
                <a16:creationId xmlns:a16="http://schemas.microsoft.com/office/drawing/2014/main" id="{2E014B1C-9C15-874E-A9C1-38C74D772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7899" y="66617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a</a:t>
            </a:r>
            <a:endParaRPr lang="en-US"/>
          </a:p>
        </p:txBody>
      </p:sp>
      <p:sp>
        <p:nvSpPr>
          <p:cNvPr id="30" name="Line 28">
            <a:extLst>
              <a:ext uri="{FF2B5EF4-FFF2-40B4-BE49-F238E27FC236}">
                <a16:creationId xmlns:a16="http://schemas.microsoft.com/office/drawing/2014/main" id="{8804312E-04D5-5549-8F83-C1ACFB90D8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4874" y="488373"/>
            <a:ext cx="257175" cy="98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Line 29">
            <a:extLst>
              <a:ext uri="{FF2B5EF4-FFF2-40B4-BE49-F238E27FC236}">
                <a16:creationId xmlns:a16="http://schemas.microsoft.com/office/drawing/2014/main" id="{07A8049A-1478-A34D-83B4-BCB617BE8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2474" y="1555173"/>
            <a:ext cx="263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Text Box 30">
            <a:extLst>
              <a:ext uri="{FF2B5EF4-FFF2-40B4-BE49-F238E27FC236}">
                <a16:creationId xmlns:a16="http://schemas.microsoft.com/office/drawing/2014/main" id="{EC88B5A4-3EF8-D54F-9E06-09C10915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074" y="151707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b</a:t>
            </a:r>
            <a:endParaRPr lang="en-US"/>
          </a:p>
        </p:txBody>
      </p:sp>
      <p:sp>
        <p:nvSpPr>
          <p:cNvPr id="36" name="Text Box 31">
            <a:extLst>
              <a:ext uri="{FF2B5EF4-FFF2-40B4-BE49-F238E27FC236}">
                <a16:creationId xmlns:a16="http://schemas.microsoft.com/office/drawing/2014/main" id="{C48AB72A-CBD7-0847-B71E-0BD895815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2624" y="945573"/>
            <a:ext cx="3032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>
                <a:latin typeface="Times New Roman" charset="0"/>
              </a:rPr>
              <a:t>i</a:t>
            </a:r>
            <a:r>
              <a:rPr lang="en-US" sz="1600" i="1" baseline="-25000">
                <a:latin typeface="Times New Roman" charset="0"/>
              </a:rPr>
              <a:t>c</a:t>
            </a:r>
            <a:endParaRPr lang="en-US" sz="1600"/>
          </a:p>
        </p:txBody>
      </p:sp>
      <p:sp>
        <p:nvSpPr>
          <p:cNvPr id="37" name="Text Box 32">
            <a:extLst>
              <a:ext uri="{FF2B5EF4-FFF2-40B4-BE49-F238E27FC236}">
                <a16:creationId xmlns:a16="http://schemas.microsoft.com/office/drawing/2014/main" id="{A12C81A0-5C83-6947-9337-0FF0DCA7F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1949" y="71697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h</a:t>
            </a:r>
            <a:endParaRPr lang="en-US"/>
          </a:p>
        </p:txBody>
      </p:sp>
      <p:sp>
        <p:nvSpPr>
          <p:cNvPr id="38" name="Line 33">
            <a:extLst>
              <a:ext uri="{FF2B5EF4-FFF2-40B4-BE49-F238E27FC236}">
                <a16:creationId xmlns:a16="http://schemas.microsoft.com/office/drawing/2014/main" id="{C6C48AF1-8E37-444A-AA66-0DF38ABAAC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3574" y="485198"/>
            <a:ext cx="0" cy="99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Text Box 34">
            <a:extLst>
              <a:ext uri="{FF2B5EF4-FFF2-40B4-BE49-F238E27FC236}">
                <a16:creationId xmlns:a16="http://schemas.microsoft.com/office/drawing/2014/main" id="{66D43790-18F7-6E44-BB02-8C24F961F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3874" y="1478973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8AEEEACC-8E50-CE48-B70A-236E523A7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0324" y="5918777"/>
            <a:ext cx="3829050" cy="831850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1" name="Text Box 36">
            <a:extLst>
              <a:ext uri="{FF2B5EF4-FFF2-40B4-BE49-F238E27FC236}">
                <a16:creationId xmlns:a16="http://schemas.microsoft.com/office/drawing/2014/main" id="{2949CD4B-2CC7-194D-876F-24B7D1A7F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0849" y="6108123"/>
            <a:ext cx="187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Arial Black" charset="0"/>
              </a:rPr>
              <a:t>(Exercise)</a:t>
            </a:r>
          </a:p>
        </p:txBody>
      </p:sp>
    </p:spTree>
    <p:extLst>
      <p:ext uri="{BB962C8B-B14F-4D97-AF65-F5344CB8AC3E}">
        <p14:creationId xmlns:p14="http://schemas.microsoft.com/office/powerpoint/2010/main" val="4203324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E4EDC10-D485-1345-AB83-0F2E0160D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733" y="4296136"/>
            <a:ext cx="1249363" cy="423862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CEA0CF-70B5-314D-BD97-679BA78BA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715" y="4297723"/>
            <a:ext cx="1271588" cy="423863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pic>
        <p:nvPicPr>
          <p:cNvPr id="8" name="Picture 7" descr="p1">
            <a:extLst>
              <a:ext uri="{FF2B5EF4-FFF2-40B4-BE49-F238E27FC236}">
                <a16:creationId xmlns:a16="http://schemas.microsoft.com/office/drawing/2014/main" id="{79A4DF94-C7D6-ED4C-9A5F-AC62465400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765" y="265906"/>
            <a:ext cx="5491163" cy="3425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6">
            <a:extLst>
              <a:ext uri="{FF2B5EF4-FFF2-40B4-BE49-F238E27FC236}">
                <a16:creationId xmlns:a16="http://schemas.microsoft.com/office/drawing/2014/main" id="{7B077256-CCC7-174C-AAE5-8BED206DE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4128" y="654843"/>
            <a:ext cx="403347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The mathematical</a:t>
            </a:r>
          </a:p>
          <a:p>
            <a:r>
              <a:rPr lang="en-US" dirty="0">
                <a:solidFill>
                  <a:srgbClr val="0039AC"/>
                </a:solidFill>
              </a:rPr>
              <a:t>simplicity of finding</a:t>
            </a:r>
          </a:p>
          <a:p>
            <a:r>
              <a:rPr lang="en-US" dirty="0">
                <a:solidFill>
                  <a:srgbClr val="0039AC"/>
                </a:solidFill>
              </a:rPr>
              <a:t>structure from slope &amp;</a:t>
            </a:r>
          </a:p>
          <a:p>
            <a:r>
              <a:rPr lang="en-US" dirty="0">
                <a:solidFill>
                  <a:srgbClr val="0039AC"/>
                </a:solidFill>
              </a:rPr>
              <a:t>intercept of a line made</a:t>
            </a:r>
          </a:p>
          <a:p>
            <a:r>
              <a:rPr lang="en-US" dirty="0">
                <a:solidFill>
                  <a:srgbClr val="0039AC"/>
                </a:solidFill>
              </a:rPr>
              <a:t>refraction the tool of </a:t>
            </a:r>
          </a:p>
          <a:p>
            <a:r>
              <a:rPr lang="en-US" dirty="0">
                <a:solidFill>
                  <a:srgbClr val="0039AC"/>
                </a:solidFill>
              </a:rPr>
              <a:t>choice in early imaging</a:t>
            </a:r>
          </a:p>
          <a:p>
            <a:r>
              <a:rPr lang="en-US" dirty="0">
                <a:solidFill>
                  <a:srgbClr val="0039AC"/>
                </a:solidFill>
              </a:rPr>
              <a:t>studies (i.e., pre-computer)! 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CEFD3FFD-D91F-854F-9042-341CCE58F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2853" y="3836193"/>
            <a:ext cx="8669361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So, we can fit lines </a:t>
            </a:r>
            <a:r>
              <a:rPr lang="en-US" i="1" dirty="0">
                <a:latin typeface="Times New Roman" charset="0"/>
              </a:rPr>
              <a:t>t = m</a:t>
            </a:r>
            <a:r>
              <a:rPr lang="en-US" i="1" baseline="-25000" dirty="0">
                <a:latin typeface="Times New Roman" charset="0"/>
              </a:rPr>
              <a:t>i </a:t>
            </a:r>
            <a:r>
              <a:rPr lang="en-US" i="1" dirty="0">
                <a:latin typeface="Times New Roman" charset="0"/>
              </a:rPr>
              <a:t>x + b</a:t>
            </a:r>
            <a:r>
              <a:rPr lang="en-US" i="1" baseline="-25000" dirty="0">
                <a:latin typeface="Times New Roman" charset="0"/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to the first arrival travel-times…</a:t>
            </a:r>
          </a:p>
          <a:p>
            <a:endParaRPr lang="en-US" sz="2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Then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 = 1/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baseline="-25000" dirty="0">
                <a:latin typeface="Times New Roman" charset="0"/>
              </a:rPr>
              <a:t>1 </a:t>
            </a:r>
            <a:r>
              <a:rPr lang="en-US" dirty="0">
                <a:solidFill>
                  <a:srgbClr val="0039AC"/>
                </a:solidFill>
              </a:rPr>
              <a:t>,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 = 1/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baseline="-25000" dirty="0">
                <a:latin typeface="Times New Roman" charset="0"/>
              </a:rPr>
              <a:t>2 </a:t>
            </a:r>
            <a:r>
              <a:rPr lang="en-US" dirty="0">
                <a:solidFill>
                  <a:srgbClr val="0039AC"/>
                </a:solidFill>
              </a:rPr>
              <a:t>, and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FBC9EF4-22DA-2A41-B3BB-8AABCB4D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015" y="4863017"/>
            <a:ext cx="1905000" cy="938212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2" name="Text Box 9">
            <a:extLst>
              <a:ext uri="{FF2B5EF4-FFF2-40B4-BE49-F238E27FC236}">
                <a16:creationId xmlns:a16="http://schemas.microsoft.com/office/drawing/2014/main" id="{385C6C8A-5965-5C4C-B9A6-9AB0E6791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5240" y="5769768"/>
            <a:ext cx="697498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In the plot above, 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 = 0.001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s/m,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 = 0.0002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s/m, </a:t>
            </a:r>
          </a:p>
          <a:p>
            <a:r>
              <a:rPr lang="en-US" i="1" dirty="0">
                <a:latin typeface="Times New Roman" charset="0"/>
              </a:rPr>
              <a:t>b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 = 0.0118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s. What are the velocities &amp; depth?</a:t>
            </a: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1BB8A075-22C0-B44B-89EE-1ED85F745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515" y="6130428"/>
            <a:ext cx="18947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Arial Black" charset="0"/>
              </a:rPr>
              <a:t>(Exercise)</a:t>
            </a:r>
          </a:p>
        </p:txBody>
      </p:sp>
    </p:spTree>
    <p:extLst>
      <p:ext uri="{BB962C8B-B14F-4D97-AF65-F5344CB8AC3E}">
        <p14:creationId xmlns:p14="http://schemas.microsoft.com/office/powerpoint/2010/main" val="3066715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p1">
            <a:extLst>
              <a:ext uri="{FF2B5EF4-FFF2-40B4-BE49-F238E27FC236}">
                <a16:creationId xmlns:a16="http://schemas.microsoft.com/office/drawing/2014/main" id="{CFE47890-0120-7C4A-B227-5E2595F8D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0" y="3379787"/>
            <a:ext cx="5105400" cy="33147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D7ABAE1-E5EC-1E42-8C7A-65098D8AF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503237"/>
            <a:ext cx="84582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0" name="AutoShape 5">
            <a:extLst>
              <a:ext uri="{FF2B5EF4-FFF2-40B4-BE49-F238E27FC236}">
                <a16:creationId xmlns:a16="http://schemas.microsoft.com/office/drawing/2014/main" id="{4E36D91B-AC45-A249-A7B3-D0E35489D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325" y="122237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1" name="AutoShape 6">
            <a:extLst>
              <a:ext uri="{FF2B5EF4-FFF2-40B4-BE49-F238E27FC236}">
                <a16:creationId xmlns:a16="http://schemas.microsoft.com/office/drawing/2014/main" id="{892152EA-2CF6-304C-90F3-B8440180F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0838" y="35083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2" name="AutoShape 7">
            <a:extLst>
              <a:ext uri="{FF2B5EF4-FFF2-40B4-BE49-F238E27FC236}">
                <a16:creationId xmlns:a16="http://schemas.microsoft.com/office/drawing/2014/main" id="{EC50DC2A-FC8F-9246-B3ED-BA7C67304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35083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3" name="AutoShape 8">
            <a:extLst>
              <a:ext uri="{FF2B5EF4-FFF2-40B4-BE49-F238E27FC236}">
                <a16:creationId xmlns:a16="http://schemas.microsoft.com/office/drawing/2014/main" id="{8D0F57B0-FCA9-0647-A1FF-2AA19DDB0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2088" y="35083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4" name="AutoShape 9">
            <a:extLst>
              <a:ext uri="{FF2B5EF4-FFF2-40B4-BE49-F238E27FC236}">
                <a16:creationId xmlns:a16="http://schemas.microsoft.com/office/drawing/2014/main" id="{EB634E60-664F-904B-A169-545846259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925" y="350837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5" name="AutoShape 10">
            <a:extLst>
              <a:ext uri="{FF2B5EF4-FFF2-40B4-BE49-F238E27FC236}">
                <a16:creationId xmlns:a16="http://schemas.microsoft.com/office/drawing/2014/main" id="{88EBB45E-1038-6E46-8330-A66BED394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138" y="35083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6" name="AutoShape 11">
            <a:extLst>
              <a:ext uri="{FF2B5EF4-FFF2-40B4-BE49-F238E27FC236}">
                <a16:creationId xmlns:a16="http://schemas.microsoft.com/office/drawing/2014/main" id="{3A0E2307-CE13-5448-8D3B-128CB8B81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35083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7" name="AutoShape 12">
            <a:extLst>
              <a:ext uri="{FF2B5EF4-FFF2-40B4-BE49-F238E27FC236}">
                <a16:creationId xmlns:a16="http://schemas.microsoft.com/office/drawing/2014/main" id="{A2251318-252B-D941-A3BF-D5629910E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3388" y="35083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8" name="AutoShape 13">
            <a:extLst>
              <a:ext uri="{FF2B5EF4-FFF2-40B4-BE49-F238E27FC236}">
                <a16:creationId xmlns:a16="http://schemas.microsoft.com/office/drawing/2014/main" id="{138E9360-079F-1A4C-81E9-8CFAE5C3F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0600" y="350837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9" name="AutoShape 14">
            <a:extLst>
              <a:ext uri="{FF2B5EF4-FFF2-40B4-BE49-F238E27FC236}">
                <a16:creationId xmlns:a16="http://schemas.microsoft.com/office/drawing/2014/main" id="{524FB965-445B-4346-B71D-6C8EB5DC7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225" y="350837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0" name="AutoShape 15">
            <a:extLst>
              <a:ext uri="{FF2B5EF4-FFF2-40B4-BE49-F238E27FC236}">
                <a16:creationId xmlns:a16="http://schemas.microsoft.com/office/drawing/2014/main" id="{6D21E911-4E25-EA41-92E1-DF23671BB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3438" y="35083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1" name="Text Box 16">
            <a:extLst>
              <a:ext uri="{FF2B5EF4-FFF2-40B4-BE49-F238E27FC236}">
                <a16:creationId xmlns:a16="http://schemas.microsoft.com/office/drawing/2014/main" id="{074BEC0D-5B57-8448-8A4E-62824F922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125" y="808037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BD15B91-E23E-CE49-BFBB-F5BED14C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1493837"/>
            <a:ext cx="8458200" cy="4572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Line 18">
            <a:extLst>
              <a:ext uri="{FF2B5EF4-FFF2-40B4-BE49-F238E27FC236}">
                <a16:creationId xmlns:a16="http://schemas.microsoft.com/office/drawing/2014/main" id="{8D771896-F793-AB49-BB9D-9172AD563B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3300" y="560387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Text Box 19">
            <a:extLst>
              <a:ext uri="{FF2B5EF4-FFF2-40B4-BE49-F238E27FC236}">
                <a16:creationId xmlns:a16="http://schemas.microsoft.com/office/drawing/2014/main" id="{ED48C25F-B98E-A84F-9E3B-1D488ECFF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4325" y="503237"/>
            <a:ext cx="1323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Direct arrival</a:t>
            </a:r>
          </a:p>
        </p:txBody>
      </p:sp>
      <p:sp>
        <p:nvSpPr>
          <p:cNvPr id="35" name="Line 20">
            <a:extLst>
              <a:ext uri="{FF2B5EF4-FFF2-40B4-BE49-F238E27FC236}">
                <a16:creationId xmlns:a16="http://schemas.microsoft.com/office/drawing/2014/main" id="{B627E7A3-8640-554B-8CCC-169929C7F1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5363" y="549275"/>
            <a:ext cx="239712" cy="941387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Line 21">
            <a:extLst>
              <a:ext uri="{FF2B5EF4-FFF2-40B4-BE49-F238E27FC236}">
                <a16:creationId xmlns:a16="http://schemas.microsoft.com/office/drawing/2014/main" id="{399AD503-95B6-664B-B9C9-560006F042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9325" y="563562"/>
            <a:ext cx="239713" cy="941388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Line 22">
            <a:extLst>
              <a:ext uri="{FF2B5EF4-FFF2-40B4-BE49-F238E27FC236}">
                <a16:creationId xmlns:a16="http://schemas.microsoft.com/office/drawing/2014/main" id="{F2F0E0B8-9D2C-FE44-B3F9-6AFF7B8DE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5075" y="1490662"/>
            <a:ext cx="3500438" cy="3175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Text Box 23">
            <a:extLst>
              <a:ext uri="{FF2B5EF4-FFF2-40B4-BE49-F238E27FC236}">
                <a16:creationId xmlns:a16="http://schemas.microsoft.com/office/drawing/2014/main" id="{5C2BE897-0C24-534E-8DCB-A50E8D946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378" y="1179512"/>
            <a:ext cx="1674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 dirty="0"/>
              <a:t>Refracted arrival</a:t>
            </a:r>
          </a:p>
        </p:txBody>
      </p:sp>
      <p:sp>
        <p:nvSpPr>
          <p:cNvPr id="39" name="Line 24">
            <a:extLst>
              <a:ext uri="{FF2B5EF4-FFF2-40B4-BE49-F238E27FC236}">
                <a16:creationId xmlns:a16="http://schemas.microsoft.com/office/drawing/2014/main" id="{4487523F-F12C-EE49-8A49-990AC3EEA4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46313" y="528637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46765D39-14AB-294F-9664-932EE3B3A9D6}"/>
              </a:ext>
            </a:extLst>
          </p:cNvPr>
          <p:cNvSpPr>
            <a:spLocks/>
          </p:cNvSpPr>
          <p:nvPr/>
        </p:nvSpPr>
        <p:spPr bwMode="auto">
          <a:xfrm>
            <a:off x="2244725" y="1008062"/>
            <a:ext cx="130175" cy="28575"/>
          </a:xfrm>
          <a:custGeom>
            <a:avLst/>
            <a:gdLst>
              <a:gd name="T0" fmla="*/ 0 w 82"/>
              <a:gd name="T1" fmla="*/ 18 h 18"/>
              <a:gd name="T2" fmla="*/ 42 w 82"/>
              <a:gd name="T3" fmla="*/ 14 h 18"/>
              <a:gd name="T4" fmla="*/ 82 w 82"/>
              <a:gd name="T5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2" h="18">
                <a:moveTo>
                  <a:pt x="0" y="18"/>
                </a:moveTo>
                <a:cubicBezTo>
                  <a:pt x="14" y="17"/>
                  <a:pt x="28" y="17"/>
                  <a:pt x="42" y="14"/>
                </a:cubicBezTo>
                <a:cubicBezTo>
                  <a:pt x="56" y="11"/>
                  <a:pt x="69" y="5"/>
                  <a:pt x="8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Text Box 26">
            <a:extLst>
              <a:ext uri="{FF2B5EF4-FFF2-40B4-BE49-F238E27FC236}">
                <a16:creationId xmlns:a16="http://schemas.microsoft.com/office/drawing/2014/main" id="{07F2A8CC-8D53-594C-8652-02BD78C87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150" y="681037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a</a:t>
            </a:r>
            <a:endParaRPr lang="en-US"/>
          </a:p>
        </p:txBody>
      </p:sp>
      <p:sp>
        <p:nvSpPr>
          <p:cNvPr id="42" name="Line 27">
            <a:extLst>
              <a:ext uri="{FF2B5EF4-FFF2-40B4-BE49-F238E27FC236}">
                <a16:creationId xmlns:a16="http://schemas.microsoft.com/office/drawing/2014/main" id="{1273F80E-D64F-3F47-B4E2-2548BB90586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7125" y="503237"/>
            <a:ext cx="257175" cy="98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3" name="Line 28">
            <a:extLst>
              <a:ext uri="{FF2B5EF4-FFF2-40B4-BE49-F238E27FC236}">
                <a16:creationId xmlns:a16="http://schemas.microsoft.com/office/drawing/2014/main" id="{B933DEC3-1026-2044-BF59-D2D194BFB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44725" y="1570037"/>
            <a:ext cx="263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4" name="Text Box 29">
            <a:extLst>
              <a:ext uri="{FF2B5EF4-FFF2-40B4-BE49-F238E27FC236}">
                <a16:creationId xmlns:a16="http://schemas.microsoft.com/office/drawing/2014/main" id="{740B9099-B15A-0246-BFA6-45133F9F3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9325" y="1531937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b</a:t>
            </a:r>
            <a:endParaRPr lang="en-US"/>
          </a:p>
        </p:txBody>
      </p:sp>
      <p:sp>
        <p:nvSpPr>
          <p:cNvPr id="45" name="Text Box 30">
            <a:extLst>
              <a:ext uri="{FF2B5EF4-FFF2-40B4-BE49-F238E27FC236}">
                <a16:creationId xmlns:a16="http://schemas.microsoft.com/office/drawing/2014/main" id="{653D3650-8A8C-7A41-A21D-F034EB363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75" y="960437"/>
            <a:ext cx="3032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>
                <a:latin typeface="Times New Roman" charset="0"/>
              </a:rPr>
              <a:t>i</a:t>
            </a:r>
            <a:r>
              <a:rPr lang="en-US" sz="1600" i="1" baseline="-25000">
                <a:latin typeface="Times New Roman" charset="0"/>
              </a:rPr>
              <a:t>c</a:t>
            </a:r>
            <a:endParaRPr lang="en-US" sz="1600"/>
          </a:p>
        </p:txBody>
      </p:sp>
      <p:sp>
        <p:nvSpPr>
          <p:cNvPr id="46" name="Text Box 31">
            <a:extLst>
              <a:ext uri="{FF2B5EF4-FFF2-40B4-BE49-F238E27FC236}">
                <a16:creationId xmlns:a16="http://schemas.microsoft.com/office/drawing/2014/main" id="{80BC7981-AD03-A144-8703-F1FC18AD0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731837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h</a:t>
            </a:r>
            <a:endParaRPr lang="en-US"/>
          </a:p>
        </p:txBody>
      </p:sp>
      <p:sp>
        <p:nvSpPr>
          <p:cNvPr id="47" name="Line 32">
            <a:extLst>
              <a:ext uri="{FF2B5EF4-FFF2-40B4-BE49-F238E27FC236}">
                <a16:creationId xmlns:a16="http://schemas.microsoft.com/office/drawing/2014/main" id="{776738DC-B9B0-A34B-B20F-5AE76D6522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55825" y="500062"/>
            <a:ext cx="0" cy="99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8" name="Text Box 33">
            <a:extLst>
              <a:ext uri="{FF2B5EF4-FFF2-40B4-BE49-F238E27FC236}">
                <a16:creationId xmlns:a16="http://schemas.microsoft.com/office/drawing/2014/main" id="{3ED8FBBE-99B2-AC4E-B7C6-235E80486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125" y="1493837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49" name="Text Box 34">
            <a:extLst>
              <a:ext uri="{FF2B5EF4-FFF2-40B4-BE49-F238E27FC236}">
                <a16:creationId xmlns:a16="http://schemas.microsoft.com/office/drawing/2014/main" id="{B2A73C0C-726F-E04E-9C90-41AA0C410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838" y="2085975"/>
            <a:ext cx="8642109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Practical note: This works for a horizontal interface, and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then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only</a:t>
            </a:r>
            <a:r>
              <a:rPr lang="en-US" dirty="0">
                <a:solidFill>
                  <a:srgbClr val="0039AC"/>
                </a:solidFill>
              </a:rPr>
              <a:t> if there are enough geophones before &amp; after the 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crossover distance</a:t>
            </a:r>
            <a:r>
              <a:rPr lang="en-US" i="1" dirty="0">
                <a:solidFill>
                  <a:srgbClr val="FF0000"/>
                </a:solidFill>
              </a:rPr>
              <a:t>  </a:t>
            </a:r>
            <a:r>
              <a:rPr lang="en-US" i="1" dirty="0" err="1">
                <a:latin typeface="Times New Roman" charset="0"/>
              </a:rPr>
              <a:t>x</a:t>
            </a:r>
            <a:r>
              <a:rPr lang="en-US" i="1" baseline="-25000" dirty="0" err="1">
                <a:latin typeface="Times New Roman" charset="0"/>
              </a:rPr>
              <a:t>co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(where arrival times for the direct</a:t>
            </a:r>
          </a:p>
        </p:txBody>
      </p:sp>
      <p:sp>
        <p:nvSpPr>
          <p:cNvPr id="50" name="Text Box 35">
            <a:extLst>
              <a:ext uri="{FF2B5EF4-FFF2-40B4-BE49-F238E27FC236}">
                <a16:creationId xmlns:a16="http://schemas.microsoft.com/office/drawing/2014/main" id="{76C72C27-FA33-434F-9C64-750523E3B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425" y="3167062"/>
            <a:ext cx="365837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&amp; refracted arrival are the</a:t>
            </a:r>
          </a:p>
          <a:p>
            <a:r>
              <a:rPr lang="en-US" dirty="0">
                <a:solidFill>
                  <a:srgbClr val="0039AC"/>
                </a:solidFill>
              </a:rPr>
              <a:t>same) to solve for </a:t>
            </a:r>
          </a:p>
          <a:p>
            <a:r>
              <a:rPr lang="en-US" dirty="0">
                <a:solidFill>
                  <a:srgbClr val="0039AC"/>
                </a:solidFill>
              </a:rPr>
              <a:t>equations of the two</a:t>
            </a:r>
          </a:p>
          <a:p>
            <a:r>
              <a:rPr lang="en-US" dirty="0">
                <a:solidFill>
                  <a:srgbClr val="0039AC"/>
                </a:solidFill>
              </a:rPr>
              <a:t>lines: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2A044CD-5A20-2C49-94E5-B525CEBBF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00" y="4605337"/>
            <a:ext cx="261620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28D79C54-0CB7-FF46-B123-F1C8F6AC1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925" y="5970587"/>
            <a:ext cx="1808163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38">
            <a:extLst>
              <a:ext uri="{FF2B5EF4-FFF2-40B4-BE49-F238E27FC236}">
                <a16:creationId xmlns:a16="http://schemas.microsoft.com/office/drawing/2014/main" id="{EB91A56D-B7DC-6F4C-A75F-4516213DA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5513387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or</a:t>
            </a:r>
          </a:p>
        </p:txBody>
      </p:sp>
      <p:sp>
        <p:nvSpPr>
          <p:cNvPr id="54" name="Line 39">
            <a:extLst>
              <a:ext uri="{FF2B5EF4-FFF2-40B4-BE49-F238E27FC236}">
                <a16:creationId xmlns:a16="http://schemas.microsoft.com/office/drawing/2014/main" id="{A71B71A6-5B6D-2342-9AA8-11B144D6E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3497262"/>
            <a:ext cx="0" cy="26495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EF12FF8-FAB8-144D-A77B-8EB01D442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863" y="5989637"/>
            <a:ext cx="528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b="1" i="1">
                <a:solidFill>
                  <a:schemeClr val="tx2"/>
                </a:solidFill>
                <a:latin typeface="Times New Roman" charset="0"/>
              </a:rPr>
              <a:t>x</a:t>
            </a:r>
            <a:r>
              <a:rPr lang="en-US" b="1" i="1" baseline="-25000">
                <a:solidFill>
                  <a:schemeClr val="tx2"/>
                </a:solidFill>
                <a:latin typeface="Times New Roman" charset="0"/>
              </a:rPr>
              <a:t>co</a:t>
            </a:r>
            <a:endParaRPr lang="en-US" b="1" i="1" baseline="-25000">
              <a:solidFill>
                <a:srgbClr val="FF0300"/>
              </a:solidFill>
              <a:latin typeface="Times New Roman" charset="0"/>
            </a:endParaRPr>
          </a:p>
        </p:txBody>
      </p:sp>
      <p:sp>
        <p:nvSpPr>
          <p:cNvPr id="72" name="Line 41">
            <a:extLst>
              <a:ext uri="{FF2B5EF4-FFF2-40B4-BE49-F238E27FC236}">
                <a16:creationId xmlns:a16="http://schemas.microsoft.com/office/drawing/2014/main" id="{5CCC3719-1961-AB40-9651-A8D6C03EEB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30700" y="560387"/>
            <a:ext cx="239713" cy="941388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7BE7B91-D4FF-CB46-8BE0-6394A2F2C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6900" y="103187"/>
            <a:ext cx="6088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 err="1">
                <a:latin typeface="Times New Roman" charset="0"/>
              </a:rPr>
              <a:t>x</a:t>
            </a:r>
            <a:r>
              <a:rPr lang="en-US" i="1" baseline="-25000" dirty="0" err="1">
                <a:latin typeface="Times New Roman" charset="0"/>
              </a:rPr>
              <a:t>co</a:t>
            </a:r>
            <a:endParaRPr lang="en-US" i="1" baseline="-250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805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6B11F71-71A2-4E48-8630-93902E344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7731" y="2700338"/>
            <a:ext cx="7856537" cy="2698750"/>
          </a:xfrm>
          <a:prstGeom prst="rect">
            <a:avLst/>
          </a:prstGeom>
          <a:solidFill>
            <a:srgbClr val="C8C8C8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Spatial sampling</a:t>
            </a:r>
            <a:r>
              <a:rPr lang="en-US" dirty="0">
                <a:solidFill>
                  <a:srgbClr val="0039AC"/>
                </a:solidFill>
              </a:rPr>
              <a:t> is key to getting accurate estimates</a:t>
            </a:r>
          </a:p>
          <a:p>
            <a:r>
              <a:rPr lang="en-US" dirty="0">
                <a:solidFill>
                  <a:srgbClr val="0039AC"/>
                </a:solidFill>
              </a:rPr>
              <a:t>of thickness: Must have multiple geophones that sample</a:t>
            </a:r>
          </a:p>
          <a:p>
            <a:r>
              <a:rPr lang="en-US" dirty="0">
                <a:solidFill>
                  <a:srgbClr val="0039AC"/>
                </a:solidFill>
              </a:rPr>
              <a:t>each layer. Since we don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t know the structure when </a:t>
            </a:r>
          </a:p>
          <a:p>
            <a:r>
              <a:rPr lang="en-US" dirty="0">
                <a:solidFill>
                  <a:srgbClr val="0039AC"/>
                </a:solidFill>
              </a:rPr>
              <a:t>designing the experiment, this means lots of closely-</a:t>
            </a:r>
          </a:p>
          <a:p>
            <a:r>
              <a:rPr lang="en-US" dirty="0">
                <a:solidFill>
                  <a:srgbClr val="0039AC"/>
                </a:solidFill>
              </a:rPr>
              <a:t>spaced geophones… Where </a:t>
            </a:r>
            <a:r>
              <a:rPr lang="ja-JP" altLang="en-US" dirty="0">
                <a:solidFill>
                  <a:srgbClr val="0039AC"/>
                </a:solidFill>
                <a:latin typeface="Arial"/>
              </a:rPr>
              <a:t>“</a:t>
            </a:r>
            <a:r>
              <a:rPr lang="en-US" dirty="0">
                <a:solidFill>
                  <a:srgbClr val="0039AC"/>
                </a:solidFill>
              </a:rPr>
              <a:t>close</a:t>
            </a:r>
            <a:r>
              <a:rPr lang="ja-JP" altLang="en-US" dirty="0">
                <a:solidFill>
                  <a:srgbClr val="0039AC"/>
                </a:solidFill>
                <a:latin typeface="Arial"/>
              </a:rPr>
              <a:t>”</a:t>
            </a:r>
            <a:r>
              <a:rPr lang="en-US" dirty="0">
                <a:solidFill>
                  <a:srgbClr val="0039AC"/>
                </a:solidFill>
              </a:rPr>
              <a:t> is determined by </a:t>
            </a:r>
          </a:p>
          <a:p>
            <a:r>
              <a:rPr lang="en-US" dirty="0">
                <a:solidFill>
                  <a:srgbClr val="0039AC"/>
                </a:solidFill>
              </a:rPr>
              <a:t>minimum expected thickness and maximum expected </a:t>
            </a:r>
          </a:p>
          <a:p>
            <a:r>
              <a:rPr lang="en-US" dirty="0">
                <a:solidFill>
                  <a:srgbClr val="0039AC"/>
                </a:solidFill>
              </a:rPr>
              <a:t>velocity difference!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CD2023-8D81-6548-9F9F-F5E4EC722D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6518" y="1458913"/>
            <a:ext cx="1808163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7617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023CFB9-3F61-3B48-9B78-E55F0618E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580921"/>
            <a:ext cx="84582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9B9288BD-961B-6D4A-A3E1-48E4F0696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199921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71C685A7-525C-5845-9427-EDD228247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213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" name="AutoShape 7">
            <a:extLst>
              <a:ext uri="{FF2B5EF4-FFF2-40B4-BE49-F238E27FC236}">
                <a16:creationId xmlns:a16="http://schemas.microsoft.com/office/drawing/2014/main" id="{AEDE70E3-B0F6-E348-9625-D22A150FA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5838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0" name="AutoShape 8">
            <a:extLst>
              <a:ext uri="{FF2B5EF4-FFF2-40B4-BE49-F238E27FC236}">
                <a16:creationId xmlns:a16="http://schemas.microsoft.com/office/drawing/2014/main" id="{4DB4C97F-BB0F-FD43-A9FC-10A77C7FA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id="{5BD52655-43A7-EA4A-AB7C-1E9E11703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675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7C7D00F4-216C-EF48-942C-EA2260B7D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300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A7033676-82D1-054E-B5C4-C79E62672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513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12">
            <a:extLst>
              <a:ext uri="{FF2B5EF4-FFF2-40B4-BE49-F238E27FC236}">
                <a16:creationId xmlns:a16="http://schemas.microsoft.com/office/drawing/2014/main" id="{9D069487-FE21-AC4A-B5C0-C69335278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7138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AutoShape 13">
            <a:extLst>
              <a:ext uri="{FF2B5EF4-FFF2-40B4-BE49-F238E27FC236}">
                <a16:creationId xmlns:a16="http://schemas.microsoft.com/office/drawing/2014/main" id="{B2E94634-A974-B447-AB62-DBA92E193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763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6" name="AutoShape 14">
            <a:extLst>
              <a:ext uri="{FF2B5EF4-FFF2-40B4-BE49-F238E27FC236}">
                <a16:creationId xmlns:a16="http://schemas.microsoft.com/office/drawing/2014/main" id="{2F39ED72-EB59-6248-8FED-9303D453A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75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1DBD3632-1948-5441-AFA3-C758382B5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00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8" name="AutoShape 16">
            <a:extLst>
              <a:ext uri="{FF2B5EF4-FFF2-40B4-BE49-F238E27FC236}">
                <a16:creationId xmlns:a16="http://schemas.microsoft.com/office/drawing/2014/main" id="{789FD094-B19B-8845-8330-E474AB7A3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2813" y="428521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9" name="Text Box 17">
            <a:extLst>
              <a:ext uri="{FF2B5EF4-FFF2-40B4-BE49-F238E27FC236}">
                <a16:creationId xmlns:a16="http://schemas.microsoft.com/office/drawing/2014/main" id="{131F58E8-943D-9044-A18F-B5E593807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0" y="885721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11C0C2A-3FF7-C549-AEF0-CBC546E76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1571521"/>
            <a:ext cx="8458200" cy="4572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A29E1B8A-D943-AD4D-9D2D-BE9CC70149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52675" y="638071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D06EF966-F614-5140-8C8E-16D45632C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00" y="580921"/>
            <a:ext cx="1323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Direct arrival</a:t>
            </a:r>
          </a:p>
        </p:txBody>
      </p:sp>
      <p:sp>
        <p:nvSpPr>
          <p:cNvPr id="23" name="Line 21">
            <a:extLst>
              <a:ext uri="{FF2B5EF4-FFF2-40B4-BE49-F238E27FC236}">
                <a16:creationId xmlns:a16="http://schemas.microsoft.com/office/drawing/2014/main" id="{C273885C-F3CA-D54E-8B35-ED9EE83BDD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4738" y="626959"/>
            <a:ext cx="239713" cy="941388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id="{0006B439-9919-924E-B677-4012A6C7A9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08700" y="641246"/>
            <a:ext cx="239713" cy="941388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55B87F84-76D0-DF44-BE36-5153CCA70A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4450" y="1568346"/>
            <a:ext cx="3500438" cy="3175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Text Box 24">
            <a:extLst>
              <a:ext uri="{FF2B5EF4-FFF2-40B4-BE49-F238E27FC236}">
                <a16:creationId xmlns:a16="http://schemas.microsoft.com/office/drawing/2014/main" id="{7CCE3FF8-01FA-3249-9114-33161F615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4713" y="1257196"/>
            <a:ext cx="1674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Refracted arrival</a:t>
            </a:r>
          </a:p>
        </p:txBody>
      </p:sp>
      <p:sp>
        <p:nvSpPr>
          <p:cNvPr id="27" name="Line 25">
            <a:extLst>
              <a:ext uri="{FF2B5EF4-FFF2-40B4-BE49-F238E27FC236}">
                <a16:creationId xmlns:a16="http://schemas.microsoft.com/office/drawing/2014/main" id="{2CD03A3B-91A9-C547-8C24-CA5505DB66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5688" y="606321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2A8B3D49-6F6D-6C42-B496-C686C5EFA722}"/>
              </a:ext>
            </a:extLst>
          </p:cNvPr>
          <p:cNvSpPr>
            <a:spLocks/>
          </p:cNvSpPr>
          <p:nvPr/>
        </p:nvSpPr>
        <p:spPr bwMode="auto">
          <a:xfrm>
            <a:off x="2324100" y="1085746"/>
            <a:ext cx="130175" cy="28575"/>
          </a:xfrm>
          <a:custGeom>
            <a:avLst/>
            <a:gdLst>
              <a:gd name="T0" fmla="*/ 0 w 82"/>
              <a:gd name="T1" fmla="*/ 18 h 18"/>
              <a:gd name="T2" fmla="*/ 42 w 82"/>
              <a:gd name="T3" fmla="*/ 14 h 18"/>
              <a:gd name="T4" fmla="*/ 82 w 82"/>
              <a:gd name="T5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2" h="18">
                <a:moveTo>
                  <a:pt x="0" y="18"/>
                </a:moveTo>
                <a:cubicBezTo>
                  <a:pt x="14" y="17"/>
                  <a:pt x="28" y="17"/>
                  <a:pt x="42" y="14"/>
                </a:cubicBezTo>
                <a:cubicBezTo>
                  <a:pt x="56" y="11"/>
                  <a:pt x="69" y="5"/>
                  <a:pt x="8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Text Box 27">
            <a:extLst>
              <a:ext uri="{FF2B5EF4-FFF2-40B4-BE49-F238E27FC236}">
                <a16:creationId xmlns:a16="http://schemas.microsoft.com/office/drawing/2014/main" id="{F4D7683E-FD07-A943-BBA0-48A3B646A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5" y="758721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a</a:t>
            </a:r>
            <a:endParaRPr lang="en-US"/>
          </a:p>
        </p:txBody>
      </p:sp>
      <p:sp>
        <p:nvSpPr>
          <p:cNvPr id="30" name="Line 28">
            <a:extLst>
              <a:ext uri="{FF2B5EF4-FFF2-40B4-BE49-F238E27FC236}">
                <a16:creationId xmlns:a16="http://schemas.microsoft.com/office/drawing/2014/main" id="{1DDF5C6F-FE24-5149-ADDE-75A036E7625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580921"/>
            <a:ext cx="257175" cy="98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Line 29">
            <a:extLst>
              <a:ext uri="{FF2B5EF4-FFF2-40B4-BE49-F238E27FC236}">
                <a16:creationId xmlns:a16="http://schemas.microsoft.com/office/drawing/2014/main" id="{D13CF5EF-8F60-5C42-8AC6-E6C0B9A5AB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1647721"/>
            <a:ext cx="263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Text Box 30">
            <a:extLst>
              <a:ext uri="{FF2B5EF4-FFF2-40B4-BE49-F238E27FC236}">
                <a16:creationId xmlns:a16="http://schemas.microsoft.com/office/drawing/2014/main" id="{B152EBA4-5668-B744-B387-5DE819F73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1675" y="1609621"/>
            <a:ext cx="1157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b = x</a:t>
            </a:r>
            <a:r>
              <a:rPr lang="en-US" i="1" baseline="-25000">
                <a:latin typeface="Times New Roman" charset="0"/>
              </a:rPr>
              <a:t>c</a:t>
            </a:r>
            <a:r>
              <a:rPr lang="en-US" i="1">
                <a:latin typeface="Times New Roman" charset="0"/>
              </a:rPr>
              <a:t>/</a:t>
            </a:r>
            <a:r>
              <a:rPr lang="en-US">
                <a:latin typeface="Times New Roman" charset="0"/>
              </a:rPr>
              <a:t>2</a:t>
            </a:r>
            <a:endParaRPr lang="en-US"/>
          </a:p>
        </p:txBody>
      </p:sp>
      <p:sp>
        <p:nvSpPr>
          <p:cNvPr id="33" name="Text Box 31">
            <a:extLst>
              <a:ext uri="{FF2B5EF4-FFF2-40B4-BE49-F238E27FC236}">
                <a16:creationId xmlns:a16="http://schemas.microsoft.com/office/drawing/2014/main" id="{42252BD1-EA89-ED47-9BAD-F2D130B9E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0" y="1038121"/>
            <a:ext cx="3032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>
                <a:latin typeface="Times New Roman" charset="0"/>
              </a:rPr>
              <a:t>i</a:t>
            </a:r>
            <a:r>
              <a:rPr lang="en-US" sz="1600" i="1" baseline="-25000">
                <a:latin typeface="Times New Roman" charset="0"/>
              </a:rPr>
              <a:t>c</a:t>
            </a:r>
            <a:endParaRPr lang="en-US" sz="1600"/>
          </a:p>
        </p:txBody>
      </p:sp>
      <p:sp>
        <p:nvSpPr>
          <p:cNvPr id="34" name="Text Box 32">
            <a:extLst>
              <a:ext uri="{FF2B5EF4-FFF2-40B4-BE49-F238E27FC236}">
                <a16:creationId xmlns:a16="http://schemas.microsoft.com/office/drawing/2014/main" id="{5197D260-36E7-CC4B-BBA2-40CF80279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575" y="809521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h</a:t>
            </a:r>
            <a:endParaRPr lang="en-US"/>
          </a:p>
        </p:txBody>
      </p:sp>
      <p:sp>
        <p:nvSpPr>
          <p:cNvPr id="35" name="Line 33">
            <a:extLst>
              <a:ext uri="{FF2B5EF4-FFF2-40B4-BE49-F238E27FC236}">
                <a16:creationId xmlns:a16="http://schemas.microsoft.com/office/drawing/2014/main" id="{C7B7981F-604F-3C42-85E3-6363C83453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35200" y="577746"/>
            <a:ext cx="0" cy="99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Text Box 34">
            <a:extLst>
              <a:ext uri="{FF2B5EF4-FFF2-40B4-BE49-F238E27FC236}">
                <a16:creationId xmlns:a16="http://schemas.microsoft.com/office/drawing/2014/main" id="{BBE48453-2A12-404E-BB6A-C55E23ED5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0" y="1571521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3" name="Text Box 35">
            <a:extLst>
              <a:ext uri="{FF2B5EF4-FFF2-40B4-BE49-F238E27FC236}">
                <a16:creationId xmlns:a16="http://schemas.microsoft.com/office/drawing/2014/main" id="{B09B7FFD-6661-3848-BB8B-1BDBCA096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275" y="2217737"/>
            <a:ext cx="7971102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Another term that crops up in refraction studies is the 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critical distance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the horizontal distance traveled in</a:t>
            </a:r>
          </a:p>
          <a:p>
            <a:r>
              <a:rPr lang="en-US" dirty="0">
                <a:solidFill>
                  <a:srgbClr val="0039AC"/>
                </a:solidFill>
              </a:rPr>
              <a:t>layer </a:t>
            </a:r>
            <a:r>
              <a:rPr lang="en-US" dirty="0">
                <a:latin typeface="Times New Roman" charset="0"/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by the ray having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critical angle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i="1" baseline="-25000" dirty="0" err="1">
                <a:latin typeface="Times New Roman" charset="0"/>
              </a:rPr>
              <a:t>c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(i.e.,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i="1" baseline="-25000" dirty="0">
                <a:latin typeface="Times New Roman" charset="0"/>
              </a:rPr>
              <a:t>c</a:t>
            </a:r>
            <a:r>
              <a:rPr lang="en-US" i="1" dirty="0">
                <a:latin typeface="Times New Roman" charset="0"/>
              </a:rPr>
              <a:t> = 2b</a:t>
            </a:r>
            <a:r>
              <a:rPr lang="en-US" dirty="0">
                <a:solidFill>
                  <a:srgbClr val="0039AC"/>
                </a:solidFill>
              </a:rPr>
              <a:t>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C9FB05-4D66-534D-B6C9-E44AD0E89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0" y="3465512"/>
            <a:ext cx="698500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" name="Text Box 37">
            <a:extLst>
              <a:ext uri="{FF2B5EF4-FFF2-40B4-BE49-F238E27FC236}">
                <a16:creationId xmlns:a16="http://schemas.microsoft.com/office/drawing/2014/main" id="{38189A1C-5EB8-A348-B524-6FA91A31A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275" y="4808537"/>
            <a:ext cx="812754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In situations where we have some approximate idea of the</a:t>
            </a:r>
          </a:p>
          <a:p>
            <a:r>
              <a:rPr lang="en-US" dirty="0">
                <a:solidFill>
                  <a:srgbClr val="0039AC"/>
                </a:solidFill>
              </a:rPr>
              <a:t>range of thicknesses &amp; velocities we might expect to find,</a:t>
            </a:r>
          </a:p>
          <a:p>
            <a:r>
              <a:rPr lang="en-US" dirty="0">
                <a:solidFill>
                  <a:srgbClr val="0039AC"/>
                </a:solidFill>
              </a:rPr>
              <a:t>calculating the crossover and critical distances inform</a:t>
            </a:r>
          </a:p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experiment design </a:t>
            </a:r>
            <a:r>
              <a:rPr lang="en-US" dirty="0">
                <a:solidFill>
                  <a:srgbClr val="0039AC"/>
                </a:solidFill>
              </a:rPr>
              <a:t>(i.e., how many geophones to use,</a:t>
            </a:r>
          </a:p>
          <a:p>
            <a:r>
              <a:rPr lang="en-US" dirty="0">
                <a:solidFill>
                  <a:srgbClr val="0039AC"/>
                </a:solidFill>
              </a:rPr>
              <a:t>offset &amp; spacing).</a:t>
            </a:r>
          </a:p>
        </p:txBody>
      </p:sp>
    </p:spTree>
    <p:extLst>
      <p:ext uri="{BB962C8B-B14F-4D97-AF65-F5344CB8AC3E}">
        <p14:creationId xmlns:p14="http://schemas.microsoft.com/office/powerpoint/2010/main" val="3272791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F5695A1-71E1-4646-86BD-EB38B290B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837" y="521865"/>
            <a:ext cx="84582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0" name="AutoShape 5">
            <a:extLst>
              <a:ext uri="{FF2B5EF4-FFF2-40B4-BE49-F238E27FC236}">
                <a16:creationId xmlns:a16="http://schemas.microsoft.com/office/drawing/2014/main" id="{8B0B268B-BFAA-1F43-A4F5-496C54459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9637" y="140865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1" name="AutoShape 6">
            <a:extLst>
              <a:ext uri="{FF2B5EF4-FFF2-40B4-BE49-F238E27FC236}">
                <a16:creationId xmlns:a16="http://schemas.microsoft.com/office/drawing/2014/main" id="{C6617283-9D87-5D48-A054-BD8419371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7">
            <a:extLst>
              <a:ext uri="{FF2B5EF4-FFF2-40B4-BE49-F238E27FC236}">
                <a16:creationId xmlns:a16="http://schemas.microsoft.com/office/drawing/2014/main" id="{5EA8D498-0CAB-4B4C-A291-0859FFFFB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3775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8">
            <a:extLst>
              <a:ext uri="{FF2B5EF4-FFF2-40B4-BE49-F238E27FC236}">
                <a16:creationId xmlns:a16="http://schemas.microsoft.com/office/drawing/2014/main" id="{515355F3-90FF-D646-B4BD-DA8D88991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9400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9">
            <a:extLst>
              <a:ext uri="{FF2B5EF4-FFF2-40B4-BE49-F238E27FC236}">
                <a16:creationId xmlns:a16="http://schemas.microsoft.com/office/drawing/2014/main" id="{A0E64808-5EEE-564C-8F79-21D71D424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6612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AutoShape 10">
            <a:extLst>
              <a:ext uri="{FF2B5EF4-FFF2-40B4-BE49-F238E27FC236}">
                <a16:creationId xmlns:a16="http://schemas.microsoft.com/office/drawing/2014/main" id="{1927930C-C01A-7C40-9561-EB8C28CE6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2237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6" name="AutoShape 11">
            <a:extLst>
              <a:ext uri="{FF2B5EF4-FFF2-40B4-BE49-F238E27FC236}">
                <a16:creationId xmlns:a16="http://schemas.microsoft.com/office/drawing/2014/main" id="{62DB6110-126A-074E-A628-FB83DDCCF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9450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7" name="AutoShape 12">
            <a:extLst>
              <a:ext uri="{FF2B5EF4-FFF2-40B4-BE49-F238E27FC236}">
                <a16:creationId xmlns:a16="http://schemas.microsoft.com/office/drawing/2014/main" id="{FFB2B06F-1ADA-6149-8538-70D20EB77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5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8" name="AutoShape 13">
            <a:extLst>
              <a:ext uri="{FF2B5EF4-FFF2-40B4-BE49-F238E27FC236}">
                <a16:creationId xmlns:a16="http://schemas.microsoft.com/office/drawing/2014/main" id="{759486F0-B934-7A48-8C1F-D8C7C3241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0700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9" name="AutoShape 14">
            <a:extLst>
              <a:ext uri="{FF2B5EF4-FFF2-40B4-BE49-F238E27FC236}">
                <a16:creationId xmlns:a16="http://schemas.microsoft.com/office/drawing/2014/main" id="{7158964B-D09B-1C46-AD45-A52EE452D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7912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E6B0CE72-44FA-E343-969E-CEAACBF34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3537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1" name="AutoShape 16">
            <a:extLst>
              <a:ext uri="{FF2B5EF4-FFF2-40B4-BE49-F238E27FC236}">
                <a16:creationId xmlns:a16="http://schemas.microsoft.com/office/drawing/2014/main" id="{6820996F-42CA-A241-9120-761640C09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0750" y="36946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2" name="Text Box 17">
            <a:extLst>
              <a:ext uri="{FF2B5EF4-FFF2-40B4-BE49-F238E27FC236}">
                <a16:creationId xmlns:a16="http://schemas.microsoft.com/office/drawing/2014/main" id="{F48F8717-9C03-6943-BAEE-0B72F8960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3437" y="82666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47411FE-4D14-E246-9B3E-336865D7A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837" y="1512465"/>
            <a:ext cx="8458200" cy="4572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Line 19">
            <a:extLst>
              <a:ext uri="{FF2B5EF4-FFF2-40B4-BE49-F238E27FC236}">
                <a16:creationId xmlns:a16="http://schemas.microsoft.com/office/drawing/2014/main" id="{2D2C6FB0-3174-2E4A-8167-34D3E141D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0612" y="579015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748DB713-AF41-424A-81D5-F7E7AEC8E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1637" y="521865"/>
            <a:ext cx="1323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Direct arrival</a:t>
            </a:r>
          </a:p>
        </p:txBody>
      </p:sp>
      <p:sp>
        <p:nvSpPr>
          <p:cNvPr id="26" name="Line 21">
            <a:extLst>
              <a:ext uri="{FF2B5EF4-FFF2-40B4-BE49-F238E27FC236}">
                <a16:creationId xmlns:a16="http://schemas.microsoft.com/office/drawing/2014/main" id="{9B49C802-5D97-6847-B15B-9D40FEDB1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52675" y="567903"/>
            <a:ext cx="239713" cy="941388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Line 22">
            <a:extLst>
              <a:ext uri="{FF2B5EF4-FFF2-40B4-BE49-F238E27FC236}">
                <a16:creationId xmlns:a16="http://schemas.microsoft.com/office/drawing/2014/main" id="{0FFE32CD-3143-2F45-BA98-212124D9C4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03937" y="582190"/>
            <a:ext cx="239713" cy="941388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Line 23">
            <a:extLst>
              <a:ext uri="{FF2B5EF4-FFF2-40B4-BE49-F238E27FC236}">
                <a16:creationId xmlns:a16="http://schemas.microsoft.com/office/drawing/2014/main" id="{CCF95A4F-2320-9D4E-9463-C73E4802E4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3625" y="547265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B10923C2-3EF9-B748-8DF9-B00194130B50}"/>
              </a:ext>
            </a:extLst>
          </p:cNvPr>
          <p:cNvSpPr>
            <a:spLocks/>
          </p:cNvSpPr>
          <p:nvPr/>
        </p:nvSpPr>
        <p:spPr bwMode="auto">
          <a:xfrm>
            <a:off x="2332037" y="1026690"/>
            <a:ext cx="130175" cy="28575"/>
          </a:xfrm>
          <a:custGeom>
            <a:avLst/>
            <a:gdLst>
              <a:gd name="T0" fmla="*/ 0 w 82"/>
              <a:gd name="T1" fmla="*/ 18 h 18"/>
              <a:gd name="T2" fmla="*/ 42 w 82"/>
              <a:gd name="T3" fmla="*/ 14 h 18"/>
              <a:gd name="T4" fmla="*/ 82 w 82"/>
              <a:gd name="T5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2" h="18">
                <a:moveTo>
                  <a:pt x="0" y="18"/>
                </a:moveTo>
                <a:cubicBezTo>
                  <a:pt x="14" y="17"/>
                  <a:pt x="28" y="17"/>
                  <a:pt x="42" y="14"/>
                </a:cubicBezTo>
                <a:cubicBezTo>
                  <a:pt x="56" y="11"/>
                  <a:pt x="69" y="5"/>
                  <a:pt x="8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Text Box 25">
            <a:extLst>
              <a:ext uri="{FF2B5EF4-FFF2-40B4-BE49-F238E27FC236}">
                <a16:creationId xmlns:a16="http://schemas.microsoft.com/office/drawing/2014/main" id="{F0DA3676-1950-3744-8072-3161D41A2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2187" y="979065"/>
            <a:ext cx="311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>
                <a:latin typeface="Times New Roman" charset="0"/>
              </a:rPr>
              <a:t>i</a:t>
            </a:r>
            <a:r>
              <a:rPr lang="en-US" sz="1600" baseline="-25000">
                <a:latin typeface="Times New Roman" charset="0"/>
              </a:rPr>
              <a:t>1</a:t>
            </a:r>
            <a:endParaRPr lang="en-US" sz="1600"/>
          </a:p>
        </p:txBody>
      </p:sp>
      <p:sp>
        <p:nvSpPr>
          <p:cNvPr id="31" name="Text Box 26">
            <a:extLst>
              <a:ext uri="{FF2B5EF4-FFF2-40B4-BE49-F238E27FC236}">
                <a16:creationId xmlns:a16="http://schemas.microsoft.com/office/drawing/2014/main" id="{E59CC971-B780-234A-A58F-8CD4B9304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5787" y="75046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h</a:t>
            </a:r>
            <a:r>
              <a:rPr lang="en-US" baseline="-25000">
                <a:latin typeface="Times New Roman" charset="0"/>
              </a:rPr>
              <a:t>1</a:t>
            </a:r>
            <a:endParaRPr lang="en-US"/>
          </a:p>
        </p:txBody>
      </p:sp>
      <p:sp>
        <p:nvSpPr>
          <p:cNvPr id="32" name="Line 27">
            <a:extLst>
              <a:ext uri="{FF2B5EF4-FFF2-40B4-BE49-F238E27FC236}">
                <a16:creationId xmlns:a16="http://schemas.microsoft.com/office/drawing/2014/main" id="{94D38EBD-DD49-E548-9C72-D8BE0DC298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43137" y="518690"/>
            <a:ext cx="0" cy="99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Text Box 28">
            <a:extLst>
              <a:ext uri="{FF2B5EF4-FFF2-40B4-BE49-F238E27FC236}">
                <a16:creationId xmlns:a16="http://schemas.microsoft.com/office/drawing/2014/main" id="{C87A63AA-D641-034A-BEBA-3488825F6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3437" y="150294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5FCE0A0-B928-C74B-8CE8-18EF07E1E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8012" y="1972840"/>
            <a:ext cx="8458200" cy="457200"/>
          </a:xfrm>
          <a:prstGeom prst="rect">
            <a:avLst/>
          </a:prstGeom>
          <a:solidFill>
            <a:srgbClr val="E3B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Line 30">
            <a:extLst>
              <a:ext uri="{FF2B5EF4-FFF2-40B4-BE49-F238E27FC236}">
                <a16:creationId xmlns:a16="http://schemas.microsoft.com/office/drawing/2014/main" id="{9A0719F3-1323-1843-9A1B-E62E612F7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3500" y="1514053"/>
            <a:ext cx="227013" cy="455613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Line 31">
            <a:extLst>
              <a:ext uri="{FF2B5EF4-FFF2-40B4-BE49-F238E27FC236}">
                <a16:creationId xmlns:a16="http://schemas.microsoft.com/office/drawing/2014/main" id="{F7E6C30C-DEC9-6D49-ABA4-A12696A9DD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45175" y="1493415"/>
            <a:ext cx="254000" cy="474663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Line 32">
            <a:extLst>
              <a:ext uri="{FF2B5EF4-FFF2-40B4-BE49-F238E27FC236}">
                <a16:creationId xmlns:a16="http://schemas.microsoft.com/office/drawing/2014/main" id="{3F8D4BA2-330C-6C4F-8EA9-A17CF1D9A7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22575" y="1971253"/>
            <a:ext cx="3033713" cy="6350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Text Box 33">
            <a:extLst>
              <a:ext uri="{FF2B5EF4-FFF2-40B4-BE49-F238E27FC236}">
                <a16:creationId xmlns:a16="http://schemas.microsoft.com/office/drawing/2014/main" id="{6F038CBE-BEFB-1340-88BA-38D6E298B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7725" y="195061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3</a:t>
            </a:r>
            <a:endParaRPr lang="en-US">
              <a:cs typeface="ＭＳ Ｐゴシック" charset="0"/>
            </a:endParaRPr>
          </a:p>
        </p:txBody>
      </p:sp>
      <p:sp>
        <p:nvSpPr>
          <p:cNvPr id="39" name="Text Box 34">
            <a:extLst>
              <a:ext uri="{FF2B5EF4-FFF2-40B4-BE49-F238E27FC236}">
                <a16:creationId xmlns:a16="http://schemas.microsoft.com/office/drawing/2014/main" id="{C885784A-DF8B-F242-8AC0-60CCAB0CF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5787" y="149341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h</a:t>
            </a:r>
            <a:r>
              <a:rPr lang="en-US" baseline="-25000">
                <a:latin typeface="Times New Roman" charset="0"/>
              </a:rPr>
              <a:t>2</a:t>
            </a:r>
            <a:endParaRPr lang="en-US"/>
          </a:p>
        </p:txBody>
      </p:sp>
      <p:sp>
        <p:nvSpPr>
          <p:cNvPr id="40" name="Line 35">
            <a:extLst>
              <a:ext uri="{FF2B5EF4-FFF2-40B4-BE49-F238E27FC236}">
                <a16:creationId xmlns:a16="http://schemas.microsoft.com/office/drawing/2014/main" id="{7C4D7FF1-4516-6846-A967-BBAADE9F66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43137" y="1520403"/>
            <a:ext cx="7938" cy="446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6C34B216-4D3F-8B4A-840B-CE8D5E52E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012" y="1950615"/>
            <a:ext cx="1674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Refracted arrival</a:t>
            </a:r>
          </a:p>
        </p:txBody>
      </p:sp>
      <p:sp>
        <p:nvSpPr>
          <p:cNvPr id="3" name="Text Box 37">
            <a:extLst>
              <a:ext uri="{FF2B5EF4-FFF2-40B4-BE49-F238E27FC236}">
                <a16:creationId xmlns:a16="http://schemas.microsoft.com/office/drawing/2014/main" id="{56A411D2-49E6-A74F-8BDB-982AEC401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68" y="2544763"/>
            <a:ext cx="7891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For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multiple layers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we take advantage of Snell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s Law: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45E42B-E217-1E4A-A2D0-B21385495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7" y="3060700"/>
            <a:ext cx="5343525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" name="Text Box 39">
            <a:extLst>
              <a:ext uri="{FF2B5EF4-FFF2-40B4-BE49-F238E27FC236}">
                <a16:creationId xmlns:a16="http://schemas.microsoft.com/office/drawing/2014/main" id="{0A12BF00-EDE8-2F49-96E4-64DC89B6B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8344" y="3884613"/>
            <a:ext cx="74153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Via similar algebra &amp; geometry to the one-layer case,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1CEFC8-AB6E-2847-B578-6189E8A80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799" y="4413250"/>
            <a:ext cx="39624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1A6ADD-F661-0644-8C8D-8E80DB692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137" y="5851525"/>
            <a:ext cx="2625725" cy="882650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Text Box 42">
            <a:extLst>
              <a:ext uri="{FF2B5EF4-FFF2-40B4-BE49-F238E27FC236}">
                <a16:creationId xmlns:a16="http://schemas.microsoft.com/office/drawing/2014/main" id="{C0C52D35-32E1-3540-914C-3F9EA526C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4331" y="5321300"/>
            <a:ext cx="3843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or, generalizing to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solidFill>
                  <a:srgbClr val="0039AC"/>
                </a:solidFill>
              </a:rPr>
              <a:t>-layers:</a:t>
            </a:r>
          </a:p>
        </p:txBody>
      </p:sp>
    </p:spTree>
    <p:extLst>
      <p:ext uri="{BB962C8B-B14F-4D97-AF65-F5344CB8AC3E}">
        <p14:creationId xmlns:p14="http://schemas.microsoft.com/office/powerpoint/2010/main" val="1959558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19895</TotalTime>
  <Words>838</Words>
  <Application>Microsoft Macintosh PowerPoint</Application>
  <PresentationFormat>Widescreen</PresentationFormat>
  <Paragraphs>137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Cambria Math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30</cp:revision>
  <cp:lastPrinted>2022-01-10T14:45:35Z</cp:lastPrinted>
  <dcterms:created xsi:type="dcterms:W3CDTF">2022-01-10T14:15:51Z</dcterms:created>
  <dcterms:modified xsi:type="dcterms:W3CDTF">2026-01-30T22:30:14Z</dcterms:modified>
</cp:coreProperties>
</file>