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328" r:id="rId3"/>
    <p:sldId id="303" r:id="rId4"/>
    <p:sldId id="281" r:id="rId5"/>
    <p:sldId id="29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AC"/>
    <a:srgbClr val="FB9491"/>
    <a:srgbClr val="0046CD"/>
    <a:srgbClr val="0014E9"/>
    <a:srgbClr val="001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AD093-0389-CA48-9E5F-E8F7C95315DC}" type="datetimeFigureOut">
              <a:rPr lang="en-US" smtClean="0"/>
              <a:t>4/1/26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8ECB-8D36-A040-8E31-F92042CB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5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641C-8CB9-5E41-99E9-C8A4BEF99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75745-1516-9449-BD5D-5F19438F0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40652-FEDB-2E4A-B8DB-D90538F9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76CB5-ACAD-3348-86C5-C0F68AE4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6ECA-B641-4146-A4B1-EF4B92F8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36DF-AA04-A140-937E-CDCBF868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D5B59-2960-334C-86E7-79FEBCD87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BD3D-6EBF-7B4A-943E-1664A302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70CA9-EBB3-4C4D-9DF2-BBA35921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1DD3-EC20-FB4E-B26A-92E04175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F4168-24EA-3E4E-8ACE-B6E0C92C9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97E59-05EB-9349-BFD2-32D596508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1616D-3542-364D-8C26-292EBFE1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D3A45-BBC3-FB46-B4F0-F7F78F6B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114F-8D5C-F346-83EE-7EB807C6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9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230B-D4A4-4A4B-AC84-D15E8A05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58D13-1B7D-FC4F-9230-0BAFF05B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DAED-29B6-8F40-BE23-E666DB19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406FF-6B3C-1148-95A5-C38431D2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09295-452E-9E43-90DE-F16C7BB8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CF45-13C7-DF4B-8D24-5AA03906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01534-D0C7-CF42-9F6A-93B466CA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80413-86EE-9B4F-959C-6887E6C6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DE4F0-18B4-C64F-9A26-D6E972B7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AFF24-BD71-D144-AA77-B5B6E31B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53C0-BED1-DF47-A9D7-9423B0D5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AC81-0124-BD41-9575-839086ADD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06F59-1CDB-324E-9AAD-DB2052CC5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CB5CF-988B-E245-A99B-0E4A36AA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0CCF9-5BEA-B84D-B89C-7D0D8856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7CED7-6555-FD4A-9ED8-43D78DA2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0F37-26B4-D44A-9D78-533C4E2B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72A02-74FA-7044-BC9D-A5944D82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9D3CA-B505-0240-BBC2-0DC01666B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67049-29B4-7047-8883-82B771138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DD144-A084-1B45-A947-CF94660E0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A7335-BAF3-9B40-B61F-413CA490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EF31F-D030-E84C-90A4-9AA3EAF9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595ED-A46A-CC41-A929-E74A1764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33BC-2237-1949-B72F-6488522D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BA7C5-0FB4-DF42-AA3A-41B7E624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5F252-D71B-F645-8957-78B60BB3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2DB99-6BC5-7147-A3B8-9ECA8BC5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EBD7-6E81-9E41-A883-0492E4BD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67740-1648-3148-92B8-61D3B6AD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7BDC9-5E9B-5542-AC3E-95238D47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6C50-171B-494C-B3CB-91D66929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4CFC7-5E2F-9D45-A557-79DAD6EA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01FE0-0E17-7C4E-AB50-5AF31E8F1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4E894-C0B8-E447-A926-053A6284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93B9A-6F22-9F4F-9196-4B5F27D2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AF896-7BFA-974A-A63A-F686B218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CDB9-F651-004C-BE28-60334419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12B5C-5229-6748-A227-72E6BA0C4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E979C-3B27-354A-8C50-8E7B40FA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2BF51-7953-8147-A3F2-9DD98B23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B73BB-B534-DE4D-A2F6-7F002FCE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5022B-B707-E145-A298-1543E7A7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FF541-98F2-C047-A9B1-FAAA407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EB22A-A9D8-AB44-BB89-9054E98F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4AA3-1AE0-E14C-81EC-B1EA2A68D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00C9-8BFE-814F-993B-E78ED40E45EE}" type="datetimeFigureOut">
              <a:rPr lang="en-US" smtClean="0"/>
              <a:t>4/1/26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03DE-AB5F-A345-820A-F38DC09AD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AACEE-6833-E44C-A086-C16D4C7A7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">
            <a:extLst>
              <a:ext uri="{FF2B5EF4-FFF2-40B4-BE49-F238E27FC236}">
                <a16:creationId xmlns:a16="http://schemas.microsoft.com/office/drawing/2014/main" id="{E6C9EA9A-5D1B-4147-A23F-89D96ADE9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256" y="152400"/>
            <a:ext cx="51682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Geology 5660/6660</a:t>
            </a:r>
          </a:p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Applied Geophysics</a:t>
            </a:r>
            <a:endParaRPr lang="en-US" sz="3600" i="1" u="sng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A27909E6-F928-2344-87E4-D36B5B1D5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056" y="76200"/>
            <a:ext cx="19143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Mar 2026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D27C68A9-C2B4-9F44-A6AA-A8D2C6D4C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743" y="6392543"/>
            <a:ext cx="3543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Lowry 2008-2026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sp>
        <p:nvSpPr>
          <p:cNvPr id="2" name="Text Box 28">
            <a:extLst>
              <a:ext uri="{FF2B5EF4-FFF2-40B4-BE49-F238E27FC236}">
                <a16:creationId xmlns:a16="http://schemas.microsoft.com/office/drawing/2014/main" id="{D43AADBB-4666-B13B-7060-EE2479051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17" y="6394348"/>
            <a:ext cx="69264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for Wed 1 Apr: </a:t>
            </a:r>
            <a:r>
              <a:rPr lang="en-US" sz="2400" i="1" kern="1200" dirty="0">
                <a:solidFill>
                  <a:srgbClr val="0039AC"/>
                </a:solidFill>
                <a:effectLst/>
                <a:latin typeface="Arial Black" panose="020B0604020202020204" pitchFamily="34" charset="0"/>
                <a:ea typeface="+mn-ea"/>
                <a:cs typeface="+mn-cs"/>
              </a:rPr>
              <a:t>Burger </a:t>
            </a:r>
            <a:r>
              <a:rPr lang="en-US" sz="2400" kern="1200" dirty="0">
                <a:solidFill>
                  <a:srgbClr val="0039A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446-493 (§7.3-7.7)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AC4689-E01B-8D92-7DFA-71D0B0C89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182" y="1791900"/>
            <a:ext cx="2438400" cy="406400"/>
          </a:xfrm>
          <a:prstGeom prst="rect">
            <a:avLst/>
          </a:prstGeom>
          <a:solidFill>
            <a:srgbClr val="C8C8C8"/>
          </a:solidFill>
          <a:ln w="25400">
            <a:solidFill>
              <a:srgbClr val="FF0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Text Box 30">
            <a:extLst>
              <a:ext uri="{FF2B5EF4-FFF2-40B4-BE49-F238E27FC236}">
                <a16:creationId xmlns:a16="http://schemas.microsoft.com/office/drawing/2014/main" id="{ABEC2B6F-1CE7-492B-707C-D6BCAF12F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5062" y="1308467"/>
            <a:ext cx="900612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Last Time: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Introduction to Magnetic Methods </a:t>
            </a:r>
          </a:p>
          <a:p>
            <a:pPr eaLnBrk="0" hangingPunct="0"/>
            <a:endParaRPr lang="en-US" sz="400" i="1" dirty="0">
              <a:solidFill>
                <a:srgbClr val="0039AC"/>
              </a:solidFill>
              <a:latin typeface="Arial Black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Governed by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Poisson’s </a:t>
            </a:r>
            <a:r>
              <a:rPr lang="en-US" i="1" dirty="0" err="1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eqn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:   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    </a:t>
            </a:r>
            <a:r>
              <a:rPr lang="en-US" i="1" dirty="0">
                <a:sym typeface="Symbol" charset="0"/>
              </a:rPr>
              <a:t></a:t>
            </a:r>
            <a:r>
              <a:rPr lang="en-US" i="1" baseline="30000" dirty="0">
                <a:sym typeface="Symbol" charset="0"/>
              </a:rPr>
              <a:t> </a:t>
            </a:r>
            <a:r>
              <a:rPr lang="en-US" i="1" baseline="30000" dirty="0">
                <a:latin typeface="Times New Roman" charset="0"/>
              </a:rPr>
              <a:t>2</a:t>
            </a:r>
            <a:r>
              <a:rPr lang="en-US" i="1" dirty="0">
                <a:latin typeface="Times New Roman" charset="0"/>
              </a:rPr>
              <a:t>u = f</a:t>
            </a:r>
            <a:r>
              <a:rPr lang="en-US" i="1" dirty="0">
                <a:sym typeface="Symbol" charset="0"/>
              </a:rPr>
              <a:t> </a:t>
            </a:r>
            <a:r>
              <a:rPr lang="en-US" dirty="0">
                <a:sym typeface="Symbol" charset="0"/>
              </a:rPr>
              <a:t>(sources)</a:t>
            </a:r>
          </a:p>
          <a:p>
            <a:pPr eaLnBrk="0" hangingPunct="0"/>
            <a:endParaRPr lang="en-US" sz="4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Source is a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dipole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rather than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monopole</a:t>
            </a:r>
          </a:p>
          <a:p>
            <a:endParaRPr lang="en-US" sz="400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Magnetic field strength</a:t>
            </a:r>
            <a:r>
              <a:rPr lang="en-US" dirty="0">
                <a:solidFill>
                  <a:srgbClr val="FF0000"/>
                </a:solidFill>
              </a:rPr>
              <a:t>     </a:t>
            </a:r>
            <a:r>
              <a:rPr lang="en-US" dirty="0">
                <a:solidFill>
                  <a:srgbClr val="0039AC"/>
                </a:solidFill>
              </a:rPr>
              <a:t>relates to force exerted by</a:t>
            </a:r>
          </a:p>
          <a:p>
            <a:r>
              <a:rPr lang="en-US" dirty="0">
                <a:solidFill>
                  <a:srgbClr val="0039AC"/>
                </a:solidFill>
              </a:rPr>
              <a:t>   the dipole on a</a:t>
            </a:r>
          </a:p>
          <a:p>
            <a:r>
              <a:rPr lang="en-US" dirty="0">
                <a:solidFill>
                  <a:srgbClr val="0039AC"/>
                </a:solidFill>
              </a:rPr>
              <a:t>   hypothetical unit monopole:</a:t>
            </a:r>
          </a:p>
          <a:p>
            <a:endParaRPr lang="en-US" sz="4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Intensity of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induced magnetization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by an external field is</a:t>
            </a:r>
          </a:p>
          <a:p>
            <a:endParaRPr lang="en-US" sz="6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                          (where </a:t>
            </a:r>
            <a:r>
              <a:rPr lang="en-US" i="1" dirty="0">
                <a:latin typeface="Times New Roman" charset="0"/>
              </a:rPr>
              <a:t>k = </a:t>
            </a:r>
            <a:r>
              <a:rPr lang="en-US" i="1" dirty="0">
                <a:latin typeface="Symbol" charset="2"/>
                <a:cs typeface="Symbol" charset="2"/>
              </a:rPr>
              <a:t>m</a:t>
            </a:r>
            <a:r>
              <a:rPr lang="en-US" i="1" dirty="0">
                <a:latin typeface="Times New Roman" charset="0"/>
              </a:rPr>
              <a:t> – </a:t>
            </a:r>
            <a:r>
              <a:rPr lang="en-US" dirty="0">
                <a:latin typeface="Times New Roman" charset="0"/>
              </a:rPr>
              <a:t>1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is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magnetic susceptibility</a:t>
            </a:r>
            <a:r>
              <a:rPr lang="en-US" dirty="0">
                <a:solidFill>
                  <a:srgbClr val="0039AC"/>
                </a:solidFill>
              </a:rPr>
              <a:t>)</a:t>
            </a:r>
          </a:p>
          <a:p>
            <a:endParaRPr lang="en-US" sz="12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Crustal minerals can be </a:t>
            </a:r>
            <a:r>
              <a:rPr lang="en-US" i="1" dirty="0">
                <a:solidFill>
                  <a:srgbClr val="FF0300"/>
                </a:solidFill>
                <a:latin typeface="Arial Black" charset="0"/>
              </a:rPr>
              <a:t>diamagnetic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(</a:t>
            </a:r>
            <a:r>
              <a:rPr lang="en-US" i="1" dirty="0">
                <a:latin typeface="Times New Roman" charset="0"/>
              </a:rPr>
              <a:t>k</a:t>
            </a:r>
            <a:r>
              <a:rPr lang="en-US" dirty="0"/>
              <a:t> </a:t>
            </a:r>
            <a:r>
              <a:rPr lang="en-US" dirty="0">
                <a:latin typeface="Times New Roman"/>
                <a:cs typeface="Times New Roman"/>
              </a:rPr>
              <a:t>~ –10</a:t>
            </a:r>
            <a:r>
              <a:rPr lang="en-US" baseline="30000" dirty="0">
                <a:latin typeface="Times New Roman"/>
                <a:cs typeface="Times New Roman"/>
              </a:rPr>
              <a:t>–5</a:t>
            </a:r>
            <a:r>
              <a:rPr lang="en-US" dirty="0">
                <a:solidFill>
                  <a:srgbClr val="0039AC"/>
                </a:solidFill>
              </a:rPr>
              <a:t>);</a:t>
            </a: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i="1" dirty="0">
                <a:solidFill>
                  <a:srgbClr val="FF0300"/>
                </a:solidFill>
                <a:latin typeface="Arial Black" charset="0"/>
              </a:rPr>
              <a:t>paramagnetic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(</a:t>
            </a:r>
            <a:r>
              <a:rPr lang="en-US" i="1" dirty="0">
                <a:latin typeface="Times New Roman" charset="0"/>
              </a:rPr>
              <a:t>k</a:t>
            </a:r>
            <a:r>
              <a:rPr lang="en-US" dirty="0"/>
              <a:t> </a:t>
            </a:r>
            <a:r>
              <a:rPr lang="en-US" dirty="0">
                <a:latin typeface="Times New Roman"/>
                <a:cs typeface="Times New Roman"/>
              </a:rPr>
              <a:t>~ 10</a:t>
            </a:r>
            <a:r>
              <a:rPr lang="en-US" baseline="30000" dirty="0">
                <a:latin typeface="Times New Roman"/>
                <a:cs typeface="Times New Roman"/>
              </a:rPr>
              <a:t>–5</a:t>
            </a:r>
            <a:r>
              <a:rPr lang="en-US" dirty="0">
                <a:latin typeface="Times New Roman"/>
                <a:cs typeface="Times New Roman"/>
              </a:rPr>
              <a:t>–10</a:t>
            </a:r>
            <a:r>
              <a:rPr lang="en-US" baseline="30000" dirty="0">
                <a:latin typeface="Times New Roman"/>
                <a:cs typeface="Times New Roman"/>
              </a:rPr>
              <a:t>–3</a:t>
            </a:r>
            <a:r>
              <a:rPr lang="en-US" dirty="0">
                <a:solidFill>
                  <a:srgbClr val="0039AC"/>
                </a:solidFill>
              </a:rPr>
              <a:t>); </a:t>
            </a:r>
            <a:r>
              <a:rPr lang="en-US" i="1" dirty="0">
                <a:solidFill>
                  <a:srgbClr val="FF0300"/>
                </a:solidFill>
                <a:latin typeface="Arial Black" charset="0"/>
              </a:rPr>
              <a:t>antiferromagnetic</a:t>
            </a:r>
            <a:r>
              <a:rPr lang="en-US" dirty="0">
                <a:solidFill>
                  <a:schemeClr val="accent2"/>
                </a:solidFill>
              </a:rPr>
              <a:t> </a:t>
            </a:r>
          </a:p>
          <a:p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>
                <a:solidFill>
                  <a:srgbClr val="0039AC"/>
                </a:solidFill>
              </a:rPr>
              <a:t> (</a:t>
            </a:r>
            <a:r>
              <a:rPr lang="en-US" i="1" dirty="0">
                <a:latin typeface="Times New Roman" charset="0"/>
              </a:rPr>
              <a:t>k</a:t>
            </a:r>
            <a:r>
              <a:rPr lang="en-US" dirty="0"/>
              <a:t> </a:t>
            </a:r>
            <a:r>
              <a:rPr lang="en-US" dirty="0">
                <a:latin typeface="Times New Roman"/>
                <a:cs typeface="Times New Roman"/>
              </a:rPr>
              <a:t>~ 0.05</a:t>
            </a:r>
            <a:r>
              <a:rPr lang="en-US" dirty="0">
                <a:solidFill>
                  <a:srgbClr val="0039AC"/>
                </a:solidFill>
              </a:rPr>
              <a:t>); or </a:t>
            </a:r>
            <a:r>
              <a:rPr lang="en-US" i="1" dirty="0">
                <a:solidFill>
                  <a:srgbClr val="FF0300"/>
                </a:solidFill>
                <a:latin typeface="Arial Black" charset="0"/>
              </a:rPr>
              <a:t>ferrimagnetic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(</a:t>
            </a:r>
            <a:r>
              <a:rPr lang="en-US" i="1" dirty="0">
                <a:latin typeface="Times New Roman" charset="0"/>
              </a:rPr>
              <a:t>k ~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0.5–10</a:t>
            </a:r>
            <a:r>
              <a:rPr lang="en-US" dirty="0">
                <a:solidFill>
                  <a:srgbClr val="0039AC"/>
                </a:solidFill>
              </a:rPr>
              <a:t>)</a:t>
            </a:r>
          </a:p>
          <a:p>
            <a:endParaRPr lang="en-US" sz="6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Core minerals (native metals) are </a:t>
            </a:r>
            <a:r>
              <a:rPr lang="en-US" i="1" dirty="0">
                <a:solidFill>
                  <a:srgbClr val="FF0300"/>
                </a:solidFill>
                <a:latin typeface="Arial Black" charset="0"/>
              </a:rPr>
              <a:t>ferromagnetic</a:t>
            </a:r>
            <a:r>
              <a:rPr lang="en-US" dirty="0">
                <a:solidFill>
                  <a:srgbClr val="0039AC"/>
                </a:solidFill>
              </a:rPr>
              <a:t>…</a:t>
            </a:r>
            <a:endParaRPr lang="en-US" sz="1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614E75-436A-B55A-E24C-05E3A6B9E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227" y="2573150"/>
            <a:ext cx="3492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838987-3C0E-029A-B463-F983C2D0D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382" y="4214248"/>
            <a:ext cx="1295400" cy="509587"/>
          </a:xfrm>
          <a:prstGeom prst="rect">
            <a:avLst/>
          </a:prstGeom>
          <a:solidFill>
            <a:srgbClr val="C8C8C8"/>
          </a:solidFill>
          <a:ln w="25400">
            <a:solidFill>
              <a:srgbClr val="FF0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46D209-F6EF-E861-27F9-0BE2F6EB6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1982" y="2964986"/>
            <a:ext cx="2971800" cy="785334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98453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ine 3">
            <a:extLst>
              <a:ext uri="{FF2B5EF4-FFF2-40B4-BE49-F238E27FC236}">
                <a16:creationId xmlns:a16="http://schemas.microsoft.com/office/drawing/2014/main" id="{F646E8E1-50ED-A244-9E52-0866071E9806}"/>
              </a:ext>
            </a:extLst>
          </p:cNvPr>
          <p:cNvSpPr>
            <a:spLocks noChangeShapeType="1"/>
          </p:cNvSpPr>
          <p:nvPr/>
        </p:nvSpPr>
        <p:spPr bwMode="auto">
          <a:xfrm>
            <a:off x="2938463" y="2539117"/>
            <a:ext cx="64150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2B84DDB5-9AE8-3140-921D-CBBE469D0BC3}"/>
              </a:ext>
            </a:extLst>
          </p:cNvPr>
          <p:cNvSpPr>
            <a:spLocks/>
          </p:cNvSpPr>
          <p:nvPr/>
        </p:nvSpPr>
        <p:spPr bwMode="auto">
          <a:xfrm>
            <a:off x="5399088" y="3475742"/>
            <a:ext cx="1909762" cy="788988"/>
          </a:xfrm>
          <a:custGeom>
            <a:avLst/>
            <a:gdLst>
              <a:gd name="T0" fmla="*/ 166 w 702"/>
              <a:gd name="T1" fmla="*/ 0 h 290"/>
              <a:gd name="T2" fmla="*/ 31 w 702"/>
              <a:gd name="T3" fmla="*/ 50 h 290"/>
              <a:gd name="T4" fmla="*/ 0 w 702"/>
              <a:gd name="T5" fmla="*/ 154 h 290"/>
              <a:gd name="T6" fmla="*/ 19 w 702"/>
              <a:gd name="T7" fmla="*/ 277 h 290"/>
              <a:gd name="T8" fmla="*/ 234 w 702"/>
              <a:gd name="T9" fmla="*/ 290 h 290"/>
              <a:gd name="T10" fmla="*/ 542 w 702"/>
              <a:gd name="T11" fmla="*/ 259 h 290"/>
              <a:gd name="T12" fmla="*/ 690 w 702"/>
              <a:gd name="T13" fmla="*/ 148 h 290"/>
              <a:gd name="T14" fmla="*/ 702 w 702"/>
              <a:gd name="T15" fmla="*/ 74 h 290"/>
              <a:gd name="T16" fmla="*/ 597 w 702"/>
              <a:gd name="T17" fmla="*/ 31 h 290"/>
              <a:gd name="T18" fmla="*/ 437 w 702"/>
              <a:gd name="T19" fmla="*/ 0 h 290"/>
              <a:gd name="T20" fmla="*/ 265 w 702"/>
              <a:gd name="T21" fmla="*/ 6 h 290"/>
              <a:gd name="T22" fmla="*/ 166 w 702"/>
              <a:gd name="T23" fmla="*/ 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02" h="290">
                <a:moveTo>
                  <a:pt x="166" y="0"/>
                </a:moveTo>
                <a:lnTo>
                  <a:pt x="31" y="50"/>
                </a:lnTo>
                <a:lnTo>
                  <a:pt x="0" y="154"/>
                </a:lnTo>
                <a:lnTo>
                  <a:pt x="19" y="277"/>
                </a:lnTo>
                <a:lnTo>
                  <a:pt x="234" y="290"/>
                </a:lnTo>
                <a:lnTo>
                  <a:pt x="542" y="259"/>
                </a:lnTo>
                <a:lnTo>
                  <a:pt x="690" y="148"/>
                </a:lnTo>
                <a:lnTo>
                  <a:pt x="702" y="74"/>
                </a:lnTo>
                <a:lnTo>
                  <a:pt x="597" y="31"/>
                </a:lnTo>
                <a:lnTo>
                  <a:pt x="437" y="0"/>
                </a:lnTo>
                <a:lnTo>
                  <a:pt x="265" y="6"/>
                </a:lnTo>
                <a:lnTo>
                  <a:pt x="166" y="0"/>
                </a:lnTo>
                <a:close/>
              </a:path>
            </a:pathLst>
          </a:custGeom>
          <a:solidFill>
            <a:schemeClr val="tx1"/>
          </a:solidFill>
          <a:ln w="2540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Line 5">
            <a:extLst>
              <a:ext uri="{FF2B5EF4-FFF2-40B4-BE49-F238E27FC236}">
                <a16:creationId xmlns:a16="http://schemas.microsoft.com/office/drawing/2014/main" id="{E70B93C0-90F9-914E-A0D5-813DF8DAC0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3600" y="2242255"/>
            <a:ext cx="2479675" cy="2998787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Line 6">
            <a:extLst>
              <a:ext uri="{FF2B5EF4-FFF2-40B4-BE49-F238E27FC236}">
                <a16:creationId xmlns:a16="http://schemas.microsoft.com/office/drawing/2014/main" id="{D19A6347-1DE6-814C-98B8-9CE47C85ED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41775" y="2242255"/>
            <a:ext cx="2478088" cy="2998787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Line 7">
            <a:extLst>
              <a:ext uri="{FF2B5EF4-FFF2-40B4-BE49-F238E27FC236}">
                <a16:creationId xmlns:a16="http://schemas.microsoft.com/office/drawing/2014/main" id="{94CD42E3-46DF-B642-B3DB-D9360C6F7A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95863" y="2242255"/>
            <a:ext cx="2479675" cy="2998787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Line 8">
            <a:extLst>
              <a:ext uri="{FF2B5EF4-FFF2-40B4-BE49-F238E27FC236}">
                <a16:creationId xmlns:a16="http://schemas.microsoft.com/office/drawing/2014/main" id="{79366E00-75BE-CC4E-A19C-DF447D77AA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8363" y="2242255"/>
            <a:ext cx="2479675" cy="2998787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Line 9">
            <a:extLst>
              <a:ext uri="{FF2B5EF4-FFF2-40B4-BE49-F238E27FC236}">
                <a16:creationId xmlns:a16="http://schemas.microsoft.com/office/drawing/2014/main" id="{2D2CE11D-8D1A-3340-B705-1C72C6881F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00863" y="2242255"/>
            <a:ext cx="2479675" cy="2998787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Line 10">
            <a:extLst>
              <a:ext uri="{FF2B5EF4-FFF2-40B4-BE49-F238E27FC236}">
                <a16:creationId xmlns:a16="http://schemas.microsoft.com/office/drawing/2014/main" id="{CB499E3B-85E0-A044-B75D-BCEC4447F4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89275" y="2245430"/>
            <a:ext cx="2478088" cy="2998787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9078BE7-A50E-5542-8A5D-E51710837E0D}"/>
              </a:ext>
            </a:extLst>
          </p:cNvPr>
          <p:cNvSpPr>
            <a:spLocks noChangeArrowheads="1"/>
          </p:cNvSpPr>
          <p:nvPr/>
        </p:nvSpPr>
        <p:spPr bwMode="auto">
          <a:xfrm rot="20946192">
            <a:off x="6316663" y="3475742"/>
            <a:ext cx="157162" cy="157163"/>
          </a:xfrm>
          <a:prstGeom prst="ellipse">
            <a:avLst/>
          </a:prstGeom>
          <a:solidFill>
            <a:srgbClr val="FF02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EA8AB0D-011A-EF43-B899-8B0CD9634FCE}"/>
              </a:ext>
            </a:extLst>
          </p:cNvPr>
          <p:cNvSpPr>
            <a:spLocks noChangeArrowheads="1"/>
          </p:cNvSpPr>
          <p:nvPr/>
        </p:nvSpPr>
        <p:spPr bwMode="auto">
          <a:xfrm rot="20946192">
            <a:off x="5834063" y="4052005"/>
            <a:ext cx="158750" cy="158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Line 13">
            <a:extLst>
              <a:ext uri="{FF2B5EF4-FFF2-40B4-BE49-F238E27FC236}">
                <a16:creationId xmlns:a16="http://schemas.microsoft.com/office/drawing/2014/main" id="{E4662E81-505C-9144-A986-E909CC4D0800}"/>
              </a:ext>
            </a:extLst>
          </p:cNvPr>
          <p:cNvSpPr>
            <a:spLocks noChangeShapeType="1"/>
          </p:cNvSpPr>
          <p:nvPr/>
        </p:nvSpPr>
        <p:spPr bwMode="auto">
          <a:xfrm rot="20946192" flipV="1">
            <a:off x="5935663" y="3644017"/>
            <a:ext cx="439737" cy="365125"/>
          </a:xfrm>
          <a:prstGeom prst="line">
            <a:avLst/>
          </a:prstGeom>
          <a:noFill/>
          <a:ln w="25400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40AF312E-CE86-2C4C-A06F-18FA0D1B5EA8}"/>
              </a:ext>
            </a:extLst>
          </p:cNvPr>
          <p:cNvSpPr>
            <a:spLocks/>
          </p:cNvSpPr>
          <p:nvPr/>
        </p:nvSpPr>
        <p:spPr bwMode="auto">
          <a:xfrm>
            <a:off x="6013450" y="3637667"/>
            <a:ext cx="449263" cy="496888"/>
          </a:xfrm>
          <a:custGeom>
            <a:avLst/>
            <a:gdLst>
              <a:gd name="T0" fmla="*/ 0 w 165"/>
              <a:gd name="T1" fmla="*/ 182 h 182"/>
              <a:gd name="T2" fmla="*/ 138 w 165"/>
              <a:gd name="T3" fmla="*/ 154 h 182"/>
              <a:gd name="T4" fmla="*/ 162 w 165"/>
              <a:gd name="T5" fmla="*/ 88 h 182"/>
              <a:gd name="T6" fmla="*/ 146 w 165"/>
              <a:gd name="T7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5" h="182">
                <a:moveTo>
                  <a:pt x="0" y="182"/>
                </a:moveTo>
                <a:cubicBezTo>
                  <a:pt x="55" y="176"/>
                  <a:pt x="111" y="170"/>
                  <a:pt x="138" y="154"/>
                </a:cubicBezTo>
                <a:cubicBezTo>
                  <a:pt x="165" y="138"/>
                  <a:pt x="161" y="114"/>
                  <a:pt x="162" y="88"/>
                </a:cubicBezTo>
                <a:cubicBezTo>
                  <a:pt x="163" y="62"/>
                  <a:pt x="154" y="31"/>
                  <a:pt x="146" y="0"/>
                </a:cubicBezTo>
              </a:path>
            </a:pathLst>
          </a:custGeom>
          <a:noFill/>
          <a:ln w="25400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E7A562A1-2792-B044-94F2-412D007FF45C}"/>
              </a:ext>
            </a:extLst>
          </p:cNvPr>
          <p:cNvSpPr>
            <a:spLocks/>
          </p:cNvSpPr>
          <p:nvPr/>
        </p:nvSpPr>
        <p:spPr bwMode="auto">
          <a:xfrm flipH="1" flipV="1">
            <a:off x="5840413" y="3540830"/>
            <a:ext cx="449262" cy="495300"/>
          </a:xfrm>
          <a:custGeom>
            <a:avLst/>
            <a:gdLst>
              <a:gd name="T0" fmla="*/ 0 w 165"/>
              <a:gd name="T1" fmla="*/ 182 h 182"/>
              <a:gd name="T2" fmla="*/ 138 w 165"/>
              <a:gd name="T3" fmla="*/ 154 h 182"/>
              <a:gd name="T4" fmla="*/ 162 w 165"/>
              <a:gd name="T5" fmla="*/ 88 h 182"/>
              <a:gd name="T6" fmla="*/ 146 w 165"/>
              <a:gd name="T7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5" h="182">
                <a:moveTo>
                  <a:pt x="0" y="182"/>
                </a:moveTo>
                <a:cubicBezTo>
                  <a:pt x="55" y="176"/>
                  <a:pt x="111" y="170"/>
                  <a:pt x="138" y="154"/>
                </a:cubicBezTo>
                <a:cubicBezTo>
                  <a:pt x="165" y="138"/>
                  <a:pt x="161" y="114"/>
                  <a:pt x="162" y="88"/>
                </a:cubicBezTo>
                <a:cubicBezTo>
                  <a:pt x="163" y="62"/>
                  <a:pt x="154" y="31"/>
                  <a:pt x="146" y="0"/>
                </a:cubicBezTo>
              </a:path>
            </a:pathLst>
          </a:custGeom>
          <a:noFill/>
          <a:ln w="25400">
            <a:solidFill>
              <a:srgbClr val="0039AC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04A9A323-690F-D143-B40C-B6BF028F1A06}"/>
              </a:ext>
            </a:extLst>
          </p:cNvPr>
          <p:cNvSpPr>
            <a:spLocks/>
          </p:cNvSpPr>
          <p:nvPr/>
        </p:nvSpPr>
        <p:spPr bwMode="auto">
          <a:xfrm>
            <a:off x="5981700" y="3594805"/>
            <a:ext cx="936625" cy="739775"/>
          </a:xfrm>
          <a:custGeom>
            <a:avLst/>
            <a:gdLst>
              <a:gd name="T0" fmla="*/ 0 w 344"/>
              <a:gd name="T1" fmla="*/ 224 h 272"/>
              <a:gd name="T2" fmla="*/ 88 w 344"/>
              <a:gd name="T3" fmla="*/ 254 h 272"/>
              <a:gd name="T4" fmla="*/ 244 w 344"/>
              <a:gd name="T5" fmla="*/ 260 h 272"/>
              <a:gd name="T6" fmla="*/ 334 w 344"/>
              <a:gd name="T7" fmla="*/ 182 h 272"/>
              <a:gd name="T8" fmla="*/ 186 w 344"/>
              <a:gd name="T9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4" h="272">
                <a:moveTo>
                  <a:pt x="0" y="224"/>
                </a:moveTo>
                <a:cubicBezTo>
                  <a:pt x="23" y="236"/>
                  <a:pt x="47" y="248"/>
                  <a:pt x="88" y="254"/>
                </a:cubicBezTo>
                <a:cubicBezTo>
                  <a:pt x="129" y="260"/>
                  <a:pt x="203" y="272"/>
                  <a:pt x="244" y="260"/>
                </a:cubicBezTo>
                <a:cubicBezTo>
                  <a:pt x="285" y="248"/>
                  <a:pt x="344" y="225"/>
                  <a:pt x="334" y="182"/>
                </a:cubicBezTo>
                <a:cubicBezTo>
                  <a:pt x="324" y="139"/>
                  <a:pt x="255" y="69"/>
                  <a:pt x="186" y="0"/>
                </a:cubicBezTo>
              </a:path>
            </a:pathLst>
          </a:custGeom>
          <a:noFill/>
          <a:ln w="25400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489DC3C6-BE80-D34E-932A-34643363B58F}"/>
              </a:ext>
            </a:extLst>
          </p:cNvPr>
          <p:cNvSpPr>
            <a:spLocks/>
          </p:cNvSpPr>
          <p:nvPr/>
        </p:nvSpPr>
        <p:spPr bwMode="auto">
          <a:xfrm flipH="1" flipV="1">
            <a:off x="5387975" y="3350330"/>
            <a:ext cx="936625" cy="739775"/>
          </a:xfrm>
          <a:custGeom>
            <a:avLst/>
            <a:gdLst>
              <a:gd name="T0" fmla="*/ 0 w 344"/>
              <a:gd name="T1" fmla="*/ 224 h 272"/>
              <a:gd name="T2" fmla="*/ 88 w 344"/>
              <a:gd name="T3" fmla="*/ 254 h 272"/>
              <a:gd name="T4" fmla="*/ 244 w 344"/>
              <a:gd name="T5" fmla="*/ 260 h 272"/>
              <a:gd name="T6" fmla="*/ 334 w 344"/>
              <a:gd name="T7" fmla="*/ 182 h 272"/>
              <a:gd name="T8" fmla="*/ 186 w 344"/>
              <a:gd name="T9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4" h="272">
                <a:moveTo>
                  <a:pt x="0" y="224"/>
                </a:moveTo>
                <a:cubicBezTo>
                  <a:pt x="23" y="236"/>
                  <a:pt x="47" y="248"/>
                  <a:pt x="88" y="254"/>
                </a:cubicBezTo>
                <a:cubicBezTo>
                  <a:pt x="129" y="260"/>
                  <a:pt x="203" y="272"/>
                  <a:pt x="244" y="260"/>
                </a:cubicBezTo>
                <a:cubicBezTo>
                  <a:pt x="285" y="248"/>
                  <a:pt x="344" y="225"/>
                  <a:pt x="334" y="182"/>
                </a:cubicBezTo>
                <a:cubicBezTo>
                  <a:pt x="324" y="139"/>
                  <a:pt x="255" y="69"/>
                  <a:pt x="186" y="0"/>
                </a:cubicBezTo>
              </a:path>
            </a:pathLst>
          </a:custGeom>
          <a:noFill/>
          <a:ln w="25400">
            <a:solidFill>
              <a:srgbClr val="0039AC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611F752A-8B9B-2E41-9C07-BFEC98E66415}"/>
              </a:ext>
            </a:extLst>
          </p:cNvPr>
          <p:cNvSpPr>
            <a:spLocks/>
          </p:cNvSpPr>
          <p:nvPr/>
        </p:nvSpPr>
        <p:spPr bwMode="auto">
          <a:xfrm>
            <a:off x="5851525" y="3020130"/>
            <a:ext cx="2473325" cy="2341562"/>
          </a:xfrm>
          <a:custGeom>
            <a:avLst/>
            <a:gdLst>
              <a:gd name="T0" fmla="*/ 12 w 909"/>
              <a:gd name="T1" fmla="*/ 441 h 860"/>
              <a:gd name="T2" fmla="*/ 16 w 909"/>
              <a:gd name="T3" fmla="*/ 579 h 860"/>
              <a:gd name="T4" fmla="*/ 108 w 909"/>
              <a:gd name="T5" fmla="*/ 741 h 860"/>
              <a:gd name="T6" fmla="*/ 374 w 909"/>
              <a:gd name="T7" fmla="*/ 855 h 860"/>
              <a:gd name="T8" fmla="*/ 744 w 909"/>
              <a:gd name="T9" fmla="*/ 773 h 860"/>
              <a:gd name="T10" fmla="*/ 896 w 909"/>
              <a:gd name="T11" fmla="*/ 473 h 860"/>
              <a:gd name="T12" fmla="*/ 824 w 909"/>
              <a:gd name="T13" fmla="*/ 115 h 860"/>
              <a:gd name="T14" fmla="*/ 514 w 909"/>
              <a:gd name="T15" fmla="*/ 9 h 860"/>
              <a:gd name="T16" fmla="*/ 224 w 909"/>
              <a:gd name="T17" fmla="*/ 169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09" h="860">
                <a:moveTo>
                  <a:pt x="12" y="441"/>
                </a:moveTo>
                <a:cubicBezTo>
                  <a:pt x="6" y="485"/>
                  <a:pt x="0" y="529"/>
                  <a:pt x="16" y="579"/>
                </a:cubicBezTo>
                <a:cubicBezTo>
                  <a:pt x="32" y="629"/>
                  <a:pt x="48" y="695"/>
                  <a:pt x="108" y="741"/>
                </a:cubicBezTo>
                <a:cubicBezTo>
                  <a:pt x="168" y="787"/>
                  <a:pt x="268" y="850"/>
                  <a:pt x="374" y="855"/>
                </a:cubicBezTo>
                <a:cubicBezTo>
                  <a:pt x="480" y="860"/>
                  <a:pt x="657" y="837"/>
                  <a:pt x="744" y="773"/>
                </a:cubicBezTo>
                <a:cubicBezTo>
                  <a:pt x="831" y="709"/>
                  <a:pt x="883" y="583"/>
                  <a:pt x="896" y="473"/>
                </a:cubicBezTo>
                <a:cubicBezTo>
                  <a:pt x="909" y="363"/>
                  <a:pt x="888" y="192"/>
                  <a:pt x="824" y="115"/>
                </a:cubicBezTo>
                <a:cubicBezTo>
                  <a:pt x="760" y="38"/>
                  <a:pt x="614" y="0"/>
                  <a:pt x="514" y="9"/>
                </a:cubicBezTo>
                <a:cubicBezTo>
                  <a:pt x="414" y="18"/>
                  <a:pt x="319" y="93"/>
                  <a:pt x="224" y="169"/>
                </a:cubicBezTo>
              </a:path>
            </a:pathLst>
          </a:custGeom>
          <a:noFill/>
          <a:ln w="25400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99A6B06E-B0CF-3F43-9295-1CFFD1AB4400}"/>
              </a:ext>
            </a:extLst>
          </p:cNvPr>
          <p:cNvSpPr>
            <a:spLocks/>
          </p:cNvSpPr>
          <p:nvPr/>
        </p:nvSpPr>
        <p:spPr bwMode="auto">
          <a:xfrm flipH="1" flipV="1">
            <a:off x="3957638" y="2307342"/>
            <a:ext cx="2473325" cy="2341563"/>
          </a:xfrm>
          <a:custGeom>
            <a:avLst/>
            <a:gdLst>
              <a:gd name="T0" fmla="*/ 12 w 909"/>
              <a:gd name="T1" fmla="*/ 441 h 860"/>
              <a:gd name="T2" fmla="*/ 16 w 909"/>
              <a:gd name="T3" fmla="*/ 579 h 860"/>
              <a:gd name="T4" fmla="*/ 108 w 909"/>
              <a:gd name="T5" fmla="*/ 741 h 860"/>
              <a:gd name="T6" fmla="*/ 374 w 909"/>
              <a:gd name="T7" fmla="*/ 855 h 860"/>
              <a:gd name="T8" fmla="*/ 744 w 909"/>
              <a:gd name="T9" fmla="*/ 773 h 860"/>
              <a:gd name="T10" fmla="*/ 896 w 909"/>
              <a:gd name="T11" fmla="*/ 473 h 860"/>
              <a:gd name="T12" fmla="*/ 824 w 909"/>
              <a:gd name="T13" fmla="*/ 115 h 860"/>
              <a:gd name="T14" fmla="*/ 514 w 909"/>
              <a:gd name="T15" fmla="*/ 9 h 860"/>
              <a:gd name="T16" fmla="*/ 224 w 909"/>
              <a:gd name="T17" fmla="*/ 169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09" h="860">
                <a:moveTo>
                  <a:pt x="12" y="441"/>
                </a:moveTo>
                <a:cubicBezTo>
                  <a:pt x="6" y="485"/>
                  <a:pt x="0" y="529"/>
                  <a:pt x="16" y="579"/>
                </a:cubicBezTo>
                <a:cubicBezTo>
                  <a:pt x="32" y="629"/>
                  <a:pt x="48" y="695"/>
                  <a:pt x="108" y="741"/>
                </a:cubicBezTo>
                <a:cubicBezTo>
                  <a:pt x="168" y="787"/>
                  <a:pt x="268" y="850"/>
                  <a:pt x="374" y="855"/>
                </a:cubicBezTo>
                <a:cubicBezTo>
                  <a:pt x="480" y="860"/>
                  <a:pt x="657" y="837"/>
                  <a:pt x="744" y="773"/>
                </a:cubicBezTo>
                <a:cubicBezTo>
                  <a:pt x="831" y="709"/>
                  <a:pt x="883" y="583"/>
                  <a:pt x="896" y="473"/>
                </a:cubicBezTo>
                <a:cubicBezTo>
                  <a:pt x="909" y="363"/>
                  <a:pt x="888" y="192"/>
                  <a:pt x="824" y="115"/>
                </a:cubicBezTo>
                <a:cubicBezTo>
                  <a:pt x="760" y="38"/>
                  <a:pt x="614" y="0"/>
                  <a:pt x="514" y="9"/>
                </a:cubicBezTo>
                <a:cubicBezTo>
                  <a:pt x="414" y="18"/>
                  <a:pt x="319" y="93"/>
                  <a:pt x="224" y="169"/>
                </a:cubicBezTo>
              </a:path>
            </a:pathLst>
          </a:custGeom>
          <a:noFill/>
          <a:ln w="25400">
            <a:solidFill>
              <a:srgbClr val="0039AC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AA43122-9E6B-884C-B80F-0C1138D2F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8" y="3463042"/>
            <a:ext cx="798512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7" name="Freeform 36">
            <a:extLst>
              <a:ext uri="{FF2B5EF4-FFF2-40B4-BE49-F238E27FC236}">
                <a16:creationId xmlns:a16="http://schemas.microsoft.com/office/drawing/2014/main" id="{9330851B-9D0B-6F40-8172-279812BA400A}"/>
              </a:ext>
            </a:extLst>
          </p:cNvPr>
          <p:cNvSpPr>
            <a:spLocks/>
          </p:cNvSpPr>
          <p:nvPr/>
        </p:nvSpPr>
        <p:spPr bwMode="auto">
          <a:xfrm rot="69127">
            <a:off x="1981200" y="188030"/>
            <a:ext cx="8069263" cy="625475"/>
          </a:xfrm>
          <a:custGeom>
            <a:avLst/>
            <a:gdLst>
              <a:gd name="T0" fmla="*/ 0 w 5083"/>
              <a:gd name="T1" fmla="*/ 394 h 394"/>
              <a:gd name="T2" fmla="*/ 960 w 5083"/>
              <a:gd name="T3" fmla="*/ 351 h 394"/>
              <a:gd name="T4" fmla="*/ 1748 w 5083"/>
              <a:gd name="T5" fmla="*/ 240 h 394"/>
              <a:gd name="T6" fmla="*/ 2234 w 5083"/>
              <a:gd name="T7" fmla="*/ 86 h 394"/>
              <a:gd name="T8" fmla="*/ 2622 w 5083"/>
              <a:gd name="T9" fmla="*/ 13 h 394"/>
              <a:gd name="T10" fmla="*/ 3139 w 5083"/>
              <a:gd name="T11" fmla="*/ 19 h 394"/>
              <a:gd name="T12" fmla="*/ 3502 w 5083"/>
              <a:gd name="T13" fmla="*/ 129 h 394"/>
              <a:gd name="T14" fmla="*/ 3920 w 5083"/>
              <a:gd name="T15" fmla="*/ 234 h 394"/>
              <a:gd name="T16" fmla="*/ 4677 w 5083"/>
              <a:gd name="T17" fmla="*/ 271 h 394"/>
              <a:gd name="T18" fmla="*/ 5083 w 5083"/>
              <a:gd name="T19" fmla="*/ 296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83" h="394">
                <a:moveTo>
                  <a:pt x="0" y="394"/>
                </a:moveTo>
                <a:cubicBezTo>
                  <a:pt x="334" y="385"/>
                  <a:pt x="669" y="377"/>
                  <a:pt x="960" y="351"/>
                </a:cubicBezTo>
                <a:cubicBezTo>
                  <a:pt x="1251" y="325"/>
                  <a:pt x="1536" y="284"/>
                  <a:pt x="1748" y="240"/>
                </a:cubicBezTo>
                <a:cubicBezTo>
                  <a:pt x="1960" y="196"/>
                  <a:pt x="2088" y="124"/>
                  <a:pt x="2234" y="86"/>
                </a:cubicBezTo>
                <a:cubicBezTo>
                  <a:pt x="2380" y="48"/>
                  <a:pt x="2471" y="24"/>
                  <a:pt x="2622" y="13"/>
                </a:cubicBezTo>
                <a:cubicBezTo>
                  <a:pt x="2773" y="2"/>
                  <a:pt x="2992" y="0"/>
                  <a:pt x="3139" y="19"/>
                </a:cubicBezTo>
                <a:cubicBezTo>
                  <a:pt x="3286" y="38"/>
                  <a:pt x="3372" y="93"/>
                  <a:pt x="3502" y="129"/>
                </a:cubicBezTo>
                <a:cubicBezTo>
                  <a:pt x="3632" y="165"/>
                  <a:pt x="3724" y="210"/>
                  <a:pt x="3920" y="234"/>
                </a:cubicBezTo>
                <a:cubicBezTo>
                  <a:pt x="4116" y="258"/>
                  <a:pt x="4483" y="261"/>
                  <a:pt x="4677" y="271"/>
                </a:cubicBezTo>
                <a:cubicBezTo>
                  <a:pt x="4871" y="281"/>
                  <a:pt x="4977" y="288"/>
                  <a:pt x="5083" y="296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" name="Line 22">
            <a:extLst>
              <a:ext uri="{FF2B5EF4-FFF2-40B4-BE49-F238E27FC236}">
                <a16:creationId xmlns:a16="http://schemas.microsoft.com/office/drawing/2014/main" id="{AE1BFD82-E356-754F-93CC-CEC1D38BC6E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803980"/>
            <a:ext cx="80803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9" name="Line 23">
            <a:extLst>
              <a:ext uri="{FF2B5EF4-FFF2-40B4-BE49-F238E27FC236}">
                <a16:creationId xmlns:a16="http://schemas.microsoft.com/office/drawing/2014/main" id="{98660073-03FD-124A-9B42-49DD71A08C0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7075" y="1367542"/>
            <a:ext cx="80803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0" name="Line 24">
            <a:extLst>
              <a:ext uri="{FF2B5EF4-FFF2-40B4-BE49-F238E27FC236}">
                <a16:creationId xmlns:a16="http://schemas.microsoft.com/office/drawing/2014/main" id="{7873C15F-C15D-7C4D-B46B-49FF9FE5CA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97363" y="1962855"/>
            <a:ext cx="381000" cy="185737"/>
          </a:xfrm>
          <a:prstGeom prst="line">
            <a:avLst/>
          </a:prstGeom>
          <a:noFill/>
          <a:ln w="25400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1" name="Text Box 25">
            <a:extLst>
              <a:ext uri="{FF2B5EF4-FFF2-40B4-BE49-F238E27FC236}">
                <a16:creationId xmlns:a16="http://schemas.microsoft.com/office/drawing/2014/main" id="{832B1DE8-1A85-7241-AF6D-8C12DB420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53130"/>
            <a:ext cx="2419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Gravity Anomaly</a:t>
            </a:r>
          </a:p>
        </p:txBody>
      </p:sp>
      <p:sp>
        <p:nvSpPr>
          <p:cNvPr id="42" name="Line 26">
            <a:extLst>
              <a:ext uri="{FF2B5EF4-FFF2-40B4-BE49-F238E27FC236}">
                <a16:creationId xmlns:a16="http://schemas.microsoft.com/office/drawing/2014/main" id="{CF612B3F-AA9D-2C48-89B1-3EE74F521DC2}"/>
              </a:ext>
            </a:extLst>
          </p:cNvPr>
          <p:cNvSpPr>
            <a:spLocks noChangeShapeType="1"/>
          </p:cNvSpPr>
          <p:nvPr/>
        </p:nvSpPr>
        <p:spPr bwMode="auto">
          <a:xfrm rot="1028539" flipV="1">
            <a:off x="4802188" y="1962855"/>
            <a:ext cx="381000" cy="185737"/>
          </a:xfrm>
          <a:prstGeom prst="line">
            <a:avLst/>
          </a:prstGeom>
          <a:noFill/>
          <a:ln w="25400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3" name="Line 27">
            <a:extLst>
              <a:ext uri="{FF2B5EF4-FFF2-40B4-BE49-F238E27FC236}">
                <a16:creationId xmlns:a16="http://schemas.microsoft.com/office/drawing/2014/main" id="{8829C077-5047-3642-BEA4-A2D896E63867}"/>
              </a:ext>
            </a:extLst>
          </p:cNvPr>
          <p:cNvSpPr>
            <a:spLocks noChangeShapeType="1"/>
          </p:cNvSpPr>
          <p:nvPr/>
        </p:nvSpPr>
        <p:spPr bwMode="auto">
          <a:xfrm rot="2300204" flipV="1">
            <a:off x="5308600" y="1962855"/>
            <a:ext cx="381000" cy="185737"/>
          </a:xfrm>
          <a:prstGeom prst="line">
            <a:avLst/>
          </a:prstGeom>
          <a:noFill/>
          <a:ln w="25400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4" name="Line 28">
            <a:extLst>
              <a:ext uri="{FF2B5EF4-FFF2-40B4-BE49-F238E27FC236}">
                <a16:creationId xmlns:a16="http://schemas.microsoft.com/office/drawing/2014/main" id="{EAB74A4C-8FD0-314D-878A-462ACD98ACCA}"/>
              </a:ext>
            </a:extLst>
          </p:cNvPr>
          <p:cNvSpPr>
            <a:spLocks noChangeShapeType="1"/>
          </p:cNvSpPr>
          <p:nvPr/>
        </p:nvSpPr>
        <p:spPr bwMode="auto">
          <a:xfrm rot="3700155" flipV="1">
            <a:off x="5795169" y="1962061"/>
            <a:ext cx="381000" cy="185738"/>
          </a:xfrm>
          <a:prstGeom prst="line">
            <a:avLst/>
          </a:prstGeom>
          <a:noFill/>
          <a:ln w="25400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5" name="Line 29">
            <a:extLst>
              <a:ext uri="{FF2B5EF4-FFF2-40B4-BE49-F238E27FC236}">
                <a16:creationId xmlns:a16="http://schemas.microsoft.com/office/drawing/2014/main" id="{497B7857-A51C-3B4E-B56C-B0463C7DEC6F}"/>
              </a:ext>
            </a:extLst>
          </p:cNvPr>
          <p:cNvSpPr>
            <a:spLocks noChangeShapeType="1"/>
          </p:cNvSpPr>
          <p:nvPr/>
        </p:nvSpPr>
        <p:spPr bwMode="auto">
          <a:xfrm rot="5840314" flipV="1">
            <a:off x="6282532" y="1962061"/>
            <a:ext cx="381000" cy="185737"/>
          </a:xfrm>
          <a:prstGeom prst="line">
            <a:avLst/>
          </a:prstGeom>
          <a:noFill/>
          <a:ln w="25400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6" name="Line 30">
            <a:extLst>
              <a:ext uri="{FF2B5EF4-FFF2-40B4-BE49-F238E27FC236}">
                <a16:creationId xmlns:a16="http://schemas.microsoft.com/office/drawing/2014/main" id="{2EC7338F-20CB-0D43-8F4B-F7398B21705A}"/>
              </a:ext>
            </a:extLst>
          </p:cNvPr>
          <p:cNvSpPr>
            <a:spLocks noChangeShapeType="1"/>
          </p:cNvSpPr>
          <p:nvPr/>
        </p:nvSpPr>
        <p:spPr bwMode="auto">
          <a:xfrm rot="6996755" flipV="1">
            <a:off x="6769894" y="1962061"/>
            <a:ext cx="381000" cy="185738"/>
          </a:xfrm>
          <a:prstGeom prst="line">
            <a:avLst/>
          </a:prstGeom>
          <a:noFill/>
          <a:ln w="25400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7" name="Line 31">
            <a:extLst>
              <a:ext uri="{FF2B5EF4-FFF2-40B4-BE49-F238E27FC236}">
                <a16:creationId xmlns:a16="http://schemas.microsoft.com/office/drawing/2014/main" id="{61BB3052-CB88-C647-8D16-5DD8047D7DC6}"/>
              </a:ext>
            </a:extLst>
          </p:cNvPr>
          <p:cNvSpPr>
            <a:spLocks noChangeShapeType="1"/>
          </p:cNvSpPr>
          <p:nvPr/>
        </p:nvSpPr>
        <p:spPr bwMode="auto">
          <a:xfrm rot="9234407" flipV="1">
            <a:off x="7258050" y="1961267"/>
            <a:ext cx="381000" cy="185738"/>
          </a:xfrm>
          <a:prstGeom prst="line">
            <a:avLst/>
          </a:prstGeom>
          <a:noFill/>
          <a:ln w="25400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8" name="Line 32">
            <a:extLst>
              <a:ext uri="{FF2B5EF4-FFF2-40B4-BE49-F238E27FC236}">
                <a16:creationId xmlns:a16="http://schemas.microsoft.com/office/drawing/2014/main" id="{766B5053-9175-634F-9F8A-46D2F78738EA}"/>
              </a:ext>
            </a:extLst>
          </p:cNvPr>
          <p:cNvSpPr>
            <a:spLocks noChangeShapeType="1"/>
          </p:cNvSpPr>
          <p:nvPr/>
        </p:nvSpPr>
        <p:spPr bwMode="auto">
          <a:xfrm rot="10477824" flipV="1">
            <a:off x="7745413" y="1961267"/>
            <a:ext cx="381000" cy="185738"/>
          </a:xfrm>
          <a:prstGeom prst="line">
            <a:avLst/>
          </a:prstGeom>
          <a:noFill/>
          <a:ln w="25400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9" name="Line 33">
            <a:extLst>
              <a:ext uri="{FF2B5EF4-FFF2-40B4-BE49-F238E27FC236}">
                <a16:creationId xmlns:a16="http://schemas.microsoft.com/office/drawing/2014/main" id="{190BC95C-0F11-2E47-A963-F73908A19698}"/>
              </a:ext>
            </a:extLst>
          </p:cNvPr>
          <p:cNvSpPr>
            <a:spLocks noChangeShapeType="1"/>
          </p:cNvSpPr>
          <p:nvPr/>
        </p:nvSpPr>
        <p:spPr bwMode="auto">
          <a:xfrm rot="11883101" flipV="1">
            <a:off x="8232775" y="1961267"/>
            <a:ext cx="381000" cy="185738"/>
          </a:xfrm>
          <a:prstGeom prst="line">
            <a:avLst/>
          </a:prstGeom>
          <a:noFill/>
          <a:ln w="25400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0" name="Line 34">
            <a:extLst>
              <a:ext uri="{FF2B5EF4-FFF2-40B4-BE49-F238E27FC236}">
                <a16:creationId xmlns:a16="http://schemas.microsoft.com/office/drawing/2014/main" id="{F414678B-0636-C845-9304-E7CD5A914508}"/>
              </a:ext>
            </a:extLst>
          </p:cNvPr>
          <p:cNvSpPr>
            <a:spLocks noChangeShapeType="1"/>
          </p:cNvSpPr>
          <p:nvPr/>
        </p:nvSpPr>
        <p:spPr bwMode="auto">
          <a:xfrm rot="13225516" flipV="1">
            <a:off x="8720138" y="1961267"/>
            <a:ext cx="381000" cy="185738"/>
          </a:xfrm>
          <a:prstGeom prst="line">
            <a:avLst/>
          </a:prstGeom>
          <a:noFill/>
          <a:ln w="25400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1" name="Line 35">
            <a:extLst>
              <a:ext uri="{FF2B5EF4-FFF2-40B4-BE49-F238E27FC236}">
                <a16:creationId xmlns:a16="http://schemas.microsoft.com/office/drawing/2014/main" id="{3CB96670-D5A8-4343-B95D-E1252C79E53B}"/>
              </a:ext>
            </a:extLst>
          </p:cNvPr>
          <p:cNvSpPr>
            <a:spLocks noChangeShapeType="1"/>
          </p:cNvSpPr>
          <p:nvPr/>
        </p:nvSpPr>
        <p:spPr bwMode="auto">
          <a:xfrm rot="14136555" flipV="1">
            <a:off x="9208294" y="1963648"/>
            <a:ext cx="381000" cy="185738"/>
          </a:xfrm>
          <a:prstGeom prst="line">
            <a:avLst/>
          </a:prstGeom>
          <a:noFill/>
          <a:ln w="25400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6CF0C845-E836-4E40-B8F5-B2356E19278A}"/>
              </a:ext>
            </a:extLst>
          </p:cNvPr>
          <p:cNvSpPr>
            <a:spLocks/>
          </p:cNvSpPr>
          <p:nvPr/>
        </p:nvSpPr>
        <p:spPr bwMode="auto">
          <a:xfrm>
            <a:off x="2039938" y="1040517"/>
            <a:ext cx="8205787" cy="1036638"/>
          </a:xfrm>
          <a:custGeom>
            <a:avLst/>
            <a:gdLst>
              <a:gd name="T0" fmla="*/ 0 w 5169"/>
              <a:gd name="T1" fmla="*/ 196 h 653"/>
              <a:gd name="T2" fmla="*/ 788 w 5169"/>
              <a:gd name="T3" fmla="*/ 128 h 653"/>
              <a:gd name="T4" fmla="*/ 1465 w 5169"/>
              <a:gd name="T5" fmla="*/ 48 h 653"/>
              <a:gd name="T6" fmla="*/ 1834 w 5169"/>
              <a:gd name="T7" fmla="*/ 30 h 653"/>
              <a:gd name="T8" fmla="*/ 2314 w 5169"/>
              <a:gd name="T9" fmla="*/ 227 h 653"/>
              <a:gd name="T10" fmla="*/ 3102 w 5169"/>
              <a:gd name="T11" fmla="*/ 571 h 653"/>
              <a:gd name="T12" fmla="*/ 3594 w 5169"/>
              <a:gd name="T13" fmla="*/ 614 h 653"/>
              <a:gd name="T14" fmla="*/ 4099 w 5169"/>
              <a:gd name="T15" fmla="*/ 337 h 653"/>
              <a:gd name="T16" fmla="*/ 4653 w 5169"/>
              <a:gd name="T17" fmla="*/ 233 h 653"/>
              <a:gd name="T18" fmla="*/ 4954 w 5169"/>
              <a:gd name="T19" fmla="*/ 171 h 653"/>
              <a:gd name="T20" fmla="*/ 5169 w 5169"/>
              <a:gd name="T21" fmla="*/ 159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169" h="653">
                <a:moveTo>
                  <a:pt x="0" y="196"/>
                </a:moveTo>
                <a:cubicBezTo>
                  <a:pt x="272" y="174"/>
                  <a:pt x="544" y="153"/>
                  <a:pt x="788" y="128"/>
                </a:cubicBezTo>
                <a:cubicBezTo>
                  <a:pt x="1032" y="103"/>
                  <a:pt x="1291" y="64"/>
                  <a:pt x="1465" y="48"/>
                </a:cubicBezTo>
                <a:cubicBezTo>
                  <a:pt x="1639" y="32"/>
                  <a:pt x="1693" y="0"/>
                  <a:pt x="1834" y="30"/>
                </a:cubicBezTo>
                <a:cubicBezTo>
                  <a:pt x="1975" y="60"/>
                  <a:pt x="2103" y="137"/>
                  <a:pt x="2314" y="227"/>
                </a:cubicBezTo>
                <a:cubicBezTo>
                  <a:pt x="2525" y="317"/>
                  <a:pt x="2889" y="506"/>
                  <a:pt x="3102" y="571"/>
                </a:cubicBezTo>
                <a:cubicBezTo>
                  <a:pt x="3315" y="636"/>
                  <a:pt x="3428" y="653"/>
                  <a:pt x="3594" y="614"/>
                </a:cubicBezTo>
                <a:cubicBezTo>
                  <a:pt x="3760" y="575"/>
                  <a:pt x="3922" y="401"/>
                  <a:pt x="4099" y="337"/>
                </a:cubicBezTo>
                <a:cubicBezTo>
                  <a:pt x="4276" y="273"/>
                  <a:pt x="4511" y="261"/>
                  <a:pt x="4653" y="233"/>
                </a:cubicBezTo>
                <a:cubicBezTo>
                  <a:pt x="4795" y="205"/>
                  <a:pt x="4868" y="183"/>
                  <a:pt x="4954" y="171"/>
                </a:cubicBezTo>
                <a:cubicBezTo>
                  <a:pt x="5040" y="159"/>
                  <a:pt x="5104" y="159"/>
                  <a:pt x="5169" y="159"/>
                </a:cubicBezTo>
              </a:path>
            </a:pathLst>
          </a:custGeom>
          <a:noFill/>
          <a:ln w="50800">
            <a:solidFill>
              <a:srgbClr val="0039AC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3" name="Text Box 37">
            <a:extLst>
              <a:ext uri="{FF2B5EF4-FFF2-40B4-BE49-F238E27FC236}">
                <a16:creationId xmlns:a16="http://schemas.microsoft.com/office/drawing/2014/main" id="{4DF09594-EFAD-B749-9F80-C6F3B1C77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650" y="978605"/>
            <a:ext cx="2690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>
                <a:solidFill>
                  <a:srgbClr val="0039AC"/>
                </a:solidFill>
                <a:latin typeface="Arial" charset="0"/>
                <a:ea typeface="ＭＳ Ｐゴシック" charset="0"/>
              </a:rPr>
              <a:t>Magnetic Anomaly</a:t>
            </a:r>
          </a:p>
        </p:txBody>
      </p:sp>
      <p:sp>
        <p:nvSpPr>
          <p:cNvPr id="54" name="Text Box 38">
            <a:extLst>
              <a:ext uri="{FF2B5EF4-FFF2-40B4-BE49-F238E27FC236}">
                <a16:creationId xmlns:a16="http://schemas.microsoft.com/office/drawing/2014/main" id="{E8F6D68D-8AA1-4844-97C5-BD525C9C6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469642"/>
            <a:ext cx="883920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Magnetic Prospecting</a:t>
            </a:r>
            <a:r>
              <a:rPr lang="en-US" sz="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: Measure (e.g.) magnitude 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H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of the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</a:rPr>
              <a:t>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total field, subtract out magnitude 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H</a:t>
            </a:r>
            <a:r>
              <a:rPr lang="en-US" sz="2400" i="1" baseline="-250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E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of the Earth</a:t>
            </a:r>
            <a:r>
              <a:rPr lang="en-US" dirty="0">
                <a:solidFill>
                  <a:srgbClr val="0039AC"/>
                </a:solidFill>
              </a:rPr>
              <a:t>’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s (core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</a:rPr>
              <a:t>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dynamo-derived)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main field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to get a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magnetic anomaly</a:t>
            </a:r>
            <a:endParaRPr lang="en-US" sz="2400" dirty="0">
              <a:solidFill>
                <a:srgbClr val="FF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233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nvmag">
            <a:extLst>
              <a:ext uri="{FF2B5EF4-FFF2-40B4-BE49-F238E27FC236}">
                <a16:creationId xmlns:a16="http://schemas.microsoft.com/office/drawing/2014/main" id="{180C1710-D5A5-ED49-B0F6-80AC8AA29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880" y="10318"/>
            <a:ext cx="5321300" cy="6837363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6">
            <a:extLst>
              <a:ext uri="{FF2B5EF4-FFF2-40B4-BE49-F238E27FC236}">
                <a16:creationId xmlns:a16="http://schemas.microsoft.com/office/drawing/2014/main" id="{AE42C5A5-D44D-3646-98AF-3FCE27634CD4}"/>
              </a:ext>
            </a:extLst>
          </p:cNvPr>
          <p:cNvSpPr txBox="1">
            <a:spLocks/>
          </p:cNvSpPr>
          <p:nvPr/>
        </p:nvSpPr>
        <p:spPr bwMode="auto">
          <a:xfrm>
            <a:off x="6942880" y="2104231"/>
            <a:ext cx="406874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</a:rPr>
              <a:t>Despite the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</a:rPr>
              <a:t>complexities of modeling,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</a:rPr>
              <a:t>magnetic anomalies are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</a:rPr>
              <a:t>heavily used (particularly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</a:rPr>
              <a:t>by the mining industry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</a:rPr>
              <a:t>and for investigations of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</a:rPr>
              <a:t>tectonic basement structure)</a:t>
            </a:r>
          </a:p>
        </p:txBody>
      </p:sp>
    </p:spTree>
    <p:extLst>
      <p:ext uri="{BB962C8B-B14F-4D97-AF65-F5344CB8AC3E}">
        <p14:creationId xmlns:p14="http://schemas.microsoft.com/office/powerpoint/2010/main" val="1865437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>
            <a:extLst>
              <a:ext uri="{FF2B5EF4-FFF2-40B4-BE49-F238E27FC236}">
                <a16:creationId xmlns:a16="http://schemas.microsoft.com/office/drawing/2014/main" id="{421F6C84-AA3D-8B4F-8CAA-D59E48EDB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675" y="771300"/>
            <a:ext cx="8090676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 Induced magnetization              is always in the direction 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of the ambient field</a:t>
            </a:r>
          </a:p>
          <a:p>
            <a:pPr algn="l" eaLnBrk="0" hangingPunct="0"/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 Must know strength &amp; direction of the Earth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’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s 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          ambient field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  <a:sym typeface="Symbol" charset="0"/>
              </a:rPr>
              <a:t>   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to determine location and 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          magnetic susceptibility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  <a:sym typeface="Symbol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k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  <a:sym typeface="Symbol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of a source body!</a:t>
            </a: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12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12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>
              <a:buFontTx/>
              <a:buChar char="•"/>
            </a:pP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Magnetic field strength falls off proportional to 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1/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r</a:t>
            </a:r>
            <a:r>
              <a:rPr lang="en-US" sz="2400" baseline="300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3</a:t>
            </a:r>
          </a:p>
          <a:p>
            <a:pPr algn="l" eaLnBrk="0" hangingPunct="0"/>
            <a:endParaRPr lang="en-US" sz="2400" baseline="30000" dirty="0">
              <a:solidFill>
                <a:schemeClr val="accent2"/>
              </a:solidFill>
              <a:latin typeface="Times New Roman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 Total intensity of magnetization </a:t>
            </a:r>
          </a:p>
          <a:p>
            <a:pPr algn="l" eaLnBrk="0" hangingPunct="0"/>
            <a:endParaRPr lang="en-US" sz="12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 where </a:t>
            </a:r>
            <a:r>
              <a:rPr lang="en-US" sz="2400" i="1" dirty="0" err="1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remanent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 magnetization 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I</a:t>
            </a:r>
            <a:r>
              <a:rPr lang="en-US" sz="2400" i="1" baseline="-250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R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</a:p>
          <a:p>
            <a:pPr algn="l" eaLnBrk="0" hangingPunct="0"/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is in the direction of 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H</a:t>
            </a:r>
            <a:r>
              <a:rPr lang="en-US" sz="2400" i="1" baseline="-250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E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at the time of magnetization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</a:rPr>
              <a:t>    (e.g., when a crystalline rock cooled below its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 </a:t>
            </a:r>
            <a:r>
              <a:rPr lang="en-US" sz="2400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Curie temperature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)…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210643-C05C-8E45-A55F-BFD21F85A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779237"/>
            <a:ext cx="992188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23E14A-1C69-4C48-A643-D7E530E14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34975"/>
            <a:ext cx="436563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5D2396-D0C8-8F4D-BE39-BF0E0C73A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3876450"/>
            <a:ext cx="21844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61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4478F0E9-5D0C-3B4C-AB9D-7648B2504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822" y="215850"/>
            <a:ext cx="78409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The </a:t>
            </a:r>
            <a:r>
              <a:rPr lang="en-US" sz="32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Earth</a:t>
            </a:r>
            <a:r>
              <a:rPr lang="en-US" sz="3200" i="1" dirty="0">
                <a:solidFill>
                  <a:srgbClr val="0039AC"/>
                </a:solidFill>
                <a:latin typeface="Arial Black" charset="0"/>
              </a:rPr>
              <a:t>’</a:t>
            </a:r>
            <a:r>
              <a:rPr lang="en-US" sz="32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s Main Field (Core Field) </a:t>
            </a:r>
            <a:r>
              <a:rPr lang="en-US" sz="3200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:</a:t>
            </a:r>
            <a:endParaRPr lang="en-US" dirty="0">
              <a:solidFill>
                <a:srgbClr val="0039AC"/>
              </a:solidFill>
              <a:ea typeface="ＭＳ Ｐゴシック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06A4ACDC-DC7C-9B49-8ACA-02165A220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747" y="915938"/>
            <a:ext cx="76949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Earth</a:t>
            </a:r>
            <a:r>
              <a:rPr lang="en-US" dirty="0">
                <a:solidFill>
                  <a:srgbClr val="0039AC"/>
                </a:solidFill>
              </a:rPr>
              <a:t>’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s main field is generated by convection of Earth</a:t>
            </a:r>
            <a:r>
              <a:rPr lang="en-US" dirty="0">
                <a:solidFill>
                  <a:srgbClr val="0039AC"/>
                </a:solidFill>
              </a:rPr>
              <a:t>’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2112F0-41BB-9942-BEFE-22E3E337B3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659" y="1476325"/>
            <a:ext cx="2698750" cy="269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DA72BC4C-FA46-C04D-B512-86BF12721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2272" y="1341388"/>
            <a:ext cx="605486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fluid Ni-Fe outer core. As the solid inner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core cools &amp; grows, released heat drives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thermo-chemical convection. Movement of 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charge within the electrically-conductive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molten iron produces electric currents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which in turn generate a magnetic field.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6599ECF6-79B9-B340-B3CC-74788EDDF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947" y="4333825"/>
            <a:ext cx="854623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Rotation of the Earth </a:t>
            </a:r>
            <a:r>
              <a:rPr lang="en-US" dirty="0">
                <a:solidFill>
                  <a:srgbClr val="0039AC"/>
                </a:solidFill>
                <a:ea typeface="ＭＳ Ｐゴシック" charset="0"/>
                <a:sym typeface="Symbol" charset="0"/>
              </a:rPr>
              <a:t> </a:t>
            </a:r>
            <a:r>
              <a:rPr lang="en-US" i="1" dirty="0" err="1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Coriolis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 forces</a:t>
            </a:r>
            <a:r>
              <a:rPr lang="en-US" dirty="0">
                <a:solidFill>
                  <a:srgbClr val="FF0000"/>
                </a:solidFill>
                <a:ea typeface="ＭＳ Ｐゴシック" charset="0"/>
                <a:sym typeface="Symbol" charset="0"/>
              </a:rPr>
              <a:t> </a:t>
            </a:r>
            <a:r>
              <a:rPr lang="en-US" dirty="0">
                <a:solidFill>
                  <a:srgbClr val="0039AC"/>
                </a:solidFill>
                <a:ea typeface="ＭＳ Ｐゴシック" charset="0"/>
                <a:sym typeface="Symbol" charset="0"/>
              </a:rPr>
              <a:t>which cause a </a:t>
            </a:r>
          </a:p>
          <a:p>
            <a:pPr algn="l" eaLnBrk="0" hangingPunct="0"/>
            <a:r>
              <a:rPr lang="en-US" i="1" dirty="0" err="1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Magnetohydrodynamic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 Dynamo Effect</a:t>
            </a:r>
            <a:r>
              <a:rPr lang="en-US" dirty="0">
                <a:solidFill>
                  <a:srgbClr val="0039AC"/>
                </a:solidFill>
                <a:ea typeface="ＭＳ Ｐゴシック" charset="0"/>
                <a:sym typeface="Symbol" charset="0"/>
              </a:rPr>
              <a:t>, in which 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  <a:sym typeface="Symbol" charset="0"/>
              </a:rPr>
              <a:t>magnetic fields organize in a way that amplifies the current 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  <a:sym typeface="Symbol" charset="0"/>
              </a:rPr>
              <a:t>flow. Positive feedbacks are self-stabilizing &amp; produce a very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  <a:sym typeface="Symbol" charset="0"/>
              </a:rPr>
              <a:t>large,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predominantly dipolar</a:t>
            </a:r>
            <a:r>
              <a:rPr lang="en-US" dirty="0">
                <a:solidFill>
                  <a:srgbClr val="0039AC"/>
                </a:solidFill>
                <a:ea typeface="ＭＳ Ｐゴシック" charset="0"/>
                <a:sym typeface="Symbol" charset="0"/>
              </a:rPr>
              <a:t> magnetic field (with smaller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  <a:sym typeface="Symbol" charset="0"/>
              </a:rPr>
              <a:t>higher-order terms).</a:t>
            </a:r>
            <a:endParaRPr lang="en-US" dirty="0">
              <a:solidFill>
                <a:srgbClr val="0039AC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698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46585</TotalTime>
  <Words>396</Words>
  <Application>Microsoft Macintosh PowerPoint</Application>
  <PresentationFormat>Widescreen</PresentationFormat>
  <Paragraphs>66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60</cp:revision>
  <cp:lastPrinted>2022-01-10T14:45:35Z</cp:lastPrinted>
  <dcterms:created xsi:type="dcterms:W3CDTF">2022-01-10T14:15:51Z</dcterms:created>
  <dcterms:modified xsi:type="dcterms:W3CDTF">2026-04-01T19:43:13Z</dcterms:modified>
</cp:coreProperties>
</file>