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67" r:id="rId4"/>
    <p:sldId id="276" r:id="rId5"/>
    <p:sldId id="271" r:id="rId6"/>
    <p:sldId id="273" r:id="rId7"/>
    <p:sldId id="284" r:id="rId8"/>
    <p:sldId id="282" r:id="rId9"/>
    <p:sldId id="30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4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hyperlink" Target="http://www.crew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wes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Jan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44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2 Feb: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81-105 (Ch 3.3-3.6)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2987563-9968-2195-C2A6-F2F7F91AF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59" y="1720840"/>
            <a:ext cx="93233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Attenuation</a:t>
            </a:r>
            <a:r>
              <a:rPr lang="en-US" dirty="0">
                <a:solidFill>
                  <a:srgbClr val="0039AC"/>
                </a:solidFill>
              </a:rPr>
              <a:t> quality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another physical rock property</a:t>
            </a:r>
          </a:p>
          <a:p>
            <a:r>
              <a:rPr lang="en-US" dirty="0">
                <a:solidFill>
                  <a:srgbClr val="0039AC"/>
                </a:solidFill>
              </a:rPr>
              <a:t>   that gives different information than velocity (more sensitive</a:t>
            </a:r>
          </a:p>
          <a:p>
            <a:r>
              <a:rPr lang="en-US" dirty="0">
                <a:solidFill>
                  <a:srgbClr val="0039AC"/>
                </a:solidFill>
              </a:rPr>
              <a:t>   to shallow porosity &amp; fluids, deep temperature, melt &amp; volatiles)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hard to measure though because amplitudes also depend</a:t>
            </a:r>
          </a:p>
          <a:p>
            <a:r>
              <a:rPr lang="en-US" dirty="0">
                <a:solidFill>
                  <a:srgbClr val="0039AC"/>
                </a:solidFill>
              </a:rPr>
              <a:t>   on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energy partitioning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mode conversions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multipathing</a:t>
            </a:r>
            <a:r>
              <a:rPr lang="en-US" dirty="0">
                <a:solidFill>
                  <a:srgbClr val="0039AC"/>
                </a:solidFill>
              </a:rPr>
              <a:t>, and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scattering</a:t>
            </a:r>
          </a:p>
          <a:p>
            <a:r>
              <a:rPr lang="en-US" dirty="0">
                <a:solidFill>
                  <a:srgbClr val="0039AC"/>
                </a:solidFill>
              </a:rPr>
              <a:t>• Still,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can help to interpret seismic images (if you can measure</a:t>
            </a:r>
          </a:p>
          <a:p>
            <a:r>
              <a:rPr lang="en-US" dirty="0">
                <a:solidFill>
                  <a:srgbClr val="0039AC"/>
                </a:solidFill>
              </a:rPr>
              <a:t>   it)!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4EDC10-D485-1345-AB83-0F2E0160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33" y="4296136"/>
            <a:ext cx="1249363" cy="423862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EA0CF-70B5-314D-BD97-679BA78B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715" y="4297723"/>
            <a:ext cx="1271588" cy="4238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p1">
            <a:extLst>
              <a:ext uri="{FF2B5EF4-FFF2-40B4-BE49-F238E27FC236}">
                <a16:creationId xmlns:a16="http://schemas.microsoft.com/office/drawing/2014/main" id="{79A4DF94-C7D6-ED4C-9A5F-AC624654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65" y="265906"/>
            <a:ext cx="5491163" cy="342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7B077256-CCC7-174C-AAE5-8BED206D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128" y="654843"/>
            <a:ext cx="33858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mathematical</a:t>
            </a:r>
          </a:p>
          <a:p>
            <a:r>
              <a:rPr lang="en-US" dirty="0">
                <a:solidFill>
                  <a:srgbClr val="0039AC"/>
                </a:solidFill>
              </a:rPr>
              <a:t>simplicity of finding</a:t>
            </a:r>
          </a:p>
          <a:p>
            <a:r>
              <a:rPr lang="en-US" dirty="0">
                <a:solidFill>
                  <a:srgbClr val="0039AC"/>
                </a:solidFill>
              </a:rPr>
              <a:t>structure from slope &amp;</a:t>
            </a:r>
          </a:p>
          <a:p>
            <a:r>
              <a:rPr lang="en-US" dirty="0">
                <a:solidFill>
                  <a:srgbClr val="0039AC"/>
                </a:solidFill>
              </a:rPr>
              <a:t>intercept of a line made</a:t>
            </a:r>
          </a:p>
          <a:p>
            <a:r>
              <a:rPr lang="en-US" dirty="0">
                <a:solidFill>
                  <a:srgbClr val="0039AC"/>
                </a:solidFill>
              </a:rPr>
              <a:t>refraction the tool of </a:t>
            </a:r>
          </a:p>
          <a:p>
            <a:r>
              <a:rPr lang="en-US" dirty="0">
                <a:solidFill>
                  <a:srgbClr val="0039AC"/>
                </a:solidFill>
              </a:rPr>
              <a:t>choice in early imaging</a:t>
            </a:r>
          </a:p>
          <a:p>
            <a:r>
              <a:rPr lang="en-US" dirty="0">
                <a:solidFill>
                  <a:srgbClr val="0039AC"/>
                </a:solidFill>
              </a:rPr>
              <a:t>studies!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EFD3FFD-D91F-854F-9042-341CCE58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53" y="3836193"/>
            <a:ext cx="81367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So, can fit lines </a:t>
            </a:r>
            <a:r>
              <a:rPr lang="en-US" i="1" dirty="0">
                <a:latin typeface="Times New Roman" charset="0"/>
              </a:rPr>
              <a:t>t = m</a:t>
            </a:r>
            <a:r>
              <a:rPr lang="en-US" i="1" baseline="-25000" dirty="0">
                <a:latin typeface="Times New Roman" charset="0"/>
              </a:rPr>
              <a:t>i </a:t>
            </a:r>
            <a:r>
              <a:rPr lang="en-US" i="1" dirty="0">
                <a:latin typeface="Times New Roman" charset="0"/>
              </a:rPr>
              <a:t>x + b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 the first arrival travel-times…</a:t>
            </a:r>
          </a:p>
          <a:p>
            <a:endParaRPr lang="en-US" sz="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= 1/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baseline="-25000" dirty="0">
                <a:latin typeface="Times New Roman" charset="0"/>
              </a:rPr>
              <a:t>1 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= 1/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baseline="-25000" dirty="0">
                <a:latin typeface="Times New Roman" charset="0"/>
              </a:rPr>
              <a:t>2 </a:t>
            </a:r>
            <a:r>
              <a:rPr lang="en-US" dirty="0">
                <a:solidFill>
                  <a:srgbClr val="0039AC"/>
                </a:solidFill>
              </a:rPr>
              <a:t>, and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BC9EF4-22DA-2A41-B3BB-8AABCB4D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15" y="4863017"/>
            <a:ext cx="1905000" cy="938212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385C6C8A-5965-5C4C-B9A6-9AB0E679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40" y="5769768"/>
            <a:ext cx="6974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In the plot above,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m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0.001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s/m,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m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0.0002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s/m, </a:t>
            </a:r>
          </a:p>
          <a:p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0.0118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s. What are the velocities &amp; depth?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BB8A075-22C0-B44B-89EE-1ED85F745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15" y="6130428"/>
            <a:ext cx="1894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 Black" charset="0"/>
              </a:rPr>
              <a:t>(Exercise)</a:t>
            </a:r>
          </a:p>
        </p:txBody>
      </p:sp>
    </p:spTree>
    <p:extLst>
      <p:ext uri="{BB962C8B-B14F-4D97-AF65-F5344CB8AC3E}">
        <p14:creationId xmlns:p14="http://schemas.microsoft.com/office/powerpoint/2010/main" val="228800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0">
            <a:extLst>
              <a:ext uri="{FF2B5EF4-FFF2-40B4-BE49-F238E27FC236}">
                <a16:creationId xmlns:a16="http://schemas.microsoft.com/office/drawing/2014/main" id="{6F3E8D88-76CC-6C4C-B4B9-A150EB701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942" y="1166843"/>
            <a:ext cx="937211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Equations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or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 </a:t>
            </a:r>
            <a:r>
              <a:rPr lang="en-US" i="1" dirty="0"/>
              <a:t>P</a:t>
            </a:r>
            <a:r>
              <a:rPr lang="en-US" dirty="0">
                <a:solidFill>
                  <a:srgbClr val="0039AC"/>
                </a:solidFill>
              </a:rPr>
              <a:t>) occurs when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≠ 0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• Introduced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parameter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(based on Snell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Law):</a:t>
            </a:r>
          </a:p>
          <a:p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Predicts propagation paths if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i="1" dirty="0">
                <a:solidFill>
                  <a:schemeClr val="accent2"/>
                </a:solidFill>
                <a:latin typeface="Symbol" charset="0"/>
                <a:sym typeface="Symbol" charset="0"/>
              </a:rPr>
              <a:t>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structure is known! </a:t>
            </a:r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Continuous displacements (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   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    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stresses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(               ,                ) provide four equations in five unknown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amplitudes of incoming and outgoing waves… Normalize 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by amplitude of incoming wave gives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’ equations 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Graphical user interface models of </a:t>
            </a:r>
            <a:r>
              <a:rPr lang="en-US" dirty="0" err="1">
                <a:solidFill>
                  <a:srgbClr val="0039AC"/>
                </a:solidFill>
              </a:rPr>
              <a:t>Zoeppritz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 equations are at</a:t>
            </a:r>
          </a:p>
          <a:p>
            <a:r>
              <a:rPr lang="en-US" dirty="0"/>
              <a:t>    </a:t>
            </a:r>
            <a:r>
              <a:rPr lang="en-US" dirty="0">
                <a:hlinkClick r:id="rId2"/>
              </a:rPr>
              <a:t>http://www.crewes.org/</a:t>
            </a:r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1B939-2040-7949-98CF-944EEFE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4" y="2349745"/>
            <a:ext cx="40401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00247-7C6C-614D-B324-3253A0351CB1}"/>
                  </a:ext>
                </a:extLst>
              </p:cNvPr>
              <p:cNvSpPr txBox="1"/>
              <p:nvPr/>
            </p:nvSpPr>
            <p:spPr>
              <a:xfrm>
                <a:off x="5435274" y="3429943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00247-7C6C-614D-B324-3253A035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74" y="3429943"/>
                <a:ext cx="1204056" cy="369332"/>
              </a:xfrm>
              <a:prstGeom prst="rect">
                <a:avLst/>
              </a:prstGeom>
              <a:blipFill>
                <a:blip r:embed="rId4"/>
                <a:stretch>
                  <a:fillRect l="-631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48CF00-309E-A843-88B4-4E42B38A8A08}"/>
                  </a:ext>
                </a:extLst>
              </p:cNvPr>
              <p:cNvSpPr txBox="1"/>
              <p:nvPr/>
            </p:nvSpPr>
            <p:spPr>
              <a:xfrm>
                <a:off x="6678139" y="3429943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48CF00-309E-A843-88B4-4E42B38A8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39" y="3429943"/>
                <a:ext cx="1204056" cy="369332"/>
              </a:xfrm>
              <a:prstGeom prst="rect">
                <a:avLst/>
              </a:prstGeom>
              <a:blipFill>
                <a:blip r:embed="rId5"/>
                <a:stretch>
                  <a:fillRect l="-52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C8A5E-9AA6-2348-B43A-3072C7DFE385}"/>
                  </a:ext>
                </a:extLst>
              </p:cNvPr>
              <p:cNvSpPr txBox="1"/>
              <p:nvPr/>
            </p:nvSpPr>
            <p:spPr>
              <a:xfrm>
                <a:off x="1953739" y="3779231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C8A5E-9AA6-2348-B43A-3072C7DFE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39" y="3779231"/>
                <a:ext cx="1294928" cy="369332"/>
              </a:xfrm>
              <a:prstGeom prst="rect">
                <a:avLst/>
              </a:prstGeom>
              <a:blipFill>
                <a:blip r:embed="rId6"/>
                <a:stretch>
                  <a:fillRect l="-485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AC6A0-5E9A-AB46-908B-24E429C0C8B7}"/>
                  </a:ext>
                </a:extLst>
              </p:cNvPr>
              <p:cNvSpPr txBox="1"/>
              <p:nvPr/>
            </p:nvSpPr>
            <p:spPr>
              <a:xfrm>
                <a:off x="3418100" y="3779231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AC6A0-5E9A-AB46-908B-24E429C0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00" y="3779231"/>
                <a:ext cx="1294928" cy="369332"/>
              </a:xfrm>
              <a:prstGeom prst="rect">
                <a:avLst/>
              </a:prstGeom>
              <a:blipFill>
                <a:blip r:embed="rId7"/>
                <a:stretch>
                  <a:fillRect l="-58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62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45BBA9AE-3C74-444F-8029-3FD099E0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930" y="111919"/>
            <a:ext cx="845616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Four equations in five unknown amplitudes leaving a velocity</a:t>
            </a:r>
          </a:p>
          <a:p>
            <a:r>
              <a:rPr lang="en-US" dirty="0">
                <a:solidFill>
                  <a:srgbClr val="0039AC"/>
                </a:solidFill>
              </a:rPr>
              <a:t>boundary are called </a:t>
            </a:r>
            <a:r>
              <a:rPr lang="en-US" sz="3200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’ Equations</a:t>
            </a:r>
            <a:r>
              <a:rPr lang="en-US" sz="3200" dirty="0">
                <a:solidFill>
                  <a:srgbClr val="0039AC"/>
                </a:solidFill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</a:rPr>
              <a:t>If we fix the amplitude for the incident wave (e.g.,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1</a:t>
            </a:r>
            <a:r>
              <a:rPr lang="en-US" dirty="0">
                <a:solidFill>
                  <a:srgbClr val="0039AC"/>
                </a:solidFill>
              </a:rPr>
              <a:t>),</a:t>
            </a:r>
          </a:p>
          <a:p>
            <a:r>
              <a:rPr lang="en-US" dirty="0">
                <a:solidFill>
                  <a:srgbClr val="0039AC"/>
                </a:solidFill>
              </a:rPr>
              <a:t>we can solve for the other four algebraically.</a:t>
            </a:r>
          </a:p>
        </p:txBody>
      </p:sp>
      <p:pic>
        <p:nvPicPr>
          <p:cNvPr id="26" name="Picture 25" descr="zp1">
            <a:extLst>
              <a:ext uri="{FF2B5EF4-FFF2-40B4-BE49-F238E27FC236}">
                <a16:creationId xmlns:a16="http://schemas.microsoft.com/office/drawing/2014/main" id="{AB246663-8F30-214E-990F-2A93E4DA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5" y="1816894"/>
            <a:ext cx="5111750" cy="457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5">
            <a:extLst>
              <a:ext uri="{FF2B5EF4-FFF2-40B4-BE49-F238E27FC236}">
                <a16:creationId xmlns:a16="http://schemas.microsoft.com/office/drawing/2014/main" id="{7A98B9AF-B68C-5249-B777-D15F27C3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930" y="1856477"/>
            <a:ext cx="32303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Model from:</a:t>
            </a:r>
          </a:p>
          <a:p>
            <a:r>
              <a:rPr lang="en-US" dirty="0">
                <a:hlinkClick r:id="rId3"/>
              </a:rPr>
              <a:t>https://crewes.org/</a:t>
            </a:r>
            <a:endParaRPr lang="en-US" dirty="0"/>
          </a:p>
          <a:p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</a:p>
          <a:p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  <a:endParaRPr lang="en-US" u="sng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2000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2200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39AC"/>
                </a:solidFill>
              </a:rPr>
              <a:t>kg/m</a:t>
            </a:r>
            <a:r>
              <a:rPr lang="en-US" baseline="30000" dirty="0">
                <a:solidFill>
                  <a:srgbClr val="0039AC"/>
                </a:solidFill>
              </a:rPr>
              <a:t>3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3000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4000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39AC"/>
                </a:solidFill>
              </a:rPr>
              <a:t>m/s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1500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2000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39AC"/>
                </a:solidFill>
              </a:rPr>
              <a:t>m/s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7D364466-161A-BB4E-8B38-F9FBC313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930" y="293131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err="1"/>
              <a:t>R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E684FE4-2015-114B-B4AB-F070206B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805" y="2883694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49E7D04-CD93-EB4B-9419-2DBCE924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05" y="4712494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7D329A54-C65A-A641-937B-4AF93B6C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043" y="5445919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65E9F607-580E-7F4E-B2F5-376978F1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93" y="6288882"/>
            <a:ext cx="3831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39AC"/>
                </a:solidFill>
              </a:rPr>
              <a:t>Crewes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 err="1">
                <a:solidFill>
                  <a:srgbClr val="0039AC"/>
                </a:solidFill>
              </a:rPr>
              <a:t>Zoeppritz</a:t>
            </a:r>
            <a:r>
              <a:rPr lang="en-US" i="1" dirty="0">
                <a:solidFill>
                  <a:srgbClr val="0039AC"/>
                </a:solidFill>
              </a:rPr>
              <a:t> Explorer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0C86378C-E6F5-BF48-93AA-28A27C9349A4}"/>
              </a:ext>
            </a:extLst>
          </p:cNvPr>
          <p:cNvSpPr txBox="1"/>
          <p:nvPr/>
        </p:nvSpPr>
        <p:spPr>
          <a:xfrm>
            <a:off x="2835730" y="2016919"/>
            <a:ext cx="1877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(T = “Transmitted”;</a:t>
            </a:r>
          </a:p>
          <a:p>
            <a:r>
              <a:rPr lang="en-US" sz="1600" dirty="0"/>
              <a:t> R = “Reflected”)</a:t>
            </a:r>
          </a:p>
        </p:txBody>
      </p:sp>
    </p:spTree>
    <p:extLst>
      <p:ext uri="{BB962C8B-B14F-4D97-AF65-F5344CB8AC3E}">
        <p14:creationId xmlns:p14="http://schemas.microsoft.com/office/powerpoint/2010/main" val="47448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8249E70-B252-5045-B74A-5369814CFA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331" y="189706"/>
            <a:ext cx="8669338" cy="6478588"/>
            <a:chOff x="1721" y="1389"/>
            <a:chExt cx="3626" cy="27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FE0D5E-7FF4-0147-88D7-F835D28AA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1389"/>
              <a:ext cx="3626" cy="2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FC79200-99FB-164B-877B-B572F2BF7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water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A3DFB2-D55F-734E-B62F-A55E0D71D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80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shale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98A5F2-5DD8-0740-B523-0C5D345F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872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gas sand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D9ECD0-1FE3-1F47-9202-A999A6539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064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shale</a:t>
              </a:r>
              <a:endParaRPr lang="en-US" i="1">
                <a:solidFill>
                  <a:srgbClr val="0039AC"/>
                </a:solidFill>
                <a:latin typeface="Times New Roman" charset="0"/>
              </a:endParaRPr>
            </a:p>
          </p:txBody>
        </p:sp>
      </p:grpSp>
      <p:sp>
        <p:nvSpPr>
          <p:cNvPr id="22" name="Text Box 9">
            <a:extLst>
              <a:ext uri="{FF2B5EF4-FFF2-40B4-BE49-F238E27FC236}">
                <a16:creationId xmlns:a16="http://schemas.microsoft.com/office/drawing/2014/main" id="{FC38E1DC-3157-8A42-8F28-6A74A9B4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719" y="478631"/>
            <a:ext cx="2935419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dirty="0">
                <a:solidFill>
                  <a:srgbClr val="0039AC"/>
                </a:solidFill>
                <a:latin typeface="Arial Black" charset="0"/>
              </a:rPr>
              <a:t>Example for</a:t>
            </a:r>
          </a:p>
          <a:p>
            <a:r>
              <a:rPr lang="en-US" sz="3200" dirty="0">
                <a:solidFill>
                  <a:srgbClr val="0039AC"/>
                </a:solidFill>
                <a:latin typeface="Arial Black" charset="0"/>
              </a:rPr>
              <a:t>a synthetic </a:t>
            </a:r>
          </a:p>
          <a:p>
            <a:r>
              <a:rPr lang="en-US" sz="3200" dirty="0">
                <a:solidFill>
                  <a:srgbClr val="0039AC"/>
                </a:solidFill>
                <a:latin typeface="Arial Black" charset="0"/>
              </a:rPr>
              <a:t>seismogram</a:t>
            </a:r>
          </a:p>
        </p:txBody>
      </p:sp>
    </p:spTree>
    <p:extLst>
      <p:ext uri="{BB962C8B-B14F-4D97-AF65-F5344CB8AC3E}">
        <p14:creationId xmlns:p14="http://schemas.microsoft.com/office/powerpoint/2010/main" val="97395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">
            <a:extLst>
              <a:ext uri="{FF2B5EF4-FFF2-40B4-BE49-F238E27FC236}">
                <a16:creationId xmlns:a16="http://schemas.microsoft.com/office/drawing/2014/main" id="{153C74DE-0D69-2843-AF81-B2F8A3B3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614612"/>
            <a:ext cx="4614863" cy="406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5C5770-2C70-794C-B8D4-569DC726B4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5812" y="176212"/>
            <a:ext cx="3059113" cy="2286000"/>
            <a:chOff x="1721" y="1389"/>
            <a:chExt cx="3626" cy="27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165987-28DF-334F-85FC-34DC8EFC4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1389"/>
              <a:ext cx="3626" cy="2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BCF20E-D617-3F40-93BA-BFF66863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water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B40E8D-71A0-5649-8378-9EC887B4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80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shale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CD82C8-B0E8-AA43-9801-C466F2321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872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gas sand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CCA6CE-38FB-2145-BAC3-832C740E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064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shale</a:t>
              </a:r>
            </a:p>
          </p:txBody>
        </p:sp>
      </p:grpSp>
      <p:sp>
        <p:nvSpPr>
          <p:cNvPr id="8" name="Text Box 10">
            <a:extLst>
              <a:ext uri="{FF2B5EF4-FFF2-40B4-BE49-F238E27FC236}">
                <a16:creationId xmlns:a16="http://schemas.microsoft.com/office/drawing/2014/main" id="{BF0BB484-4F0E-5F4D-BAD1-98FCABB6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2" y="3300412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8F93BDC-F8F7-3C4D-97F5-2A2B6E90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2" y="3700462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A489362-0182-CE43-B23D-F0DB1BF26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2" y="4357687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5D3495A-1852-D146-A6B1-03140582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4986337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CCB9BEB-DB98-D540-8B47-53EBA1B1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2690812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Water/Shale</a:t>
            </a:r>
          </a:p>
        </p:txBody>
      </p:sp>
      <p:pic>
        <p:nvPicPr>
          <p:cNvPr id="15" name="Picture 14" descr="zp2">
            <a:extLst>
              <a:ext uri="{FF2B5EF4-FFF2-40B4-BE49-F238E27FC236}">
                <a16:creationId xmlns:a16="http://schemas.microsoft.com/office/drawing/2014/main" id="{06E097DE-A01D-5147-9E09-3BD5620C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614612"/>
            <a:ext cx="4491037" cy="405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06ACB4D0-6A99-9F4A-940A-8D9C3561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2" y="2690812"/>
            <a:ext cx="2427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Shale/Gas Sand</a:t>
            </a:r>
          </a:p>
        </p:txBody>
      </p:sp>
    </p:spTree>
    <p:extLst>
      <p:ext uri="{BB962C8B-B14F-4D97-AF65-F5344CB8AC3E}">
        <p14:creationId xmlns:p14="http://schemas.microsoft.com/office/powerpoint/2010/main" val="163305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DD6C3-ABFB-0242-A516-16B01DC7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11723"/>
            <a:ext cx="6858000" cy="6311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392B6B-E459-6747-9465-F17E8DAE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59324"/>
            <a:ext cx="3928634" cy="320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B1D109-1372-674F-8BEE-69DF6FF2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87898"/>
            <a:ext cx="1143000" cy="1600200"/>
          </a:xfrm>
          <a:prstGeom prst="rect">
            <a:avLst/>
          </a:prstGeom>
          <a:noFill/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1004E6B-5797-034D-A45D-C7BF2DF3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516898"/>
            <a:ext cx="18293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4D: imaging</a:t>
            </a:r>
          </a:p>
          <a:p>
            <a:r>
              <a:rPr lang="en-US" dirty="0">
                <a:solidFill>
                  <a:srgbClr val="0039AC"/>
                </a:solidFill>
              </a:rPr>
              <a:t>changes in</a:t>
            </a:r>
          </a:p>
          <a:p>
            <a:r>
              <a:rPr lang="en-US" dirty="0">
                <a:solidFill>
                  <a:srgbClr val="0039AC"/>
                </a:solidFill>
              </a:rPr>
              <a:t>impedance: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From </a:t>
            </a:r>
            <a:r>
              <a:rPr lang="en-US" dirty="0" err="1"/>
              <a:t>Osdal</a:t>
            </a:r>
            <a:endParaRPr lang="en-US" dirty="0"/>
          </a:p>
          <a:p>
            <a:r>
              <a:rPr lang="en-US" dirty="0"/>
              <a:t>et al., </a:t>
            </a:r>
            <a:r>
              <a:rPr lang="en-US" i="1" dirty="0"/>
              <a:t>The</a:t>
            </a:r>
          </a:p>
          <a:p>
            <a:r>
              <a:rPr lang="en-US" i="1" dirty="0"/>
              <a:t>Leading </a:t>
            </a:r>
          </a:p>
          <a:p>
            <a:r>
              <a:rPr lang="en-US" i="1" dirty="0"/>
              <a:t>Edge</a:t>
            </a:r>
            <a:r>
              <a:rPr lang="en-US" dirty="0"/>
              <a:t>, 2006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010451C-3753-1047-9ABA-3FD4D922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230773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2001-2003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7AA41F9-A28A-1047-945E-B872E2CA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307348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2001-2004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3A43E4E-FC5D-F24B-B017-ED48E3B07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07348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w/out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91A917C-96DB-9E40-9A92-88E862A6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3307348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with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1A26374-09B1-0942-88DC-2E03D90D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6460123"/>
            <a:ext cx="6523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9AC"/>
                </a:solidFill>
              </a:rPr>
              <a:t>Red = gas cap over oil (neutral colors); blue = </a:t>
            </a:r>
            <a:r>
              <a:rPr lang="en-US" sz="1600" i="1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600" i="1" dirty="0">
                <a:solidFill>
                  <a:srgbClr val="0039AC"/>
                </a:solidFill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en-US" sz="1600" i="1" dirty="0">
                <a:latin typeface="Times New Roman"/>
                <a:ea typeface="Wingdings"/>
                <a:cs typeface="Times New Roman"/>
                <a:sym typeface="Wingdings"/>
              </a:rPr>
              <a:t>Z</a:t>
            </a:r>
            <a:r>
              <a:rPr lang="en-US" sz="1600" i="1" dirty="0">
                <a:solidFill>
                  <a:schemeClr val="accent2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600" i="1" dirty="0">
                <a:solidFill>
                  <a:srgbClr val="0039AC"/>
                </a:solidFill>
                <a:latin typeface="Arial"/>
                <a:ea typeface="Wingdings"/>
                <a:cs typeface="Arial"/>
                <a:sym typeface="Wingdings"/>
              </a:rPr>
              <a:t>from injected </a:t>
            </a:r>
            <a:r>
              <a:rPr lang="en-US" sz="1600" i="1" dirty="0">
                <a:solidFill>
                  <a:srgbClr val="0039AC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15548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5505942-CA7E-BD4D-AB81-9DFC9255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543" y="2444750"/>
            <a:ext cx="7808913" cy="1968500"/>
          </a:xfrm>
          <a:prstGeom prst="rect">
            <a:avLst/>
          </a:prstGeom>
          <a:solidFill>
            <a:srgbClr val="C8C8C8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Amplitude versus offset (AVO)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methods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0003AA"/>
                </a:solidFill>
              </a:rPr>
              <a:t>give information about deep layers that you can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get </a:t>
            </a:r>
          </a:p>
          <a:p>
            <a:r>
              <a:rPr lang="en-US" dirty="0">
                <a:solidFill>
                  <a:srgbClr val="0003AA"/>
                </a:solidFill>
              </a:rPr>
              <a:t>   from travel-times or reflection migration alone, and</a:t>
            </a:r>
          </a:p>
          <a:p>
            <a:r>
              <a:rPr lang="en-US" dirty="0">
                <a:solidFill>
                  <a:srgbClr val="0003AA"/>
                </a:solidFill>
              </a:rPr>
              <a:t>   are especially useful for evaluating fluid types &amp; </a:t>
            </a:r>
          </a:p>
          <a:p>
            <a:r>
              <a:rPr lang="en-US" dirty="0">
                <a:solidFill>
                  <a:srgbClr val="0003AA"/>
                </a:solidFill>
              </a:rPr>
              <a:t>   pressures…</a:t>
            </a:r>
            <a:endParaRPr lang="en-US" sz="600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6C314970-16D7-814E-8C23-30D72616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305" y="343694"/>
            <a:ext cx="823494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 Refraction Method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Recall first arriving seismic wave 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direct wave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near </a:t>
            </a:r>
          </a:p>
          <a:p>
            <a:r>
              <a:rPr lang="en-US" dirty="0">
                <a:solidFill>
                  <a:srgbClr val="0039AC"/>
                </a:solidFill>
              </a:rPr>
              <a:t>   the source, and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refracted (head) waves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further out: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297504-5C42-0E4F-96B2-E0324AD5B956}"/>
              </a:ext>
            </a:extLst>
          </p:cNvPr>
          <p:cNvGrpSpPr>
            <a:grpSpLocks/>
          </p:cNvGrpSpPr>
          <p:nvPr/>
        </p:nvGrpSpPr>
        <p:grpSpPr bwMode="auto">
          <a:xfrm>
            <a:off x="1970105" y="1637506"/>
            <a:ext cx="8458200" cy="1371600"/>
            <a:chOff x="240" y="1008"/>
            <a:chExt cx="5328" cy="8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309ADF-6317-7545-875A-A087540EA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48"/>
              <a:ext cx="5328" cy="624"/>
            </a:xfrm>
            <a:prstGeom prst="rect">
              <a:avLst/>
            </a:prstGeom>
            <a:solidFill>
              <a:srgbClr val="DA661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9F9E259-9941-FD44-B2F2-BA0CAF615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88" cy="192"/>
            </a:xfrm>
            <a:prstGeom prst="cloudCallout">
              <a:avLst>
                <a:gd name="adj1" fmla="val -9375"/>
                <a:gd name="adj2" fmla="val 6927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4BB98BC3-1800-7D49-9398-76EBE252D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1BB864C5-A59E-534F-B208-599FB3683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FC3A0DF1-FE13-5341-9F82-8201134BC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330DAD3D-0E5C-8547-AD96-79BE1F97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65790F41-23A3-8040-A9E4-88A2B52D9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1" name="AutoShape 12">
              <a:extLst>
                <a:ext uri="{FF2B5EF4-FFF2-40B4-BE49-F238E27FC236}">
                  <a16:creationId xmlns:a16="http://schemas.microsoft.com/office/drawing/2014/main" id="{FE73CC03-D1C6-114A-A508-F91A61C58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2" name="AutoShape 13">
              <a:extLst>
                <a:ext uri="{FF2B5EF4-FFF2-40B4-BE49-F238E27FC236}">
                  <a16:creationId xmlns:a16="http://schemas.microsoft.com/office/drawing/2014/main" id="{605F6089-D8C2-434A-9E99-AB7E71CE2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EAFC98C7-DDC6-7E4D-B758-D7DD09AC3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4" name="AutoShape 15">
              <a:extLst>
                <a:ext uri="{FF2B5EF4-FFF2-40B4-BE49-F238E27FC236}">
                  <a16:creationId xmlns:a16="http://schemas.microsoft.com/office/drawing/2014/main" id="{245F73B0-5C6C-134E-B57D-8957121F3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5" name="AutoShape 16">
              <a:extLst>
                <a:ext uri="{FF2B5EF4-FFF2-40B4-BE49-F238E27FC236}">
                  <a16:creationId xmlns:a16="http://schemas.microsoft.com/office/drawing/2014/main" id="{C323CF69-FC74-464A-8F0B-0BD995775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  <p:sp>
          <p:nvSpPr>
            <p:cNvPr id="26" name="AutoShape 17">
              <a:extLst>
                <a:ext uri="{FF2B5EF4-FFF2-40B4-BE49-F238E27FC236}">
                  <a16:creationId xmlns:a16="http://schemas.microsoft.com/office/drawing/2014/main" id="{E360848C-9442-ED4E-B6CC-D15185A64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152"/>
              <a:ext cx="73" cy="118"/>
            </a:xfrm>
            <a:prstGeom prst="can">
              <a:avLst>
                <a:gd name="adj" fmla="val 40411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endParaRPr lang="en-US">
                <a:cs typeface="ＭＳ Ｐゴシック" charset="0"/>
              </a:endParaRPr>
            </a:p>
          </p:txBody>
        </p:sp>
      </p:grpSp>
      <p:pic>
        <p:nvPicPr>
          <p:cNvPr id="8" name="Picture 7" descr="p1">
            <a:extLst>
              <a:ext uri="{FF2B5EF4-FFF2-40B4-BE49-F238E27FC236}">
                <a16:creationId xmlns:a16="http://schemas.microsoft.com/office/drawing/2014/main" id="{6D07602E-CAEE-A949-B178-12A2CB37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93" y="3209131"/>
            <a:ext cx="5314950" cy="330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531568E2-61EC-524C-BA0A-24323833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905" y="3315494"/>
            <a:ext cx="33129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Problem:</a:t>
            </a:r>
          </a:p>
          <a:p>
            <a:r>
              <a:rPr lang="en-US" dirty="0">
                <a:solidFill>
                  <a:srgbClr val="0039AC"/>
                </a:solidFill>
              </a:rPr>
              <a:t>We start knowing little </a:t>
            </a:r>
          </a:p>
          <a:p>
            <a:r>
              <a:rPr lang="en-US" dirty="0">
                <a:solidFill>
                  <a:srgbClr val="0039AC"/>
                </a:solidFill>
              </a:rPr>
              <a:t>or nothing about the </a:t>
            </a:r>
          </a:p>
          <a:p>
            <a:r>
              <a:rPr lang="en-US" dirty="0">
                <a:solidFill>
                  <a:srgbClr val="0039AC"/>
                </a:solidFill>
              </a:rPr>
              <a:t>subsurface, and our </a:t>
            </a:r>
          </a:p>
          <a:p>
            <a:r>
              <a:rPr lang="en-US" dirty="0">
                <a:solidFill>
                  <a:srgbClr val="0039AC"/>
                </a:solidFill>
              </a:rPr>
              <a:t>objective is to use the</a:t>
            </a:r>
            <a:r>
              <a:rPr lang="en-US" dirty="0"/>
              <a:t>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observations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 </a:t>
            </a:r>
          </a:p>
          <a:p>
            <a:r>
              <a:rPr lang="en-US" dirty="0">
                <a:solidFill>
                  <a:srgbClr val="0039AC"/>
                </a:solidFill>
              </a:rPr>
              <a:t>learn what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under our </a:t>
            </a:r>
          </a:p>
          <a:p>
            <a:r>
              <a:rPr lang="en-US" dirty="0">
                <a:solidFill>
                  <a:srgbClr val="0039AC"/>
                </a:solidFill>
              </a:rPr>
              <a:t>feet.</a:t>
            </a:r>
          </a:p>
        </p:txBody>
      </p:sp>
    </p:spTree>
    <p:extLst>
      <p:ext uri="{BB962C8B-B14F-4D97-AF65-F5344CB8AC3E}">
        <p14:creationId xmlns:p14="http://schemas.microsoft.com/office/powerpoint/2010/main" val="350032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C1477A-24A7-C44A-8561-E8717C86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274" y="488373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E8ABD94-79CB-2341-8113-D5058B6E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074" y="107373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670BF78A-8104-954B-9BCE-FB5547D7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587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E152A73-67A0-9E47-A0D5-E6CCFD60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212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E0AEDE9A-DA37-4844-9C9A-F84062FB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837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AD5945C2-38F7-1848-967E-8CB92C05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049" y="33597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C7CF943D-BB62-9A48-AF26-27F0D91A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74" y="33597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C2828C7D-E2BD-7C4D-94C7-9FCE83F18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887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1537A4ED-DD5D-184C-8449-D9D13C7B5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512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D309442D-6070-6B4D-8B59-1C21C5613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137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E9944F8-152A-6F4D-98D0-B469E1A1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49" y="33597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8463013-766E-2049-B819-2270BF046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974" y="335973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4DC18C20-2F51-E14A-96D2-5DF1A586E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87" y="335973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0529812-23CA-AF4A-A344-4C04C5BA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874" y="79317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A64EA1-57C9-8343-B682-AF815DA7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274" y="1478973"/>
            <a:ext cx="8458200" cy="4572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13FA8F37-B8D5-4143-B706-F5B5A1DB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162" y="1936173"/>
            <a:ext cx="8703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Consider the simple case of one horizontal layer over a </a:t>
            </a:r>
          </a:p>
          <a:p>
            <a:r>
              <a:rPr lang="en-US" dirty="0">
                <a:solidFill>
                  <a:srgbClr val="0039AC"/>
                </a:solidFill>
              </a:rPr>
              <a:t>half-space with higher velocity: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Direct wave travels horizontally at velocity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. On a plot of</a:t>
            </a:r>
          </a:p>
          <a:p>
            <a:r>
              <a:rPr lang="en-US" dirty="0">
                <a:solidFill>
                  <a:srgbClr val="0039AC"/>
                </a:solidFill>
              </a:rPr>
              <a:t>   time </a:t>
            </a:r>
            <a:r>
              <a:rPr lang="en-US" dirty="0" err="1">
                <a:solidFill>
                  <a:srgbClr val="0039AC"/>
                </a:solidFill>
              </a:rPr>
              <a:t>vs</a:t>
            </a:r>
            <a:r>
              <a:rPr lang="en-US" dirty="0">
                <a:solidFill>
                  <a:srgbClr val="0039AC"/>
                </a:solidFill>
              </a:rPr>
              <a:t> distance,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arrivals are a straight line with 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slope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ym typeface="Symbol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ym typeface="Symbol" charset="0"/>
              </a:rPr>
              <a:t> = </a:t>
            </a:r>
            <a:r>
              <a:rPr lang="en-US" dirty="0">
                <a:latin typeface="Times New Roman" charset="0"/>
              </a:rPr>
              <a:t>1</a:t>
            </a:r>
            <a:r>
              <a:rPr lang="en-US" dirty="0">
                <a:sym typeface="Symbol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baseline="-25000" dirty="0">
                <a:latin typeface="Times New Roman" charset="0"/>
              </a:rPr>
              <a:t>  </a:t>
            </a:r>
            <a:r>
              <a:rPr lang="en-US" dirty="0">
                <a:solidFill>
                  <a:srgbClr val="0039AC"/>
                </a:solidFill>
              </a:rPr>
              <a:t>and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intercept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39AC"/>
                </a:solidFill>
              </a:rPr>
              <a:t>, i.e.,</a:t>
            </a:r>
            <a:r>
              <a:rPr lang="en-US" dirty="0">
                <a:solidFill>
                  <a:srgbClr val="0039AC"/>
                </a:solidFill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t = x/V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.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Refracted wave travels horizontally at velocity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at the </a:t>
            </a:r>
          </a:p>
          <a:p>
            <a:r>
              <a:rPr lang="en-US" dirty="0">
                <a:solidFill>
                  <a:srgbClr val="0039AC"/>
                </a:solidFill>
              </a:rPr>
              <a:t>   top of layer 2, so a line with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slope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.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intercept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now adds the time traveled in the first layer (&amp; subtracts the </a:t>
            </a:r>
          </a:p>
          <a:p>
            <a:r>
              <a:rPr lang="en-US" dirty="0">
                <a:solidFill>
                  <a:srgbClr val="0039AC"/>
                </a:solidFill>
              </a:rPr>
              <a:t>   time not traveled in the second layer), i.e.,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–2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</a:rPr>
              <a:t>   This wave has incident angle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i="1" baseline="-25000" dirty="0" err="1">
                <a:latin typeface="Times New Roman" charset="0"/>
              </a:rPr>
              <a:t>c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= sin</a:t>
            </a:r>
            <a:r>
              <a:rPr lang="en-US" baseline="30000" dirty="0">
                <a:latin typeface="Times New Roman" charset="0"/>
              </a:rPr>
              <a:t>-1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/V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0039AC"/>
                </a:solidFill>
              </a:rPr>
              <a:t> so</a:t>
            </a: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A434088-5915-2944-AB3D-BD507D769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1049" y="545523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C5798339-9890-4245-AD57-7D3D5D176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074" y="488373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Direct arrival</a:t>
            </a: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D16A7423-30DD-F549-A96E-8CCF3C5FC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3112" y="534411"/>
            <a:ext cx="239712" cy="941387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256059B5-5851-8E48-B8F3-89E80C568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7074" y="548698"/>
            <a:ext cx="239713" cy="941388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18394A8A-DA0E-A949-8B21-82B9B439B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2824" y="1475798"/>
            <a:ext cx="3500438" cy="3175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B85DE3C5-868D-D841-B9FE-A6574B316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087" y="1164648"/>
            <a:ext cx="167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arrival</a:t>
            </a: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DB5A6E3B-D93E-CB42-B5F4-6E623A07E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062" y="51377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4A4E7DB-EA07-2A4A-B944-BB4139C181FB}"/>
              </a:ext>
            </a:extLst>
          </p:cNvPr>
          <p:cNvSpPr>
            <a:spLocks/>
          </p:cNvSpPr>
          <p:nvPr/>
        </p:nvSpPr>
        <p:spPr bwMode="auto">
          <a:xfrm>
            <a:off x="2212474" y="993198"/>
            <a:ext cx="130175" cy="28575"/>
          </a:xfrm>
          <a:custGeom>
            <a:avLst/>
            <a:gdLst>
              <a:gd name="T0" fmla="*/ 0 w 82"/>
              <a:gd name="T1" fmla="*/ 18 h 18"/>
              <a:gd name="T2" fmla="*/ 42 w 82"/>
              <a:gd name="T3" fmla="*/ 14 h 18"/>
              <a:gd name="T4" fmla="*/ 82 w 82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" h="18">
                <a:moveTo>
                  <a:pt x="0" y="18"/>
                </a:moveTo>
                <a:cubicBezTo>
                  <a:pt x="14" y="17"/>
                  <a:pt x="28" y="17"/>
                  <a:pt x="42" y="14"/>
                </a:cubicBezTo>
                <a:cubicBezTo>
                  <a:pt x="56" y="11"/>
                  <a:pt x="69" y="5"/>
                  <a:pt x="8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2E014B1C-9C15-874E-A9C1-38C74D772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899" y="66617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8804312E-04D5-5549-8F83-C1ACFB90D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4874" y="488373"/>
            <a:ext cx="25717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07A8049A-1478-A34D-83B4-BCB617BE8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2474" y="1555173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C88B5A4-3EF8-D54F-9E06-09C1091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074" y="151707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C48AB72A-CBD7-0847-B71E-0BD89581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624" y="945573"/>
            <a:ext cx="30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i</a:t>
            </a:r>
            <a:r>
              <a:rPr lang="en-US" sz="1600" i="1" baseline="-25000">
                <a:latin typeface="Times New Roman" charset="0"/>
              </a:rPr>
              <a:t>c</a:t>
            </a:r>
            <a:endParaRPr lang="en-US" sz="1600"/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A12C81A0-5C83-6947-9337-0FF0DCA7F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949" y="71697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endParaRPr lang="en-US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6C48AF1-8E37-444A-AA66-0DF38ABAAC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3574" y="485198"/>
            <a:ext cx="0" cy="99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66D43790-18F7-6E44-BB02-8C24F961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874" y="147897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AEEEACC-8E50-CE48-B70A-236E523A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24" y="5918777"/>
            <a:ext cx="3829050" cy="83185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1" name="Text Box 36">
            <a:extLst>
              <a:ext uri="{FF2B5EF4-FFF2-40B4-BE49-F238E27FC236}">
                <a16:creationId xmlns:a16="http://schemas.microsoft.com/office/drawing/2014/main" id="{2949CD4B-2CC7-194D-876F-24B7D1A7F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849" y="6108123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Arial Black" charset="0"/>
              </a:rPr>
              <a:t>(Exercise)</a:t>
            </a:r>
          </a:p>
        </p:txBody>
      </p:sp>
    </p:spTree>
    <p:extLst>
      <p:ext uri="{BB962C8B-B14F-4D97-AF65-F5344CB8AC3E}">
        <p14:creationId xmlns:p14="http://schemas.microsoft.com/office/powerpoint/2010/main" val="9218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21112</TotalTime>
  <Words>757</Words>
  <Application>Microsoft Macintosh PowerPoint</Application>
  <PresentationFormat>Widescreen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25</cp:revision>
  <cp:lastPrinted>2022-01-10T14:45:35Z</cp:lastPrinted>
  <dcterms:created xsi:type="dcterms:W3CDTF">2022-01-10T14:15:51Z</dcterms:created>
  <dcterms:modified xsi:type="dcterms:W3CDTF">2024-01-31T21:21:57Z</dcterms:modified>
</cp:coreProperties>
</file>