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306" r:id="rId3"/>
    <p:sldId id="281" r:id="rId4"/>
    <p:sldId id="292" r:id="rId5"/>
    <p:sldId id="307" r:id="rId6"/>
    <p:sldId id="28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9AC"/>
    <a:srgbClr val="A3A3E0"/>
    <a:srgbClr val="001CFF"/>
    <a:srgbClr val="A6A6A6"/>
    <a:srgbClr val="0046CD"/>
    <a:srgbClr val="001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266"/>
    <p:restoredTop sz="97840"/>
  </p:normalViewPr>
  <p:slideViewPr>
    <p:cSldViewPr snapToGrid="0" snapToObjects="1">
      <p:cViewPr varScale="1">
        <p:scale>
          <a:sx n="224" d="100"/>
          <a:sy n="224" d="100"/>
        </p:scale>
        <p:origin x="3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AAD093-0389-CA48-9E5F-E8F7C95315DC}" type="datetimeFigureOut">
              <a:rPr lang="en-US" smtClean="0"/>
              <a:t>1/31/24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C8ECB-8D36-A040-8E31-F92042CBEE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59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7641C-8CB9-5E41-99E9-C8A4BEF995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75745-1516-9449-BD5D-5F19438F06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40652-FEDB-2E4A-B8DB-D90538F9D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6CB5-ACAD-3348-86C5-C0F68AE4C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46ECA-B641-4146-A4B1-EF4B92F8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0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036DF-AA04-A140-937E-CDCBF8686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D5B59-2960-334C-86E7-79FEBCD87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25BD3D-6EBF-7B4A-943E-1664A3022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70CA9-EBB3-4C4D-9DF2-BBA35921E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311DD3-EC20-FB4E-B26A-92E04175B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64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8F4168-24EA-3E4E-8ACE-B6E0C92C99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E97E59-05EB-9349-BFD2-32D596508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1616D-3542-364D-8C26-292EBFE1F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D3A45-BBC3-FB46-B4F0-F7F78F6B3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4F114F-8D5C-F346-83EE-7EB807C6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194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6230B-D4A4-4A4B-AC84-D15E8A05B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58D13-1B7D-FC4F-9230-0BAFF05B9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0CDAED-29B6-8F40-BE23-E666DB19A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9406FF-6B3C-1148-95A5-C38431D2B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09295-452E-9E43-90DE-F16C7BB84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15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6CF45-13C7-DF4B-8D24-5AA039069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01534-D0C7-CF42-9F6A-93B466CA36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80413-86EE-9B4F-959C-6887E6C600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E4F0-18B4-C64F-9A26-D6E972B7C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AFF24-BD71-D144-AA77-B5B6E31BD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84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353C0-BED1-DF47-A9D7-9423B0D56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6AC81-0124-BD41-9575-839086ADDD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C06F59-1CDB-324E-9AAD-DB2052CC5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CB5CF-988B-E245-A99B-0E4A36AAE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1/31/24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50CCF9-5BEA-B84D-B89C-7D0D88561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17CED7-6555-FD4A-9ED8-43D78DA20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20F37-26B4-D44A-9D78-533C4E2B7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B72A02-74FA-7044-BC9D-A5944D82BA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D9D3CA-B505-0240-BBC2-0DC01666B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667049-29B4-7047-8883-82B771138F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8DD144-A084-1B45-A947-CF94660E01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5A7335-BAF3-9B40-B61F-413CA4905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1/31/24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E3EF31F-D030-E84C-90A4-9AA3EAF99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8595ED-A46A-CC41-A929-E74A17649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8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E33BC-2237-1949-B72F-6488522D9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9BA7C5-0FB4-DF42-AA3A-41B7E6241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1/31/24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5F252-D71B-F645-8957-78B60BB3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42DB99-6BC5-7147-A3B8-9ECA8BC5D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5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ABEBD7-6E81-9E41-A883-0492E4BD6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1/31/24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067740-1648-3148-92B8-61D3B6ADB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67BDC9-5E9B-5542-AC3E-95238D475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079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226C50-171B-494C-B3CB-91D669296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4CFC7-5E2F-9D45-A557-79DAD6EA2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C01FE0-0E17-7C4E-AB50-5AF31E8F14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4E894-C0B8-E447-A926-053A62843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1/31/24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793B9A-6F22-9F4F-9196-4B5F27D2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9AF896-7BFA-974A-A63A-F686B2182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095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1CDB9-F651-004C-BE28-60334419E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812B5C-5229-6748-A227-72E6BA0C46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4E979C-3B27-354A-8C50-8E7B40FA9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B2BF51-7953-8147-A3F2-9DD98B238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700C9-8BFE-814F-993B-E78ED40E45EE}" type="datetimeFigureOut">
              <a:rPr lang="en-US" smtClean="0"/>
              <a:t>1/31/24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DB73BB-B534-DE4D-A2F6-7F002FCE7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85022B-B707-E145-A298-1543E7A73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242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BFF541-98F2-C047-A9B1-FAAA4077E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EB22A-A9D8-AB44-BB89-9054E98FA0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24AA3-1AE0-E14C-81EC-B1EA2A68D1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3700C9-8BFE-814F-993B-E78ED40E45EE}" type="datetimeFigureOut">
              <a:rPr lang="en-US" smtClean="0"/>
              <a:t>1/31/24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7003DE-AB5F-A345-820A-F38DC09AD4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8AACEE-6833-E44C-A086-C16D4C7A74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74AC6-6DF5-3C48-A5DF-1BC2A9DEAC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74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 Box 5">
            <a:extLst>
              <a:ext uri="{FF2B5EF4-FFF2-40B4-BE49-F238E27FC236}">
                <a16:creationId xmlns:a16="http://schemas.microsoft.com/office/drawing/2014/main" id="{16E93722-763D-1D46-9546-23B156640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256" y="78564"/>
            <a:ext cx="5168274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Geology 5660/6660</a:t>
            </a:r>
          </a:p>
          <a:p>
            <a:pPr algn="ctr"/>
            <a:r>
              <a:rPr lang="en-US" sz="3600" i="1" dirty="0">
                <a:solidFill>
                  <a:srgbClr val="0039AC"/>
                </a:solidFill>
                <a:latin typeface="Arial Black" charset="0"/>
              </a:rPr>
              <a:t>Applied Geophysics</a:t>
            </a:r>
            <a:endParaRPr lang="en-US" sz="3600" i="1" u="sng" dirty="0">
              <a:solidFill>
                <a:srgbClr val="0039AC"/>
              </a:solidFill>
              <a:latin typeface="Arial Black" charset="0"/>
            </a:endParaRPr>
          </a:p>
        </p:txBody>
      </p:sp>
      <p:sp>
        <p:nvSpPr>
          <p:cNvPr id="98" name="Text Box 26">
            <a:extLst>
              <a:ext uri="{FF2B5EF4-FFF2-40B4-BE49-F238E27FC236}">
                <a16:creationId xmlns:a16="http://schemas.microsoft.com/office/drawing/2014/main" id="{181B4ABE-5339-9E43-82AD-1C9ABAAF78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20056" y="76200"/>
            <a:ext cx="196560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31 Jan 2024</a:t>
            </a:r>
          </a:p>
          <a:p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2400" i="1" dirty="0">
                <a:solidFill>
                  <a:srgbClr val="FF0000"/>
                </a:solidFill>
                <a:latin typeface="Arial Black" charset="0"/>
              </a:rPr>
              <a:t>(Lab 2)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63">
            <a:extLst>
              <a:ext uri="{FF2B5EF4-FFF2-40B4-BE49-F238E27FC236}">
                <a16:creationId xmlns:a16="http://schemas.microsoft.com/office/drawing/2014/main" id="{B0D80335-F0FB-2C4B-A153-59051194C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7477" y="2428726"/>
            <a:ext cx="8177047" cy="2000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This Week’s Lab:</a:t>
            </a:r>
          </a:p>
          <a:p>
            <a:endParaRPr lang="en-US" sz="1200" dirty="0">
              <a:solidFill>
                <a:srgbClr val="0039AC"/>
              </a:solidFill>
              <a:latin typeface="Arial Black" charset="0"/>
            </a:endParaRPr>
          </a:p>
          <a:p>
            <a:r>
              <a:rPr lang="en-US" dirty="0">
                <a:solidFill>
                  <a:srgbClr val="0039AC"/>
                </a:solidFill>
                <a:latin typeface="Arial Black" charset="0"/>
              </a:rPr>
              <a:t>• 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Estimate attenuation structure from observed</a:t>
            </a:r>
          </a:p>
          <a:p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    seismic amplitudes</a:t>
            </a:r>
            <a:endParaRPr lang="en-US" dirty="0">
              <a:solidFill>
                <a:srgbClr val="FF0000"/>
              </a:solidFill>
              <a:latin typeface="Arial Black" charset="0"/>
            </a:endParaRPr>
          </a:p>
          <a:p>
            <a:endParaRPr lang="en-US" sz="1200" dirty="0">
              <a:solidFill>
                <a:schemeClr val="accent2"/>
              </a:solidFill>
              <a:latin typeface="Arial Black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Arial Black" charset="0"/>
              </a:rPr>
              <a:t>               </a:t>
            </a:r>
            <a:r>
              <a:rPr lang="en-US" sz="2800" dirty="0">
                <a:solidFill>
                  <a:srgbClr val="FF0000"/>
                </a:solidFill>
                <a:latin typeface="Arial Black" charset="0"/>
              </a:rPr>
              <a:t>Due 7 Feb at 2:30 pm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ext Box 27">
            <a:extLst>
              <a:ext uri="{FF2B5EF4-FFF2-40B4-BE49-F238E27FC236}">
                <a16:creationId xmlns:a16="http://schemas.microsoft.com/office/drawing/2014/main" id="{477CE736-3E6D-AA37-AB8F-BB23A60C8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5743" y="6392543"/>
            <a:ext cx="354359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39A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A.R. Lowry 2008-2024</a:t>
            </a:r>
            <a:endParaRPr lang="en-US" sz="2400" dirty="0">
              <a:solidFill>
                <a:srgbClr val="0039AC"/>
              </a:solidFill>
              <a:latin typeface="Arial" panose="020B0604020202020204" pitchFamily="34" charset="0"/>
              <a:ea typeface="ヒラギノ角ゴ Pro W3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453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F03439CE-1BF4-1287-122B-1964D0CFEC21}"/>
              </a:ext>
            </a:extLst>
          </p:cNvPr>
          <p:cNvGrpSpPr/>
          <p:nvPr/>
        </p:nvGrpSpPr>
        <p:grpSpPr>
          <a:xfrm>
            <a:off x="1464764" y="873750"/>
            <a:ext cx="9262472" cy="5110500"/>
            <a:chOff x="1584182" y="345073"/>
            <a:chExt cx="9262472" cy="5110500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DD9014DD-F6B9-2EDB-5E88-4E72697E2B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413" y="345073"/>
              <a:ext cx="8639176" cy="3740151"/>
              <a:chOff x="96" y="144"/>
              <a:chExt cx="5442" cy="2356"/>
            </a:xfrm>
          </p:grpSpPr>
          <p:pic>
            <p:nvPicPr>
              <p:cNvPr id="15" name="Picture 14" descr="Gosport">
                <a:extLst>
                  <a:ext uri="{FF2B5EF4-FFF2-40B4-BE49-F238E27FC236}">
                    <a16:creationId xmlns:a16="http://schemas.microsoft.com/office/drawing/2014/main" id="{8E32A81A-EBEB-7E93-A7FC-5F64BF3FFDFA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6" y="240"/>
                <a:ext cx="2739" cy="221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" name="Picture 15" descr="Gosp2">
                <a:extLst>
                  <a:ext uri="{FF2B5EF4-FFF2-40B4-BE49-F238E27FC236}">
                    <a16:creationId xmlns:a16="http://schemas.microsoft.com/office/drawing/2014/main" id="{93F292D8-FEAF-151D-5015-937330F6916F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115289">
                <a:off x="2795" y="144"/>
                <a:ext cx="2743" cy="23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="" xmlns:a14="http://schemas.microsoft.com/office/drawing/2010/main" xmlns:lc="http://schemas.openxmlformats.org/drawingml/2006/lockedCanvas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7" name="Text Box 6">
              <a:extLst>
                <a:ext uri="{FF2B5EF4-FFF2-40B4-BE49-F238E27FC236}">
                  <a16:creationId xmlns:a16="http://schemas.microsoft.com/office/drawing/2014/main" id="{34EE8BEE-008D-DE45-0B21-9B4AF99271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182" y="4009023"/>
              <a:ext cx="9262472" cy="144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pPr marL="0" indent="0"/>
              <a:r>
                <a:rPr lang="en-US" sz="2200" dirty="0">
                  <a:solidFill>
                    <a:srgbClr val="0039AC"/>
                  </a:solidFill>
                </a:rPr>
                <a:t>The seismic data above were collected on a farm near </a:t>
              </a:r>
              <a:r>
                <a:rPr lang="en-US" sz="2200" dirty="0" err="1">
                  <a:solidFill>
                    <a:srgbClr val="0039AC"/>
                  </a:solidFill>
                </a:rPr>
                <a:t>Gosport</a:t>
              </a:r>
              <a:r>
                <a:rPr lang="en-US" sz="2200" dirty="0">
                  <a:solidFill>
                    <a:srgbClr val="0039AC"/>
                  </a:solidFill>
                </a:rPr>
                <a:t>, IN. The</a:t>
              </a:r>
            </a:p>
            <a:p>
              <a:pPr>
                <a:buFont typeface="Arial" charset="0"/>
                <a:buNone/>
              </a:pPr>
              <a:r>
                <a:rPr lang="en-US" sz="2200" dirty="0">
                  <a:solidFill>
                    <a:srgbClr val="0039AC"/>
                  </a:solidFill>
                </a:rPr>
                <a:t>   faint lines demark 0.01 s intervals; darker lines are at 0.05 s. The</a:t>
              </a:r>
            </a:p>
            <a:p>
              <a:pPr>
                <a:buFont typeface="Arial" charset="0"/>
                <a:buNone/>
              </a:pPr>
              <a:r>
                <a:rPr lang="en-US" sz="2200" dirty="0">
                  <a:solidFill>
                    <a:srgbClr val="0039AC"/>
                  </a:solidFill>
                </a:rPr>
                <a:t>   geophones were placed at distances of (0,4,8,12,16,20,26,32,38,44,50</a:t>
              </a:r>
            </a:p>
            <a:p>
              <a:pPr>
                <a:buFont typeface="Arial" charset="0"/>
                <a:buNone/>
              </a:pPr>
              <a:r>
                <a:rPr lang="en-US" sz="2200" dirty="0">
                  <a:solidFill>
                    <a:srgbClr val="0039AC"/>
                  </a:solidFill>
                </a:rPr>
                <a:t>   56,62,68,74,80,86,92,96,100,104,108,112,116) m from the source.</a:t>
              </a:r>
            </a:p>
          </p:txBody>
        </p:sp>
        <p:sp>
          <p:nvSpPr>
            <p:cNvPr id="19" name="Text Box 8">
              <a:extLst>
                <a:ext uri="{FF2B5EF4-FFF2-40B4-BE49-F238E27FC236}">
                  <a16:creationId xmlns:a16="http://schemas.microsoft.com/office/drawing/2014/main" id="{8C97BD68-215C-BD8B-DF74-DCC1CD1075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9763" y="912466"/>
              <a:ext cx="466794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n-US" sz="800" dirty="0">
                  <a:solidFill>
                    <a:srgbClr val="FF0000"/>
                  </a:solidFill>
                </a:rPr>
                <a:t>0.01 s</a:t>
              </a:r>
            </a:p>
          </p:txBody>
        </p:sp>
        <p:sp>
          <p:nvSpPr>
            <p:cNvPr id="20" name="Text Box 9">
              <a:extLst>
                <a:ext uri="{FF2B5EF4-FFF2-40B4-BE49-F238E27FC236}">
                  <a16:creationId xmlns:a16="http://schemas.microsoft.com/office/drawing/2014/main" id="{37770A93-63C5-551A-5A37-EF6A69C86B9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9763" y="1064866"/>
              <a:ext cx="466794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n-US" sz="800" dirty="0">
                  <a:solidFill>
                    <a:srgbClr val="FF0000"/>
                  </a:solidFill>
                </a:rPr>
                <a:t>0.02 s</a:t>
              </a:r>
            </a:p>
          </p:txBody>
        </p:sp>
        <p:sp>
          <p:nvSpPr>
            <p:cNvPr id="21" name="Text Box 10">
              <a:extLst>
                <a:ext uri="{FF2B5EF4-FFF2-40B4-BE49-F238E27FC236}">
                  <a16:creationId xmlns:a16="http://schemas.microsoft.com/office/drawing/2014/main" id="{764FBCD7-5BFE-96DE-6C87-2C9C1ED4AD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9763" y="1217266"/>
              <a:ext cx="466794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n-US" sz="800" dirty="0">
                  <a:solidFill>
                    <a:srgbClr val="FF0000"/>
                  </a:solidFill>
                </a:rPr>
                <a:t>0.03 s</a:t>
              </a:r>
            </a:p>
          </p:txBody>
        </p:sp>
        <p:sp>
          <p:nvSpPr>
            <p:cNvPr id="22" name="Text Box 11">
              <a:extLst>
                <a:ext uri="{FF2B5EF4-FFF2-40B4-BE49-F238E27FC236}">
                  <a16:creationId xmlns:a16="http://schemas.microsoft.com/office/drawing/2014/main" id="{0F3C07B5-6227-7C58-1A8B-2F2CEC02EC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9763" y="1363971"/>
              <a:ext cx="466794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n-US" sz="800">
                  <a:solidFill>
                    <a:srgbClr val="FF0000"/>
                  </a:solidFill>
                </a:rPr>
                <a:t>0.04 s</a:t>
              </a:r>
            </a:p>
          </p:txBody>
        </p:sp>
        <p:sp>
          <p:nvSpPr>
            <p:cNvPr id="23" name="Text Box 12">
              <a:extLst>
                <a:ext uri="{FF2B5EF4-FFF2-40B4-BE49-F238E27FC236}">
                  <a16:creationId xmlns:a16="http://schemas.microsoft.com/office/drawing/2014/main" id="{7EF74428-9381-000D-9CE4-C20D9E50A4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19763" y="1510676"/>
              <a:ext cx="466794" cy="215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xmlns:lc="http://schemas.openxmlformats.org/drawingml/2006/lockedCanvas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 xmlns:lc="http://schemas.openxmlformats.org/drawingml/2006/lockedCanvas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5pPr>
              <a:lvl6pPr marL="22860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6pPr>
              <a:lvl7pPr marL="27432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7pPr>
              <a:lvl8pPr marL="32004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8pPr>
              <a:lvl9pPr marL="3657600" algn="l" defTabSz="457200" rtl="0" eaLnBrk="1" latinLnBrk="0" hangingPunct="1">
                <a:defRPr sz="2400" kern="1200">
                  <a:solidFill>
                    <a:schemeClr val="tx1"/>
                  </a:solidFill>
                  <a:latin typeface="Arial" charset="0"/>
                  <a:ea typeface="ＭＳ Ｐゴシック" charset="0"/>
                  <a:cs typeface="+mn-cs"/>
                </a:defRPr>
              </a:lvl9pPr>
            </a:lstStyle>
            <a:p>
              <a:r>
                <a:rPr lang="en-US" sz="800" dirty="0">
                  <a:solidFill>
                    <a:srgbClr val="FF0000"/>
                  </a:solidFill>
                </a:rPr>
                <a:t>0.05 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5841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E64C01D4-8A54-4246-A4C4-E73B04CA9698}"/>
              </a:ext>
            </a:extLst>
          </p:cNvPr>
          <p:cNvGrpSpPr>
            <a:grpSpLocks/>
          </p:cNvGrpSpPr>
          <p:nvPr/>
        </p:nvGrpSpPr>
        <p:grpSpPr bwMode="auto">
          <a:xfrm>
            <a:off x="1776413" y="345073"/>
            <a:ext cx="8639176" cy="3740151"/>
            <a:chOff x="96" y="144"/>
            <a:chExt cx="5442" cy="2356"/>
          </a:xfrm>
        </p:grpSpPr>
        <p:pic>
          <p:nvPicPr>
            <p:cNvPr id="46" name="Picture 45" descr="Gosport">
              <a:extLst>
                <a:ext uri="{FF2B5EF4-FFF2-40B4-BE49-F238E27FC236}">
                  <a16:creationId xmlns:a16="http://schemas.microsoft.com/office/drawing/2014/main" id="{39576A69-4F3C-C54A-B678-B675931D7FC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240"/>
              <a:ext cx="2739" cy="2219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7" name="Picture 46" descr="Gosp2">
              <a:extLst>
                <a:ext uri="{FF2B5EF4-FFF2-40B4-BE49-F238E27FC236}">
                  <a16:creationId xmlns:a16="http://schemas.microsoft.com/office/drawing/2014/main" id="{3A93C796-F307-7744-B528-0B0715794E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115289">
              <a:off x="2795" y="144"/>
              <a:ext cx="2743" cy="2356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 xmlns:lc="http://schemas.openxmlformats.org/drawingml/2006/lockedCanvas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" name="Text Box 6">
            <a:extLst>
              <a:ext uri="{FF2B5EF4-FFF2-40B4-BE49-F238E27FC236}">
                <a16:creationId xmlns:a16="http://schemas.microsoft.com/office/drawing/2014/main" id="{531137A5-6275-EE45-85CA-92F6D0298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182" y="4009023"/>
            <a:ext cx="5628336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2200" dirty="0">
                <a:solidFill>
                  <a:srgbClr val="0039AC"/>
                </a:solidFill>
              </a:rPr>
              <a:t>The seismic data were used to create the</a:t>
            </a:r>
          </a:p>
          <a:p>
            <a:r>
              <a:rPr lang="en-US" sz="2200" dirty="0">
                <a:solidFill>
                  <a:srgbClr val="0039AC"/>
                </a:solidFill>
              </a:rPr>
              <a:t>   1D velocity model at right (with layer 1</a:t>
            </a:r>
          </a:p>
          <a:p>
            <a:r>
              <a:rPr lang="en-US" sz="2200" dirty="0">
                <a:solidFill>
                  <a:srgbClr val="0039AC"/>
                </a:solidFill>
              </a:rPr>
              <a:t>   thickness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2.3 </a:t>
            </a:r>
            <a:r>
              <a:rPr lang="en-US" sz="2200" dirty="0">
                <a:solidFill>
                  <a:srgbClr val="0039AC"/>
                </a:solidFill>
              </a:rPr>
              <a:t>m, layer 2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20.6 </a:t>
            </a:r>
            <a:r>
              <a:rPr lang="en-US" sz="2200" dirty="0">
                <a:solidFill>
                  <a:srgbClr val="0039AC"/>
                </a:solidFill>
              </a:rPr>
              <a:t>m).</a:t>
            </a:r>
          </a:p>
          <a:p>
            <a:r>
              <a:rPr lang="en-US" sz="2200" b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(1)a.</a:t>
            </a:r>
            <a:r>
              <a:rPr lang="en-US" sz="2200" dirty="0">
                <a:solidFill>
                  <a:srgbClr val="0039AC"/>
                </a:solidFill>
              </a:rPr>
              <a:t> Calculate the crossover distances</a:t>
            </a:r>
          </a:p>
          <a:p>
            <a:r>
              <a:rPr lang="en-US" sz="2200" dirty="0">
                <a:solidFill>
                  <a:srgbClr val="0039AC"/>
                </a:solidFill>
              </a:rPr>
              <a:t>   between the direct arrival and layer 1, </a:t>
            </a:r>
          </a:p>
          <a:p>
            <a:r>
              <a:rPr lang="en-US" sz="2200" dirty="0">
                <a:solidFill>
                  <a:srgbClr val="0039AC"/>
                </a:solidFill>
              </a:rPr>
              <a:t>   and between layer 2 and layer 3. </a:t>
            </a:r>
            <a:r>
              <a:rPr lang="en-US" sz="2200" b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(1)b.</a:t>
            </a:r>
          </a:p>
          <a:p>
            <a:r>
              <a:rPr lang="en-US" sz="2200" dirty="0">
                <a:solidFill>
                  <a:srgbClr val="0039AC"/>
                </a:solidFill>
              </a:rPr>
              <a:t>   Estimate the frequency,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200" dirty="0">
                <a:solidFill>
                  <a:srgbClr val="0039AC"/>
                </a:solidFill>
              </a:rPr>
              <a:t>, for a first arrival</a:t>
            </a:r>
          </a:p>
          <a:p>
            <a:r>
              <a:rPr lang="en-US" sz="2200" dirty="0">
                <a:solidFill>
                  <a:srgbClr val="0039AC"/>
                </a:solidFill>
              </a:rPr>
              <a:t>   from each of the three layers.</a:t>
            </a:r>
          </a:p>
        </p:txBody>
      </p:sp>
      <p:sp>
        <p:nvSpPr>
          <p:cNvPr id="24" name="Text Box 7">
            <a:extLst>
              <a:ext uri="{FF2B5EF4-FFF2-40B4-BE49-F238E27FC236}">
                <a16:creationId xmlns:a16="http://schemas.microsoft.com/office/drawing/2014/main" id="{BE0DFA21-823D-414C-8972-0E1DA2C861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6117" y="48211"/>
            <a:ext cx="64013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Lab 2: Attenuation, </a:t>
            </a:r>
            <a:r>
              <a:rPr lang="en-US" i="1" dirty="0" err="1">
                <a:solidFill>
                  <a:srgbClr val="0039AC"/>
                </a:solidFill>
                <a:latin typeface="Arial Black" charset="0"/>
              </a:rPr>
              <a:t>Gosport</a:t>
            </a:r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 Indiana</a:t>
            </a:r>
            <a:endParaRPr lang="en-US" dirty="0">
              <a:solidFill>
                <a:srgbClr val="0039AC"/>
              </a:solidFill>
              <a:latin typeface="Arial Black" charset="0"/>
            </a:endParaRPr>
          </a:p>
        </p:txBody>
      </p:sp>
      <p:sp>
        <p:nvSpPr>
          <p:cNvPr id="25" name="Text Box 8">
            <a:extLst>
              <a:ext uri="{FF2B5EF4-FFF2-40B4-BE49-F238E27FC236}">
                <a16:creationId xmlns:a16="http://schemas.microsoft.com/office/drawing/2014/main" id="{1FA7F97F-0FEC-174A-B056-3DAFC584E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9763" y="912466"/>
            <a:ext cx="4667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800" dirty="0">
                <a:solidFill>
                  <a:srgbClr val="FF0000"/>
                </a:solidFill>
              </a:rPr>
              <a:t>0.01 s</a:t>
            </a:r>
          </a:p>
        </p:txBody>
      </p:sp>
      <p:sp>
        <p:nvSpPr>
          <p:cNvPr id="41" name="Text Box 9">
            <a:extLst>
              <a:ext uri="{FF2B5EF4-FFF2-40B4-BE49-F238E27FC236}">
                <a16:creationId xmlns:a16="http://schemas.microsoft.com/office/drawing/2014/main" id="{F8E8EE5A-B673-6148-B2C0-C4234BEE0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9763" y="1064866"/>
            <a:ext cx="4667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800" dirty="0">
                <a:solidFill>
                  <a:srgbClr val="FF0000"/>
                </a:solidFill>
              </a:rPr>
              <a:t>0.02 s</a:t>
            </a:r>
          </a:p>
        </p:txBody>
      </p:sp>
      <p:sp>
        <p:nvSpPr>
          <p:cNvPr id="43" name="Text Box 10">
            <a:extLst>
              <a:ext uri="{FF2B5EF4-FFF2-40B4-BE49-F238E27FC236}">
                <a16:creationId xmlns:a16="http://schemas.microsoft.com/office/drawing/2014/main" id="{FB89244D-4AA4-AA42-A8C9-C70CBE0BA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9763" y="1217266"/>
            <a:ext cx="4667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800" dirty="0">
                <a:solidFill>
                  <a:srgbClr val="FF0000"/>
                </a:solidFill>
              </a:rPr>
              <a:t>0.03 s</a:t>
            </a:r>
          </a:p>
        </p:txBody>
      </p:sp>
      <p:sp>
        <p:nvSpPr>
          <p:cNvPr id="44" name="Text Box 11">
            <a:extLst>
              <a:ext uri="{FF2B5EF4-FFF2-40B4-BE49-F238E27FC236}">
                <a16:creationId xmlns:a16="http://schemas.microsoft.com/office/drawing/2014/main" id="{A58D5D6F-8ABC-1B43-A1DB-55A98434DD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9763" y="1363971"/>
            <a:ext cx="4667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800">
                <a:solidFill>
                  <a:srgbClr val="FF0000"/>
                </a:solidFill>
              </a:rPr>
              <a:t>0.04 s</a:t>
            </a:r>
          </a:p>
        </p:txBody>
      </p:sp>
      <p:sp>
        <p:nvSpPr>
          <p:cNvPr id="45" name="Text Box 12">
            <a:extLst>
              <a:ext uri="{FF2B5EF4-FFF2-40B4-BE49-F238E27FC236}">
                <a16:creationId xmlns:a16="http://schemas.microsoft.com/office/drawing/2014/main" id="{C1B6A5DA-68C6-7A4B-B39C-DA2E70563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9763" y="1510676"/>
            <a:ext cx="466794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800" dirty="0">
                <a:solidFill>
                  <a:srgbClr val="FF0000"/>
                </a:solidFill>
              </a:rPr>
              <a:t>0.05 s</a:t>
            </a:r>
          </a:p>
        </p:txBody>
      </p:sp>
      <p:pic>
        <p:nvPicPr>
          <p:cNvPr id="2" name="Picture 1" descr="Gosp_xsec">
            <a:extLst>
              <a:ext uri="{FF2B5EF4-FFF2-40B4-BE49-F238E27FC236}">
                <a16:creationId xmlns:a16="http://schemas.microsoft.com/office/drawing/2014/main" id="{6DD8AE97-3496-2C40-3BFB-AC9B1E6609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457" y="3193380"/>
            <a:ext cx="3314700" cy="347980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3962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7EBC0446-171B-1F42-8BC2-B2DFDF030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8784" y="511287"/>
            <a:ext cx="9339865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2200" dirty="0">
                <a:solidFill>
                  <a:srgbClr val="0039AC"/>
                </a:solidFill>
              </a:rPr>
              <a:t>The amplitudes of each first arrival were measured and are shown below.</a:t>
            </a:r>
          </a:p>
          <a:p>
            <a:r>
              <a:rPr lang="en-US" sz="2200" b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(2)a.</a:t>
            </a:r>
            <a:r>
              <a:rPr lang="en-US" sz="2200" dirty="0">
                <a:solidFill>
                  <a:srgbClr val="0039AC"/>
                </a:solidFill>
              </a:rPr>
              <a:t> Are these amplitudes consistent with what you might expect given</a:t>
            </a:r>
          </a:p>
          <a:p>
            <a:r>
              <a:rPr lang="en-US" sz="2200" dirty="0">
                <a:solidFill>
                  <a:srgbClr val="0039AC"/>
                </a:solidFill>
              </a:rPr>
              <a:t>the crossover distances? Why </a:t>
            </a:r>
            <a:r>
              <a:rPr lang="en-US" dirty="0">
                <a:solidFill>
                  <a:srgbClr val="0039AC"/>
                </a:solidFill>
              </a:rPr>
              <a:t>or why not?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 descr="GospA">
            <a:extLst>
              <a:ext uri="{FF2B5EF4-FFF2-40B4-BE49-F238E27FC236}">
                <a16:creationId xmlns:a16="http://schemas.microsoft.com/office/drawing/2014/main" id="{19777B70-E0C6-BE46-8CDE-4438588420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228" y="1592977"/>
            <a:ext cx="6227763" cy="5048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5">
            <a:extLst>
              <a:ext uri="{FF2B5EF4-FFF2-40B4-BE49-F238E27FC236}">
                <a16:creationId xmlns:a16="http://schemas.microsoft.com/office/drawing/2014/main" id="{8E2563D3-D8C0-3A4A-9F4D-95A4430E3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8428" y="2023354"/>
            <a:ext cx="4216219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2200" dirty="0">
                <a:solidFill>
                  <a:srgbClr val="0039AC"/>
                </a:solidFill>
              </a:rPr>
              <a:t>The amplitudes are given to you</a:t>
            </a:r>
          </a:p>
          <a:p>
            <a:r>
              <a:rPr lang="en-US" sz="2200" dirty="0">
                <a:solidFill>
                  <a:srgbClr val="0039AC"/>
                </a:solidFill>
              </a:rPr>
              <a:t>in an Xcel spreadsheet on the</a:t>
            </a:r>
          </a:p>
          <a:p>
            <a:r>
              <a:rPr lang="en-US" sz="2200" dirty="0">
                <a:solidFill>
                  <a:srgbClr val="0039AC"/>
                </a:solidFill>
              </a:rPr>
              <a:t>course website. </a:t>
            </a:r>
            <a:r>
              <a:rPr lang="en-US" sz="2200" b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(2)b.</a:t>
            </a:r>
            <a:r>
              <a:rPr lang="en-US" sz="2200" dirty="0">
                <a:solidFill>
                  <a:srgbClr val="0039AC"/>
                </a:solidFill>
              </a:rPr>
              <a:t> In column</a:t>
            </a:r>
          </a:p>
          <a:p>
            <a:r>
              <a:rPr lang="en-US" sz="2200" dirty="0">
                <a:solidFill>
                  <a:srgbClr val="0039AC"/>
                </a:solidFill>
              </a:rPr>
              <a:t>D of the spreadsheet, calculate</a:t>
            </a:r>
          </a:p>
          <a:p>
            <a:r>
              <a:rPr lang="en-US" sz="2200" dirty="0">
                <a:solidFill>
                  <a:srgbClr val="0039AC"/>
                </a:solidFill>
              </a:rPr>
              <a:t>the geometrical spreading for </a:t>
            </a:r>
          </a:p>
          <a:p>
            <a:r>
              <a:rPr lang="en-US" sz="2200" dirty="0">
                <a:solidFill>
                  <a:srgbClr val="0039AC"/>
                </a:solidFill>
              </a:rPr>
              <a:t>each arrival, assuming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39AC"/>
                </a:solidFill>
              </a:rPr>
              <a:t> is the</a:t>
            </a:r>
          </a:p>
          <a:p>
            <a:r>
              <a:rPr lang="en-US" sz="2200" dirty="0">
                <a:solidFill>
                  <a:srgbClr val="0039AC"/>
                </a:solidFill>
              </a:rPr>
              <a:t>amplitude required to get the </a:t>
            </a:r>
          </a:p>
          <a:p>
            <a:r>
              <a:rPr lang="en-US" sz="2200" dirty="0">
                <a:solidFill>
                  <a:srgbClr val="0039AC"/>
                </a:solidFill>
              </a:rPr>
              <a:t>observed amplitude at the</a:t>
            </a:r>
          </a:p>
          <a:p>
            <a:r>
              <a:rPr lang="en-US" sz="2200" dirty="0">
                <a:solidFill>
                  <a:srgbClr val="0039AC"/>
                </a:solidFill>
              </a:rPr>
              <a:t>distance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200" dirty="0">
                <a:solidFill>
                  <a:srgbClr val="0039AC"/>
                </a:solidFill>
              </a:rPr>
              <a:t> of the first (nearest to</a:t>
            </a:r>
          </a:p>
          <a:p>
            <a:r>
              <a:rPr lang="en-US" sz="2200" dirty="0">
                <a:solidFill>
                  <a:srgbClr val="0039AC"/>
                </a:solidFill>
              </a:rPr>
              <a:t>the source) geophone that</a:t>
            </a:r>
          </a:p>
          <a:p>
            <a:r>
              <a:rPr lang="en-US" sz="2200" dirty="0">
                <a:solidFill>
                  <a:srgbClr val="0039AC"/>
                </a:solidFill>
              </a:rPr>
              <a:t>measures a first arrival from a</a:t>
            </a:r>
          </a:p>
          <a:p>
            <a:r>
              <a:rPr lang="en-US" sz="2200" dirty="0">
                <a:solidFill>
                  <a:srgbClr val="0039AC"/>
                </a:solidFill>
              </a:rPr>
              <a:t>given layer.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2D1E6CA6-3EF9-BB4F-9645-71ED8B525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1107" y="146765"/>
            <a:ext cx="63736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Lab 2: Amplitudes from observations</a:t>
            </a:r>
            <a:endParaRPr lang="en-US" dirty="0">
              <a:solidFill>
                <a:srgbClr val="0039AC"/>
              </a:solidFill>
              <a:latin typeface="Arial Blac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35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7EBC0446-171B-1F42-8BC2-B2DFDF030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8784" y="465852"/>
            <a:ext cx="969182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(2)c.</a:t>
            </a:r>
            <a:r>
              <a:rPr lang="en-US" sz="2200" dirty="0">
                <a:solidFill>
                  <a:srgbClr val="0039AC"/>
                </a:solidFill>
              </a:rPr>
              <a:t> In column E, calculate a correction for the amplitudes for the effects of</a:t>
            </a:r>
          </a:p>
          <a:p>
            <a:r>
              <a:rPr lang="en-US" sz="2200" dirty="0">
                <a:solidFill>
                  <a:srgbClr val="0039AC"/>
                </a:solidFill>
              </a:rPr>
              <a:t>geometrical spreading. For the direct arrival (layer 1) correction, use</a:t>
            </a:r>
          </a:p>
          <a:p>
            <a:r>
              <a:rPr lang="en-US" sz="2200" dirty="0">
                <a:solidFill>
                  <a:srgbClr val="0039AC"/>
                </a:solidFill>
              </a:rPr>
              <a:t>to calculate the correction; for layers </a:t>
            </a:r>
            <a:r>
              <a:rPr lang="en-US" sz="2200" dirty="0"/>
              <a:t>n (= 2, 3)</a:t>
            </a:r>
            <a:r>
              <a:rPr lang="en-US" sz="2200" dirty="0">
                <a:solidFill>
                  <a:srgbClr val="0039AC"/>
                </a:solidFill>
              </a:rPr>
              <a:t> use               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6" name="Picture 5" descr="GospA">
            <a:extLst>
              <a:ext uri="{FF2B5EF4-FFF2-40B4-BE49-F238E27FC236}">
                <a16:creationId xmlns:a16="http://schemas.microsoft.com/office/drawing/2014/main" id="{19777B70-E0C6-BE46-8CDE-4438588420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584" y="1592977"/>
            <a:ext cx="6227763" cy="5048250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5">
            <a:extLst>
              <a:ext uri="{FF2B5EF4-FFF2-40B4-BE49-F238E27FC236}">
                <a16:creationId xmlns:a16="http://schemas.microsoft.com/office/drawing/2014/main" id="{8E2563D3-D8C0-3A4A-9F4D-95A4430E3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19433" y="1767989"/>
            <a:ext cx="4267515" cy="446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0039AC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(2)d.</a:t>
            </a:r>
            <a:r>
              <a:rPr lang="en-US" sz="2200" dirty="0">
                <a:solidFill>
                  <a:srgbClr val="0039AC"/>
                </a:solidFill>
              </a:rPr>
              <a:t> In column f, add the </a:t>
            </a:r>
          </a:p>
          <a:p>
            <a:r>
              <a:rPr lang="en-US" sz="2200" dirty="0">
                <a:solidFill>
                  <a:srgbClr val="0039AC"/>
                </a:solidFill>
              </a:rPr>
              <a:t>geometrical spreading</a:t>
            </a:r>
          </a:p>
          <a:p>
            <a:r>
              <a:rPr lang="en-US" sz="2200" dirty="0">
                <a:solidFill>
                  <a:srgbClr val="0039AC"/>
                </a:solidFill>
              </a:rPr>
              <a:t>correction to the original</a:t>
            </a:r>
          </a:p>
          <a:p>
            <a:r>
              <a:rPr lang="en-US" sz="2200" dirty="0">
                <a:solidFill>
                  <a:srgbClr val="0039AC"/>
                </a:solidFill>
              </a:rPr>
              <a:t>amplitude to get an approximate</a:t>
            </a:r>
          </a:p>
          <a:p>
            <a:r>
              <a:rPr lang="en-US" sz="2200" dirty="0">
                <a:solidFill>
                  <a:srgbClr val="0039AC"/>
                </a:solidFill>
              </a:rPr>
              <a:t>“plane wave” amplitude.</a:t>
            </a:r>
          </a:p>
          <a:p>
            <a:r>
              <a:rPr lang="en-US" sz="2200" dirty="0">
                <a:solidFill>
                  <a:srgbClr val="0039AC"/>
                </a:solidFill>
              </a:rPr>
              <a:t>Then, recognizing that</a:t>
            </a:r>
          </a:p>
          <a:p>
            <a:endParaRPr lang="en-US" sz="2000" dirty="0">
              <a:solidFill>
                <a:srgbClr val="0039AC"/>
              </a:solidFill>
            </a:endParaRPr>
          </a:p>
          <a:p>
            <a:r>
              <a:rPr lang="en-US" sz="2200" dirty="0">
                <a:solidFill>
                  <a:srgbClr val="0039AC"/>
                </a:solidFill>
              </a:rPr>
              <a:t>                  →</a:t>
            </a:r>
          </a:p>
          <a:p>
            <a:endParaRPr lang="en-US" sz="2200" dirty="0">
              <a:solidFill>
                <a:srgbClr val="0039AC"/>
              </a:solidFill>
            </a:endParaRPr>
          </a:p>
          <a:p>
            <a:r>
              <a:rPr lang="en-US" sz="2200" dirty="0">
                <a:solidFill>
                  <a:srgbClr val="0039AC"/>
                </a:solidFill>
              </a:rPr>
              <a:t>Use linear regression of the</a:t>
            </a:r>
          </a:p>
          <a:p>
            <a:r>
              <a:rPr lang="en-US" sz="2200" dirty="0">
                <a:solidFill>
                  <a:srgbClr val="0039AC"/>
                </a:solidFill>
              </a:rPr>
              <a:t>corrected amplitudes to estimate</a:t>
            </a:r>
          </a:p>
          <a:p>
            <a:r>
              <a:rPr lang="en-US" sz="2200" dirty="0">
                <a:solidFill>
                  <a:srgbClr val="0039AC"/>
                </a:solidFill>
              </a:rPr>
              <a:t>the P-wave attenuation </a:t>
            </a:r>
            <a:r>
              <a:rPr lang="en-US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sz="2200" dirty="0">
                <a:solidFill>
                  <a:srgbClr val="0039AC"/>
                </a:solidFill>
              </a:rPr>
              <a:t> for</a:t>
            </a:r>
          </a:p>
          <a:p>
            <a:r>
              <a:rPr lang="en-US" sz="2200" dirty="0">
                <a:solidFill>
                  <a:srgbClr val="0039AC"/>
                </a:solidFill>
              </a:rPr>
              <a:t>each layer!</a:t>
            </a:r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2D1E6CA6-3EF9-BB4F-9645-71ED8B525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1107" y="146765"/>
            <a:ext cx="63736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pPr algn="ctr"/>
            <a:r>
              <a:rPr lang="en-US" i="1" dirty="0">
                <a:solidFill>
                  <a:srgbClr val="0039AC"/>
                </a:solidFill>
                <a:latin typeface="Arial Black" charset="0"/>
              </a:rPr>
              <a:t>Lab 2: Amplitudes from observations</a:t>
            </a:r>
            <a:endParaRPr lang="en-US" dirty="0">
              <a:solidFill>
                <a:srgbClr val="0039AC"/>
              </a:solidFill>
              <a:latin typeface="Arial Black" charset="0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FDE04A93-A66B-5B47-AFF0-B5CBE6030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0109" y="1916827"/>
            <a:ext cx="549381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2000" dirty="0">
                <a:solidFill>
                  <a:srgbClr val="0039AC"/>
                </a:solidFill>
              </a:rPr>
              <a:t>(Hint: Don</a:t>
            </a:r>
            <a:r>
              <a:rPr lang="en-US" sz="2000" dirty="0">
                <a:solidFill>
                  <a:srgbClr val="0039AC"/>
                </a:solidFill>
                <a:latin typeface="Arial"/>
              </a:rPr>
              <a:t>’</a:t>
            </a:r>
            <a:r>
              <a:rPr lang="en-US" sz="2000" dirty="0">
                <a:solidFill>
                  <a:srgbClr val="0039AC"/>
                </a:solidFill>
              </a:rPr>
              <a:t>t correct for geometrical spreading if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    </a:t>
            </a:r>
            <a:r>
              <a:rPr lang="en-US" sz="2000" i="1" dirty="0">
                <a:latin typeface="Times New Roman" charset="0"/>
              </a:rPr>
              <a:t>r</a:t>
            </a:r>
            <a:r>
              <a:rPr lang="en-US" sz="2000" dirty="0">
                <a:latin typeface="Times New Roman" charset="0"/>
              </a:rPr>
              <a:t> = 0</a:t>
            </a:r>
            <a:r>
              <a:rPr lang="en-US" sz="2000" dirty="0">
                <a:solidFill>
                  <a:srgbClr val="0039AC"/>
                </a:solidFill>
              </a:rPr>
              <a:t>!)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id="{BC7A9CF8-3769-0541-99AB-821510957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5984" y="5479177"/>
            <a:ext cx="513794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sz="2000" dirty="0">
                <a:solidFill>
                  <a:srgbClr val="0039AC"/>
                </a:solidFill>
              </a:rPr>
              <a:t>(Hint: Try to compare nearer and further </a:t>
            </a:r>
          </a:p>
          <a:p>
            <a:r>
              <a:rPr lang="en-US" sz="2000" dirty="0">
                <a:solidFill>
                  <a:srgbClr val="0039AC"/>
                </a:solidFill>
              </a:rPr>
              <a:t>   arrival amplitudes for similar travel paths!)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30ACAA5-234C-82FF-1CCD-017B76C2FF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5182" y="790312"/>
            <a:ext cx="11509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B585AF1-3D81-13CD-0462-F4C65ED8D4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688" y="1099573"/>
            <a:ext cx="1676400" cy="64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9177134-472C-D3FD-D583-F6D084305E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9811" y="3983302"/>
            <a:ext cx="1064505" cy="5317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E72F5D1-BCB5-14AC-6F8F-7E2084FCE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9946" y="4017385"/>
            <a:ext cx="1546557" cy="843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lc="http://schemas.openxmlformats.org/drawingml/2006/lockedCanvas" xmlns:a14="http://schemas.microsoft.com/office/drawing/2010/main" xmlns:mc="http://schemas.openxmlformats.org/markup-compatibility/2006" xmlns="">
                <a:solidFill>
                  <a:schemeClr val="accent1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:mc="http://schemas.openxmlformats.org/markup-compatibility/2006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lc="http://schemas.openxmlformats.org/drawingml/2006/lockedCanvas" xmlns:a14="http://schemas.microsoft.com/office/drawing/2010/main" xmlns:mc="http://schemas.openxmlformats.org/markup-compatibility/2006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6932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Box 3">
            <a:extLst>
              <a:ext uri="{FF2B5EF4-FFF2-40B4-BE49-F238E27FC236}">
                <a16:creationId xmlns:a16="http://schemas.microsoft.com/office/drawing/2014/main" id="{3CBEF09B-77EA-5C48-9EAE-03C06B42ED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9078" y="612845"/>
            <a:ext cx="8769324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lc="http://schemas.openxmlformats.org/drawingml/2006/lockedCanvas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lc="http://schemas.openxmlformats.org/drawingml/2006/lockedCanvas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lc="http://schemas.openxmlformats.org/drawingml/2006/lockedCanvas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9pPr>
          </a:lstStyle>
          <a:p>
            <a:r>
              <a:rPr lang="en-US" dirty="0">
                <a:solidFill>
                  <a:srgbClr val="0039AC"/>
                </a:solidFill>
              </a:rPr>
              <a:t>You should include plots of your model and your data, and don</a:t>
            </a:r>
            <a:r>
              <a:rPr lang="en-US" dirty="0">
                <a:solidFill>
                  <a:srgbClr val="0039AC"/>
                </a:solidFill>
                <a:latin typeface="Arial"/>
              </a:rPr>
              <a:t>’</a:t>
            </a:r>
            <a:r>
              <a:rPr lang="en-US" dirty="0">
                <a:solidFill>
                  <a:srgbClr val="0039AC"/>
                </a:solidFill>
              </a:rPr>
              <a:t>t</a:t>
            </a:r>
          </a:p>
          <a:p>
            <a:r>
              <a:rPr lang="en-US" dirty="0">
                <a:solidFill>
                  <a:srgbClr val="0039AC"/>
                </a:solidFill>
              </a:rPr>
              <a:t>forget to discuss the RMS misfit! Plotting can be done in Xcel,</a:t>
            </a:r>
          </a:p>
          <a:p>
            <a:r>
              <a:rPr lang="en-US" dirty="0" err="1">
                <a:solidFill>
                  <a:srgbClr val="0039AC"/>
                </a:solidFill>
              </a:rPr>
              <a:t>Matlab</a:t>
            </a:r>
            <a:r>
              <a:rPr lang="en-US" dirty="0">
                <a:solidFill>
                  <a:srgbClr val="0039AC"/>
                </a:solidFill>
              </a:rPr>
              <a:t>, or whatever else you feel comfortable with, but </a:t>
            </a:r>
          </a:p>
          <a:p>
            <a:r>
              <a:rPr lang="en-US" dirty="0">
                <a:solidFill>
                  <a:srgbClr val="0039AC"/>
                </a:solidFill>
              </a:rPr>
              <a:t>remember that the plot image must be ported into a single-</a:t>
            </a:r>
          </a:p>
          <a:p>
            <a:r>
              <a:rPr lang="en-US" dirty="0">
                <a:solidFill>
                  <a:srgbClr val="0039AC"/>
                </a:solidFill>
              </a:rPr>
              <a:t>document write-up of the lab.</a:t>
            </a:r>
          </a:p>
          <a:p>
            <a:endParaRPr lang="en-US" dirty="0">
              <a:solidFill>
                <a:srgbClr val="0039AC"/>
              </a:solidFill>
            </a:endParaRPr>
          </a:p>
          <a:p>
            <a:r>
              <a:rPr lang="en-US" dirty="0">
                <a:solidFill>
                  <a:srgbClr val="0039AC"/>
                </a:solidFill>
              </a:rPr>
              <a:t>(d) Assuming that both the velocity structure and your</a:t>
            </a:r>
          </a:p>
          <a:p>
            <a:r>
              <a:rPr lang="en-US" dirty="0">
                <a:solidFill>
                  <a:srgbClr val="0039AC"/>
                </a:solidFill>
              </a:rPr>
              <a:t>attenuation estimates are correct, look through your text (and</a:t>
            </a:r>
          </a:p>
          <a:p>
            <a:r>
              <a:rPr lang="en-US" dirty="0">
                <a:solidFill>
                  <a:srgbClr val="0039AC"/>
                </a:solidFill>
              </a:rPr>
              <a:t>whatever other literature you may be able to find, but be sure</a:t>
            </a:r>
          </a:p>
          <a:p>
            <a:r>
              <a:rPr lang="en-US" dirty="0">
                <a:solidFill>
                  <a:srgbClr val="0039AC"/>
                </a:solidFill>
              </a:rPr>
              <a:t>to include references!) for examples of soils/sediments/rocks</a:t>
            </a:r>
          </a:p>
          <a:p>
            <a:r>
              <a:rPr lang="en-US" dirty="0">
                <a:solidFill>
                  <a:srgbClr val="0039AC"/>
                </a:solidFill>
              </a:rPr>
              <a:t>that match your estimates of </a:t>
            </a:r>
            <a:r>
              <a:rPr lang="en-US" i="1" dirty="0">
                <a:latin typeface="Times New Roman" charset="0"/>
              </a:rPr>
              <a:t>V</a:t>
            </a:r>
            <a:r>
              <a:rPr lang="en-US" i="1" baseline="-25000" dirty="0">
                <a:latin typeface="Times New Roman" charset="0"/>
              </a:rPr>
              <a:t>P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rgbClr val="0039AC"/>
                </a:solidFill>
              </a:rPr>
              <a:t>and</a:t>
            </a:r>
            <a:r>
              <a:rPr lang="en-US" i="1" dirty="0">
                <a:solidFill>
                  <a:schemeClr val="accent2"/>
                </a:solidFill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Q</a:t>
            </a:r>
            <a:r>
              <a:rPr lang="en-US" i="1" baseline="-25000" dirty="0">
                <a:latin typeface="Times New Roman" charset="0"/>
              </a:rPr>
              <a:t>P</a:t>
            </a:r>
            <a:r>
              <a:rPr lang="en-US" dirty="0">
                <a:solidFill>
                  <a:srgbClr val="0039AC"/>
                </a:solidFill>
              </a:rPr>
              <a:t>. Does the combination</a:t>
            </a:r>
          </a:p>
          <a:p>
            <a:r>
              <a:rPr lang="en-US" dirty="0">
                <a:solidFill>
                  <a:srgbClr val="0039AC"/>
                </a:solidFill>
              </a:rPr>
              <a:t>of these two properties reduce the ambiguities in possible </a:t>
            </a:r>
          </a:p>
          <a:p>
            <a:r>
              <a:rPr lang="en-US" dirty="0">
                <a:solidFill>
                  <a:srgbClr val="0039AC"/>
                </a:solidFill>
              </a:rPr>
              <a:t>interpretations? What interpretation of the data would make </a:t>
            </a:r>
          </a:p>
          <a:p>
            <a:r>
              <a:rPr lang="en-US" dirty="0">
                <a:solidFill>
                  <a:srgbClr val="0039AC"/>
                </a:solidFill>
              </a:rPr>
              <a:t>the most geological sense given the location (farm country</a:t>
            </a:r>
          </a:p>
          <a:p>
            <a:r>
              <a:rPr lang="en-US" dirty="0">
                <a:solidFill>
                  <a:srgbClr val="0039AC"/>
                </a:solidFill>
              </a:rPr>
              <a:t>near the terminus of </a:t>
            </a:r>
            <a:r>
              <a:rPr lang="en-US" dirty="0" err="1">
                <a:solidFill>
                  <a:srgbClr val="0039AC"/>
                </a:solidFill>
              </a:rPr>
              <a:t>Laurentide</a:t>
            </a:r>
            <a:r>
              <a:rPr lang="en-US" dirty="0">
                <a:solidFill>
                  <a:srgbClr val="0039AC"/>
                </a:solidFill>
              </a:rPr>
              <a:t> glaciation)?</a:t>
            </a:r>
          </a:p>
        </p:txBody>
      </p:sp>
    </p:spTree>
    <p:extLst>
      <p:ext uri="{BB962C8B-B14F-4D97-AF65-F5344CB8AC3E}">
        <p14:creationId xmlns:p14="http://schemas.microsoft.com/office/powerpoint/2010/main" val="4018126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</TotalTime>
  <Words>595</Words>
  <Application>Microsoft Macintosh PowerPoint</Application>
  <PresentationFormat>Widescreen</PresentationFormat>
  <Paragraphs>86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Lowry</dc:creator>
  <cp:lastModifiedBy>Tony Lowry</cp:lastModifiedBy>
  <cp:revision>32</cp:revision>
  <cp:lastPrinted>2022-01-10T14:45:35Z</cp:lastPrinted>
  <dcterms:created xsi:type="dcterms:W3CDTF">2022-01-10T14:15:51Z</dcterms:created>
  <dcterms:modified xsi:type="dcterms:W3CDTF">2024-01-31T21:21:51Z</dcterms:modified>
</cp:coreProperties>
</file>