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56" r:id="rId3"/>
    <p:sldId id="317" r:id="rId4"/>
    <p:sldId id="320" r:id="rId5"/>
    <p:sldId id="373" r:id="rId6"/>
    <p:sldId id="322" r:id="rId7"/>
    <p:sldId id="303" r:id="rId8"/>
    <p:sldId id="377" r:id="rId9"/>
    <p:sldId id="378" r:id="rId10"/>
    <p:sldId id="281" r:id="rId11"/>
    <p:sldId id="32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399"/>
    <a:srgbClr val="FF0000"/>
    <a:srgbClr val="001CFF"/>
    <a:srgbClr val="A3A3E0"/>
    <a:srgbClr val="0039AC"/>
    <a:srgbClr val="FB9491"/>
    <a:srgbClr val="A6A6A6"/>
    <a:srgbClr val="0046CD"/>
    <a:srgbClr val="001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40"/>
    <p:restoredTop sz="97840"/>
  </p:normalViewPr>
  <p:slideViewPr>
    <p:cSldViewPr snapToGrid="0" snapToObjects="1">
      <p:cViewPr varScale="1">
        <p:scale>
          <a:sx n="221" d="100"/>
          <a:sy n="221" d="100"/>
        </p:scale>
        <p:origin x="16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maps/place/Hyrum,+UT/@41.641105,-111.8164856,204m/data=!3m1!1e3!4m6!3m5!1s0x87537f8ccf358bc7:0xf962976d6f1863f4!8m2!3d41.6340996!4d-111.8521653!16zL20vMDEwZGYy?entry=tt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5">
            <a:extLst>
              <a:ext uri="{FF2B5EF4-FFF2-40B4-BE49-F238E27FC236}">
                <a16:creationId xmlns:a16="http://schemas.microsoft.com/office/drawing/2014/main" id="{16E93722-763D-1D46-9546-23B156640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44484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323399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323399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323399"/>
              </a:solidFill>
              <a:latin typeface="Arial Black" charset="0"/>
            </a:endParaRPr>
          </a:p>
        </p:txBody>
      </p:sp>
      <p:sp>
        <p:nvSpPr>
          <p:cNvPr id="98" name="Text Box 26">
            <a:extLst>
              <a:ext uri="{FF2B5EF4-FFF2-40B4-BE49-F238E27FC236}">
                <a16:creationId xmlns:a16="http://schemas.microsoft.com/office/drawing/2014/main" id="{181B4ABE-5339-9E43-82AD-1C9ABAAF7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991" y="76200"/>
            <a:ext cx="18966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Apr 2024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Project</a:t>
            </a:r>
          </a:p>
        </p:txBody>
      </p:sp>
      <p:sp>
        <p:nvSpPr>
          <p:cNvPr id="99" name="Text Box 27">
            <a:extLst>
              <a:ext uri="{FF2B5EF4-FFF2-40B4-BE49-F238E27FC236}">
                <a16:creationId xmlns:a16="http://schemas.microsoft.com/office/drawing/2014/main" id="{258613F9-C885-C74F-AD5B-C7B35EA24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7678" y="6398223"/>
            <a:ext cx="27549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2024</a:t>
            </a:r>
            <a:endParaRPr lang="en-US" sz="2400" dirty="0">
              <a:solidFill>
                <a:srgbClr val="323399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17" name="Text Box 78">
            <a:extLst>
              <a:ext uri="{FF2B5EF4-FFF2-40B4-BE49-F238E27FC236}">
                <a16:creationId xmlns:a16="http://schemas.microsoft.com/office/drawing/2014/main" id="{7BCCAE15-2846-034D-B433-A8EA76446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218" y="2552154"/>
            <a:ext cx="441031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Final Project Assignment</a:t>
            </a:r>
          </a:p>
          <a:p>
            <a:pPr algn="l"/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Blacksmith’s Fork River</a:t>
            </a:r>
          </a:p>
          <a:p>
            <a:pPr algn="l"/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Pasture (Hyrum) Data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2"/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Due 5:00 pm, </a:t>
            </a:r>
            <a:r>
              <a:rPr lang="en-US" dirty="0" err="1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Thur</a:t>
            </a:r>
            <a:r>
              <a:rPr lang="en-US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 May 2</a:t>
            </a: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>
            <a:extLst>
              <a:ext uri="{FF2B5EF4-FFF2-40B4-BE49-F238E27FC236}">
                <a16:creationId xmlns:a16="http://schemas.microsoft.com/office/drawing/2014/main" id="{0774693D-10E6-3D47-B658-7EEB98476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829" y="135791"/>
            <a:ext cx="9468361" cy="65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sz="3200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Hyrum Project Assignment</a:t>
            </a:r>
          </a:p>
          <a:p>
            <a:endParaRPr lang="en-US" sz="600" dirty="0">
              <a:solidFill>
                <a:srgbClr val="323399"/>
              </a:solidFill>
              <a:ea typeface="ＭＳ Ｐゴシック" charset="0"/>
            </a:endParaRPr>
          </a:p>
          <a:p>
            <a:r>
              <a:rPr lang="en-US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Part III (continued): Magnetic Investigation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(III.3) Use the structure you derived from the seismic refraction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modeling to create one or two bodies in </a:t>
            </a:r>
            <a:r>
              <a:rPr lang="en-US" b="1" i="1" dirty="0" err="1">
                <a:solidFill>
                  <a:schemeClr val="tx2"/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rPr>
              <a:t>GravMag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. (Your write-up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should include images of all windows). In preferences, check the</a:t>
            </a:r>
          </a:p>
          <a:p>
            <a:pPr algn="l"/>
            <a:r>
              <a:rPr lang="en-US" altLang="ja-JP" dirty="0">
                <a:solidFill>
                  <a:srgbClr val="323399"/>
                </a:solidFill>
                <a:ea typeface="ＭＳ Ｐゴシック" charset="0"/>
              </a:rPr>
              <a:t>   boxes labeled </a:t>
            </a:r>
            <a:r>
              <a:rPr lang="ja-JP" altLang="en-US">
                <a:solidFill>
                  <a:srgbClr val="323399"/>
                </a:solidFill>
                <a:ea typeface="ＭＳ Ｐゴシック" charset="0"/>
              </a:rPr>
              <a:t>“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Use uncertainties</a:t>
            </a:r>
            <a:r>
              <a:rPr lang="ja-JP" altLang="en-US" dirty="0">
                <a:solidFill>
                  <a:srgbClr val="323399"/>
                </a:solidFill>
                <a:ea typeface="ＭＳ Ｐゴシック" charset="0"/>
              </a:rPr>
              <a:t>”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&amp; </a:t>
            </a:r>
            <a:r>
              <a:rPr lang="ja-JP" altLang="en-US" dirty="0">
                <a:solidFill>
                  <a:srgbClr val="323399"/>
                </a:solidFill>
                <a:ea typeface="ＭＳ Ｐゴシック" charset="0"/>
              </a:rPr>
              <a:t>“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Enter magnetic field</a:t>
            </a:r>
            <a:r>
              <a:rPr lang="ja-JP" altLang="en-US" dirty="0">
                <a:solidFill>
                  <a:srgbClr val="323399"/>
                </a:solidFill>
                <a:ea typeface="ＭＳ Ｐゴシック" charset="0"/>
              </a:rPr>
              <a:t>”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. All of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these values (</a:t>
            </a:r>
            <a:r>
              <a:rPr lang="en-US" dirty="0" err="1">
                <a:solidFill>
                  <a:srgbClr val="323399"/>
                </a:solidFill>
                <a:ea typeface="ＭＳ Ｐゴシック" charset="0"/>
              </a:rPr>
              <a:t>azm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, main field, </a:t>
            </a:r>
            <a:r>
              <a:rPr lang="en-US" dirty="0" err="1">
                <a:solidFill>
                  <a:srgbClr val="323399"/>
                </a:solidFill>
                <a:ea typeface="ＭＳ Ｐゴシック" charset="0"/>
              </a:rPr>
              <a:t>etc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) should be reported in your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write-up. Systematically vary the magnetic susceptibility of the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seismically derived structure to best match the measurements.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Does the anomaly from a simple induced-magnetization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structure matching the seismic structure look similar to the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measurements?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(III.4) Now systematically vary the magnetic susceptibility, polygon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position, &amp; shape (and remanent magnetization, if you can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make a case for why this might matter) to minimize the misfit.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(III.5) Does your best-fit model support the idea that this is real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signal caused by subsurface properties?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86396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EFB19390-A896-4858-1C0F-1E8E659D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55" y="88900"/>
            <a:ext cx="7890878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sz="32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Hyrum Project Assignment</a:t>
            </a:r>
          </a:p>
          <a:p>
            <a:endParaRPr lang="en-US" sz="600" dirty="0">
              <a:solidFill>
                <a:srgbClr val="0039AC"/>
              </a:solidFill>
              <a:ea typeface="ＭＳ Ｐゴシック" charset="0"/>
            </a:endParaRP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Part IV: Synthesis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Now, from the combination of all of the data (and your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visual observations of the site, and any additional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resources you have that pertain to the problem: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(IV.1) What (if anything) do the combined measurements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tell us about the site that we could not glean from one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type of geophysical measurement alone?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(IV.2) What is your final combined interpretation of the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subsurface at the field site? Does it match your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expectations of what you thought we’d find before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you worked up the data?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(IV.3) One reason we chose this location is that it is near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where we might expect East Cache fault splays to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intersect the surface. Do you think we found possible</a:t>
            </a:r>
          </a:p>
          <a:p>
            <a:pPr algn="l"/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evidence of faulting, and why or why not?</a:t>
            </a:r>
          </a:p>
          <a:p>
            <a:pPr algn="l" eaLnBrk="0" hangingPunct="0"/>
            <a:endParaRPr lang="en-US" sz="600" dirty="0">
              <a:solidFill>
                <a:srgbClr val="0039AC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236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grid with triangles&#10;&#10;Description automatically generated with medium confidence">
            <a:extLst>
              <a:ext uri="{FF2B5EF4-FFF2-40B4-BE49-F238E27FC236}">
                <a16:creationId xmlns:a16="http://schemas.microsoft.com/office/drawing/2014/main" id="{90D2267E-227C-E6E6-5BD1-E1BC79A3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2" y="937447"/>
            <a:ext cx="6035040" cy="3557420"/>
          </a:xfrm>
          <a:prstGeom prst="rect">
            <a:avLst/>
          </a:prstGeom>
        </p:spPr>
      </p:pic>
      <p:pic>
        <p:nvPicPr>
          <p:cNvPr id="7" name="Picture 6" descr="A blue and white grid with triangles&#10;&#10;Description automatically generated with medium confidence">
            <a:extLst>
              <a:ext uri="{FF2B5EF4-FFF2-40B4-BE49-F238E27FC236}">
                <a16:creationId xmlns:a16="http://schemas.microsoft.com/office/drawing/2014/main" id="{D6BE1B61-1815-D1C9-D815-BBC615540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813" y="958668"/>
            <a:ext cx="6035040" cy="3527836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E49C6079-0DDA-F2E8-7BC9-6462615DD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82" y="61662"/>
            <a:ext cx="10952037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sz="3200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Hyrum Project Assignment</a:t>
            </a:r>
            <a:endParaRPr lang="en-US" sz="600" dirty="0">
              <a:solidFill>
                <a:srgbClr val="323399"/>
              </a:solidFill>
              <a:ea typeface="ＭＳ Ｐゴシック" charset="0"/>
            </a:endParaRPr>
          </a:p>
          <a:p>
            <a:r>
              <a:rPr lang="en-US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Part I: Seismic Investigation</a:t>
            </a:r>
          </a:p>
          <a:p>
            <a:pPr algn="l"/>
            <a:endParaRPr lang="en-US" i="1" dirty="0">
              <a:solidFill>
                <a:srgbClr val="323399"/>
              </a:solidFill>
              <a:latin typeface="Arial Black" charset="0"/>
              <a:ea typeface="ＭＳ Ｐゴシック" charset="0"/>
            </a:endParaRPr>
          </a:p>
          <a:p>
            <a:pPr algn="l"/>
            <a:endParaRPr lang="en-US" i="1" dirty="0">
              <a:solidFill>
                <a:srgbClr val="323399"/>
              </a:solidFill>
              <a:latin typeface="Arial Black" charset="0"/>
              <a:ea typeface="ＭＳ Ｐゴシック" charset="0"/>
            </a:endParaRPr>
          </a:p>
          <a:p>
            <a:pPr algn="l"/>
            <a:endParaRPr lang="en-US" i="1" dirty="0">
              <a:solidFill>
                <a:srgbClr val="323399"/>
              </a:solidFill>
              <a:latin typeface="Arial Black" charset="0"/>
              <a:ea typeface="ＭＳ Ｐゴシック" charset="0"/>
            </a:endParaRPr>
          </a:p>
          <a:p>
            <a:pPr algn="l"/>
            <a:endParaRPr lang="en-US" i="1" dirty="0">
              <a:solidFill>
                <a:srgbClr val="323399"/>
              </a:solidFill>
              <a:latin typeface="Arial Black" charset="0"/>
              <a:ea typeface="ＭＳ Ｐゴシック" charset="0"/>
            </a:endParaRPr>
          </a:p>
          <a:p>
            <a:pPr algn="l"/>
            <a:endParaRPr lang="en-US" i="1" dirty="0">
              <a:solidFill>
                <a:srgbClr val="323399"/>
              </a:solidFill>
              <a:latin typeface="Arial Black" charset="0"/>
              <a:ea typeface="ＭＳ Ｐゴシック" charset="0"/>
            </a:endParaRPr>
          </a:p>
          <a:p>
            <a:pPr algn="l"/>
            <a:endParaRPr lang="en-US" i="1" dirty="0">
              <a:solidFill>
                <a:srgbClr val="323399"/>
              </a:solidFill>
              <a:latin typeface="Arial Black" charset="0"/>
              <a:ea typeface="ＭＳ Ｐゴシック" charset="0"/>
            </a:endParaRPr>
          </a:p>
          <a:p>
            <a:pPr algn="l"/>
            <a:endParaRPr lang="en-US" i="1" dirty="0">
              <a:solidFill>
                <a:srgbClr val="323399"/>
              </a:solidFill>
              <a:latin typeface="Arial Black" charset="0"/>
              <a:ea typeface="ＭＳ Ｐゴシック" charset="0"/>
            </a:endParaRPr>
          </a:p>
          <a:p>
            <a:pPr algn="l"/>
            <a:endParaRPr lang="en-US" i="1" dirty="0">
              <a:solidFill>
                <a:srgbClr val="323399"/>
              </a:solidFill>
              <a:latin typeface="Arial Black" charset="0"/>
              <a:ea typeface="ＭＳ Ｐゴシック" charset="0"/>
            </a:endParaRPr>
          </a:p>
          <a:p>
            <a:pPr algn="l"/>
            <a:endParaRPr lang="en-US" i="1" dirty="0">
              <a:solidFill>
                <a:srgbClr val="323399"/>
              </a:solidFill>
              <a:latin typeface="Arial Black" charset="0"/>
              <a:ea typeface="ＭＳ Ｐゴシック" charset="0"/>
            </a:endParaRPr>
          </a:p>
          <a:p>
            <a:pPr algn="l"/>
            <a:endParaRPr lang="en-US" sz="1800" i="1" dirty="0">
              <a:solidFill>
                <a:srgbClr val="323399"/>
              </a:solidFill>
              <a:latin typeface="Arial Black" charset="0"/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(I.1) Data files are posted on the course website! Use the RAS-24 software to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pick the first arrivals from each trace of the data. N</a:t>
            </a:r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ote: The direct arrivals</a:t>
            </a:r>
          </a:p>
          <a:p>
            <a:pPr algn="l"/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(nearest traces) are subtle, so you must go to the highest magnification to see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negative bump on the furthest ~3 traces is also difficult to pick out;</a:t>
            </a:r>
          </a:p>
          <a:p>
            <a:pPr algn="l"/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vary the magnification for an individual trace by selecting the trace and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right-hand “+</a:t>
            </a:r>
            <a:r>
              <a:rPr lang="en-US" baseline="-250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button, while </a:t>
            </a:r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arrivals on neighboring traces.</a:t>
            </a:r>
            <a:endParaRPr lang="en-US" i="1" dirty="0">
              <a:solidFill>
                <a:srgbClr val="323399"/>
              </a:solidFill>
              <a:latin typeface="Arial Black" charset="0"/>
              <a:ea typeface="ＭＳ Ｐゴシック" charset="0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0C710718-CBF1-E0B4-F2FE-83A0044B1D90}"/>
              </a:ext>
            </a:extLst>
          </p:cNvPr>
          <p:cNvSpPr txBox="1">
            <a:spLocks/>
          </p:cNvSpPr>
          <p:nvPr/>
        </p:nvSpPr>
        <p:spPr bwMode="auto">
          <a:xfrm>
            <a:off x="475811" y="4019517"/>
            <a:ext cx="29820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dirty="0">
                <a:solidFill>
                  <a:srgbClr val="0039AC"/>
                </a:solidFill>
                <a:highlight>
                  <a:srgbClr val="FFFF00"/>
                </a:highlight>
                <a:latin typeface="Arial Black" charset="0"/>
              </a:rPr>
              <a:t>W to E (Forward)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049F85BE-E9F9-E7B5-D9BF-A77945058706}"/>
              </a:ext>
            </a:extLst>
          </p:cNvPr>
          <p:cNvSpPr txBox="1">
            <a:spLocks/>
          </p:cNvSpPr>
          <p:nvPr/>
        </p:nvSpPr>
        <p:spPr bwMode="auto">
          <a:xfrm>
            <a:off x="8917919" y="4019517"/>
            <a:ext cx="29547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dirty="0">
                <a:solidFill>
                  <a:srgbClr val="0039AC"/>
                </a:solidFill>
                <a:highlight>
                  <a:srgbClr val="FFFF00"/>
                </a:highlight>
                <a:latin typeface="Arial Black" charset="0"/>
              </a:rPr>
              <a:t>E to W (Reverse)</a:t>
            </a:r>
          </a:p>
        </p:txBody>
      </p:sp>
    </p:spTree>
    <p:extLst>
      <p:ext uri="{BB962C8B-B14F-4D97-AF65-F5344CB8AC3E}">
        <p14:creationId xmlns:p14="http://schemas.microsoft.com/office/powerpoint/2010/main" val="325481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8C745E4-5E36-06A1-BD57-CE8DEE7FD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68" y="166569"/>
            <a:ext cx="11072262" cy="640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sz="3200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Hyrum Project Assignment</a:t>
            </a:r>
          </a:p>
          <a:p>
            <a:endParaRPr lang="en-US" sz="600" dirty="0">
              <a:solidFill>
                <a:srgbClr val="323399"/>
              </a:solidFill>
              <a:ea typeface="ＭＳ Ｐゴシック" charset="0"/>
            </a:endParaRPr>
          </a:p>
          <a:p>
            <a:r>
              <a:rPr lang="en-US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Part I (continued): Seismic Investigation</a:t>
            </a:r>
            <a:endParaRPr lang="en-US" sz="800" i="1" dirty="0">
              <a:solidFill>
                <a:srgbClr val="323399"/>
              </a:solidFill>
              <a:latin typeface="Arial Black" charset="0"/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(I.1) While picking, I recommend looking at both forward and reverse sections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(remembering reciprocity!) before finalizing &amp; modeling your picks. Remember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that you don’t need to populate every pick in </a:t>
            </a:r>
            <a:r>
              <a:rPr lang="en-US" b="1" i="1" dirty="0">
                <a:solidFill>
                  <a:schemeClr val="tx2"/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rPr>
              <a:t>Refract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… Model only the picks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you are confident in! And it’s reasonable to go back and redo your picks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if individual times look out of place once you’ve plotted them in </a:t>
            </a:r>
            <a:r>
              <a:rPr lang="en-US" b="1" i="1" dirty="0">
                <a:solidFill>
                  <a:schemeClr val="tx2"/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rPr>
              <a:t>Refract</a:t>
            </a:r>
            <a:r>
              <a:rPr lang="en-US" i="1" dirty="0">
                <a:solidFill>
                  <a:srgbClr val="323399"/>
                </a:solidFill>
                <a:ea typeface="ＭＳ Ｐゴシック" charset="0"/>
              </a:rPr>
              <a:t>.</a:t>
            </a:r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sz="600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(I.2) Model the data in </a:t>
            </a:r>
            <a:r>
              <a:rPr lang="en-US" b="1" i="1" dirty="0">
                <a:solidFill>
                  <a:schemeClr val="tx2"/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rPr>
              <a:t>Refract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. Your project report should include screenshots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of all four of the </a:t>
            </a:r>
            <a:r>
              <a:rPr lang="en-US" b="1" i="1" dirty="0">
                <a:solidFill>
                  <a:schemeClr val="tx2"/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rPr>
              <a:t>Refract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windows for completeness.</a:t>
            </a:r>
          </a:p>
          <a:p>
            <a:pPr algn="l"/>
            <a:endParaRPr lang="en-US" sz="600" dirty="0">
              <a:solidFill>
                <a:srgbClr val="323399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(I.2.i) The approximate positions of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the profiles are shown at right.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Based on your recollection of the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context and other non-geophysical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information, what are some possible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features you might expect to see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represented in the seismic structure?</a:t>
            </a:r>
          </a:p>
        </p:txBody>
      </p:sp>
      <p:pic>
        <p:nvPicPr>
          <p:cNvPr id="5" name="Picture 4" descr="An aerial view of a field&#10;&#10;Description automatically generated">
            <a:extLst>
              <a:ext uri="{FF2B5EF4-FFF2-40B4-BE49-F238E27FC236}">
                <a16:creationId xmlns:a16="http://schemas.microsoft.com/office/drawing/2014/main" id="{A7E12D46-9C87-D1C9-B691-945551545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596" y="3991154"/>
            <a:ext cx="5497097" cy="274320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17ADC3-51A5-5ECB-E299-80022AAB3C8B}"/>
              </a:ext>
            </a:extLst>
          </p:cNvPr>
          <p:cNvCxnSpPr>
            <a:cxnSpLocks/>
          </p:cNvCxnSpPr>
          <p:nvPr/>
        </p:nvCxnSpPr>
        <p:spPr>
          <a:xfrm flipV="1">
            <a:off x="9155503" y="5716438"/>
            <a:ext cx="1742536" cy="1207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8E4373-0C93-E0C4-0428-11F6D1E52E40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9155502" y="5624423"/>
            <a:ext cx="1624525" cy="126521"/>
          </a:xfrm>
          <a:prstGeom prst="line">
            <a:avLst/>
          </a:prstGeom>
          <a:ln w="28575">
            <a:solidFill>
              <a:srgbClr val="001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D2E13F-A19F-2602-D491-3005588CF15D}"/>
              </a:ext>
            </a:extLst>
          </p:cNvPr>
          <p:cNvCxnSpPr>
            <a:cxnSpLocks/>
          </p:cNvCxnSpPr>
          <p:nvPr/>
        </p:nvCxnSpPr>
        <p:spPr>
          <a:xfrm flipV="1">
            <a:off x="9096496" y="5469147"/>
            <a:ext cx="1979822" cy="14952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D3A55E3-AF85-9665-253D-C6419C452A27}"/>
              </a:ext>
            </a:extLst>
          </p:cNvPr>
          <p:cNvSpPr txBox="1"/>
          <p:nvPr/>
        </p:nvSpPr>
        <p:spPr>
          <a:xfrm rot="21262012">
            <a:off x="9315875" y="5327505"/>
            <a:ext cx="770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Magnetic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7867CE-1BE5-52B1-D500-F6DE715671F5}"/>
              </a:ext>
            </a:extLst>
          </p:cNvPr>
          <p:cNvSpPr txBox="1"/>
          <p:nvPr/>
        </p:nvSpPr>
        <p:spPr>
          <a:xfrm rot="21262012">
            <a:off x="9527170" y="547990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1CFF"/>
                </a:solidFill>
              </a:rPr>
              <a:t>Seismic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F37734-BAFE-5B03-4B0B-1C9C5E3C5235}"/>
              </a:ext>
            </a:extLst>
          </p:cNvPr>
          <p:cNvSpPr txBox="1"/>
          <p:nvPr/>
        </p:nvSpPr>
        <p:spPr>
          <a:xfrm rot="21327458">
            <a:off x="9412402" y="5731312"/>
            <a:ext cx="1020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DC Resistivity</a:t>
            </a:r>
          </a:p>
        </p:txBody>
      </p:sp>
    </p:spTree>
    <p:extLst>
      <p:ext uri="{BB962C8B-B14F-4D97-AF65-F5344CB8AC3E}">
        <p14:creationId xmlns:p14="http://schemas.microsoft.com/office/powerpoint/2010/main" val="413802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30CFE02-8283-A37A-3C5D-C1C16CA2E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60" y="920621"/>
            <a:ext cx="948048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sz="3200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Hyrum Project Assignment</a:t>
            </a:r>
          </a:p>
          <a:p>
            <a:endParaRPr lang="en-US" sz="1200" dirty="0">
              <a:solidFill>
                <a:srgbClr val="323399"/>
              </a:solidFill>
              <a:ea typeface="ＭＳ Ｐゴシック" charset="0"/>
            </a:endParaRPr>
          </a:p>
          <a:p>
            <a:r>
              <a:rPr lang="en-US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Part I (continued): Seismic Investigation</a:t>
            </a:r>
          </a:p>
          <a:p>
            <a:pPr algn="l"/>
            <a:endParaRPr lang="en-US" sz="1200" i="1" dirty="0">
              <a:solidFill>
                <a:srgbClr val="323399"/>
              </a:solidFill>
              <a:latin typeface="Arial Black" charset="0"/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(I.3.i) Is there unequivocal evidence for dip on the layer interfaces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generating your arrivals? 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(I.3.ii) If the model has one or more </a:t>
            </a:r>
            <a:r>
              <a:rPr lang="ja-JP" altLang="en-US">
                <a:solidFill>
                  <a:srgbClr val="323399"/>
                </a:solidFill>
                <a:ea typeface="ＭＳ Ｐゴシック" charset="0"/>
              </a:rPr>
              <a:t>“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dipping</a:t>
            </a:r>
            <a:r>
              <a:rPr lang="ja-JP" altLang="en-US">
                <a:solidFill>
                  <a:srgbClr val="323399"/>
                </a:solidFill>
                <a:ea typeface="ＭＳ Ｐゴシック" charset="0"/>
              </a:rPr>
              <a:t>”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interfaces, what are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some possible interpretations of why the layers dip?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(I.3.iii) Is there misfit in your best-fitting model of your picks that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 can’t be reduced by changing the model parameters?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(I.3.iv) If so, how might you interpret that misfit?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(I.3.v) Use ray theory and a simple calculation of how a velocity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 change or nonplanar thickness change within your top layer might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 produce the observed misfit.</a:t>
            </a:r>
          </a:p>
        </p:txBody>
      </p:sp>
    </p:spTree>
    <p:extLst>
      <p:ext uri="{BB962C8B-B14F-4D97-AF65-F5344CB8AC3E}">
        <p14:creationId xmlns:p14="http://schemas.microsoft.com/office/powerpoint/2010/main" val="93012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C81220-8A4C-5641-9AA4-7023362AB6E3}"/>
              </a:ext>
            </a:extLst>
          </p:cNvPr>
          <p:cNvSpPr txBox="1"/>
          <p:nvPr/>
        </p:nvSpPr>
        <p:spPr>
          <a:xfrm>
            <a:off x="2995119" y="55715"/>
            <a:ext cx="6201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3233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Hyrum Project Assignment</a:t>
            </a:r>
          </a:p>
        </p:txBody>
      </p:sp>
      <p:pic>
        <p:nvPicPr>
          <p:cNvPr id="4" name="Picture 3" descr="A diagram of a distance&#10;&#10;Description automatically generated with medium confidence">
            <a:extLst>
              <a:ext uri="{FF2B5EF4-FFF2-40B4-BE49-F238E27FC236}">
                <a16:creationId xmlns:a16="http://schemas.microsoft.com/office/drawing/2014/main" id="{8A0B69D4-1DBC-6635-62A9-58D8C418B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78" y="578691"/>
            <a:ext cx="4991818" cy="3206936"/>
          </a:xfrm>
          <a:prstGeom prst="rect">
            <a:avLst/>
          </a:prstGeom>
        </p:spPr>
      </p:pic>
      <p:pic>
        <p:nvPicPr>
          <p:cNvPr id="6" name="Picture 5" descr="A diagram of a triangle&#10;&#10;Description automatically generated">
            <a:extLst>
              <a:ext uri="{FF2B5EF4-FFF2-40B4-BE49-F238E27FC236}">
                <a16:creationId xmlns:a16="http://schemas.microsoft.com/office/drawing/2014/main" id="{AF361211-A928-70F9-75F3-E83D2301E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65" y="3730377"/>
            <a:ext cx="4796287" cy="30719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17B549-340A-971C-F59C-2D47CD83F088}"/>
              </a:ext>
            </a:extLst>
          </p:cNvPr>
          <p:cNvSpPr txBox="1"/>
          <p:nvPr/>
        </p:nvSpPr>
        <p:spPr>
          <a:xfrm>
            <a:off x="1017914" y="1625599"/>
            <a:ext cx="1009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9AC"/>
                </a:solidFill>
              </a:rPr>
              <a:t>Grey =</a:t>
            </a:r>
          </a:p>
          <a:p>
            <a:r>
              <a:rPr lang="en-US" dirty="0">
                <a:solidFill>
                  <a:srgbClr val="0039AC"/>
                </a:solidFill>
              </a:rPr>
              <a:t>Negative</a:t>
            </a:r>
          </a:p>
          <a:p>
            <a:r>
              <a:rPr lang="en-US" dirty="0">
                <a:solidFill>
                  <a:srgbClr val="0039AC"/>
                </a:solidFill>
              </a:rPr>
              <a:t>Rho-app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A0DCB8B-5E80-BAEF-DE46-C273D09D1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6" y="743729"/>
            <a:ext cx="680109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Part II: DC Resistivity Investigation</a:t>
            </a:r>
            <a:endParaRPr lang="en-US" dirty="0">
              <a:solidFill>
                <a:srgbClr val="323399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(II) Our resistivity survey had a lot of negative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apparent resistivity measurements that cast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doubt on the results… But measurements that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included electrode 1 for current injection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(along the left-hand side of the </a:t>
            </a:r>
            <a:r>
              <a:rPr lang="en-US" dirty="0" err="1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pseudosection</a:t>
            </a:r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show an interesting decrease that might be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real. We will assume a 1D structure and model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using a two-layer model.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(II.1) Download the Excel model spreadsheet,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2LayerRes.xls, from the course website. This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spreadsheet already has the measurements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of </a:t>
            </a:r>
            <a:r>
              <a:rPr lang="en-US" i="1" dirty="0" err="1">
                <a:solidFill>
                  <a:schemeClr val="tx1"/>
                </a:solidFill>
                <a:latin typeface="Symbol" pitchFamily="2" charset="2"/>
                <a:ea typeface="ＭＳ Ｐゴシック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app</a:t>
            </a:r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that involved electrode 1 entered in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the column labeled “Observed”. Vary the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model parameters at upper left (</a:t>
            </a:r>
            <a:r>
              <a:rPr lang="en-US" i="1" dirty="0">
                <a:solidFill>
                  <a:schemeClr val="tx1"/>
                </a:solidFill>
                <a:latin typeface="Symbol" pitchFamily="2" charset="2"/>
                <a:ea typeface="ＭＳ Ｐゴシック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en-US" i="1" dirty="0">
                <a:solidFill>
                  <a:schemeClr val="tx1"/>
                </a:solidFill>
                <a:latin typeface="Symbol" pitchFamily="2" charset="2"/>
                <a:ea typeface="ＭＳ Ｐゴシック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depth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of interface) to minimize the misfit.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3BFCE0-1AF9-EE95-B760-8685F54A58EA}"/>
              </a:ext>
            </a:extLst>
          </p:cNvPr>
          <p:cNvSpPr/>
          <p:nvPr/>
        </p:nvSpPr>
        <p:spPr>
          <a:xfrm rot="2356003">
            <a:off x="471855" y="1552153"/>
            <a:ext cx="3030747" cy="295452"/>
          </a:xfrm>
          <a:prstGeom prst="ellipse">
            <a:avLst/>
          </a:prstGeom>
          <a:solidFill>
            <a:srgbClr val="FF0000">
              <a:alpha val="12941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2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EA42CDFD-5CD1-8F60-B682-3EDDA9CC2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573" y="659011"/>
            <a:ext cx="9680855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sz="3200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Hyrum Project Assignment</a:t>
            </a:r>
          </a:p>
          <a:p>
            <a:endParaRPr lang="en-US" sz="1200" dirty="0">
              <a:solidFill>
                <a:srgbClr val="323399"/>
              </a:solidFill>
              <a:ea typeface="ＭＳ Ｐゴシック" charset="0"/>
            </a:endParaRPr>
          </a:p>
          <a:p>
            <a:r>
              <a:rPr lang="en-US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Part II (continued): DC Resistivity Investigation</a:t>
            </a:r>
          </a:p>
          <a:p>
            <a:endParaRPr lang="en-US" sz="600" dirty="0">
              <a:solidFill>
                <a:srgbClr val="323399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(II.1) Your write-up should include screenshots of the model box (cells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B2:C6), the Modeled and Observed columns, and the graph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comparing model results to the observations.</a:t>
            </a:r>
          </a:p>
          <a:p>
            <a:pPr algn="l"/>
            <a:endParaRPr lang="en-US" sz="800" dirty="0">
              <a:solidFill>
                <a:srgbClr val="323399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(II.2) Does your depth match that of a layer interface seen in modeling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of the seismic investigation? If not, specify a layer interface depth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from your seismic model, and again vary resistivities to minimize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the misfit (and include screenshots of the results).</a:t>
            </a:r>
          </a:p>
          <a:p>
            <a:pPr algn="l"/>
            <a:endParaRPr lang="en-US" sz="800" dirty="0">
              <a:solidFill>
                <a:srgbClr val="323399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(II.3) What, if anything, do the measurements and models imply about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the properties of layering in the site? Is there evidence for a third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layer that was unmodeled in the spreadsheet? What might that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imply about the results of this resistivity model?</a:t>
            </a:r>
          </a:p>
        </p:txBody>
      </p:sp>
    </p:spTree>
    <p:extLst>
      <p:ext uri="{BB962C8B-B14F-4D97-AF65-F5344CB8AC3E}">
        <p14:creationId xmlns:p14="http://schemas.microsoft.com/office/powerpoint/2010/main" val="265816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>
            <a:extLst>
              <a:ext uri="{FF2B5EF4-FFF2-40B4-BE49-F238E27FC236}">
                <a16:creationId xmlns:a16="http://schemas.microsoft.com/office/drawing/2014/main" id="{B6025BA3-E581-C74F-A72A-AA31FA0D3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826" y="74236"/>
            <a:ext cx="9884437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sz="2800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Hyrum Project Assignment</a:t>
            </a:r>
          </a:p>
          <a:p>
            <a:endParaRPr lang="en-US" sz="300" dirty="0">
              <a:solidFill>
                <a:srgbClr val="323399"/>
              </a:solidFill>
              <a:ea typeface="ＭＳ Ｐゴシック" charset="0"/>
            </a:endParaRPr>
          </a:p>
          <a:p>
            <a:r>
              <a:rPr lang="en-US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Part III: Magnetic Data Investigation</a:t>
            </a:r>
          </a:p>
          <a:p>
            <a:pPr algn="l" eaLnBrk="0" hangingPunct="0"/>
            <a:endParaRPr lang="en-US" sz="300" dirty="0">
              <a:solidFill>
                <a:srgbClr val="323399"/>
              </a:solidFill>
              <a:latin typeface="Arial"/>
              <a:ea typeface="ＭＳ Ｐゴシック" charset="0"/>
              <a:cs typeface="Arial"/>
            </a:endParaRP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(III) Download the Excel spreadsheet of the magnetic data from the course</a:t>
            </a: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  website. The file contains all raw data in the upper left (light grey) cells,</a:t>
            </a: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  and the averaged data (along with uncertainties) can be found to the</a:t>
            </a: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  right (light blue cells are with all of the data included, and darker blue</a:t>
            </a: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  cells are with the first three outlier measurements removed).</a:t>
            </a:r>
          </a:p>
        </p:txBody>
      </p:sp>
      <p:pic>
        <p:nvPicPr>
          <p:cNvPr id="3" name="Picture 2" descr="A graph with blue dots&#10;&#10;Description automatically generated">
            <a:extLst>
              <a:ext uri="{FF2B5EF4-FFF2-40B4-BE49-F238E27FC236}">
                <a16:creationId xmlns:a16="http://schemas.microsoft.com/office/drawing/2014/main" id="{11A75E50-E801-FD68-A788-35E1BEEBA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0" y="2909619"/>
            <a:ext cx="5920033" cy="3657600"/>
          </a:xfrm>
          <a:prstGeom prst="rect">
            <a:avLst/>
          </a:prstGeom>
        </p:spPr>
      </p:pic>
      <p:pic>
        <p:nvPicPr>
          <p:cNvPr id="6" name="Picture 5" descr="A graph with blue dots&#10;&#10;Description automatically generated">
            <a:extLst>
              <a:ext uri="{FF2B5EF4-FFF2-40B4-BE49-F238E27FC236}">
                <a16:creationId xmlns:a16="http://schemas.microsoft.com/office/drawing/2014/main" id="{FCE76B3A-58E0-855A-00E2-2272B57D4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995" y="2922319"/>
            <a:ext cx="5927834" cy="365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4FA82F-EDEE-AB1F-1F9B-9B9577DF16EF}"/>
              </a:ext>
            </a:extLst>
          </p:cNvPr>
          <p:cNvSpPr txBox="1"/>
          <p:nvPr/>
        </p:nvSpPr>
        <p:spPr>
          <a:xfrm>
            <a:off x="3341323" y="5248671"/>
            <a:ext cx="241611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(Yukon-related?)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964F7-2C4F-098A-CC48-DBD4C0E35134}"/>
              </a:ext>
            </a:extLst>
          </p:cNvPr>
          <p:cNvSpPr txBox="1"/>
          <p:nvPr/>
        </p:nvSpPr>
        <p:spPr>
          <a:xfrm>
            <a:off x="9310777" y="5248671"/>
            <a:ext cx="23391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early outliers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2809C1-3A69-82F3-3316-10F816EED86A}"/>
              </a:ext>
            </a:extLst>
          </p:cNvPr>
          <p:cNvSpPr txBox="1"/>
          <p:nvPr/>
        </p:nvSpPr>
        <p:spPr>
          <a:xfrm>
            <a:off x="770627" y="4509432"/>
            <a:ext cx="101348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233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7BC153-DFBA-D85D-A3C3-4BD372C76001}"/>
              </a:ext>
            </a:extLst>
          </p:cNvPr>
          <p:cNvSpPr txBox="1"/>
          <p:nvPr/>
        </p:nvSpPr>
        <p:spPr>
          <a:xfrm>
            <a:off x="4778457" y="4509432"/>
            <a:ext cx="93647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233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22528B-A722-59EF-DE24-B5ED5F01EE93}"/>
              </a:ext>
            </a:extLst>
          </p:cNvPr>
          <p:cNvSpPr txBox="1"/>
          <p:nvPr/>
        </p:nvSpPr>
        <p:spPr>
          <a:xfrm>
            <a:off x="6783238" y="4509432"/>
            <a:ext cx="101348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233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7B88DF-A6B1-0297-05E1-5056DDF82B18}"/>
              </a:ext>
            </a:extLst>
          </p:cNvPr>
          <p:cNvSpPr txBox="1"/>
          <p:nvPr/>
        </p:nvSpPr>
        <p:spPr>
          <a:xfrm>
            <a:off x="10791068" y="4509432"/>
            <a:ext cx="93647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233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East</a:t>
            </a:r>
          </a:p>
        </p:txBody>
      </p:sp>
    </p:spTree>
    <p:extLst>
      <p:ext uri="{BB962C8B-B14F-4D97-AF65-F5344CB8AC3E}">
        <p14:creationId xmlns:p14="http://schemas.microsoft.com/office/powerpoint/2010/main" val="149099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>
            <a:extLst>
              <a:ext uri="{FF2B5EF4-FFF2-40B4-BE49-F238E27FC236}">
                <a16:creationId xmlns:a16="http://schemas.microsoft.com/office/drawing/2014/main" id="{B6025BA3-E581-C74F-A72A-AA31FA0D3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716" y="74236"/>
            <a:ext cx="914865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sz="2800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Hyrum Project Assignment</a:t>
            </a:r>
          </a:p>
          <a:p>
            <a:endParaRPr lang="en-US" sz="300" dirty="0">
              <a:solidFill>
                <a:srgbClr val="323399"/>
              </a:solidFill>
              <a:ea typeface="ＭＳ Ｐゴシック" charset="0"/>
            </a:endParaRPr>
          </a:p>
          <a:p>
            <a:r>
              <a:rPr lang="en-US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Part III (continued): Magnetic Data Investigation</a:t>
            </a:r>
          </a:p>
          <a:p>
            <a:pPr algn="l" eaLnBrk="0" hangingPunct="0"/>
            <a:endParaRPr lang="en-US" sz="300" dirty="0">
              <a:solidFill>
                <a:srgbClr val="323399"/>
              </a:solidFill>
              <a:latin typeface="Arial"/>
              <a:ea typeface="ＭＳ Ｐゴシック" charset="0"/>
              <a:cs typeface="Arial"/>
            </a:endParaRP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(III.1) The measurements were repeated four times at each site, and</a:t>
            </a: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  this allows for a drift estimate. Means and standard deviations after</a:t>
            </a: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  drift correction are given in the green cells in the spreadsheet.</a:t>
            </a: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  Discuss how the drift correction changes the means and standard</a:t>
            </a: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  deviations of the measurements. Does it seem like a significant</a:t>
            </a: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  improvement?</a:t>
            </a:r>
          </a:p>
        </p:txBody>
      </p:sp>
      <p:pic>
        <p:nvPicPr>
          <p:cNvPr id="2" name="Picture 1" descr="A graph with blue dots&#10;&#10;Description automatically generated">
            <a:extLst>
              <a:ext uri="{FF2B5EF4-FFF2-40B4-BE49-F238E27FC236}">
                <a16:creationId xmlns:a16="http://schemas.microsoft.com/office/drawing/2014/main" id="{52F39FEC-6E77-E4B7-E105-746C075D1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75" y="3259228"/>
            <a:ext cx="3931249" cy="3132140"/>
          </a:xfrm>
          <a:prstGeom prst="rect">
            <a:avLst/>
          </a:prstGeom>
        </p:spPr>
      </p:pic>
      <p:pic>
        <p:nvPicPr>
          <p:cNvPr id="4" name="Picture 3" descr="A graph with red dots&#10;&#10;Description automatically generated">
            <a:extLst>
              <a:ext uri="{FF2B5EF4-FFF2-40B4-BE49-F238E27FC236}">
                <a16:creationId xmlns:a16="http://schemas.microsoft.com/office/drawing/2014/main" id="{EE088CDB-2796-593E-39D5-7B8643486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431" y="3034598"/>
            <a:ext cx="5905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4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>
            <a:extLst>
              <a:ext uri="{FF2B5EF4-FFF2-40B4-BE49-F238E27FC236}">
                <a16:creationId xmlns:a16="http://schemas.microsoft.com/office/drawing/2014/main" id="{B6025BA3-E581-C74F-A72A-AA31FA0D3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82" y="220430"/>
            <a:ext cx="10310836" cy="641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r>
              <a:rPr lang="en-US" sz="2800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Hyrum Project Assignment</a:t>
            </a:r>
          </a:p>
          <a:p>
            <a:endParaRPr lang="en-US" sz="300" dirty="0">
              <a:solidFill>
                <a:srgbClr val="323399"/>
              </a:solidFill>
              <a:ea typeface="ＭＳ Ｐゴシック" charset="0"/>
            </a:endParaRPr>
          </a:p>
          <a:p>
            <a:r>
              <a:rPr lang="en-US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Part III (continued): Magnetic Data Investigation</a:t>
            </a:r>
          </a:p>
          <a:p>
            <a:pPr algn="l" eaLnBrk="0" hangingPunct="0"/>
            <a:endParaRPr lang="en-US" sz="300" dirty="0">
              <a:solidFill>
                <a:srgbClr val="323399"/>
              </a:solidFill>
              <a:latin typeface="Arial"/>
              <a:ea typeface="ＭＳ Ｐゴシック" charset="0"/>
              <a:cs typeface="Arial"/>
            </a:endParaRP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(III.2) We did not take GPS positions for any of our surveys, but you can find</a:t>
            </a: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  approximate longitude/latitude positions of the endpoints of the survey by</a:t>
            </a: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  clicking google maps at the </a:t>
            </a:r>
            <a:r>
              <a:rPr lang="en-US" sz="2300" dirty="0">
                <a:solidFill>
                  <a:srgbClr val="323399"/>
                </a:solidFill>
                <a:ea typeface="ＭＳ Ｐゴシック" charset="0"/>
                <a:hlinkClick r:id="rId2"/>
              </a:rPr>
              <a:t>link here </a:t>
            </a:r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(and look at the image on slide 3 of</a:t>
            </a: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  this assignment to see approximately where our profiles were). Using those </a:t>
            </a: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  </a:t>
            </a:r>
            <a:r>
              <a:rPr lang="en-US" sz="2300" dirty="0" err="1">
                <a:solidFill>
                  <a:srgbClr val="323399"/>
                </a:solidFill>
                <a:ea typeface="ＭＳ Ｐゴシック" charset="0"/>
              </a:rPr>
              <a:t>lat</a:t>
            </a:r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/</a:t>
            </a:r>
            <a:r>
              <a:rPr lang="en-US" sz="2300" dirty="0" err="1">
                <a:solidFill>
                  <a:srgbClr val="323399"/>
                </a:solidFill>
                <a:ea typeface="ＭＳ Ｐゴシック" charset="0"/>
              </a:rPr>
              <a:t>lons</a:t>
            </a:r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and assuming an elevation of 1415 m, find (and report!) the vertical</a:t>
            </a: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  components of the </a:t>
            </a:r>
            <a:r>
              <a:rPr lang="en-US" sz="2300" i="1" dirty="0">
                <a:solidFill>
                  <a:srgbClr val="323399"/>
                </a:solidFill>
                <a:ea typeface="ＭＳ Ｐゴシック" charset="0"/>
              </a:rPr>
              <a:t>World Magnetic Model</a:t>
            </a:r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at the eastern and western</a:t>
            </a: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  endpoints of the profile. Does it make sense to correct for variations in the</a:t>
            </a: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  </a:t>
            </a:r>
            <a:r>
              <a:rPr lang="en-US" sz="2300" i="1" dirty="0">
                <a:solidFill>
                  <a:srgbClr val="323399"/>
                </a:solidFill>
                <a:ea typeface="ＭＳ Ｐゴシック" charset="0"/>
              </a:rPr>
              <a:t>WMM</a:t>
            </a:r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along this profile? Why or why not?</a:t>
            </a:r>
          </a:p>
          <a:p>
            <a:pPr algn="l"/>
            <a:endParaRPr lang="en-US" sz="800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Note that the profile distance is positive toward the ~east, and the profile</a:t>
            </a: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  appears to be oriented approximately 5°N of true east (or 85°clockwise</a:t>
            </a: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  from true north). You will need to enter this information along with the </a:t>
            </a:r>
            <a:r>
              <a:rPr lang="en-US" sz="2300" i="1" dirty="0">
                <a:solidFill>
                  <a:srgbClr val="323399"/>
                </a:solidFill>
                <a:ea typeface="ＭＳ Ｐゴシック" charset="0"/>
              </a:rPr>
              <a:t>WMM</a:t>
            </a: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  inclination, declination and total field magnitude for the profile when you</a:t>
            </a: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  model the data in </a:t>
            </a:r>
            <a:r>
              <a:rPr lang="en-US" sz="2300" b="1" i="1" dirty="0" err="1">
                <a:solidFill>
                  <a:schemeClr val="tx2"/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rPr>
              <a:t>GravMag</a:t>
            </a:r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. We measured the vertical field anomaly, so</a:t>
            </a: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  you also will need to set to “Vertical Field” for the RMS misfit options in</a:t>
            </a:r>
          </a:p>
          <a:p>
            <a:pPr algn="l"/>
            <a:r>
              <a:rPr lang="en-US" sz="2300" dirty="0">
                <a:solidFill>
                  <a:srgbClr val="323399"/>
                </a:solidFill>
                <a:ea typeface="ＭＳ Ｐゴシック" charset="0"/>
              </a:rPr>
              <a:t>   the data window! </a:t>
            </a:r>
          </a:p>
        </p:txBody>
      </p:sp>
    </p:spTree>
    <p:extLst>
      <p:ext uri="{BB962C8B-B14F-4D97-AF65-F5344CB8AC3E}">
        <p14:creationId xmlns:p14="http://schemas.microsoft.com/office/powerpoint/2010/main" val="4162568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45488</TotalTime>
  <Words>1534</Words>
  <Application>Microsoft Macintosh PowerPoint</Application>
  <PresentationFormat>Widescreen</PresentationFormat>
  <Paragraphs>184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97</cp:revision>
  <cp:lastPrinted>2022-03-16T14:08:30Z</cp:lastPrinted>
  <dcterms:created xsi:type="dcterms:W3CDTF">2022-01-10T14:15:51Z</dcterms:created>
  <dcterms:modified xsi:type="dcterms:W3CDTF">2024-04-17T18:35:56Z</dcterms:modified>
</cp:coreProperties>
</file>