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319" r:id="rId3"/>
    <p:sldId id="317" r:id="rId4"/>
    <p:sldId id="326" r:id="rId5"/>
    <p:sldId id="320" r:id="rId6"/>
    <p:sldId id="321" r:id="rId7"/>
    <p:sldId id="327" r:id="rId8"/>
    <p:sldId id="303" r:id="rId9"/>
    <p:sldId id="329" r:id="rId10"/>
    <p:sldId id="330" r:id="rId11"/>
    <p:sldId id="328" r:id="rId12"/>
    <p:sldId id="318" r:id="rId13"/>
    <p:sldId id="281" r:id="rId14"/>
    <p:sldId id="32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9AC"/>
    <a:srgbClr val="323399"/>
    <a:srgbClr val="FB9491"/>
    <a:srgbClr val="A3A3E0"/>
    <a:srgbClr val="001CFF"/>
    <a:srgbClr val="A6A6A6"/>
    <a:srgbClr val="0046CD"/>
    <a:srgbClr val="0014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7840"/>
  </p:normalViewPr>
  <p:slideViewPr>
    <p:cSldViewPr snapToGrid="0" snapToObjects="1">
      <p:cViewPr varScale="1">
        <p:scale>
          <a:sx n="223" d="100"/>
          <a:sy n="223" d="100"/>
        </p:scale>
        <p:origin x="3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lowry/Desktop/Aconcagua/Courses/Applied_Geophysics/AppGeo_22/Clifton/Clifton_Mag_Da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lowry/Desktop/Aconcagua/Courses/Applied_Geophysics/AppGeo_22/Clifton/Clifton_Mag_Da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lowry/Desktop/Aconcagua/Courses/Applied_Geophysics/AppGeo_22/Clifton/Clifton_Mag_Da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rlowry/Desktop/Aconcagua/Courses/Applied_Geophysics/AppGeo_22/Clifton/Clifton_Mag_Da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Sheet1!$S$77:$S$79</c:f>
              <c:numCache>
                <c:formatCode>0.00</c:formatCode>
                <c:ptCount val="3"/>
                <c:pt idx="0">
                  <c:v>66.116389755756671</c:v>
                </c:pt>
                <c:pt idx="1">
                  <c:v>41.376910409665577</c:v>
                </c:pt>
                <c:pt idx="2">
                  <c:v>2.4556872894461597</c:v>
                </c:pt>
              </c:numCache>
            </c:numRef>
          </c:xVal>
          <c:yVal>
            <c:numRef>
              <c:f>Sheet1!$T$77:$T$79</c:f>
              <c:numCache>
                <c:formatCode>0.00</c:formatCode>
                <c:ptCount val="3"/>
                <c:pt idx="0">
                  <c:v>1725.1680000000001</c:v>
                </c:pt>
                <c:pt idx="1">
                  <c:v>1718.1576</c:v>
                </c:pt>
                <c:pt idx="2">
                  <c:v>1701.6984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775-514E-94D7-73C09434B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0038432"/>
        <c:axId val="724446096"/>
      </c:scatterChart>
      <c:valAx>
        <c:axId val="710038432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46096"/>
        <c:crosses val="autoZero"/>
        <c:crossBetween val="midCat"/>
      </c:valAx>
      <c:valAx>
        <c:axId val="724446096"/>
        <c:scaling>
          <c:orientation val="minMax"/>
          <c:max val="1730"/>
          <c:min val="170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038432"/>
        <c:crosses val="autoZero"/>
        <c:crossBetween val="midCat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solidFill>
                  <a:srgbClr val="FF0000"/>
                </a:solidFill>
              </a:ln>
              <a:effectLst/>
            </c:spPr>
          </c:marker>
          <c:xVal>
            <c:numRef>
              <c:f>Sheet1!$S$77:$S$79</c:f>
              <c:numCache>
                <c:formatCode>0.00</c:formatCode>
                <c:ptCount val="3"/>
                <c:pt idx="0">
                  <c:v>66.116389755756671</c:v>
                </c:pt>
                <c:pt idx="1">
                  <c:v>41.376910409665577</c:v>
                </c:pt>
                <c:pt idx="2">
                  <c:v>2.4556872894461597</c:v>
                </c:pt>
              </c:numCache>
            </c:numRef>
          </c:xVal>
          <c:yVal>
            <c:numRef>
              <c:f>Sheet1!$T$77:$T$79</c:f>
              <c:numCache>
                <c:formatCode>0.00</c:formatCode>
                <c:ptCount val="3"/>
                <c:pt idx="0">
                  <c:v>1725.1680000000001</c:v>
                </c:pt>
                <c:pt idx="1">
                  <c:v>1718.1576</c:v>
                </c:pt>
                <c:pt idx="2">
                  <c:v>1701.6984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B775-514E-94D7-73C09434B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0038432"/>
        <c:axId val="724446096"/>
      </c:scatterChart>
      <c:valAx>
        <c:axId val="710038432"/>
        <c:scaling>
          <c:orientation val="minMax"/>
        </c:scaling>
        <c:delete val="0"/>
        <c:axPos val="b"/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46096"/>
        <c:crosses val="autoZero"/>
        <c:crossBetween val="midCat"/>
      </c:valAx>
      <c:valAx>
        <c:axId val="724446096"/>
        <c:scaling>
          <c:orientation val="minMax"/>
          <c:max val="1730"/>
          <c:min val="1700"/>
        </c:scaling>
        <c:delete val="0"/>
        <c:axPos val="l"/>
        <c:numFmt formatCode="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0038432"/>
        <c:crosses val="autoZero"/>
        <c:crossBetween val="midCat"/>
        <c:majorUnit val="5"/>
      </c:valAx>
      <c:spPr>
        <a:noFill/>
        <a:ln>
          <a:solidFill>
            <a:schemeClr val="tx1"/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tx>
            <c:strRef>
              <c:f>Sheet1!$C$1</c:f>
              <c:strCache>
                <c:ptCount val="1"/>
                <c:pt idx="0">
                  <c:v>Y position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Sheet1!$B$2:$B$16</c:f>
              <c:numCache>
                <c:formatCode>General</c:formatCode>
                <c:ptCount val="15"/>
                <c:pt idx="0">
                  <c:v>-73.790062598388104</c:v>
                </c:pt>
                <c:pt idx="1">
                  <c:v>-47.4364053288378</c:v>
                </c:pt>
                <c:pt idx="2">
                  <c:v>-19.600173621263771</c:v>
                </c:pt>
                <c:pt idx="3">
                  <c:v>-8.8938510750252515</c:v>
                </c:pt>
                <c:pt idx="4">
                  <c:v>0</c:v>
                </c:pt>
                <c:pt idx="5">
                  <c:v>6.340986779419115</c:v>
                </c:pt>
                <c:pt idx="6">
                  <c:v>19.517935250350931</c:v>
                </c:pt>
                <c:pt idx="7">
                  <c:v>28.577120801445581</c:v>
                </c:pt>
                <c:pt idx="8">
                  <c:v>33.765381145589963</c:v>
                </c:pt>
                <c:pt idx="9">
                  <c:v>39.447946644482379</c:v>
                </c:pt>
                <c:pt idx="10">
                  <c:v>51.224714587198399</c:v>
                </c:pt>
                <c:pt idx="11">
                  <c:v>58.63677418355622</c:v>
                </c:pt>
                <c:pt idx="12">
                  <c:v>68.684100485239156</c:v>
                </c:pt>
                <c:pt idx="13">
                  <c:v>100.39080684365236</c:v>
                </c:pt>
                <c:pt idx="14">
                  <c:v>131.76809610477622</c:v>
                </c:pt>
              </c:numCache>
            </c:numRef>
          </c:xVal>
          <c:yVal>
            <c:numRef>
              <c:f>Sheet1!$C$2:$C$16</c:f>
              <c:numCache>
                <c:formatCode>General</c:formatCode>
                <c:ptCount val="15"/>
                <c:pt idx="0">
                  <c:v>-32.132644834431161</c:v>
                </c:pt>
                <c:pt idx="1">
                  <c:v>-20.791724111117048</c:v>
                </c:pt>
                <c:pt idx="2">
                  <c:v>-7.2269700213683219</c:v>
                </c:pt>
                <c:pt idx="3">
                  <c:v>-7.6721158619809389</c:v>
                </c:pt>
                <c:pt idx="4">
                  <c:v>0</c:v>
                </c:pt>
                <c:pt idx="5">
                  <c:v>0.32883852196524632</c:v>
                </c:pt>
                <c:pt idx="6">
                  <c:v>2.5577634383868904</c:v>
                </c:pt>
                <c:pt idx="7">
                  <c:v>8.005490357453187</c:v>
                </c:pt>
                <c:pt idx="8">
                  <c:v>10.117686778905476</c:v>
                </c:pt>
                <c:pt idx="9">
                  <c:v>13.898372232363736</c:v>
                </c:pt>
                <c:pt idx="10">
                  <c:v>20.235818873088217</c:v>
                </c:pt>
                <c:pt idx="11">
                  <c:v>27.240389855963727</c:v>
                </c:pt>
                <c:pt idx="12">
                  <c:v>26.906882619577182</c:v>
                </c:pt>
                <c:pt idx="13">
                  <c:v>30.798672614368996</c:v>
                </c:pt>
                <c:pt idx="14">
                  <c:v>16.010699305469437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D56-7747-95E0-B0F69CC80E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4691488"/>
        <c:axId val="84417504"/>
      </c:scatterChart>
      <c:valAx>
        <c:axId val="84691488"/>
        <c:scaling>
          <c:orientation val="minMax"/>
        </c:scaling>
        <c:delete val="0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417504"/>
        <c:crosses val="autoZero"/>
        <c:crossBetween val="midCat"/>
      </c:valAx>
      <c:valAx>
        <c:axId val="84417504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4691488"/>
        <c:crosses val="autoZero"/>
        <c:crossBetween val="midCat"/>
      </c:valAx>
      <c:spPr>
        <a:noFill/>
        <a:ln w="12700">
          <a:solidFill>
            <a:schemeClr val="tx1">
              <a:lumMod val="15000"/>
              <a:lumOff val="85000"/>
            </a:schemeClr>
          </a:solidFill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noFill/>
              <a:round/>
            </a:ln>
            <a:effectLst/>
          </c:spPr>
          <c:marker>
            <c:symbol val="circle"/>
            <c:size val="8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/>
            </c:spPr>
          </c:marker>
          <c:errBars>
            <c:errDir val="y"/>
            <c:errBarType val="both"/>
            <c:errValType val="cust"/>
            <c:noEndCap val="0"/>
            <c:plus>
              <c:numRef>
                <c:f>Sheet1!$J$2:$J$16</c:f>
                <c:numCache>
                  <c:formatCode>General</c:formatCode>
                  <c:ptCount val="15"/>
                  <c:pt idx="0">
                    <c:v>34.252215778169536</c:v>
                  </c:pt>
                  <c:pt idx="1">
                    <c:v>71.925060206539186</c:v>
                  </c:pt>
                  <c:pt idx="2">
                    <c:v>41.661904489764822</c:v>
                  </c:pt>
                  <c:pt idx="3">
                    <c:v>33.700360320244144</c:v>
                  </c:pt>
                  <c:pt idx="4">
                    <c:v>33.514389233794581</c:v>
                  </c:pt>
                  <c:pt idx="5">
                    <c:v>35.152727998183671</c:v>
                  </c:pt>
                  <c:pt idx="6">
                    <c:v>35.152727998183671</c:v>
                  </c:pt>
                  <c:pt idx="7">
                    <c:v>33.700360320244144</c:v>
                  </c:pt>
                  <c:pt idx="8">
                    <c:v>35.152727998183671</c:v>
                  </c:pt>
                  <c:pt idx="9">
                    <c:v>34.252215778169536</c:v>
                  </c:pt>
                  <c:pt idx="10">
                    <c:v>51.339208074475458</c:v>
                  </c:pt>
                  <c:pt idx="11">
                    <c:v>34.252215778169536</c:v>
                  </c:pt>
                  <c:pt idx="12">
                    <c:v>39.663765400101461</c:v>
                  </c:pt>
                  <c:pt idx="13">
                    <c:v>41.661904489764822</c:v>
                  </c:pt>
                  <c:pt idx="14">
                    <c:v>35.152727998183671</c:v>
                  </c:pt>
                </c:numCache>
              </c:numRef>
            </c:plus>
            <c:minus>
              <c:numRef>
                <c:f>Sheet1!$J$2:$J$16</c:f>
                <c:numCache>
                  <c:formatCode>General</c:formatCode>
                  <c:ptCount val="15"/>
                  <c:pt idx="0">
                    <c:v>34.252215778169536</c:v>
                  </c:pt>
                  <c:pt idx="1">
                    <c:v>71.925060206539186</c:v>
                  </c:pt>
                  <c:pt idx="2">
                    <c:v>41.661904489764822</c:v>
                  </c:pt>
                  <c:pt idx="3">
                    <c:v>33.700360320244144</c:v>
                  </c:pt>
                  <c:pt idx="4">
                    <c:v>33.514389233794581</c:v>
                  </c:pt>
                  <c:pt idx="5">
                    <c:v>35.152727998183671</c:v>
                  </c:pt>
                  <c:pt idx="6">
                    <c:v>35.152727998183671</c:v>
                  </c:pt>
                  <c:pt idx="7">
                    <c:v>33.700360320244144</c:v>
                  </c:pt>
                  <c:pt idx="8">
                    <c:v>35.152727998183671</c:v>
                  </c:pt>
                  <c:pt idx="9">
                    <c:v>34.252215778169536</c:v>
                  </c:pt>
                  <c:pt idx="10">
                    <c:v>51.339208074475458</c:v>
                  </c:pt>
                  <c:pt idx="11">
                    <c:v>34.252215778169536</c:v>
                  </c:pt>
                  <c:pt idx="12">
                    <c:v>39.663765400101461</c:v>
                  </c:pt>
                  <c:pt idx="13">
                    <c:v>41.661904489764822</c:v>
                  </c:pt>
                  <c:pt idx="14">
                    <c:v>35.152727998183671</c:v>
                  </c:pt>
                </c:numCache>
              </c:numRef>
            </c:minus>
            <c:spPr>
              <a:noFill/>
              <a:ln w="22225" cap="flat" cmpd="sng" algn="ctr">
                <a:solidFill>
                  <a:srgbClr val="FF0000"/>
                </a:solidFill>
                <a:round/>
              </a:ln>
              <a:effectLst/>
            </c:spPr>
          </c:errBars>
          <c:errBars>
            <c:errDir val="x"/>
            <c:errBarType val="both"/>
            <c:errValType val="fixedVal"/>
            <c:noEndCap val="0"/>
            <c:val val="1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xVal>
            <c:numRef>
              <c:f>Sheet1!$H$2:$H$16</c:f>
              <c:numCache>
                <c:formatCode>General</c:formatCode>
                <c:ptCount val="15"/>
                <c:pt idx="0">
                  <c:v>-80.459228769282959</c:v>
                </c:pt>
                <c:pt idx="1">
                  <c:v>-51.780620207124045</c:v>
                </c:pt>
                <c:pt idx="2">
                  <c:v>-20.820506034652585</c:v>
                </c:pt>
                <c:pt idx="3">
                  <c:v>-11.298346191951342</c:v>
                </c:pt>
                <c:pt idx="4">
                  <c:v>0</c:v>
                </c:pt>
                <c:pt idx="5">
                  <c:v>5.8892711704371763</c:v>
                </c:pt>
                <c:pt idx="6">
                  <c:v>18.778706460932291</c:v>
                </c:pt>
                <c:pt idx="7">
                  <c:v>29.289823646027539</c:v>
                </c:pt>
                <c:pt idx="8">
                  <c:v>34.885030911461925</c:v>
                </c:pt>
                <c:pt idx="9">
                  <c:v>41.631493076188313</c:v>
                </c:pt>
                <c:pt idx="10">
                  <c:v>54.982076266723553</c:v>
                </c:pt>
                <c:pt idx="11">
                  <c:v>64.655317849023504</c:v>
                </c:pt>
                <c:pt idx="12">
                  <c:v>73.626860417506805</c:v>
                </c:pt>
                <c:pt idx="13">
                  <c:v>104.02177491049849</c:v>
                </c:pt>
                <c:pt idx="14">
                  <c:v>126.2478332548136</c:v>
                </c:pt>
              </c:numCache>
            </c:numRef>
          </c:xVal>
          <c:yVal>
            <c:numRef>
              <c:f>Sheet1!$I$2:$I$16</c:f>
              <c:numCache>
                <c:formatCode>General</c:formatCode>
                <c:ptCount val="15"/>
                <c:pt idx="0">
                  <c:v>190</c:v>
                </c:pt>
                <c:pt idx="1">
                  <c:v>120</c:v>
                </c:pt>
                <c:pt idx="2">
                  <c:v>55</c:v>
                </c:pt>
                <c:pt idx="3">
                  <c:v>105</c:v>
                </c:pt>
                <c:pt idx="4">
                  <c:v>150</c:v>
                </c:pt>
                <c:pt idx="5">
                  <c:v>185</c:v>
                </c:pt>
                <c:pt idx="6">
                  <c:v>215</c:v>
                </c:pt>
                <c:pt idx="7">
                  <c:v>295</c:v>
                </c:pt>
                <c:pt idx="8">
                  <c:v>235</c:v>
                </c:pt>
                <c:pt idx="9">
                  <c:v>290</c:v>
                </c:pt>
                <c:pt idx="10">
                  <c:v>255</c:v>
                </c:pt>
                <c:pt idx="11">
                  <c:v>200</c:v>
                </c:pt>
                <c:pt idx="12">
                  <c:v>190</c:v>
                </c:pt>
                <c:pt idx="13">
                  <c:v>305</c:v>
                </c:pt>
                <c:pt idx="14">
                  <c:v>195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8EDE-904A-A7D3-4BAEEFC1B3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5025872"/>
        <c:axId val="114856896"/>
      </c:scatterChart>
      <c:valAx>
        <c:axId val="115025872"/>
        <c:scaling>
          <c:orientation val="minMax"/>
          <c:max val="130"/>
          <c:min val="-9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856896"/>
        <c:crossesAt val="0"/>
        <c:crossBetween val="midCat"/>
        <c:majorUnit val="20"/>
        <c:minorUnit val="10"/>
      </c:valAx>
      <c:valAx>
        <c:axId val="114856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5025872"/>
        <c:crossesAt val="-90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AD093-0389-CA48-9E5F-E8F7C95315DC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BC8ECB-8D36-A040-8E31-F92042CBEE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859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7641C-8CB9-5E41-99E9-C8A4BEF995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75745-1516-9449-BD5D-5F19438F0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40652-FEDB-2E4A-B8DB-D90538F9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76CB5-ACAD-3348-86C5-C0F68AE4C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46ECA-B641-4146-A4B1-EF4B92F85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4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36DF-AA04-A140-937E-CDCBF8686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CD5B59-2960-334C-86E7-79FEBCD875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BD3D-6EBF-7B4A-943E-1664A3022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70CA9-EBB3-4C4D-9DF2-BBA35921E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11DD3-EC20-FB4E-B26A-92E04175B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364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8F4168-24EA-3E4E-8ACE-B6E0C92C99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E97E59-05EB-9349-BFD2-32D596508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31616D-3542-364D-8C26-292EBFE1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D3A45-BBC3-FB46-B4F0-F7F78F6B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F114F-8D5C-F346-83EE-7EB807C6F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9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6230B-D4A4-4A4B-AC84-D15E8A05B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58D13-1B7D-FC4F-9230-0BAFF05B9A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CDAED-29B6-8F40-BE23-E666DB19A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406FF-6B3C-1148-95A5-C38431D2B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109295-452E-9E43-90DE-F16C7BB84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115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CF45-13C7-DF4B-8D24-5AA039069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E01534-D0C7-CF42-9F6A-93B466CA36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80413-86EE-9B4F-959C-6887E6C60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8DE4F0-18B4-C64F-9A26-D6E972B7C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1AFF24-BD71-D144-AA77-B5B6E31BD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68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353C0-BED1-DF47-A9D7-9423B0D5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6AC81-0124-BD41-9575-839086ADD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06F59-1CDB-324E-9AAD-DB2052CC58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6CB5CF-988B-E245-A99B-0E4A36AAE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0CCF9-5BEA-B84D-B89C-7D0D88561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17CED7-6555-FD4A-9ED8-43D78DA20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94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20F37-26B4-D44A-9D78-533C4E2B7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B72A02-74FA-7044-BC9D-A5944D82BA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D9D3CA-B505-0240-BBC2-0DC01666B1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2667049-29B4-7047-8883-82B771138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DD144-A084-1B45-A947-CF94660E01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5A7335-BAF3-9B40-B61F-413CA4905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3EF31F-D030-E84C-90A4-9AA3EAF99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8595ED-A46A-CC41-A929-E74A1764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8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E33BC-2237-1949-B72F-6488522D9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A7C5-0FB4-DF42-AA3A-41B7E6241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5F252-D71B-F645-8957-78B60BB3E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42DB99-6BC5-7147-A3B8-9ECA8BC5D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150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ABEBD7-6E81-9E41-A883-0492E4BD6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067740-1648-3148-92B8-61D3B6ADB2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67BDC9-5E9B-5542-AC3E-95238D475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7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26C50-171B-494C-B3CB-91D669296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04CFC7-5E2F-9D45-A557-79DAD6EA2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01FE0-0E17-7C4E-AB50-5AF31E8F14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4E894-C0B8-E447-A926-053A62843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93B9A-6F22-9F4F-9196-4B5F27D2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9AF896-7BFA-974A-A63A-F686B2182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95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1CDB9-F651-004C-BE28-60334419E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812B5C-5229-6748-A227-72E6BA0C46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4E979C-3B27-354A-8C50-8E7B40FA9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B2BF51-7953-8147-A3F2-9DD98B238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DB73BB-B534-DE4D-A2F6-7F002FCE7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5022B-B707-E145-A298-1543E7A73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42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FF541-98F2-C047-A9B1-FAAA4077E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0EB22A-A9D8-AB44-BB89-9054E98FA0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D24AA3-1AE0-E14C-81EC-B1EA2A68D1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00C9-8BFE-814F-993B-E78ED40E45EE}" type="datetimeFigureOut">
              <a:rPr lang="en-US" smtClean="0"/>
              <a:t>4/15/26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003DE-AB5F-A345-820A-F38DC09AD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AACEE-6833-E44C-A086-C16D4C7A74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74AC6-6DF5-3C48-A5DF-1BC2A9DEAC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47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 Box 5">
            <a:extLst>
              <a:ext uri="{FF2B5EF4-FFF2-40B4-BE49-F238E27FC236}">
                <a16:creationId xmlns:a16="http://schemas.microsoft.com/office/drawing/2014/main" id="{16E93722-763D-1D46-9546-23B156640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2256" y="44484"/>
            <a:ext cx="516827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Geology 5660/6660</a:t>
            </a:r>
          </a:p>
          <a:p>
            <a:pPr algn="ctr"/>
            <a:r>
              <a:rPr lang="en-US" sz="3600" i="1" dirty="0">
                <a:solidFill>
                  <a:srgbClr val="0039AC"/>
                </a:solidFill>
                <a:latin typeface="Arial Black" charset="0"/>
              </a:rPr>
              <a:t>Applied Geophysics</a:t>
            </a:r>
            <a:endParaRPr lang="en-US" sz="3600" i="1" u="sng" dirty="0">
              <a:solidFill>
                <a:srgbClr val="0039AC"/>
              </a:solidFill>
              <a:latin typeface="Arial Black" charset="0"/>
            </a:endParaRPr>
          </a:p>
        </p:txBody>
      </p:sp>
      <p:sp>
        <p:nvSpPr>
          <p:cNvPr id="98" name="Text Box 26">
            <a:extLst>
              <a:ext uri="{FF2B5EF4-FFF2-40B4-BE49-F238E27FC236}">
                <a16:creationId xmlns:a16="http://schemas.microsoft.com/office/drawing/2014/main" id="{181B4ABE-5339-9E43-82AD-1C9ABAAF7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4426" y="76200"/>
            <a:ext cx="189667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 Apr 2026</a:t>
            </a: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Project</a:t>
            </a:r>
          </a:p>
        </p:txBody>
      </p:sp>
      <p:sp>
        <p:nvSpPr>
          <p:cNvPr id="99" name="Text Box 27">
            <a:extLst>
              <a:ext uri="{FF2B5EF4-FFF2-40B4-BE49-F238E27FC236}">
                <a16:creationId xmlns:a16="http://schemas.microsoft.com/office/drawing/2014/main" id="{258613F9-C885-C74F-AD5B-C7B35EA24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7678" y="6398223"/>
            <a:ext cx="27549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0039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A.R. Lowry 2026</a:t>
            </a:r>
            <a:endParaRPr lang="en-US" sz="2400" dirty="0">
              <a:solidFill>
                <a:srgbClr val="0039AC"/>
              </a:solidFill>
              <a:latin typeface="Arial" panose="020B0604020202020204" pitchFamily="34" charset="0"/>
              <a:ea typeface="ヒラギノ角ゴ Pro W3" charset="0"/>
              <a:cs typeface="Arial" panose="020B0604020202020204" pitchFamily="34" charset="0"/>
            </a:endParaRPr>
          </a:p>
        </p:txBody>
      </p:sp>
      <p:sp>
        <p:nvSpPr>
          <p:cNvPr id="17" name="Text Box 78">
            <a:extLst>
              <a:ext uri="{FF2B5EF4-FFF2-40B4-BE49-F238E27FC236}">
                <a16:creationId xmlns:a16="http://schemas.microsoft.com/office/drawing/2014/main" id="{7BCCAE15-2846-034D-B433-A8EA76446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0141" y="2644170"/>
            <a:ext cx="487171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Final Project Assignment</a:t>
            </a:r>
          </a:p>
          <a:p>
            <a:pPr algn="l"/>
            <a:r>
              <a:rPr lang="en-US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Smithfield Dry Canyon Fault</a:t>
            </a:r>
          </a:p>
          <a:p>
            <a:pPr algn="l"/>
            <a:r>
              <a:rPr lang="en-US" i="1" dirty="0">
                <a:solidFill>
                  <a:srgbClr val="FF0000"/>
                </a:solidFill>
                <a:latin typeface="Arial Black" charset="0"/>
                <a:ea typeface="ＭＳ Ｐゴシック" charset="0"/>
              </a:rPr>
              <a:t>&amp; Dayton-Oxford Fault Data</a:t>
            </a:r>
            <a:endParaRPr lang="en-US" dirty="0">
              <a:solidFill>
                <a:srgbClr val="FF0000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chemeClr val="accent2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Due 5:00 pm, Tues April 28</a:t>
            </a:r>
          </a:p>
        </p:txBody>
      </p:sp>
    </p:spTree>
    <p:extLst>
      <p:ext uri="{BB962C8B-B14F-4D97-AF65-F5344CB8AC3E}">
        <p14:creationId xmlns:p14="http://schemas.microsoft.com/office/powerpoint/2010/main" val="359845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1EDAD-1A02-10A5-AD8D-521B4B52D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>
            <a:extLst>
              <a:ext uri="{FF2B5EF4-FFF2-40B4-BE49-F238E27FC236}">
                <a16:creationId xmlns:a16="http://schemas.microsoft.com/office/drawing/2014/main" id="{0473A7F7-B2EF-510C-1351-BC7E5931FE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567" y="61497"/>
            <a:ext cx="11323164" cy="65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II: Smithfield-DC Magnetic Investigation 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(II.3) Model the data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as a simple three- or four-vertex polygon 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using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en-US" i="1" dirty="0" err="1">
                <a:solidFill>
                  <a:schemeClr val="tx2"/>
                </a:solidFill>
                <a:ea typeface="ＭＳ Ｐゴシック" charset="0"/>
              </a:rPr>
              <a:t>GravMag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. The polygon should look like what you would expect from a low-angle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normal fault hanging-wall, with either a positive or negative susceptibility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anomaly. (Your write-up should include images of all windows). We measured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the vertical field anomaly, so you need to set to 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Vertical Field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for the RMS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misfit options in the data window!  Also you need to enter the azimuth of the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profile you calculated in part III.2. In preferences, check 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Use uncertainties</a:t>
            </a:r>
            <a:r>
              <a:rPr lang="ja-JP" altLang="en-US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&amp;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Enter magnetic field</a:t>
            </a:r>
            <a:r>
              <a:rPr lang="ja-JP" altLang="en-US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. All of these (</a:t>
            </a:r>
            <a:r>
              <a:rPr lang="en-US" dirty="0" err="1">
                <a:solidFill>
                  <a:srgbClr val="0039AC"/>
                </a:solidFill>
                <a:ea typeface="ＭＳ Ｐゴシック" charset="0"/>
              </a:rPr>
              <a:t>azm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, main field, </a:t>
            </a:r>
            <a:r>
              <a:rPr lang="en-US" dirty="0" err="1">
                <a:solidFill>
                  <a:srgbClr val="0039AC"/>
                </a:solidFill>
                <a:ea typeface="ＭＳ Ｐゴシック" charset="0"/>
              </a:rPr>
              <a:t>etc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) should be reported in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your write-up. Does the shape of a simple induced magnetization polygon look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similar to the variation of the measurements?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(II.4) Systematically vary magnetic susceptibility, polygon position, &amp; shape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(and remanent magnetization, if you can make a case for why this might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matter) to minimize the misfit.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(II.5) Does your best-fit model support the idea that this is real signal caused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by subsurface properties?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2788470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7E13D6-E943-B40F-DB93-C662E298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>
            <a:extLst>
              <a:ext uri="{FF2B5EF4-FFF2-40B4-BE49-F238E27FC236}">
                <a16:creationId xmlns:a16="http://schemas.microsoft.com/office/drawing/2014/main" id="{5C097AE0-D001-9116-47C8-701149706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3618" y="1136065"/>
            <a:ext cx="9204764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28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3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sz="28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III: Dayton-Oxford Magnetic Investigation</a:t>
            </a:r>
          </a:p>
          <a:p>
            <a:pPr algn="l" eaLnBrk="0" hangingPunct="0"/>
            <a:endParaRPr lang="en-US" sz="3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(III) Download the Excel spreadsheet from the website. The file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contains all raw data below the black bar, </a:t>
            </a:r>
            <a:r>
              <a:rPr lang="en-US" sz="2300" b="1" i="1" dirty="0">
                <a:solidFill>
                  <a:srgbClr val="0039AC"/>
                </a:solidFill>
                <a:latin typeface="Arial Black" panose="020B0604020202020204" pitchFamily="34" charset="0"/>
                <a:ea typeface="ＭＳ Ｐゴシック" charset="0"/>
                <a:cs typeface="Arial Black" panose="020B0604020202020204" pitchFamily="34" charset="0"/>
              </a:rPr>
              <a:t>except  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that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the longitude positions were adjusted slightly to ~correct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errors at sites 4 &amp; 13.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(III.1) Find (and report!) the vertical components of the </a:t>
            </a:r>
            <a:r>
              <a:rPr lang="en-US" sz="2300" i="1" dirty="0">
                <a:solidFill>
                  <a:schemeClr val="tx2"/>
                </a:solidFill>
                <a:ea typeface="ＭＳ Ｐゴシック" charset="0"/>
              </a:rPr>
              <a:t>WMM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at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the four extremal (N, E, S, W-most) points in the profile.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(Elevations were derived from calculations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in ESRI using a DEM). Does it make sense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to correct for variations in the </a:t>
            </a:r>
            <a:r>
              <a:rPr lang="en-US" sz="2300" i="1" dirty="0">
                <a:solidFill>
                  <a:schemeClr val="tx2"/>
                </a:solidFill>
                <a:ea typeface="ＭＳ Ｐゴシック" charset="0"/>
              </a:rPr>
              <a:t>WMM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along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this profile? Why or why not?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AD23688-7EB0-EFBB-C207-AFE0057C937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585" t="23232" r="24861" b="24893"/>
          <a:stretch/>
        </p:blipFill>
        <p:spPr>
          <a:xfrm>
            <a:off x="7563026" y="4333801"/>
            <a:ext cx="3066874" cy="1283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4289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>
            <a:extLst>
              <a:ext uri="{FF2B5EF4-FFF2-40B4-BE49-F238E27FC236}">
                <a16:creationId xmlns:a16="http://schemas.microsoft.com/office/drawing/2014/main" id="{B6025BA3-E581-C74F-A72A-AA31FA0D3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4954" y="88900"/>
            <a:ext cx="8105296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IV: Oxford-Dayton Magnetic Investigation</a:t>
            </a:r>
          </a:p>
          <a:p>
            <a:pPr algn="l" eaLnBrk="0" hangingPunct="0"/>
            <a:endParaRPr lang="en-US" sz="6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47F9ADB7-BE5F-7641-AD9B-FD673112BBF0}"/>
              </a:ext>
            </a:extLst>
          </p:cNvPr>
          <p:cNvSpPr txBox="1">
            <a:spLocks/>
          </p:cNvSpPr>
          <p:nvPr/>
        </p:nvSpPr>
        <p:spPr bwMode="auto">
          <a:xfrm>
            <a:off x="8757461" y="2042077"/>
            <a:ext cx="2066591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dirty="0">
                <a:solidFill>
                  <a:srgbClr val="0039AC"/>
                </a:solidFill>
              </a:rPr>
              <a:t>(Note: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Profile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distance is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positive-~W;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zero is at the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reverse (E)</a:t>
            </a:r>
          </a:p>
          <a:p>
            <a:pPr algn="l"/>
            <a:r>
              <a:rPr lang="en-US" dirty="0" err="1">
                <a:solidFill>
                  <a:srgbClr val="0039AC"/>
                </a:solidFill>
              </a:rPr>
              <a:t>shotpoint</a:t>
            </a:r>
            <a:endParaRPr lang="en-US" dirty="0">
              <a:solidFill>
                <a:srgbClr val="0039AC"/>
              </a:solidFill>
            </a:endParaRPr>
          </a:p>
          <a:p>
            <a:pPr algn="l"/>
            <a:r>
              <a:rPr lang="en-US" dirty="0">
                <a:solidFill>
                  <a:srgbClr val="0039AC"/>
                </a:solidFill>
              </a:rPr>
              <a:t>of the seismic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profile!)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769065C-9378-B74C-A07B-2907ED8C38D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6960285"/>
              </p:ext>
            </p:extLst>
          </p:nvPr>
        </p:nvGraphicFramePr>
        <p:xfrm>
          <a:off x="1403745" y="1249626"/>
          <a:ext cx="7226300" cy="518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94B47A8-7BAA-7044-8EDC-033C3775FA38}"/>
              </a:ext>
            </a:extLst>
          </p:cNvPr>
          <p:cNvSpPr txBox="1"/>
          <p:nvPr/>
        </p:nvSpPr>
        <p:spPr>
          <a:xfrm rot="16200000">
            <a:off x="624457" y="3538930"/>
            <a:ext cx="9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ymbol" pitchFamily="2" charset="2"/>
              </a:rPr>
              <a:t>D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dirty="0"/>
              <a:t> (</a:t>
            </a:r>
            <a:r>
              <a:rPr lang="en-US" sz="2400" dirty="0">
                <a:latin typeface="Symbol" pitchFamily="2" charset="2"/>
              </a:rPr>
              <a:t>g</a:t>
            </a:r>
            <a:r>
              <a:rPr lang="en-US" sz="24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5585CC-4228-4349-BCD4-43CB8C18EBF8}"/>
              </a:ext>
            </a:extLst>
          </p:cNvPr>
          <p:cNvSpPr txBox="1"/>
          <p:nvPr/>
        </p:nvSpPr>
        <p:spPr>
          <a:xfrm>
            <a:off x="3780917" y="6373615"/>
            <a:ext cx="2634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Profile Distance (m)</a:t>
            </a:r>
          </a:p>
        </p:txBody>
      </p:sp>
    </p:spTree>
    <p:extLst>
      <p:ext uri="{BB962C8B-B14F-4D97-AF65-F5344CB8AC3E}">
        <p14:creationId xmlns:p14="http://schemas.microsoft.com/office/powerpoint/2010/main" val="3571915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>
            <a:extLst>
              <a:ext uri="{FF2B5EF4-FFF2-40B4-BE49-F238E27FC236}">
                <a16:creationId xmlns:a16="http://schemas.microsoft.com/office/drawing/2014/main" id="{0774693D-10E6-3D47-B658-7EEB98476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6668" y="135792"/>
            <a:ext cx="9762224" cy="65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III: Dayton-Oxford Magnetic Investigation 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(III.2) Model the data </a:t>
            </a:r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as a simple four-vertex polygon 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using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en-US" i="1" dirty="0" err="1">
                <a:solidFill>
                  <a:schemeClr val="tx2"/>
                </a:solidFill>
                <a:ea typeface="ＭＳ Ｐゴシック" charset="0"/>
              </a:rPr>
              <a:t>GravMag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. (Your write-up should include images of all windows). We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measured the vertical field anomaly, so you need to set to </a:t>
            </a:r>
            <a:r>
              <a:rPr lang="ja-JP" altLang="en-US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Vertical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Field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for the RMS misfit options in the data window! The azimuth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of this profile was –65</a:t>
            </a:r>
            <a:r>
              <a:rPr lang="en-US" kern="0" spc="-1000" dirty="0">
                <a:solidFill>
                  <a:srgbClr val="0039AC"/>
                </a:solidFill>
                <a:ea typeface="ＭＳ Ｐゴシック" charset="0"/>
              </a:rPr>
              <a:t>°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from true north, which should be entered in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the model window. In preferences, check 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Use uncertainties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&amp; </a:t>
            </a:r>
          </a:p>
          <a:p>
            <a:pPr algn="l"/>
            <a:r>
              <a:rPr lang="en-US" altLang="ja-JP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ja-JP" altLang="en-US">
                <a:solidFill>
                  <a:srgbClr val="0039AC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Enter magnetic field</a:t>
            </a:r>
            <a:r>
              <a:rPr lang="ja-JP" altLang="en-US" dirty="0">
                <a:solidFill>
                  <a:srgbClr val="0039AC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. All of these (</a:t>
            </a:r>
            <a:r>
              <a:rPr lang="en-US" dirty="0" err="1">
                <a:solidFill>
                  <a:srgbClr val="0039AC"/>
                </a:solidFill>
                <a:ea typeface="ＭＳ Ｐゴシック" charset="0"/>
              </a:rPr>
              <a:t>azm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, main field, </a:t>
            </a:r>
            <a:r>
              <a:rPr lang="en-US" dirty="0" err="1">
                <a:solidFill>
                  <a:srgbClr val="0039AC"/>
                </a:solidFill>
                <a:ea typeface="ＭＳ Ｐゴシック" charset="0"/>
              </a:rPr>
              <a:t>etc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) should be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reported in your write-up. Does the shape of a simple induced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magnetization polygon look similar to the variation of the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measurements?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(III.3) Systematically vary the magnetic susceptibility, polygon position,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&amp; shape (and remanent magnetization, if you can make a case for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why this might matter) to minimize the misfit.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(III.4) Does your best-fit model support the idea that this is real signal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caused by subsurface properties? Why or why not?</a:t>
            </a:r>
          </a:p>
        </p:txBody>
      </p:sp>
    </p:spTree>
    <p:extLst>
      <p:ext uri="{BB962C8B-B14F-4D97-AF65-F5344CB8AC3E}">
        <p14:creationId xmlns:p14="http://schemas.microsoft.com/office/powerpoint/2010/main" val="8639628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EFB19390-A896-4858-1C0F-1E8E659D6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6545" y="89625"/>
            <a:ext cx="9598910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IV: Synthesis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Now, from the combination of the magnetic and seismic data with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any additional resources you have that pertain to the problem: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(IV.1) Does the Smithfield Dry Canyon magnetic data appear to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reflect differences in magnetic susceptibility of Paleozoic and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Tertiary </a:t>
            </a:r>
            <a:r>
              <a:rPr lang="en-US" dirty="0" err="1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seds</a:t>
            </a:r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across a low angle normal fault? Why, or why not?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(IV.2) What (if anything) do the combined measurements tell us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about the Oxford-Dayton site that we could not glean from one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type of geophysical measurement alone?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(IV.3) What are your combined interpretations of the subsurface at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the field sites? Do they match your expectations of what you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thought we’d find before you worked up the data?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(IV.4) The Dayton-Oxford site landowners were particularly interested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in whether the data could be used to inform where best put a water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well for cabins they were building nearby. Where would you</a:t>
            </a:r>
          </a:p>
          <a:p>
            <a:pPr algn="l"/>
            <a:r>
              <a:rPr lang="en-US" dirty="0">
                <a:solidFill>
                  <a:srgbClr val="0039AC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  recommend drilling, and why?</a:t>
            </a:r>
          </a:p>
          <a:p>
            <a:pPr algn="l" eaLnBrk="0" hangingPunct="0"/>
            <a:endParaRPr lang="en-US" sz="6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236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B17A3EE-5063-ED20-3CF3-5D8E421F65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77" y="1139091"/>
            <a:ext cx="5811943" cy="3383280"/>
          </a:xfrm>
          <a:prstGeom prst="rect">
            <a:avLst/>
          </a:prstGeom>
        </p:spPr>
      </p:pic>
      <p:sp>
        <p:nvSpPr>
          <p:cNvPr id="4" name="Text Box 3">
            <a:extLst>
              <a:ext uri="{FF2B5EF4-FFF2-40B4-BE49-F238E27FC236}">
                <a16:creationId xmlns:a16="http://schemas.microsoft.com/office/drawing/2014/main" id="{BFA34263-1032-8EB6-55D2-AD5C949F9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601" y="120432"/>
            <a:ext cx="9876422" cy="69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I: Dayton-Oxford Fault Seismic Investigation</a:t>
            </a: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endParaRPr lang="en-US" sz="1000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The data shown above were collected on a hillslope above a dairy farm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near Clifton, Idaho in 2022. Owners were interested in knowing where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the fault was, and where the best location might be to drill a water well.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Data files are linked on the course website! You’ll want to use the RAS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software to redisplay and pick the first arrivals from individual traces of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the data. Picks will be saved in ascii text files!</a:t>
            </a:r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EC45692-6CD1-BF15-F701-320C19306017}"/>
              </a:ext>
            </a:extLst>
          </p:cNvPr>
          <p:cNvSpPr txBox="1">
            <a:spLocks/>
          </p:cNvSpPr>
          <p:nvPr/>
        </p:nvSpPr>
        <p:spPr bwMode="auto">
          <a:xfrm>
            <a:off x="475811" y="4021461"/>
            <a:ext cx="296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dirty="0">
                <a:solidFill>
                  <a:srgbClr val="0039AC"/>
                </a:solidFill>
                <a:latin typeface="Arial Black" charset="0"/>
              </a:rPr>
              <a:t>W to E (Forward)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AF5B33E-BC96-90DC-838A-0612CC8CD8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4517" y="1139091"/>
            <a:ext cx="5659556" cy="3383280"/>
          </a:xfrm>
          <a:prstGeom prst="rect">
            <a:avLst/>
          </a:prstGeom>
        </p:spPr>
      </p:pic>
      <p:sp>
        <p:nvSpPr>
          <p:cNvPr id="8" name="Text Box 9">
            <a:extLst>
              <a:ext uri="{FF2B5EF4-FFF2-40B4-BE49-F238E27FC236}">
                <a16:creationId xmlns:a16="http://schemas.microsoft.com/office/drawing/2014/main" id="{29D364E8-A56E-B433-2B61-6B834C2D84B2}"/>
              </a:ext>
            </a:extLst>
          </p:cNvPr>
          <p:cNvSpPr txBox="1">
            <a:spLocks/>
          </p:cNvSpPr>
          <p:nvPr/>
        </p:nvSpPr>
        <p:spPr bwMode="auto">
          <a:xfrm>
            <a:off x="8917919" y="4021461"/>
            <a:ext cx="294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blipFill dpi="0" rotWithShape="0">
                  <a:blip r:embed="rId4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dirty="0">
                <a:solidFill>
                  <a:srgbClr val="0039AC"/>
                </a:solidFill>
                <a:latin typeface="Arial Black" charset="0"/>
              </a:rPr>
              <a:t>E to W (Reverse)</a:t>
            </a:r>
          </a:p>
        </p:txBody>
      </p:sp>
    </p:spTree>
    <p:extLst>
      <p:ext uri="{BB962C8B-B14F-4D97-AF65-F5344CB8AC3E}">
        <p14:creationId xmlns:p14="http://schemas.microsoft.com/office/powerpoint/2010/main" val="381587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08C745E4-5E36-06A1-BD57-CE8DEE7FD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5316" y="149007"/>
            <a:ext cx="10381368" cy="65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I: Dayton-Oxford Seismic Investigation (Continued)</a:t>
            </a:r>
          </a:p>
          <a:p>
            <a:pPr algn="l"/>
            <a:endParaRPr lang="en-US" sz="800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(I.1) Pick first arrivals for each record. I recommend looking at both forward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and reverse sections (remembering reciprocity!) before finalizing &amp;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modeling your picks. Remember you don’t need to populate every pick in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en-US" i="1" dirty="0">
                <a:solidFill>
                  <a:srgbClr val="002060"/>
                </a:solidFill>
                <a:ea typeface="ＭＳ Ｐゴシック" charset="0"/>
              </a:rPr>
              <a:t>Refract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… Model only the picks you are confident in!</a:t>
            </a:r>
          </a:p>
          <a:p>
            <a:pPr algn="l"/>
            <a:endParaRPr lang="en-US" sz="8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(I.2) First, model the data in </a:t>
            </a:r>
            <a:r>
              <a:rPr lang="en-US" i="1" dirty="0">
                <a:solidFill>
                  <a:srgbClr val="002060"/>
                </a:solidFill>
                <a:ea typeface="ＭＳ Ｐゴシック" charset="0"/>
              </a:rPr>
              <a:t>Refract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assuming a 3 m spacing and 3 m shot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offset. Your project report should include screenshots of all four of the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</a:t>
            </a:r>
            <a:r>
              <a:rPr lang="en-US" i="1" dirty="0">
                <a:solidFill>
                  <a:srgbClr val="002060"/>
                </a:solidFill>
                <a:ea typeface="ＭＳ Ｐゴシック" charset="0"/>
              </a:rPr>
              <a:t>Refract</a:t>
            </a:r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windows.</a:t>
            </a:r>
          </a:p>
          <a:p>
            <a:pPr algn="l"/>
            <a:endParaRPr lang="en-US" sz="8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(I.2.i) Topographic elevation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along the profile was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estimated from a DEM.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What effect do you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expect topography to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have on arrival times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and/or your model?</a:t>
            </a:r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94DB2B7-54F1-9C79-E31F-DB42AE944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27627192"/>
              </p:ext>
            </p:extLst>
          </p:nvPr>
        </p:nvGraphicFramePr>
        <p:xfrm>
          <a:off x="5450471" y="3655249"/>
          <a:ext cx="4538869" cy="2670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61688C-F187-2185-981C-D0FF6511C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298159"/>
              </p:ext>
            </p:extLst>
          </p:nvPr>
        </p:nvGraphicFramePr>
        <p:xfrm>
          <a:off x="7930276" y="5124560"/>
          <a:ext cx="15748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241">
                  <a:extLst>
                    <a:ext uri="{9D8B030D-6E8A-4147-A177-3AD203B41FA5}">
                      <a16:colId xmlns:a16="http://schemas.microsoft.com/office/drawing/2014/main" val="1104231127"/>
                    </a:ext>
                  </a:extLst>
                </a:gridCol>
                <a:gridCol w="673559">
                  <a:extLst>
                    <a:ext uri="{9D8B030D-6E8A-4147-A177-3AD203B41FA5}">
                      <a16:colId xmlns:a16="http://schemas.microsoft.com/office/drawing/2014/main" val="7229619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Profile Dist (m)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Elev (m)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57930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66.12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1725.17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403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1718.16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0098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1701.70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281944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3CF56C3-9C21-A5E9-B53B-E4D3D6EB1169}"/>
              </a:ext>
            </a:extLst>
          </p:cNvPr>
          <p:cNvSpPr txBox="1"/>
          <p:nvPr/>
        </p:nvSpPr>
        <p:spPr>
          <a:xfrm>
            <a:off x="5971930" y="3927873"/>
            <a:ext cx="1858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(Profile distances</a:t>
            </a:r>
          </a:p>
          <a:p>
            <a:r>
              <a:rPr lang="en-US" dirty="0"/>
              <a:t>are relative to the</a:t>
            </a:r>
          </a:p>
          <a:p>
            <a:r>
              <a:rPr lang="en-US" dirty="0"/>
              <a:t>East shot point)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EAF9FA-A2CF-4E6F-3F99-03B4C4366FB0}"/>
              </a:ext>
            </a:extLst>
          </p:cNvPr>
          <p:cNvSpPr txBox="1"/>
          <p:nvPr/>
        </p:nvSpPr>
        <p:spPr>
          <a:xfrm>
            <a:off x="6863612" y="6165597"/>
            <a:ext cx="2006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Profile distance (m)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54A0F2-FED1-F1F2-B702-C450C2362EF1}"/>
              </a:ext>
            </a:extLst>
          </p:cNvPr>
          <p:cNvSpPr txBox="1"/>
          <p:nvPr/>
        </p:nvSpPr>
        <p:spPr>
          <a:xfrm rot="16200000">
            <a:off x="4620208" y="4569657"/>
            <a:ext cx="142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Elevation (m)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5F16F9-A4DB-BE4C-CD23-B3E2C4A5B23C}"/>
              </a:ext>
            </a:extLst>
          </p:cNvPr>
          <p:cNvSpPr txBox="1"/>
          <p:nvPr/>
        </p:nvSpPr>
        <p:spPr>
          <a:xfrm rot="16200000">
            <a:off x="5494848" y="5285274"/>
            <a:ext cx="10209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(geophone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0ADEBB-6CDA-2ACE-1D04-7286BC197429}"/>
              </a:ext>
            </a:extLst>
          </p:cNvPr>
          <p:cNvSpPr txBox="1"/>
          <p:nvPr/>
        </p:nvSpPr>
        <p:spPr>
          <a:xfrm rot="16200000">
            <a:off x="9021356" y="4523276"/>
            <a:ext cx="1099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(geophone 24)</a:t>
            </a:r>
          </a:p>
        </p:txBody>
      </p:sp>
    </p:spTree>
    <p:extLst>
      <p:ext uri="{BB962C8B-B14F-4D97-AF65-F5344CB8AC3E}">
        <p14:creationId xmlns:p14="http://schemas.microsoft.com/office/powerpoint/2010/main" val="4138028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>
            <a:extLst>
              <a:ext uri="{FF2B5EF4-FFF2-40B4-BE49-F238E27FC236}">
                <a16:creationId xmlns:a16="http://schemas.microsoft.com/office/drawing/2014/main" id="{08C745E4-5E36-06A1-BD57-CE8DEE7FD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23" y="320457"/>
            <a:ext cx="8105296" cy="5970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I: Seismic Investigation (Continued)</a:t>
            </a:r>
          </a:p>
          <a:p>
            <a:pPr algn="l"/>
            <a:endParaRPr lang="en-US" sz="800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(i.2.ii) Also implicit in the GPS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positions is that the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horizontal distances are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slightly different than the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3 m we tried to measure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using a tape measure (and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the reasons are hinted at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in nearby magnetic positions).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What effect do you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expect position errors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to have on arrival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times and/or your</a:t>
            </a:r>
          </a:p>
          <a:p>
            <a:pPr algn="l"/>
            <a:r>
              <a:rPr lang="en-US" dirty="0">
                <a:solidFill>
                  <a:srgbClr val="0039AC"/>
                </a:solidFill>
                <a:ea typeface="ＭＳ Ｐゴシック" charset="0"/>
              </a:rPr>
              <a:t>    model?</a:t>
            </a:r>
            <a:endParaRPr lang="en-US" i="1" dirty="0">
              <a:solidFill>
                <a:srgbClr val="0039AC"/>
              </a:solidFill>
              <a:latin typeface="Arial Black" charset="0"/>
              <a:ea typeface="ＭＳ Ｐゴシック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94DB2B7-54F1-9C79-E31F-DB42AE94402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759612"/>
              </p:ext>
            </p:extLst>
          </p:nvPr>
        </p:nvGraphicFramePr>
        <p:xfrm>
          <a:off x="5782801" y="1385784"/>
          <a:ext cx="4538869" cy="2670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61688C-F187-2185-981C-D0FF6511C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914689"/>
              </p:ext>
            </p:extLst>
          </p:nvPr>
        </p:nvGraphicFramePr>
        <p:xfrm>
          <a:off x="8262606" y="2855095"/>
          <a:ext cx="1574800" cy="76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1241">
                  <a:extLst>
                    <a:ext uri="{9D8B030D-6E8A-4147-A177-3AD203B41FA5}">
                      <a16:colId xmlns:a16="http://schemas.microsoft.com/office/drawing/2014/main" val="1104231127"/>
                    </a:ext>
                  </a:extLst>
                </a:gridCol>
                <a:gridCol w="673559">
                  <a:extLst>
                    <a:ext uri="{9D8B030D-6E8A-4147-A177-3AD203B41FA5}">
                      <a16:colId xmlns:a16="http://schemas.microsoft.com/office/drawing/2014/main" val="7229619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Profile Dist (m)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Elev (m)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157930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66.12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1725.17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64034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41.38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1718.16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0098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2.46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1701.70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281944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B3CF56C3-9C21-A5E9-B53B-E4D3D6EB1169}"/>
              </a:ext>
            </a:extLst>
          </p:cNvPr>
          <p:cNvSpPr txBox="1"/>
          <p:nvPr/>
        </p:nvSpPr>
        <p:spPr>
          <a:xfrm>
            <a:off x="6304260" y="1658408"/>
            <a:ext cx="18583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(Profile distances</a:t>
            </a:r>
          </a:p>
          <a:p>
            <a:r>
              <a:rPr lang="en-US" dirty="0"/>
              <a:t>are relative to the</a:t>
            </a:r>
          </a:p>
          <a:p>
            <a:r>
              <a:rPr lang="en-US" dirty="0"/>
              <a:t>East shot point)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EAF9FA-A2CF-4E6F-3F99-03B4C4366FB0}"/>
              </a:ext>
            </a:extLst>
          </p:cNvPr>
          <p:cNvSpPr txBox="1"/>
          <p:nvPr/>
        </p:nvSpPr>
        <p:spPr>
          <a:xfrm>
            <a:off x="7195934" y="3941575"/>
            <a:ext cx="2006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Profile distance (m)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54A0F2-FED1-F1F2-B702-C450C2362EF1}"/>
              </a:ext>
            </a:extLst>
          </p:cNvPr>
          <p:cNvSpPr txBox="1"/>
          <p:nvPr/>
        </p:nvSpPr>
        <p:spPr>
          <a:xfrm rot="16200000">
            <a:off x="4952538" y="2300192"/>
            <a:ext cx="142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Elevation (m)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5F16F9-A4DB-BE4C-CD23-B3E2C4A5B23C}"/>
              </a:ext>
            </a:extLst>
          </p:cNvPr>
          <p:cNvSpPr txBox="1"/>
          <p:nvPr/>
        </p:nvSpPr>
        <p:spPr>
          <a:xfrm rot="16200000">
            <a:off x="5827178" y="3015809"/>
            <a:ext cx="102092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(geophone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0ADEBB-6CDA-2ACE-1D04-7286BC197429}"/>
              </a:ext>
            </a:extLst>
          </p:cNvPr>
          <p:cNvSpPr txBox="1"/>
          <p:nvPr/>
        </p:nvSpPr>
        <p:spPr>
          <a:xfrm rot="16200000">
            <a:off x="9353686" y="2253811"/>
            <a:ext cx="109946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(geophone 24)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421139D-944B-9B43-BE22-4BA7CCA99A3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0792764"/>
              </p:ext>
            </p:extLst>
          </p:nvPr>
        </p:nvGraphicFramePr>
        <p:xfrm>
          <a:off x="5967501" y="4443836"/>
          <a:ext cx="4800600" cy="1593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2BCC159-E992-FA3F-BB5A-30D7B8524787}"/>
              </a:ext>
            </a:extLst>
          </p:cNvPr>
          <p:cNvSpPr txBox="1"/>
          <p:nvPr/>
        </p:nvSpPr>
        <p:spPr>
          <a:xfrm>
            <a:off x="7670677" y="5916196"/>
            <a:ext cx="1580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 position (m)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A9CB164-5871-EB7A-A955-985441367287}"/>
              </a:ext>
            </a:extLst>
          </p:cNvPr>
          <p:cNvSpPr txBox="1"/>
          <p:nvPr/>
        </p:nvSpPr>
        <p:spPr>
          <a:xfrm rot="16200000">
            <a:off x="5118077" y="5029206"/>
            <a:ext cx="1524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 position (m)</a:t>
            </a:r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3F218154-ADE2-25CB-17AF-6FB553349CDB}"/>
              </a:ext>
            </a:extLst>
          </p:cNvPr>
          <p:cNvSpPr/>
          <p:nvPr/>
        </p:nvSpPr>
        <p:spPr>
          <a:xfrm>
            <a:off x="10222860" y="1486722"/>
            <a:ext cx="1907741" cy="277609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323399"/>
                </a:solidFill>
              </a:rPr>
              <a:t>Note: Profile distance calculations use the azimuth from the E </a:t>
            </a:r>
            <a:r>
              <a:rPr lang="en-US" dirty="0" err="1">
                <a:solidFill>
                  <a:srgbClr val="323399"/>
                </a:solidFill>
              </a:rPr>
              <a:t>shotpoint</a:t>
            </a:r>
            <a:r>
              <a:rPr lang="en-US" dirty="0">
                <a:solidFill>
                  <a:srgbClr val="323399"/>
                </a:solidFill>
              </a:rPr>
              <a:t> to magnetic site 12 (near the west </a:t>
            </a:r>
            <a:r>
              <a:rPr lang="en-US" dirty="0" err="1">
                <a:solidFill>
                  <a:srgbClr val="323399"/>
                </a:solidFill>
              </a:rPr>
              <a:t>shotpoint</a:t>
            </a:r>
            <a:r>
              <a:rPr lang="en-US" dirty="0">
                <a:solidFill>
                  <a:srgbClr val="323399"/>
                </a:solidFill>
              </a:rPr>
              <a:t>)!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761182-44DE-C819-DEFE-C9DE8CC31F55}"/>
              </a:ext>
            </a:extLst>
          </p:cNvPr>
          <p:cNvSpPr txBox="1"/>
          <p:nvPr/>
        </p:nvSpPr>
        <p:spPr>
          <a:xfrm>
            <a:off x="8624854" y="5512714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(Magnetic)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38E67DA-FBBA-B990-B535-1B1D02FC8A66}"/>
              </a:ext>
            </a:extLst>
          </p:cNvPr>
          <p:cNvSpPr txBox="1"/>
          <p:nvPr/>
        </p:nvSpPr>
        <p:spPr>
          <a:xfrm>
            <a:off x="8727447" y="1533868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(Seismic)</a:t>
            </a:r>
          </a:p>
        </p:txBody>
      </p:sp>
    </p:spTree>
    <p:extLst>
      <p:ext uri="{BB962C8B-B14F-4D97-AF65-F5344CB8AC3E}">
        <p14:creationId xmlns:p14="http://schemas.microsoft.com/office/powerpoint/2010/main" val="3308002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330CFE02-8283-A37A-3C5D-C1C16CA2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23" y="551289"/>
            <a:ext cx="924003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1200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Part I: Seismic Investigation Continued</a:t>
            </a:r>
          </a:p>
          <a:p>
            <a:pPr algn="l"/>
            <a:endParaRPr lang="en-US" sz="1200" i="1" dirty="0">
              <a:solidFill>
                <a:srgbClr val="323399"/>
              </a:solidFill>
              <a:latin typeface="Arial Black" charset="0"/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(I.2.iii) Is there unequivocal evidence for dip on the layer interfaces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generating your arrivals? 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(I.2.iv) If the model has a </a:t>
            </a:r>
            <a:r>
              <a:rPr lang="ja-JP" altLang="en-US">
                <a:solidFill>
                  <a:srgbClr val="323399"/>
                </a:solidFill>
                <a:ea typeface="ＭＳ Ｐゴシック" charset="0"/>
              </a:rPr>
              <a:t>“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dipping</a:t>
            </a:r>
            <a:r>
              <a:rPr lang="ja-JP" altLang="en-US">
                <a:solidFill>
                  <a:srgbClr val="323399"/>
                </a:solidFill>
                <a:ea typeface="ＭＳ Ｐゴシック" charset="0"/>
              </a:rPr>
              <a:t>”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layer, is it consistent with what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you’d expect for a normal fault dipping to the east?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(I.2.v) Is there misfit in your best-fitting model of your picks that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can’t be reduced by changing the model parameters?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(I.2.vi) If so, how might you interpret that misfit?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(I.2.vii) One “on-the-ground” observation was that the soil near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central parts of the seismic profile was wet (to the point of 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saturation) while soil near the endpoints appeared to be dry.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Use ray theory and an algebraic calculation of how a velocity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change within the top layer might contribute to the misfit.</a:t>
            </a:r>
          </a:p>
        </p:txBody>
      </p:sp>
    </p:spTree>
    <p:extLst>
      <p:ext uri="{BB962C8B-B14F-4D97-AF65-F5344CB8AC3E}">
        <p14:creationId xmlns:p14="http://schemas.microsoft.com/office/powerpoint/2010/main" val="930123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6C64C1C9-2284-D736-041B-6A4B8AD42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23" y="127000"/>
            <a:ext cx="9216754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1200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Part I: Dayton-Oxford Seismic Investigation Continued</a:t>
            </a:r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(I.3) Our target </a:t>
            </a:r>
            <a:r>
              <a:rPr lang="en-US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should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have travel-times somewhere along the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spectrum between a layer over a vertical contact and an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offset layer boundary, on the fault-perpendicular line:</a:t>
            </a: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There are no Xcel spreadsheet models of these in the Burger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codes, but I’ve created one (on the website; E-</a:t>
            </a:r>
            <a:r>
              <a:rPr lang="en-US" dirty="0" err="1">
                <a:solidFill>
                  <a:srgbClr val="323399"/>
                </a:solidFill>
                <a:ea typeface="ＭＳ Ｐゴシック" charset="0"/>
              </a:rPr>
              <a:t>W_Seismic.xlsx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). </a:t>
            </a: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F1DB357F-14C5-4364-3120-4FA9363CD831}"/>
              </a:ext>
            </a:extLst>
          </p:cNvPr>
          <p:cNvGrpSpPr/>
          <p:nvPr/>
        </p:nvGrpSpPr>
        <p:grpSpPr>
          <a:xfrm>
            <a:off x="1716087" y="5077002"/>
            <a:ext cx="4295776" cy="876301"/>
            <a:chOff x="1716087" y="5077002"/>
            <a:chExt cx="4295776" cy="876301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FE33A014-8CC8-8465-4E39-20356291F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6087" y="5531027"/>
              <a:ext cx="2147888" cy="412750"/>
            </a:xfrm>
            <a:prstGeom prst="rect">
              <a:avLst/>
            </a:prstGeom>
            <a:solidFill>
              <a:srgbClr val="DAA40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E14D4B4F-D7A4-D5D1-E092-8287BE0DB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975" y="5531027"/>
              <a:ext cx="2147888" cy="412750"/>
            </a:xfrm>
            <a:prstGeom prst="rect">
              <a:avLst/>
            </a:prstGeom>
            <a:solidFill>
              <a:srgbClr val="8FE3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2" name="AutoShape 7">
              <a:extLst>
                <a:ext uri="{FF2B5EF4-FFF2-40B4-BE49-F238E27FC236}">
                  <a16:creationId xmlns:a16="http://schemas.microsoft.com/office/drawing/2014/main" id="{26CFA47D-7553-1003-1C16-11DA4DF79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0" y="5096052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3" name="AutoShape 8">
              <a:extLst>
                <a:ext uri="{FF2B5EF4-FFF2-40B4-BE49-F238E27FC236}">
                  <a16:creationId xmlns:a16="http://schemas.microsoft.com/office/drawing/2014/main" id="{AB1DA8C7-2DBF-15CE-741E-F0BC61863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591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4" name="AutoShape 9">
              <a:extLst>
                <a:ext uri="{FF2B5EF4-FFF2-40B4-BE49-F238E27FC236}">
                  <a16:creationId xmlns:a16="http://schemas.microsoft.com/office/drawing/2014/main" id="{790032FE-C1EF-17AC-7214-BC527F58A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819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5" name="AutoShape 10">
              <a:extLst>
                <a:ext uri="{FF2B5EF4-FFF2-40B4-BE49-F238E27FC236}">
                  <a16:creationId xmlns:a16="http://schemas.microsoft.com/office/drawing/2014/main" id="{5D43E0E1-E938-03BF-D448-DA0B167BD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047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6" name="AutoShape 11">
              <a:extLst>
                <a:ext uri="{FF2B5EF4-FFF2-40B4-BE49-F238E27FC236}">
                  <a16:creationId xmlns:a16="http://schemas.microsoft.com/office/drawing/2014/main" id="{4DFCF7EF-C250-2627-50CE-D15246F5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7688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7" name="AutoShape 12">
              <a:extLst>
                <a:ext uri="{FF2B5EF4-FFF2-40B4-BE49-F238E27FC236}">
                  <a16:creationId xmlns:a16="http://schemas.microsoft.com/office/drawing/2014/main" id="{219E49DE-5558-6508-6E17-BFFFA802A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7916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" name="AutoShape 13">
              <a:extLst>
                <a:ext uri="{FF2B5EF4-FFF2-40B4-BE49-F238E27FC236}">
                  <a16:creationId xmlns:a16="http://schemas.microsoft.com/office/drawing/2014/main" id="{6A675391-4CE5-6608-120D-00211D497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557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9" name="AutoShape 14">
              <a:extLst>
                <a:ext uri="{FF2B5EF4-FFF2-40B4-BE49-F238E27FC236}">
                  <a16:creationId xmlns:a16="http://schemas.microsoft.com/office/drawing/2014/main" id="{664664F1-2B1D-398C-C2C7-53D1A7553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785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" name="AutoShape 15">
              <a:extLst>
                <a:ext uri="{FF2B5EF4-FFF2-40B4-BE49-F238E27FC236}">
                  <a16:creationId xmlns:a16="http://schemas.microsoft.com/office/drawing/2014/main" id="{1EE626FA-32EB-43D9-2606-39988BFDF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426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1" name="AutoShape 16">
              <a:extLst>
                <a:ext uri="{FF2B5EF4-FFF2-40B4-BE49-F238E27FC236}">
                  <a16:creationId xmlns:a16="http://schemas.microsoft.com/office/drawing/2014/main" id="{4C5AB1FF-C97F-AB3F-9947-9E0B173D0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654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" name="AutoShape 17">
              <a:extLst>
                <a:ext uri="{FF2B5EF4-FFF2-40B4-BE49-F238E27FC236}">
                  <a16:creationId xmlns:a16="http://schemas.microsoft.com/office/drawing/2014/main" id="{DDF5AADE-3433-ED80-B513-C3E7EF5DF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295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" name="AutoShape 18">
              <a:extLst>
                <a:ext uri="{FF2B5EF4-FFF2-40B4-BE49-F238E27FC236}">
                  <a16:creationId xmlns:a16="http://schemas.microsoft.com/office/drawing/2014/main" id="{FC143BAC-B02B-7E31-4379-E05377980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164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4" name="AutoShape 19">
              <a:extLst>
                <a:ext uri="{FF2B5EF4-FFF2-40B4-BE49-F238E27FC236}">
                  <a16:creationId xmlns:a16="http://schemas.microsoft.com/office/drawing/2014/main" id="{99A43CC1-464B-FFF8-E72F-1371150B9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1650" y="5077002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5" name="Text Box 20">
              <a:extLst>
                <a:ext uri="{FF2B5EF4-FFF2-40B4-BE49-F238E27FC236}">
                  <a16:creationId xmlns:a16="http://schemas.microsoft.com/office/drawing/2014/main" id="{DCAB1EB5-4380-7B93-B98B-E33F1B739A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387" y="567866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2000 m/s</a:t>
              </a:r>
            </a:p>
          </p:txBody>
        </p:sp>
        <p:sp>
          <p:nvSpPr>
            <p:cNvPr id="136" name="Text Box 21">
              <a:extLst>
                <a:ext uri="{FF2B5EF4-FFF2-40B4-BE49-F238E27FC236}">
                  <a16:creationId xmlns:a16="http://schemas.microsoft.com/office/drawing/2014/main" id="{5C31F66C-6AB2-6A29-6B9C-7DD9977D8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0550" y="567866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1000 m/s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D92FCC0E-53ED-E91D-9004-9D2432891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6087" y="5324652"/>
              <a:ext cx="4295776" cy="206375"/>
            </a:xfrm>
            <a:prstGeom prst="rect">
              <a:avLst/>
            </a:prstGeom>
            <a:solidFill>
              <a:srgbClr val="F2D9D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38" name="Text Box 23">
              <a:extLst>
                <a:ext uri="{FF2B5EF4-FFF2-40B4-BE49-F238E27FC236}">
                  <a16:creationId xmlns:a16="http://schemas.microsoft.com/office/drawing/2014/main" id="{6355AD2E-8C29-77F8-4131-D9B020881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37" y="5286552"/>
              <a:ext cx="1044575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500 m/s</a:t>
              </a:r>
            </a:p>
          </p:txBody>
        </p:sp>
        <p:sp>
          <p:nvSpPr>
            <p:cNvPr id="139" name="AutoShape 24">
              <a:extLst>
                <a:ext uri="{FF2B5EF4-FFF2-40B4-BE49-F238E27FC236}">
                  <a16:creationId xmlns:a16="http://schemas.microsoft.com/office/drawing/2014/main" id="{547639E0-2E2F-4788-D5EB-E72240513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5218290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" name="AutoShape 25">
              <a:extLst>
                <a:ext uri="{FF2B5EF4-FFF2-40B4-BE49-F238E27FC236}">
                  <a16:creationId xmlns:a16="http://schemas.microsoft.com/office/drawing/2014/main" id="{61D0E844-D9BE-0BD3-3F84-B16C2EEF2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1800" y="5218290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" name="AutoShape 26">
              <a:extLst>
                <a:ext uri="{FF2B5EF4-FFF2-40B4-BE49-F238E27FC236}">
                  <a16:creationId xmlns:a16="http://schemas.microsoft.com/office/drawing/2014/main" id="{2C01B554-A46A-64A1-7AFC-FE05CFA0C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4523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8AF3AE03-0963-3E55-FAB7-A91759529902}"/>
              </a:ext>
            </a:extLst>
          </p:cNvPr>
          <p:cNvGrpSpPr/>
          <p:nvPr/>
        </p:nvGrpSpPr>
        <p:grpSpPr>
          <a:xfrm>
            <a:off x="1716087" y="2362200"/>
            <a:ext cx="4295775" cy="2716212"/>
            <a:chOff x="1716087" y="2362200"/>
            <a:chExt cx="4295775" cy="271621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D8A8D0C-BB57-3758-9844-ACAB38994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3339" y="2362200"/>
              <a:ext cx="4255520" cy="266734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5" name="Line 29">
              <a:extLst>
                <a:ext uri="{FF2B5EF4-FFF2-40B4-BE49-F238E27FC236}">
                  <a16:creationId xmlns:a16="http://schemas.microsoft.com/office/drawing/2014/main" id="{F8600F93-0C54-7C1F-F3E4-109E7B6636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474171" y="4330136"/>
              <a:ext cx="508937" cy="68216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6" name="Line 30">
              <a:extLst>
                <a:ext uri="{FF2B5EF4-FFF2-40B4-BE49-F238E27FC236}">
                  <a16:creationId xmlns:a16="http://schemas.microsoft.com/office/drawing/2014/main" id="{EDADD6E9-6607-4007-ED47-89DC971578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464" y="4527505"/>
              <a:ext cx="359419" cy="491505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7" name="Line 31">
              <a:extLst>
                <a:ext uri="{FF2B5EF4-FFF2-40B4-BE49-F238E27FC236}">
                  <a16:creationId xmlns:a16="http://schemas.microsoft.com/office/drawing/2014/main" id="{D4FEEB5D-1917-40DB-B757-5A61577738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883" y="3944022"/>
              <a:ext cx="1778884" cy="578692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8" name="Line 32">
              <a:extLst>
                <a:ext uri="{FF2B5EF4-FFF2-40B4-BE49-F238E27FC236}">
                  <a16:creationId xmlns:a16="http://schemas.microsoft.com/office/drawing/2014/main" id="{F7688DD9-1192-A45E-5373-B684E2327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603" y="2657295"/>
              <a:ext cx="2093256" cy="1268524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9" name="Line 33">
              <a:extLst>
                <a:ext uri="{FF2B5EF4-FFF2-40B4-BE49-F238E27FC236}">
                  <a16:creationId xmlns:a16="http://schemas.microsoft.com/office/drawing/2014/main" id="{9FB7243E-E296-68AD-F09F-F20D056F74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50556" y="3345210"/>
              <a:ext cx="1620740" cy="99450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0" name="Line 34">
              <a:extLst>
                <a:ext uri="{FF2B5EF4-FFF2-40B4-BE49-F238E27FC236}">
                  <a16:creationId xmlns:a16="http://schemas.microsoft.com/office/drawing/2014/main" id="{D41573DB-A64B-1F00-D991-BD81F54AA8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30464" y="2657295"/>
              <a:ext cx="2120092" cy="68791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8707D8B-9547-D5F6-91D5-FA031F9FF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547" y="4505469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28758B51-AF56-77A2-2EB6-87716F116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174" y="438953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DA0B83D-4202-081F-A51A-D914AD73D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759" y="427360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37E3DBA-884E-3F2E-AC7F-5035CB233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9386" y="415767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E3D172CB-15F4-CACD-705B-953A26065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013" y="404174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E041F38-95C7-E4BF-3533-22E668B80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9598" y="392581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C9F94498-6FC2-38D9-491E-D57E82475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9921" y="4997932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3407B814-0691-95B6-7224-6B7D09221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723" y="3715995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1D29A167-9AA3-6840-8915-931DB930D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7350" y="3500422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8A04D28F-EAE1-7E45-A9AD-1E5B1AC73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1976" y="3284850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F5E73BFE-2373-64D8-9CC9-CDA87C79E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603" y="3069277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31058C3-7A0B-0EDB-D7F4-413920B31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1230" y="2853705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5AFCD81B-F0B0-773C-9494-AF991C109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5856" y="2638133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6EAED814-D707-045E-3C7A-CCB0DCF43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096" y="3931567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AE97A607-8B1C-4E57-231D-64667E4D334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252769" y="4191212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507E329B-2D9C-3C67-9F5A-FCF8EFE4187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98143" y="397564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E365A3C-D0B6-3C74-5406-9A684785430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543516" y="3760067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58474C58-DD8F-3E73-DD0B-26D1936761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188889" y="3544495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2F283A7A-5EB3-AFAC-4868-2B491240A98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834263" y="3328922"/>
              <a:ext cx="46006" cy="45989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CF0576F0-A18F-9079-8241-442EA492C25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716087" y="2641007"/>
              <a:ext cx="2164181" cy="735820"/>
              <a:chOff x="754" y="3270"/>
              <a:chExt cx="2258" cy="768"/>
            </a:xfrm>
            <a:solidFill>
              <a:srgbClr val="323399"/>
            </a:solidFill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E4F33176-5720-5F6F-D706-8960C306D7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3869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EFDCF2BB-C0BA-9811-6158-A7E5DC19F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4" y="3748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1474DCE2-DA6C-D399-6DDF-A6970A64A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5" y="3627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00F9642-C515-1CBB-0EDE-EB81E2885D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5" y="3506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B0232F64-AF1E-245F-6866-50F7A7DD3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5" y="3385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AF640062-ACD5-DF7A-B023-5FF3EA73C7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" y="3990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F71B0243-0E78-C77C-B52B-F1CAA33E4B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4" y="3270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101" name="Text Box 62">
              <a:extLst>
                <a:ext uri="{FF2B5EF4-FFF2-40B4-BE49-F238E27FC236}">
                  <a16:creationId xmlns:a16="http://schemas.microsoft.com/office/drawing/2014/main" id="{9B337C0C-9E15-CCE7-EC37-731B20518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365" y="2755979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2" name="Text Box 63">
              <a:extLst>
                <a:ext uri="{FF2B5EF4-FFF2-40B4-BE49-F238E27FC236}">
                  <a16:creationId xmlns:a16="http://schemas.microsoft.com/office/drawing/2014/main" id="{CD7ADE5D-C005-A358-B69D-F4D8CB3B2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2371" y="4073366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" name="Text Box 64">
              <a:extLst>
                <a:ext uri="{FF2B5EF4-FFF2-40B4-BE49-F238E27FC236}">
                  <a16:creationId xmlns:a16="http://schemas.microsoft.com/office/drawing/2014/main" id="{7D01771E-E0A7-B325-85D7-30F7778577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2718" y="3009875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" name="Text Box 65">
              <a:extLst>
                <a:ext uri="{FF2B5EF4-FFF2-40B4-BE49-F238E27FC236}">
                  <a16:creationId xmlns:a16="http://schemas.microsoft.com/office/drawing/2014/main" id="{7FF2D26B-8F34-EA76-B351-306DBD563E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757" y="3882704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E9C188C-4821-6DB6-EE3C-AA711D98F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234" y="4751700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37EBADF0-D386-D549-9022-A43DCCED46A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958189" y="4989309"/>
              <a:ext cx="46006" cy="45989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58775727-84B4-9A54-2381-769ED877BC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09313" y="4506427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4073C2C2-7DFD-DB34-E2F4-F5DD4ECAB46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963939" y="499889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3562B61-C17F-FF15-7123-C4CA09A4C0B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86626" y="4752658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34786241-71E8-3604-AC66-33717C6756D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50210" y="432343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1" name="Text Box 72">
              <a:extLst>
                <a:ext uri="{FF2B5EF4-FFF2-40B4-BE49-F238E27FC236}">
                  <a16:creationId xmlns:a16="http://schemas.microsoft.com/office/drawing/2014/main" id="{61046002-4847-A76E-C17E-4ACD31B8D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3572" y="4711460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2" name="Text Box 73">
              <a:extLst>
                <a:ext uri="{FF2B5EF4-FFF2-40B4-BE49-F238E27FC236}">
                  <a16:creationId xmlns:a16="http://schemas.microsoft.com/office/drawing/2014/main" id="{2C669E4E-8F7A-03DC-BC95-4A509570A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2154" y="4803437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39A9E77-CC9F-47AB-3339-4F4ACB962BC1}"/>
              </a:ext>
            </a:extLst>
          </p:cNvPr>
          <p:cNvGrpSpPr/>
          <p:nvPr/>
        </p:nvGrpSpPr>
        <p:grpSpPr>
          <a:xfrm>
            <a:off x="6188996" y="5094517"/>
            <a:ext cx="4266970" cy="897362"/>
            <a:chOff x="6183316" y="5029200"/>
            <a:chExt cx="4295778" cy="989013"/>
          </a:xfrm>
        </p:grpSpPr>
        <p:sp>
          <p:nvSpPr>
            <p:cNvPr id="47" name="AutoShape 75">
              <a:extLst>
                <a:ext uri="{FF2B5EF4-FFF2-40B4-BE49-F238E27FC236}">
                  <a16:creationId xmlns:a16="http://schemas.microsoft.com/office/drawing/2014/main" id="{65EEAC68-4AFA-8281-6B13-2ADD6BA28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9529" y="5048250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" name="AutoShape 76">
              <a:extLst>
                <a:ext uri="{FF2B5EF4-FFF2-40B4-BE49-F238E27FC236}">
                  <a16:creationId xmlns:a16="http://schemas.microsoft.com/office/drawing/2014/main" id="{7A02B3BC-FDE2-51AF-E28F-B8403A4F2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1329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9" name="AutoShape 77">
              <a:extLst>
                <a:ext uri="{FF2B5EF4-FFF2-40B4-BE49-F238E27FC236}">
                  <a16:creationId xmlns:a16="http://schemas.microsoft.com/office/drawing/2014/main" id="{3A8F6009-E24E-D924-8762-866B0ED5E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2954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" name="AutoShape 78">
              <a:extLst>
                <a:ext uri="{FF2B5EF4-FFF2-40B4-BE49-F238E27FC236}">
                  <a16:creationId xmlns:a16="http://schemas.microsoft.com/office/drawing/2014/main" id="{18FDC1B3-D85B-6A26-E850-313FAF238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4579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1" name="AutoShape 79">
              <a:extLst>
                <a:ext uri="{FF2B5EF4-FFF2-40B4-BE49-F238E27FC236}">
                  <a16:creationId xmlns:a16="http://schemas.microsoft.com/office/drawing/2014/main" id="{514B417E-3B27-F12D-BD85-27E051A46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205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2" name="AutoShape 80">
              <a:extLst>
                <a:ext uri="{FF2B5EF4-FFF2-40B4-BE49-F238E27FC236}">
                  <a16:creationId xmlns:a16="http://schemas.microsoft.com/office/drawing/2014/main" id="{28893B63-5351-523A-78A6-B585DA041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7830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" name="AutoShape 81">
              <a:extLst>
                <a:ext uri="{FF2B5EF4-FFF2-40B4-BE49-F238E27FC236}">
                  <a16:creationId xmlns:a16="http://schemas.microsoft.com/office/drawing/2014/main" id="{2B888DEA-BB5C-5C96-E476-FB334F3BF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9455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" name="AutoShape 82">
              <a:extLst>
                <a:ext uri="{FF2B5EF4-FFF2-40B4-BE49-F238E27FC236}">
                  <a16:creationId xmlns:a16="http://schemas.microsoft.com/office/drawing/2014/main" id="{C08F21FD-2A18-C90D-57CF-563DAD5B5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1080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" name="AutoShape 83">
              <a:extLst>
                <a:ext uri="{FF2B5EF4-FFF2-40B4-BE49-F238E27FC236}">
                  <a16:creationId xmlns:a16="http://schemas.microsoft.com/office/drawing/2014/main" id="{E0DD36FC-9481-583D-9476-BCA6A34EF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1118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" name="AutoShape 84">
              <a:extLst>
                <a:ext uri="{FF2B5EF4-FFF2-40B4-BE49-F238E27FC236}">
                  <a16:creationId xmlns:a16="http://schemas.microsoft.com/office/drawing/2014/main" id="{E0297960-DF9F-DD87-0597-D7925543C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4331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7" name="AutoShape 85">
              <a:extLst>
                <a:ext uri="{FF2B5EF4-FFF2-40B4-BE49-F238E27FC236}">
                  <a16:creationId xmlns:a16="http://schemas.microsoft.com/office/drawing/2014/main" id="{DF518E48-7AFF-C1D1-E5BF-C3A453167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4368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8" name="AutoShape 86">
              <a:extLst>
                <a:ext uri="{FF2B5EF4-FFF2-40B4-BE49-F238E27FC236}">
                  <a16:creationId xmlns:a16="http://schemas.microsoft.com/office/drawing/2014/main" id="{8F1CE252-F23C-790D-63D5-C1975C6D3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7581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" name="AutoShape 87">
              <a:extLst>
                <a:ext uri="{FF2B5EF4-FFF2-40B4-BE49-F238E27FC236}">
                  <a16:creationId xmlns:a16="http://schemas.microsoft.com/office/drawing/2014/main" id="{4E20175D-FE0A-D9A8-4D98-D282F8FD6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8881" y="5029200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 xmlns:lc="http://schemas.openxmlformats.org/drawingml/2006/lockedCanvas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FF5DD06-A42A-F29F-98B9-53779BEE0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316" y="5276850"/>
              <a:ext cx="4295778" cy="454025"/>
            </a:xfrm>
            <a:prstGeom prst="rect">
              <a:avLst/>
            </a:prstGeom>
            <a:solidFill>
              <a:srgbClr val="F2D9D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1" name="Text Box 89">
              <a:extLst>
                <a:ext uri="{FF2B5EF4-FFF2-40B4-BE49-F238E27FC236}">
                  <a16:creationId xmlns:a16="http://schemas.microsoft.com/office/drawing/2014/main" id="{8F82D127-A90F-94B5-E302-AD3CA04EE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13680" y="5286375"/>
              <a:ext cx="1044576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500 m/s</a:t>
              </a: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997511A-AA09-825E-01C0-456FBE730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3316" y="5524500"/>
              <a:ext cx="4295778" cy="454025"/>
            </a:xfrm>
            <a:custGeom>
              <a:avLst/>
              <a:gdLst>
                <a:gd name="T0" fmla="*/ 0 w 4992"/>
                <a:gd name="T1" fmla="*/ 0 h 528"/>
                <a:gd name="T2" fmla="*/ 2496 w 4992"/>
                <a:gd name="T3" fmla="*/ 0 h 528"/>
                <a:gd name="T4" fmla="*/ 2496 w 4992"/>
                <a:gd name="T5" fmla="*/ 240 h 528"/>
                <a:gd name="T6" fmla="*/ 4992 w 4992"/>
                <a:gd name="T7" fmla="*/ 240 h 528"/>
                <a:gd name="T8" fmla="*/ 4992 w 4992"/>
                <a:gd name="T9" fmla="*/ 528 h 528"/>
                <a:gd name="T10" fmla="*/ 0 w 4992"/>
                <a:gd name="T11" fmla="*/ 528 h 528"/>
                <a:gd name="T12" fmla="*/ 0 w 4992"/>
                <a:gd name="T13" fmla="*/ 0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92" h="528">
                  <a:moveTo>
                    <a:pt x="0" y="0"/>
                  </a:moveTo>
                  <a:lnTo>
                    <a:pt x="2496" y="0"/>
                  </a:lnTo>
                  <a:lnTo>
                    <a:pt x="2496" y="240"/>
                  </a:lnTo>
                  <a:lnTo>
                    <a:pt x="4992" y="240"/>
                  </a:lnTo>
                  <a:lnTo>
                    <a:pt x="4992" y="528"/>
                  </a:lnTo>
                  <a:lnTo>
                    <a:pt x="0" y="5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3" name="Text Box 91">
              <a:extLst>
                <a:ext uri="{FF2B5EF4-FFF2-40B4-BE49-F238E27FC236}">
                  <a16:creationId xmlns:a16="http://schemas.microsoft.com/office/drawing/2014/main" id="{A5058C5A-2AC8-210D-0FA7-E97DB1840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7642" y="574357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2000 m/s</a:t>
              </a:r>
            </a:p>
          </p:txBody>
        </p:sp>
        <p:sp>
          <p:nvSpPr>
            <p:cNvPr id="64" name="Line 92">
              <a:extLst>
                <a:ext uri="{FF2B5EF4-FFF2-40B4-BE49-F238E27FC236}">
                  <a16:creationId xmlns:a16="http://schemas.microsoft.com/office/drawing/2014/main" id="{90576C67-CA4C-01E0-3FDF-4553322DA7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1129" y="5286375"/>
              <a:ext cx="101600" cy="2365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5" name="Line 93">
              <a:extLst>
                <a:ext uri="{FF2B5EF4-FFF2-40B4-BE49-F238E27FC236}">
                  <a16:creationId xmlns:a16="http://schemas.microsoft.com/office/drawing/2014/main" id="{91332DDD-B039-4FB1-9FF0-5EC16118A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62729" y="5524500"/>
              <a:ext cx="1025526" cy="3175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6" name="Line 94">
              <a:extLst>
                <a:ext uri="{FF2B5EF4-FFF2-40B4-BE49-F238E27FC236}">
                  <a16:creationId xmlns:a16="http://schemas.microsoft.com/office/drawing/2014/main" id="{5A4237B9-237D-8170-74E6-380206F42F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18417" y="5283200"/>
              <a:ext cx="103188" cy="2365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7" name="Line 95">
              <a:extLst>
                <a:ext uri="{FF2B5EF4-FFF2-40B4-BE49-F238E27FC236}">
                  <a16:creationId xmlns:a16="http://schemas.microsoft.com/office/drawing/2014/main" id="{3FFA8026-C22C-1800-E1D0-4A42E4E7E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9391" y="5522913"/>
              <a:ext cx="1803401" cy="1984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8" name="Line 96">
              <a:extLst>
                <a:ext uri="{FF2B5EF4-FFF2-40B4-BE49-F238E27FC236}">
                  <a16:creationId xmlns:a16="http://schemas.microsoft.com/office/drawing/2014/main" id="{3F346DE4-E4BF-4147-E74A-7BBDC2F622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32793" y="5730875"/>
              <a:ext cx="992188" cy="158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9" name="Line 97">
              <a:extLst>
                <a:ext uri="{FF2B5EF4-FFF2-40B4-BE49-F238E27FC236}">
                  <a16:creationId xmlns:a16="http://schemas.microsoft.com/office/drawing/2014/main" id="{4B3C51C5-CEF5-974E-D416-C2384CBA1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24981" y="5273675"/>
              <a:ext cx="206375" cy="455613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0" name="Line 98">
              <a:extLst>
                <a:ext uri="{FF2B5EF4-FFF2-40B4-BE49-F238E27FC236}">
                  <a16:creationId xmlns:a16="http://schemas.microsoft.com/office/drawing/2014/main" id="{52BBFC41-A0B9-42E0-5CC7-9297B9C3A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0418" y="5522913"/>
              <a:ext cx="0" cy="204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1" name="Text Box 99">
              <a:extLst>
                <a:ext uri="{FF2B5EF4-FFF2-40B4-BE49-F238E27FC236}">
                  <a16:creationId xmlns:a16="http://schemas.microsoft.com/office/drawing/2014/main" id="{F81CEBD5-D38F-A760-7080-C2B69785F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1368" y="5486400"/>
              <a:ext cx="242888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z</a:t>
              </a:r>
            </a:p>
          </p:txBody>
        </p:sp>
        <p:sp>
          <p:nvSpPr>
            <p:cNvPr id="72" name="Text Box 100">
              <a:extLst>
                <a:ext uri="{FF2B5EF4-FFF2-40B4-BE49-F238E27FC236}">
                  <a16:creationId xmlns:a16="http://schemas.microsoft.com/office/drawing/2014/main" id="{A27E78EE-079C-F802-7C2F-52A38FDBA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2618" y="5313363"/>
              <a:ext cx="28575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  <p:sp>
          <p:nvSpPr>
            <p:cNvPr id="73" name="Text Box 101">
              <a:extLst>
                <a:ext uri="{FF2B5EF4-FFF2-40B4-BE49-F238E27FC236}">
                  <a16:creationId xmlns:a16="http://schemas.microsoft.com/office/drawing/2014/main" id="{780C3A6C-58BA-FAFD-50EE-D42FB6660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0929" y="5257800"/>
              <a:ext cx="28575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DF560F93-7B79-CE41-75B9-CFC6227A797A}"/>
              </a:ext>
            </a:extLst>
          </p:cNvPr>
          <p:cNvGrpSpPr/>
          <p:nvPr/>
        </p:nvGrpSpPr>
        <p:grpSpPr>
          <a:xfrm>
            <a:off x="6183311" y="2362201"/>
            <a:ext cx="4295774" cy="2725739"/>
            <a:chOff x="6183311" y="2362201"/>
            <a:chExt cx="4295774" cy="272573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5A481A-05D6-8DE3-04F6-194A02247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0594" y="2367962"/>
              <a:ext cx="4263128" cy="267293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" name="Line 104">
              <a:extLst>
                <a:ext uri="{FF2B5EF4-FFF2-40B4-BE49-F238E27FC236}">
                  <a16:creationId xmlns:a16="http://schemas.microsoft.com/office/drawing/2014/main" id="{15ED62B9-8257-45FB-561A-A50CFBC62B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40719" y="4042385"/>
              <a:ext cx="717243" cy="9812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" name="Line 105">
              <a:extLst>
                <a:ext uri="{FF2B5EF4-FFF2-40B4-BE49-F238E27FC236}">
                  <a16:creationId xmlns:a16="http://schemas.microsoft.com/office/drawing/2014/main" id="{2D63726C-3B09-6EAD-152D-C9B3FE8E7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7713" y="4537800"/>
              <a:ext cx="360062" cy="492534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" name="Line 106">
              <a:extLst>
                <a:ext uri="{FF2B5EF4-FFF2-40B4-BE49-F238E27FC236}">
                  <a16:creationId xmlns:a16="http://schemas.microsoft.com/office/drawing/2014/main" id="{EC5D840A-E06C-3579-960F-E9F75E1045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064272" y="3200373"/>
              <a:ext cx="1694690" cy="87273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DB3189C-BAE7-930B-58C3-C2B510471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4375" y="3351109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9258605-A12B-4600-3B20-90D68AF15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9636" y="3120684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34C8F03-1EE2-3ADD-94F3-833AD366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418" y="249277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D519421-6EFD-B59D-8293-53C69A129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9114" y="3552732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9AAEC2-FB22-6622-A046-4B86EB9F045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726316" y="4042385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BA97F0A-F872-FB4A-764C-5B4C70760C7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371056" y="3863806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218BFF3-28BE-50B1-CB28-EF68619C07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015795" y="3685226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FEB4B54-2E8E-AC32-7E8B-F10DEC4DD07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660534" y="3506647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9422122-5901-EF46-DD03-83F726073CA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950013" y="327046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094E66B-24FE-2505-AF94-5106CB3256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594752" y="318405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439EA2-E0AF-E9AD-8FF3-F5C8AEE6FED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305274" y="336263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Text Box 118">
              <a:extLst>
                <a:ext uri="{FF2B5EF4-FFF2-40B4-BE49-F238E27FC236}">
                  <a16:creationId xmlns:a16="http://schemas.microsoft.com/office/drawing/2014/main" id="{697F38DD-C2F7-8110-027E-110FD844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648" y="2662714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3" name="Text Box 119">
              <a:extLst>
                <a:ext uri="{FF2B5EF4-FFF2-40B4-BE49-F238E27FC236}">
                  <a16:creationId xmlns:a16="http://schemas.microsoft.com/office/drawing/2014/main" id="{127A3D1D-6954-BFEF-8313-B4DFA1007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5385" y="3999181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4" name="Text Box 120">
              <a:extLst>
                <a:ext uri="{FF2B5EF4-FFF2-40B4-BE49-F238E27FC236}">
                  <a16:creationId xmlns:a16="http://schemas.microsoft.com/office/drawing/2014/main" id="{4F4B2228-87E4-4076-0EA4-BEB7E7C82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42394" y="3032355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5" name="Text Box 121">
              <a:extLst>
                <a:ext uri="{FF2B5EF4-FFF2-40B4-BE49-F238E27FC236}">
                  <a16:creationId xmlns:a16="http://schemas.microsoft.com/office/drawing/2014/main" id="{A17B2955-B8DD-3FB8-18FA-2BFCAF535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80657" y="3814840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667CEA8-E90B-9B0C-31F7-5A2726B49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4782" y="4762464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3A07DE5-7641-A65E-9934-81488930AAD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432997" y="5000570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A03894B-5EF0-66A1-A373-BA9E10CF273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083497" y="4516677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8E07438-889E-9F74-023D-1FBB529C23F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261128" y="4763424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57DDF6E-9D1B-84D6-538C-0F4A156936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924110" y="4310255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1" name="Text Box 127">
              <a:extLst>
                <a:ext uri="{FF2B5EF4-FFF2-40B4-BE49-F238E27FC236}">
                  <a16:creationId xmlns:a16="http://schemas.microsoft.com/office/drawing/2014/main" id="{48FF04FC-915F-A73C-4DA1-48800E6CF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7634" y="4721180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 Box 128">
              <a:extLst>
                <a:ext uri="{FF2B5EF4-FFF2-40B4-BE49-F238E27FC236}">
                  <a16:creationId xmlns:a16="http://schemas.microsoft.com/office/drawing/2014/main" id="{7381B9D9-ABA4-9459-3882-190D711BA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9746" y="4813350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xmlns:lc="http://schemas.openxmlformats.org/drawingml/2006/lockedCanvas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" name="Line 129">
              <a:extLst>
                <a:ext uri="{FF2B5EF4-FFF2-40B4-BE49-F238E27FC236}">
                  <a16:creationId xmlns:a16="http://schemas.microsoft.com/office/drawing/2014/main" id="{F1E3E47B-B781-C687-BE91-C8481392E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00594" y="2567664"/>
              <a:ext cx="1694690" cy="87273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8209C13-CA10-ABEF-29C4-3A6A64E3A50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183311" y="2550382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853E5DF-0155-DE4E-25D4-D904EA9A1E4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528010" y="272320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E310CBE-A6E5-FD39-5FFA-18ABF53036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883271" y="291330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141CB6E-3195-CE43-48CB-FF210A4C48C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238531" y="309188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8" name="Line 134">
              <a:extLst>
                <a:ext uri="{FF2B5EF4-FFF2-40B4-BE49-F238E27FC236}">
                  <a16:creationId xmlns:a16="http://schemas.microsoft.com/office/drawing/2014/main" id="{C3CA5BC3-64DC-20DB-676A-D86DFDDD6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63536" y="3459601"/>
              <a:ext cx="2066273" cy="1063797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Line 135">
              <a:extLst>
                <a:ext uri="{FF2B5EF4-FFF2-40B4-BE49-F238E27FC236}">
                  <a16:creationId xmlns:a16="http://schemas.microsoft.com/office/drawing/2014/main" id="{6C9DD5E8-1D35-F354-C94C-60B57F4448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14303" y="2362201"/>
              <a:ext cx="1683168" cy="866975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 xmlns:lc="http://schemas.openxmlformats.org/drawingml/2006/lockedCanvas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4181581-10FA-7C2E-3916-66B7C3261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7673" y="431889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3AA4BEB-B936-32E2-CB90-C6C7A0F5C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2412" y="4515717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C535215-41E6-4BFD-4772-1D8200AE2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3894" y="413455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7062F9B-6AA6-AC8F-220E-99E8D40A3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9155" y="395597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346090F-E2B7-4BB3-2428-89CC18F10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4415" y="376587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0CAE5B8-44A3-9AF9-306B-7050D49B5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4896" y="285569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CDDB439-FD84-C509-9D63-303B15B78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0157" y="267711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3446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6C64C1C9-2284-D736-041B-6A4B8AD42B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623" y="127000"/>
            <a:ext cx="9458038" cy="6678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1200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323399"/>
                </a:solidFill>
                <a:latin typeface="Arial Black" charset="0"/>
                <a:ea typeface="ＭＳ Ｐゴシック" charset="0"/>
              </a:rPr>
              <a:t>Part I: Dayton-Oxford Seismic Investigation Continued</a:t>
            </a:r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(I.3) Use the spreadsheet to model both “fault-like” cases. Start out 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using the E-side parameters for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1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, thickness &amp;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V</a:t>
            </a:r>
            <a:r>
              <a:rPr lang="en-US" baseline="-25000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from your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   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a typeface="ＭＳ Ｐゴシック" charset="0"/>
              </a:rPr>
              <a:t>Refract</a:t>
            </a:r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 model; then vary all five parameters as needed to fit.</a:t>
            </a: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endParaRPr lang="en-US" dirty="0">
              <a:solidFill>
                <a:srgbClr val="323399"/>
              </a:solidFill>
              <a:ea typeface="ＭＳ Ｐゴシック" charset="0"/>
            </a:endParaRP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(I.3a) Which of the three models is most successful (given RMS)?</a:t>
            </a:r>
          </a:p>
          <a:p>
            <a:pPr algn="l"/>
            <a:r>
              <a:rPr lang="en-US" dirty="0">
                <a:solidFill>
                  <a:srgbClr val="323399"/>
                </a:solidFill>
                <a:ea typeface="ＭＳ Ｐゴシック" charset="0"/>
              </a:rPr>
              <a:t>(I.3b) Do your fault model residuals suggest anything else?</a:t>
            </a:r>
          </a:p>
        </p:txBody>
      </p: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F1DB357F-14C5-4364-3120-4FA9363CD831}"/>
              </a:ext>
            </a:extLst>
          </p:cNvPr>
          <p:cNvGrpSpPr/>
          <p:nvPr/>
        </p:nvGrpSpPr>
        <p:grpSpPr>
          <a:xfrm>
            <a:off x="1716087" y="5077002"/>
            <a:ext cx="4295776" cy="876301"/>
            <a:chOff x="1716087" y="5077002"/>
            <a:chExt cx="4295776" cy="876301"/>
          </a:xfrm>
        </p:grpSpPr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FE33A014-8CC8-8465-4E39-20356291FF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6087" y="5531027"/>
              <a:ext cx="2147888" cy="412750"/>
            </a:xfrm>
            <a:prstGeom prst="rect">
              <a:avLst/>
            </a:prstGeom>
            <a:solidFill>
              <a:srgbClr val="DAA40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E14D4B4F-D7A4-D5D1-E092-8287BE0DB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3975" y="5531027"/>
              <a:ext cx="2147888" cy="412750"/>
            </a:xfrm>
            <a:prstGeom prst="rect">
              <a:avLst/>
            </a:prstGeom>
            <a:solidFill>
              <a:srgbClr val="8FE38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2" name="AutoShape 7">
              <a:extLst>
                <a:ext uri="{FF2B5EF4-FFF2-40B4-BE49-F238E27FC236}">
                  <a16:creationId xmlns:a16="http://schemas.microsoft.com/office/drawing/2014/main" id="{26CFA47D-7553-1003-1C16-11DA4DF795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2300" y="5096052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3" name="AutoShape 8">
              <a:extLst>
                <a:ext uri="{FF2B5EF4-FFF2-40B4-BE49-F238E27FC236}">
                  <a16:creationId xmlns:a16="http://schemas.microsoft.com/office/drawing/2014/main" id="{AB1DA8C7-2DBF-15CE-741E-F0BC61863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98591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4" name="AutoShape 9">
              <a:extLst>
                <a:ext uri="{FF2B5EF4-FFF2-40B4-BE49-F238E27FC236}">
                  <a16:creationId xmlns:a16="http://schemas.microsoft.com/office/drawing/2014/main" id="{790032FE-C1EF-17AC-7214-BC527F58AA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8819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5" name="AutoShape 10">
              <a:extLst>
                <a:ext uri="{FF2B5EF4-FFF2-40B4-BE49-F238E27FC236}">
                  <a16:creationId xmlns:a16="http://schemas.microsoft.com/office/drawing/2014/main" id="{5D43E0E1-E938-03BF-D448-DA0B167BD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9047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6" name="AutoShape 11">
              <a:extLst>
                <a:ext uri="{FF2B5EF4-FFF2-40B4-BE49-F238E27FC236}">
                  <a16:creationId xmlns:a16="http://schemas.microsoft.com/office/drawing/2014/main" id="{4DFCF7EF-C250-2627-50CE-D15246F5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77688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7" name="AutoShape 12">
              <a:extLst>
                <a:ext uri="{FF2B5EF4-FFF2-40B4-BE49-F238E27FC236}">
                  <a16:creationId xmlns:a16="http://schemas.microsoft.com/office/drawing/2014/main" id="{219E49DE-5558-6508-6E17-BFFFA802AE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7916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8" name="AutoShape 13">
              <a:extLst>
                <a:ext uri="{FF2B5EF4-FFF2-40B4-BE49-F238E27FC236}">
                  <a16:creationId xmlns:a16="http://schemas.microsoft.com/office/drawing/2014/main" id="{6A675391-4CE5-6608-120D-00211D497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557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29" name="AutoShape 14">
              <a:extLst>
                <a:ext uri="{FF2B5EF4-FFF2-40B4-BE49-F238E27FC236}">
                  <a16:creationId xmlns:a16="http://schemas.microsoft.com/office/drawing/2014/main" id="{664664F1-2B1D-398C-C2C7-53D1A7553F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56785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0" name="AutoShape 15">
              <a:extLst>
                <a:ext uri="{FF2B5EF4-FFF2-40B4-BE49-F238E27FC236}">
                  <a16:creationId xmlns:a16="http://schemas.microsoft.com/office/drawing/2014/main" id="{1EE626FA-32EB-43D9-2606-39988BFDF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5426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1" name="AutoShape 16">
              <a:extLst>
                <a:ext uri="{FF2B5EF4-FFF2-40B4-BE49-F238E27FC236}">
                  <a16:creationId xmlns:a16="http://schemas.microsoft.com/office/drawing/2014/main" id="{4C5AB1FF-C97F-AB3F-9947-9E0B173D05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5654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2" name="AutoShape 17">
              <a:extLst>
                <a:ext uri="{FF2B5EF4-FFF2-40B4-BE49-F238E27FC236}">
                  <a16:creationId xmlns:a16="http://schemas.microsoft.com/office/drawing/2014/main" id="{DDF5AADE-3433-ED80-B513-C3E7EF5DF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4295" y="5219877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3" name="AutoShape 18">
              <a:extLst>
                <a:ext uri="{FF2B5EF4-FFF2-40B4-BE49-F238E27FC236}">
                  <a16:creationId xmlns:a16="http://schemas.microsoft.com/office/drawing/2014/main" id="{FC143BAC-B02B-7E31-4379-E05377980B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3164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4" name="AutoShape 19">
              <a:extLst>
                <a:ext uri="{FF2B5EF4-FFF2-40B4-BE49-F238E27FC236}">
                  <a16:creationId xmlns:a16="http://schemas.microsoft.com/office/drawing/2014/main" id="{99A43CC1-464B-FFF8-E72F-1371150B9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1650" y="5077002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35" name="Text Box 20">
              <a:extLst>
                <a:ext uri="{FF2B5EF4-FFF2-40B4-BE49-F238E27FC236}">
                  <a16:creationId xmlns:a16="http://schemas.microsoft.com/office/drawing/2014/main" id="{DCAB1EB5-4380-7B93-B98B-E33F1B739A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11387" y="567866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2000 m/s</a:t>
              </a:r>
            </a:p>
          </p:txBody>
        </p:sp>
        <p:sp>
          <p:nvSpPr>
            <p:cNvPr id="136" name="Text Box 21">
              <a:extLst>
                <a:ext uri="{FF2B5EF4-FFF2-40B4-BE49-F238E27FC236}">
                  <a16:creationId xmlns:a16="http://schemas.microsoft.com/office/drawing/2014/main" id="{5C31F66C-6AB2-6A29-6B9C-7DD9977D8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00550" y="567866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1000 m/s</a:t>
              </a: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D92FCC0E-53ED-E91D-9004-9D24328911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6087" y="5324652"/>
              <a:ext cx="4295776" cy="206375"/>
            </a:xfrm>
            <a:prstGeom prst="rect">
              <a:avLst/>
            </a:prstGeom>
            <a:solidFill>
              <a:srgbClr val="F2D9D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38" name="Text Box 23">
              <a:extLst>
                <a:ext uri="{FF2B5EF4-FFF2-40B4-BE49-F238E27FC236}">
                  <a16:creationId xmlns:a16="http://schemas.microsoft.com/office/drawing/2014/main" id="{6355AD2E-8C29-77F8-4131-D9B0208811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037" y="5286552"/>
              <a:ext cx="1044575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500 m/s</a:t>
              </a:r>
            </a:p>
          </p:txBody>
        </p:sp>
        <p:sp>
          <p:nvSpPr>
            <p:cNvPr id="139" name="AutoShape 24">
              <a:extLst>
                <a:ext uri="{FF2B5EF4-FFF2-40B4-BE49-F238E27FC236}">
                  <a16:creationId xmlns:a16="http://schemas.microsoft.com/office/drawing/2014/main" id="{547639E0-2E2F-4788-D5EB-E722405135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950" y="5218290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0" name="AutoShape 25">
              <a:extLst>
                <a:ext uri="{FF2B5EF4-FFF2-40B4-BE49-F238E27FC236}">
                  <a16:creationId xmlns:a16="http://schemas.microsoft.com/office/drawing/2014/main" id="{61D0E844-D9BE-0BD3-3F84-B16C2EEF20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1800" y="5218290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41" name="AutoShape 26">
              <a:extLst>
                <a:ext uri="{FF2B5EF4-FFF2-40B4-BE49-F238E27FC236}">
                  <a16:creationId xmlns:a16="http://schemas.microsoft.com/office/drawing/2014/main" id="{2C01B554-A46A-64A1-7AFC-FE05CFA0C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4523" y="5219877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8AF3AE03-0963-3E55-FAB7-A91759529902}"/>
              </a:ext>
            </a:extLst>
          </p:cNvPr>
          <p:cNvGrpSpPr/>
          <p:nvPr/>
        </p:nvGrpSpPr>
        <p:grpSpPr>
          <a:xfrm>
            <a:off x="1716087" y="2362200"/>
            <a:ext cx="4295775" cy="2716212"/>
            <a:chOff x="1716087" y="2362200"/>
            <a:chExt cx="4295775" cy="2716212"/>
          </a:xfrm>
        </p:grpSpPr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AD8A8D0C-BB57-3758-9844-ACAB38994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3339" y="2362200"/>
              <a:ext cx="4255520" cy="2667349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5" name="Line 29">
              <a:extLst>
                <a:ext uri="{FF2B5EF4-FFF2-40B4-BE49-F238E27FC236}">
                  <a16:creationId xmlns:a16="http://schemas.microsoft.com/office/drawing/2014/main" id="{F8600F93-0C54-7C1F-F3E4-109E7B6636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5474171" y="4330136"/>
              <a:ext cx="508937" cy="68216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6" name="Line 30">
              <a:extLst>
                <a:ext uri="{FF2B5EF4-FFF2-40B4-BE49-F238E27FC236}">
                  <a16:creationId xmlns:a16="http://schemas.microsoft.com/office/drawing/2014/main" id="{EDADD6E9-6607-4007-ED47-89DC971578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30464" y="4527505"/>
              <a:ext cx="359419" cy="491505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7" name="Line 31">
              <a:extLst>
                <a:ext uri="{FF2B5EF4-FFF2-40B4-BE49-F238E27FC236}">
                  <a16:creationId xmlns:a16="http://schemas.microsoft.com/office/drawing/2014/main" id="{D4FEEB5D-1917-40DB-B757-5A61577738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9883" y="3944022"/>
              <a:ext cx="1778884" cy="578692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8" name="Line 32">
              <a:extLst>
                <a:ext uri="{FF2B5EF4-FFF2-40B4-BE49-F238E27FC236}">
                  <a16:creationId xmlns:a16="http://schemas.microsoft.com/office/drawing/2014/main" id="{F7688DD9-1192-A45E-5373-B684E2327E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5603" y="2657295"/>
              <a:ext cx="2093256" cy="1268524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9" name="Line 33">
              <a:extLst>
                <a:ext uri="{FF2B5EF4-FFF2-40B4-BE49-F238E27FC236}">
                  <a16:creationId xmlns:a16="http://schemas.microsoft.com/office/drawing/2014/main" id="{9FB7243E-E296-68AD-F09F-F20D056F74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50556" y="3345210"/>
              <a:ext cx="1620740" cy="994507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0" name="Line 34">
              <a:extLst>
                <a:ext uri="{FF2B5EF4-FFF2-40B4-BE49-F238E27FC236}">
                  <a16:creationId xmlns:a16="http://schemas.microsoft.com/office/drawing/2014/main" id="{D41573DB-A64B-1F00-D991-BD81F54AA8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730464" y="2657295"/>
              <a:ext cx="2120092" cy="687915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E8707D8B-9547-D5F6-91D5-FA031F9FFE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4547" y="4505469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28758B51-AF56-77A2-2EB6-87716F116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174" y="438953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FDA0B83D-4202-081F-A51A-D914AD73D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4759" y="427360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C37E3DBA-884E-3F2E-AC7F-5035CB233C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9386" y="415767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E3D172CB-15F4-CACD-705B-953A26065D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94013" y="404174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3E041F38-95C7-E4BF-3533-22E668B805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49598" y="3925818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C9F94498-6FC2-38D9-491E-D57E82475A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19921" y="4997932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3407B814-0691-95B6-7224-6B7D09221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2723" y="3715995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1D29A167-9AA3-6840-8915-931DB930D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47350" y="3500422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8A04D28F-EAE1-7E45-A9AD-1E5B1AC73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1976" y="3284850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F5E73BFE-2373-64D8-9CC9-CDA87C79E9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6603" y="3069277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031058C3-7A0B-0EDB-D7F4-413920B31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1230" y="2853705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5AFCD81B-F0B0-773C-9494-AF991C109F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5856" y="2638133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6EAED814-D707-045E-3C7A-CCB0DCF43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8096" y="3931567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AE97A607-8B1C-4E57-231D-64667E4D334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252769" y="4191212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6" name="Oval 95">
              <a:extLst>
                <a:ext uri="{FF2B5EF4-FFF2-40B4-BE49-F238E27FC236}">
                  <a16:creationId xmlns:a16="http://schemas.microsoft.com/office/drawing/2014/main" id="{507E329B-2D9C-3C67-9F5A-FCF8EFE4187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898143" y="397564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4E365A3C-D0B6-3C74-5406-9A684785430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543516" y="3760067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58474C58-DD8F-3E73-DD0B-26D19367612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4188889" y="3544495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2F283A7A-5EB3-AFAC-4868-2B491240A98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3834263" y="3328922"/>
              <a:ext cx="46006" cy="45989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CF0576F0-A18F-9079-8241-442EA492C25D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1716087" y="2641007"/>
              <a:ext cx="2164181" cy="735820"/>
              <a:chOff x="754" y="3270"/>
              <a:chExt cx="2258" cy="768"/>
            </a:xfrm>
            <a:solidFill>
              <a:srgbClr val="323399"/>
            </a:solidFill>
          </p:grpSpPr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E4F33176-5720-5F6F-D706-8960C306D7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24" y="3869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EFDCF2BB-C0BA-9811-6158-A7E5DC19F7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94" y="3748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5" name="Oval 114">
                <a:extLst>
                  <a:ext uri="{FF2B5EF4-FFF2-40B4-BE49-F238E27FC236}">
                    <a16:creationId xmlns:a16="http://schemas.microsoft.com/office/drawing/2014/main" id="{1474DCE2-DA6C-D399-6DDF-A6970A64A20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65" y="3627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6" name="Oval 115">
                <a:extLst>
                  <a:ext uri="{FF2B5EF4-FFF2-40B4-BE49-F238E27FC236}">
                    <a16:creationId xmlns:a16="http://schemas.microsoft.com/office/drawing/2014/main" id="{000F9642-C515-1CBB-0EDE-EB81E2885D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5" y="3506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7" name="Oval 116">
                <a:extLst>
                  <a:ext uri="{FF2B5EF4-FFF2-40B4-BE49-F238E27FC236}">
                    <a16:creationId xmlns:a16="http://schemas.microsoft.com/office/drawing/2014/main" id="{B0232F64-AF1E-245F-6866-50F7A7DD35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05" y="3385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8" name="Oval 117">
                <a:extLst>
                  <a:ext uri="{FF2B5EF4-FFF2-40B4-BE49-F238E27FC236}">
                    <a16:creationId xmlns:a16="http://schemas.microsoft.com/office/drawing/2014/main" id="{AF640062-ACD5-DF7A-B023-5FF3EA73C7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4" y="3990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119" name="Oval 118">
                <a:extLst>
                  <a:ext uri="{FF2B5EF4-FFF2-40B4-BE49-F238E27FC236}">
                    <a16:creationId xmlns:a16="http://schemas.microsoft.com/office/drawing/2014/main" id="{F71B0243-0E78-C77C-B52B-F1CAA33E4B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64" y="3270"/>
                <a:ext cx="48" cy="48"/>
              </a:xfrm>
              <a:prstGeom prst="ellipse">
                <a:avLst/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defPPr>
                  <a:defRPr lang="en-US"/>
                </a:defPPr>
                <a:lvl1pPr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1pPr>
                <a:lvl2pPr marL="4572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2pPr>
                <a:lvl3pPr marL="9144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3pPr>
                <a:lvl4pPr marL="13716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4pPr>
                <a:lvl5pPr marL="1828800" algn="ctr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5pPr>
                <a:lvl6pPr marL="22860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6pPr>
                <a:lvl7pPr marL="27432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7pPr>
                <a:lvl8pPr marL="32004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8pPr>
                <a:lvl9pPr marL="3657600" algn="l" defTabSz="457200" rtl="0" eaLnBrk="1" latinLnBrk="0" hangingPunct="1">
                  <a:defRPr sz="2400" kern="1200">
                    <a:solidFill>
                      <a:srgbClr val="000000"/>
                    </a:solidFill>
                    <a:latin typeface="Arial" charset="0"/>
                    <a:ea typeface="ヒラギノ角ゴ ProN W3" charset="0"/>
                    <a:cs typeface="ヒラギノ角ゴ ProN W3" charset="0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101" name="Text Box 62">
              <a:extLst>
                <a:ext uri="{FF2B5EF4-FFF2-40B4-BE49-F238E27FC236}">
                  <a16:creationId xmlns:a16="http://schemas.microsoft.com/office/drawing/2014/main" id="{9B337C0C-9E15-CCE7-EC37-731B20518C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6365" y="2755979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2" name="Text Box 63">
              <a:extLst>
                <a:ext uri="{FF2B5EF4-FFF2-40B4-BE49-F238E27FC236}">
                  <a16:creationId xmlns:a16="http://schemas.microsoft.com/office/drawing/2014/main" id="{CD7ADE5D-C005-A358-B69D-F4D8CB3B2B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32371" y="4073366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3" name="Text Box 64">
              <a:extLst>
                <a:ext uri="{FF2B5EF4-FFF2-40B4-BE49-F238E27FC236}">
                  <a16:creationId xmlns:a16="http://schemas.microsoft.com/office/drawing/2014/main" id="{7D01771E-E0A7-B325-85D7-30F7778577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92718" y="3009875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4" name="Text Box 65">
              <a:extLst>
                <a:ext uri="{FF2B5EF4-FFF2-40B4-BE49-F238E27FC236}">
                  <a16:creationId xmlns:a16="http://schemas.microsoft.com/office/drawing/2014/main" id="{7FF2D26B-8F34-EA76-B351-306DBD563E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14757" y="3882704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3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E9C188C-4821-6DB6-EE3C-AA711D98FF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7234" y="4751700"/>
              <a:ext cx="46006" cy="45989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37EBADF0-D386-D549-9022-A43DCCED46A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958189" y="4989309"/>
              <a:ext cx="46006" cy="45989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58775727-84B4-9A54-2381-769ED877BCE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609313" y="4506427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4073C2C2-7DFD-DB34-E2F4-F5DD4ECAB46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963939" y="499889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23562B61-C17F-FF15-7123-C4CA09A4C0B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786626" y="4752658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34786241-71E8-3604-AC66-33717C6756DC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5450210" y="4323430"/>
              <a:ext cx="46006" cy="45989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1" name="Text Box 72">
              <a:extLst>
                <a:ext uri="{FF2B5EF4-FFF2-40B4-BE49-F238E27FC236}">
                  <a16:creationId xmlns:a16="http://schemas.microsoft.com/office/drawing/2014/main" id="{61046002-4847-A76E-C17E-4ACD31B8D6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3572" y="4711460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112" name="Text Box 73">
              <a:extLst>
                <a:ext uri="{FF2B5EF4-FFF2-40B4-BE49-F238E27FC236}">
                  <a16:creationId xmlns:a16="http://schemas.microsoft.com/office/drawing/2014/main" id="{2C669E4E-8F7A-03DC-BC95-4A509570A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2154" y="4803437"/>
              <a:ext cx="735132" cy="274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C39A9E77-CC9F-47AB-3339-4F4ACB962BC1}"/>
              </a:ext>
            </a:extLst>
          </p:cNvPr>
          <p:cNvGrpSpPr/>
          <p:nvPr/>
        </p:nvGrpSpPr>
        <p:grpSpPr>
          <a:xfrm>
            <a:off x="6188996" y="5094517"/>
            <a:ext cx="4266970" cy="897362"/>
            <a:chOff x="6183316" y="5029200"/>
            <a:chExt cx="4295778" cy="989013"/>
          </a:xfrm>
        </p:grpSpPr>
        <p:sp>
          <p:nvSpPr>
            <p:cNvPr id="47" name="AutoShape 75">
              <a:extLst>
                <a:ext uri="{FF2B5EF4-FFF2-40B4-BE49-F238E27FC236}">
                  <a16:creationId xmlns:a16="http://schemas.microsoft.com/office/drawing/2014/main" id="{65EEAC68-4AFA-8281-6B13-2ADD6BA28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59529" y="5048250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8" name="AutoShape 76">
              <a:extLst>
                <a:ext uri="{FF2B5EF4-FFF2-40B4-BE49-F238E27FC236}">
                  <a16:creationId xmlns:a16="http://schemas.microsoft.com/office/drawing/2014/main" id="{7A02B3BC-FDE2-51AF-E28F-B8403A4F29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1329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49" name="AutoShape 77">
              <a:extLst>
                <a:ext uri="{FF2B5EF4-FFF2-40B4-BE49-F238E27FC236}">
                  <a16:creationId xmlns:a16="http://schemas.microsoft.com/office/drawing/2014/main" id="{3A8F6009-E24E-D924-8762-866B0ED5EB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92954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0" name="AutoShape 78">
              <a:extLst>
                <a:ext uri="{FF2B5EF4-FFF2-40B4-BE49-F238E27FC236}">
                  <a16:creationId xmlns:a16="http://schemas.microsoft.com/office/drawing/2014/main" id="{18FDC1B3-D85B-6A26-E850-313FAF2384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94579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1" name="AutoShape 79">
              <a:extLst>
                <a:ext uri="{FF2B5EF4-FFF2-40B4-BE49-F238E27FC236}">
                  <a16:creationId xmlns:a16="http://schemas.microsoft.com/office/drawing/2014/main" id="{514B417E-3B27-F12D-BD85-27E051A46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96205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2" name="AutoShape 80">
              <a:extLst>
                <a:ext uri="{FF2B5EF4-FFF2-40B4-BE49-F238E27FC236}">
                  <a16:creationId xmlns:a16="http://schemas.microsoft.com/office/drawing/2014/main" id="{28893B63-5351-523A-78A6-B585DA041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97830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3" name="AutoShape 81">
              <a:extLst>
                <a:ext uri="{FF2B5EF4-FFF2-40B4-BE49-F238E27FC236}">
                  <a16:creationId xmlns:a16="http://schemas.microsoft.com/office/drawing/2014/main" id="{2B888DEA-BB5C-5C96-E476-FB334F3BF3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9455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4" name="AutoShape 82">
              <a:extLst>
                <a:ext uri="{FF2B5EF4-FFF2-40B4-BE49-F238E27FC236}">
                  <a16:creationId xmlns:a16="http://schemas.microsoft.com/office/drawing/2014/main" id="{C08F21FD-2A18-C90D-57CF-563DAD5B5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1080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5" name="AutoShape 83">
              <a:extLst>
                <a:ext uri="{FF2B5EF4-FFF2-40B4-BE49-F238E27FC236}">
                  <a16:creationId xmlns:a16="http://schemas.microsoft.com/office/drawing/2014/main" id="{E0DD36FC-9481-583D-9476-BCA6A34EF6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01118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6" name="AutoShape 84">
              <a:extLst>
                <a:ext uri="{FF2B5EF4-FFF2-40B4-BE49-F238E27FC236}">
                  <a16:creationId xmlns:a16="http://schemas.microsoft.com/office/drawing/2014/main" id="{E0297960-DF9F-DD87-0597-D7925543C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204331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7" name="AutoShape 85">
              <a:extLst>
                <a:ext uri="{FF2B5EF4-FFF2-40B4-BE49-F238E27FC236}">
                  <a16:creationId xmlns:a16="http://schemas.microsoft.com/office/drawing/2014/main" id="{DF518E48-7AFF-C1D1-E5BF-C3A453167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04368" y="5172075"/>
              <a:ext cx="63500" cy="101600"/>
            </a:xfrm>
            <a:prstGeom prst="can">
              <a:avLst>
                <a:gd name="adj" fmla="val 40000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8" name="AutoShape 86">
              <a:extLst>
                <a:ext uri="{FF2B5EF4-FFF2-40B4-BE49-F238E27FC236}">
                  <a16:creationId xmlns:a16="http://schemas.microsoft.com/office/drawing/2014/main" id="{8F1CE252-F23C-790D-63D5-C1975C6D3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07581" y="5172075"/>
              <a:ext cx="61913" cy="101600"/>
            </a:xfrm>
            <a:prstGeom prst="can">
              <a:avLst>
                <a:gd name="adj" fmla="val 41026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59" name="AutoShape 87">
              <a:extLst>
                <a:ext uri="{FF2B5EF4-FFF2-40B4-BE49-F238E27FC236}">
                  <a16:creationId xmlns:a16="http://schemas.microsoft.com/office/drawing/2014/main" id="{4E20175D-FE0A-D9A8-4D98-D282F8FD60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48881" y="5029200"/>
              <a:ext cx="247650" cy="165100"/>
            </a:xfrm>
            <a:prstGeom prst="cloudCallout">
              <a:avLst>
                <a:gd name="adj1" fmla="val -9375"/>
                <a:gd name="adj2" fmla="val 94273"/>
              </a:avLst>
            </a:prstGeom>
            <a:solidFill>
              <a:schemeClr val="bg2">
                <a:lumMod val="9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eaLnBrk="0" hangingPunct="0"/>
              <a:endParaRPr lang="en-US" sz="1200">
                <a:solidFill>
                  <a:schemeClr val="tx1"/>
                </a:solidFill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3FF5DD06-A42A-F29F-98B9-53779BEE0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83316" y="5276850"/>
              <a:ext cx="4295778" cy="454025"/>
            </a:xfrm>
            <a:prstGeom prst="rect">
              <a:avLst/>
            </a:prstGeom>
            <a:solidFill>
              <a:srgbClr val="F2D9D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1" name="Text Box 89">
              <a:extLst>
                <a:ext uri="{FF2B5EF4-FFF2-40B4-BE49-F238E27FC236}">
                  <a16:creationId xmlns:a16="http://schemas.microsoft.com/office/drawing/2014/main" id="{8F82D127-A90F-94B5-E302-AD3CA04EE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813680" y="5286375"/>
              <a:ext cx="1044576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500 m/s</a:t>
              </a:r>
            </a:p>
          </p:txBody>
        </p:sp>
        <p:sp>
          <p:nvSpPr>
            <p:cNvPr id="62" name="Freeform 61">
              <a:extLst>
                <a:ext uri="{FF2B5EF4-FFF2-40B4-BE49-F238E27FC236}">
                  <a16:creationId xmlns:a16="http://schemas.microsoft.com/office/drawing/2014/main" id="{4997511A-AA09-825E-01C0-456FBE730C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3316" y="5524500"/>
              <a:ext cx="4295778" cy="454025"/>
            </a:xfrm>
            <a:custGeom>
              <a:avLst/>
              <a:gdLst>
                <a:gd name="T0" fmla="*/ 0 w 4992"/>
                <a:gd name="T1" fmla="*/ 0 h 528"/>
                <a:gd name="T2" fmla="*/ 2496 w 4992"/>
                <a:gd name="T3" fmla="*/ 0 h 528"/>
                <a:gd name="T4" fmla="*/ 2496 w 4992"/>
                <a:gd name="T5" fmla="*/ 240 h 528"/>
                <a:gd name="T6" fmla="*/ 4992 w 4992"/>
                <a:gd name="T7" fmla="*/ 240 h 528"/>
                <a:gd name="T8" fmla="*/ 4992 w 4992"/>
                <a:gd name="T9" fmla="*/ 528 h 528"/>
                <a:gd name="T10" fmla="*/ 0 w 4992"/>
                <a:gd name="T11" fmla="*/ 528 h 528"/>
                <a:gd name="T12" fmla="*/ 0 w 4992"/>
                <a:gd name="T13" fmla="*/ 0 h 5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992" h="528">
                  <a:moveTo>
                    <a:pt x="0" y="0"/>
                  </a:moveTo>
                  <a:lnTo>
                    <a:pt x="2496" y="0"/>
                  </a:lnTo>
                  <a:lnTo>
                    <a:pt x="2496" y="240"/>
                  </a:lnTo>
                  <a:lnTo>
                    <a:pt x="4992" y="240"/>
                  </a:lnTo>
                  <a:lnTo>
                    <a:pt x="4992" y="528"/>
                  </a:lnTo>
                  <a:lnTo>
                    <a:pt x="0" y="5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3" name="Text Box 91">
              <a:extLst>
                <a:ext uri="{FF2B5EF4-FFF2-40B4-BE49-F238E27FC236}">
                  <a16:creationId xmlns:a16="http://schemas.microsoft.com/office/drawing/2014/main" id="{A5058C5A-2AC8-210D-0FA7-E97DB1840E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67642" y="5743575"/>
              <a:ext cx="1128713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V</a:t>
              </a:r>
              <a:r>
                <a:rPr lang="en-US" sz="1200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r>
                <a:rPr lang="en-US" sz="1200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 = 2000 m/s</a:t>
              </a:r>
            </a:p>
          </p:txBody>
        </p:sp>
        <p:sp>
          <p:nvSpPr>
            <p:cNvPr id="64" name="Line 92">
              <a:extLst>
                <a:ext uri="{FF2B5EF4-FFF2-40B4-BE49-F238E27FC236}">
                  <a16:creationId xmlns:a16="http://schemas.microsoft.com/office/drawing/2014/main" id="{90576C67-CA4C-01E0-3FDF-4553322DA7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61129" y="5286375"/>
              <a:ext cx="101600" cy="2365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5" name="Line 93">
              <a:extLst>
                <a:ext uri="{FF2B5EF4-FFF2-40B4-BE49-F238E27FC236}">
                  <a16:creationId xmlns:a16="http://schemas.microsoft.com/office/drawing/2014/main" id="{91332DDD-B039-4FB1-9FF0-5EC16118A1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62729" y="5524500"/>
              <a:ext cx="1025526" cy="3175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6" name="Line 94">
              <a:extLst>
                <a:ext uri="{FF2B5EF4-FFF2-40B4-BE49-F238E27FC236}">
                  <a16:creationId xmlns:a16="http://schemas.microsoft.com/office/drawing/2014/main" id="{5A4237B9-237D-8170-74E6-380206F42F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618417" y="5283200"/>
              <a:ext cx="103188" cy="2365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7" name="Line 95">
              <a:extLst>
                <a:ext uri="{FF2B5EF4-FFF2-40B4-BE49-F238E27FC236}">
                  <a16:creationId xmlns:a16="http://schemas.microsoft.com/office/drawing/2014/main" id="{3FFA8026-C22C-1800-E1D0-4A42E4E7E0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29391" y="5522913"/>
              <a:ext cx="1803401" cy="19843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8" name="Line 96">
              <a:extLst>
                <a:ext uri="{FF2B5EF4-FFF2-40B4-BE49-F238E27FC236}">
                  <a16:creationId xmlns:a16="http://schemas.microsoft.com/office/drawing/2014/main" id="{3F346DE4-E4BF-4147-E74A-7BBDC2F622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332793" y="5730875"/>
              <a:ext cx="992188" cy="1588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69" name="Line 97">
              <a:extLst>
                <a:ext uri="{FF2B5EF4-FFF2-40B4-BE49-F238E27FC236}">
                  <a16:creationId xmlns:a16="http://schemas.microsoft.com/office/drawing/2014/main" id="{4B3C51C5-CEF5-974E-D416-C2384CBA1A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24981" y="5273675"/>
              <a:ext cx="206375" cy="455613"/>
            </a:xfrm>
            <a:prstGeom prst="line">
              <a:avLst/>
            </a:prstGeom>
            <a:noFill/>
            <a:ln w="38100">
              <a:solidFill>
                <a:srgbClr val="FF050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0" name="Line 98">
              <a:extLst>
                <a:ext uri="{FF2B5EF4-FFF2-40B4-BE49-F238E27FC236}">
                  <a16:creationId xmlns:a16="http://schemas.microsoft.com/office/drawing/2014/main" id="{52BBFC41-A0B9-42E0-5CC7-9297B9C3AC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80418" y="5522913"/>
              <a:ext cx="0" cy="2047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71" name="Text Box 99">
              <a:extLst>
                <a:ext uri="{FF2B5EF4-FFF2-40B4-BE49-F238E27FC236}">
                  <a16:creationId xmlns:a16="http://schemas.microsoft.com/office/drawing/2014/main" id="{F81CEBD5-D38F-A760-7080-C2B69785FD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1368" y="5486400"/>
              <a:ext cx="242888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z</a:t>
              </a:r>
            </a:p>
          </p:txBody>
        </p:sp>
        <p:sp>
          <p:nvSpPr>
            <p:cNvPr id="72" name="Text Box 100">
              <a:extLst>
                <a:ext uri="{FF2B5EF4-FFF2-40B4-BE49-F238E27FC236}">
                  <a16:creationId xmlns:a16="http://schemas.microsoft.com/office/drawing/2014/main" id="{A27E78EE-079C-F802-7C2F-52A38FDBA6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2618" y="5313363"/>
              <a:ext cx="28575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A</a:t>
              </a:r>
            </a:p>
          </p:txBody>
        </p:sp>
        <p:sp>
          <p:nvSpPr>
            <p:cNvPr id="73" name="Text Box 101">
              <a:extLst>
                <a:ext uri="{FF2B5EF4-FFF2-40B4-BE49-F238E27FC236}">
                  <a16:creationId xmlns:a16="http://schemas.microsoft.com/office/drawing/2014/main" id="{780C3A6C-58BA-FAFD-50EE-D42FB6660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00929" y="5257800"/>
              <a:ext cx="28575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ea typeface="ＭＳ Ｐゴシック" charset="0"/>
                  <a:cs typeface="ＭＳ Ｐゴシック" charset="0"/>
                </a:rPr>
                <a:t>B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DF560F93-7B79-CE41-75B9-CFC6227A797A}"/>
              </a:ext>
            </a:extLst>
          </p:cNvPr>
          <p:cNvGrpSpPr/>
          <p:nvPr/>
        </p:nvGrpSpPr>
        <p:grpSpPr>
          <a:xfrm>
            <a:off x="6183311" y="2362201"/>
            <a:ext cx="4295774" cy="2725739"/>
            <a:chOff x="6183311" y="2362201"/>
            <a:chExt cx="4295774" cy="272573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175A481A-05D6-8DE3-04F6-194A02247E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0594" y="2367962"/>
              <a:ext cx="4263128" cy="2672933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8" name="Line 104">
              <a:extLst>
                <a:ext uri="{FF2B5EF4-FFF2-40B4-BE49-F238E27FC236}">
                  <a16:creationId xmlns:a16="http://schemas.microsoft.com/office/drawing/2014/main" id="{15ED62B9-8257-45FB-561A-A50CFBC62B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9740719" y="4042385"/>
              <a:ext cx="717243" cy="98122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9" name="Line 105">
              <a:extLst>
                <a:ext uri="{FF2B5EF4-FFF2-40B4-BE49-F238E27FC236}">
                  <a16:creationId xmlns:a16="http://schemas.microsoft.com/office/drawing/2014/main" id="{2D63726C-3B09-6EAD-152D-C9B3FE8E7A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197713" y="4537800"/>
              <a:ext cx="360062" cy="492534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0" name="Line 106">
              <a:extLst>
                <a:ext uri="{FF2B5EF4-FFF2-40B4-BE49-F238E27FC236}">
                  <a16:creationId xmlns:a16="http://schemas.microsoft.com/office/drawing/2014/main" id="{EC5D840A-E06C-3579-960F-E9F75E1045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064272" y="3200373"/>
              <a:ext cx="1694690" cy="87273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DB3189C-BAE7-930B-58C3-C2B510471C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64375" y="3351109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9258605-A12B-4600-3B20-90D68AF15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9636" y="3120684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34C8F03-1EE2-3ADD-94F3-833AD366C6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5418" y="249277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D519421-6EFD-B59D-8293-53C69A129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09114" y="3552732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49AAEC2-FB22-6622-A046-4B86EB9F045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726316" y="4042385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BA97F0A-F872-FB4A-764C-5B4C70760C7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371056" y="3863806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3218BFF3-28BE-50B1-CB28-EF68619C078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015795" y="3685226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9FEB4B54-2E8E-AC32-7E8B-F10DEC4DD07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660534" y="3506647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9422122-5901-EF46-DD03-83F726073CA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950013" y="327046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1094E66B-24FE-2505-AF94-5106CB32564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594752" y="318405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439EA2-E0AF-E9AD-8FF3-F5C8AEE6FED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8305274" y="336263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2" name="Text Box 118">
              <a:extLst>
                <a:ext uri="{FF2B5EF4-FFF2-40B4-BE49-F238E27FC236}">
                  <a16:creationId xmlns:a16="http://schemas.microsoft.com/office/drawing/2014/main" id="{697F38DD-C2F7-8110-027E-110FD844B0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53648" y="2662714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3" name="Text Box 119">
              <a:extLst>
                <a:ext uri="{FF2B5EF4-FFF2-40B4-BE49-F238E27FC236}">
                  <a16:creationId xmlns:a16="http://schemas.microsoft.com/office/drawing/2014/main" id="{127A3D1D-6954-BFEF-8313-B4DFA10070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15385" y="3999181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4" name="Text Box 120">
              <a:extLst>
                <a:ext uri="{FF2B5EF4-FFF2-40B4-BE49-F238E27FC236}">
                  <a16:creationId xmlns:a16="http://schemas.microsoft.com/office/drawing/2014/main" id="{4F4B2228-87E4-4076-0EA4-BEB7E7C82D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42394" y="3032355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5" name="Text Box 121">
              <a:extLst>
                <a:ext uri="{FF2B5EF4-FFF2-40B4-BE49-F238E27FC236}">
                  <a16:creationId xmlns:a16="http://schemas.microsoft.com/office/drawing/2014/main" id="{A17B2955-B8DD-3FB8-18FA-2BFCAF5354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80657" y="3814840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2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667CEA8-E90B-9B0C-31F7-5A2726B49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64782" y="4762464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3A07DE5-7641-A65E-9934-81488930AADE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432997" y="5000570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A03894B-5EF0-66A1-A373-BA9E10CF2732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083497" y="4516677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8E07438-889E-9F74-023D-1FBB529C23F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10261128" y="4763424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857DDF6E-9D1B-84D6-538C-0F4A1569362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9924110" y="4310255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1" name="Text Box 127">
              <a:extLst>
                <a:ext uri="{FF2B5EF4-FFF2-40B4-BE49-F238E27FC236}">
                  <a16:creationId xmlns:a16="http://schemas.microsoft.com/office/drawing/2014/main" id="{48FF04FC-915F-A73C-4DA1-48800E6CFA2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77634" y="4721180"/>
              <a:ext cx="73548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2" name="Text Box 128">
              <a:extLst>
                <a:ext uri="{FF2B5EF4-FFF2-40B4-BE49-F238E27FC236}">
                  <a16:creationId xmlns:a16="http://schemas.microsoft.com/office/drawing/2014/main" id="{7381B9D9-ABA4-9459-3882-190D711BA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89746" y="4813350"/>
              <a:ext cx="734526" cy="2745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lc="http://schemas.openxmlformats.org/drawingml/2006/lockedCanvas"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pPr algn="l" eaLnBrk="0" hangingPunct="0"/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m = </a:t>
              </a:r>
              <a:r>
                <a:rPr lang="en-US" sz="12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r>
                <a:rPr lang="en-US" sz="1200" i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/V</a:t>
              </a:r>
              <a:r>
                <a:rPr lang="en-US" sz="1200" i="1" baseline="-250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33" name="Line 129">
              <a:extLst>
                <a:ext uri="{FF2B5EF4-FFF2-40B4-BE49-F238E27FC236}">
                  <a16:creationId xmlns:a16="http://schemas.microsoft.com/office/drawing/2014/main" id="{F1E3E47B-B781-C687-BE91-C8481392EE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6200594" y="2567664"/>
              <a:ext cx="1694690" cy="87273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8209C13-CA10-ABEF-29C4-3A6A64E3A50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183311" y="2550382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F853E5DF-0155-DE4E-25D4-D904EA9A1E4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528010" y="272320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E310CBE-A6E5-FD39-5FFA-18ABF530369B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6883271" y="291330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F141CB6E-3195-CE43-48CB-FF210A4C48C0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7238531" y="3091881"/>
              <a:ext cx="46088" cy="46085"/>
            </a:xfrm>
            <a:prstGeom prst="ellipse">
              <a:avLst/>
            </a:prstGeom>
            <a:solidFill>
              <a:srgbClr val="3233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8" name="Line 134">
              <a:extLst>
                <a:ext uri="{FF2B5EF4-FFF2-40B4-BE49-F238E27FC236}">
                  <a16:creationId xmlns:a16="http://schemas.microsoft.com/office/drawing/2014/main" id="{C3CA5BC3-64DC-20DB-676A-D86DFDDD68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563536" y="3459601"/>
              <a:ext cx="2066273" cy="1063797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39" name="Line 135">
              <a:extLst>
                <a:ext uri="{FF2B5EF4-FFF2-40B4-BE49-F238E27FC236}">
                  <a16:creationId xmlns:a16="http://schemas.microsoft.com/office/drawing/2014/main" id="{6C9DD5E8-1D35-F354-C94C-60B57F4448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714303" y="2362201"/>
              <a:ext cx="1683168" cy="866975"/>
            </a:xfrm>
            <a:prstGeom prst="line">
              <a:avLst/>
            </a:prstGeom>
            <a:noFill/>
            <a:ln w="25400">
              <a:solidFill>
                <a:srgbClr val="E36262"/>
              </a:solidFill>
              <a:round/>
              <a:headEnd/>
              <a:tailEnd/>
            </a:ln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54181581-10FA-7C2E-3916-66B7C3261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7673" y="431889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3AA4BEB-B936-32E2-CB90-C6C7A0F5C1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2412" y="4515717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C535215-41E6-4BFD-4772-1D8200AE29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3894" y="413455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F7062F9B-6AA6-AC8F-220E-99E8D40A3A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9155" y="395597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346090F-E2B7-4BB3-2428-89CC18F10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64415" y="376587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0CAE5B8-44A3-9AF9-306B-7050D49B50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4896" y="2855695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3CDDB439-FD84-C509-9D63-303B15B78C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0157" y="2677116"/>
              <a:ext cx="46088" cy="46085"/>
            </a:xfrm>
            <a:prstGeom prst="ellipse">
              <a:avLst/>
            </a:prstGeom>
            <a:solidFill>
              <a:srgbClr val="FF050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rgbClr val="000000"/>
                  </a:solidFill>
                  <a:latin typeface="Arial" charset="0"/>
                  <a:ea typeface="ヒラギノ角ゴ ProN W3" charset="0"/>
                  <a:cs typeface="ヒラギノ角ゴ ProN W3" charset="0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32003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>
            <a:extLst>
              <a:ext uri="{FF2B5EF4-FFF2-40B4-BE49-F238E27FC236}">
                <a16:creationId xmlns:a16="http://schemas.microsoft.com/office/drawing/2014/main" id="{B6025BA3-E581-C74F-A72A-AA31FA0D3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6624" y="251207"/>
            <a:ext cx="9258753" cy="63555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28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3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sz="28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II: Smithfield-DC Magnetic Investigation</a:t>
            </a:r>
          </a:p>
          <a:p>
            <a:pPr algn="l" eaLnBrk="0" hangingPunct="0"/>
            <a:endParaRPr lang="en-US" sz="3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(II) Download the Smithfield-Dry Canyon Excel spreadsheet of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magnetic measurements from the website. The file contains the raw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data and various calculations, but you will only need the data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highlighted in the salmon color for this assignment.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(II.1) Find (and report!) the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X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,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Y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, </a:t>
            </a:r>
            <a:r>
              <a:rPr lang="en-US" sz="2300" i="1" dirty="0">
                <a:solidFill>
                  <a:schemeClr val="tx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Z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components and inclination,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declination, magnitude of the </a:t>
            </a:r>
            <a:r>
              <a:rPr lang="en-US" sz="2300" i="1" dirty="0">
                <a:solidFill>
                  <a:schemeClr val="tx2"/>
                </a:solidFill>
                <a:ea typeface="ＭＳ Ｐゴシック" charset="0"/>
              </a:rPr>
              <a:t>WMM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at the two extremal (E, W-most)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points in the profile. Does it make sense to correct for variations in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the </a:t>
            </a:r>
            <a:r>
              <a:rPr lang="en-US" sz="2300" i="1" dirty="0">
                <a:solidFill>
                  <a:schemeClr val="tx2"/>
                </a:solidFill>
                <a:ea typeface="ＭＳ Ｐゴシック" charset="0"/>
              </a:rPr>
              <a:t>WMM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along this profile? Why or why not?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(II.2) Calculate the azimuth of the profile for modeling in </a:t>
            </a:r>
            <a:r>
              <a:rPr lang="en-US" sz="2300" dirty="0" err="1">
                <a:solidFill>
                  <a:srgbClr val="0039AC"/>
                </a:solidFill>
                <a:ea typeface="ＭＳ Ｐゴシック" charset="0"/>
              </a:rPr>
              <a:t>GravMag</a:t>
            </a:r>
            <a:endParaRPr lang="en-US" sz="23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using the physical compass reading. The compass was set at a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magnetic declination of 11.75</a:t>
            </a:r>
            <a:r>
              <a:rPr lang="en-US" sz="2300" spc="-1600" dirty="0">
                <a:solidFill>
                  <a:srgbClr val="0039AC"/>
                </a:solidFill>
                <a:ea typeface="ＭＳ Ｐゴシック" charset="0"/>
              </a:rPr>
              <a:t>°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, so if the WMM declination was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different, you should correct the compass reading for that. Note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that the azimuth entered into </a:t>
            </a:r>
            <a:r>
              <a:rPr lang="en-US" sz="2300" dirty="0" err="1">
                <a:solidFill>
                  <a:srgbClr val="0039AC"/>
                </a:solidFill>
                <a:ea typeface="ＭＳ Ｐゴシック" charset="0"/>
              </a:rPr>
              <a:t>GravMag</a:t>
            </a:r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must be the positive (+)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direction of the profile, measured as an angle (positive in the</a:t>
            </a:r>
          </a:p>
          <a:p>
            <a:pPr algn="l"/>
            <a:r>
              <a:rPr lang="en-US" sz="2300" dirty="0">
                <a:solidFill>
                  <a:srgbClr val="0039AC"/>
                </a:solidFill>
                <a:ea typeface="ＭＳ Ｐゴシック" charset="0"/>
              </a:rPr>
              <a:t>   clockwise direction) from true north.</a:t>
            </a:r>
          </a:p>
        </p:txBody>
      </p:sp>
    </p:spTree>
    <p:extLst>
      <p:ext uri="{BB962C8B-B14F-4D97-AF65-F5344CB8AC3E}">
        <p14:creationId xmlns:p14="http://schemas.microsoft.com/office/powerpoint/2010/main" val="1490993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F49BB-24B2-9B2E-1CD4-D773BEA86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>
            <a:extLst>
              <a:ext uri="{FF2B5EF4-FFF2-40B4-BE49-F238E27FC236}">
                <a16:creationId xmlns:a16="http://schemas.microsoft.com/office/drawing/2014/main" id="{544E447F-A887-37AF-9880-1A1B76C87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43352" y="88900"/>
            <a:ext cx="8105296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sz="3200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Final Semester Project Assignment</a:t>
            </a:r>
          </a:p>
          <a:p>
            <a:pPr algn="l"/>
            <a:endParaRPr lang="en-US" sz="600" dirty="0">
              <a:solidFill>
                <a:srgbClr val="0039AC"/>
              </a:solidFill>
              <a:ea typeface="ＭＳ Ｐゴシック" charset="0"/>
            </a:endParaRPr>
          </a:p>
          <a:p>
            <a:pPr algn="l"/>
            <a:r>
              <a:rPr lang="en-US" i="1" dirty="0">
                <a:solidFill>
                  <a:srgbClr val="0039AC"/>
                </a:solidFill>
                <a:latin typeface="Arial Black" charset="0"/>
                <a:ea typeface="ＭＳ Ｐゴシック" charset="0"/>
              </a:rPr>
              <a:t>Part II: Smithfield-DC Magnetic Investigation</a:t>
            </a:r>
          </a:p>
          <a:p>
            <a:pPr algn="l" eaLnBrk="0" hangingPunct="0"/>
            <a:endParaRPr lang="en-US" sz="600" dirty="0">
              <a:solidFill>
                <a:srgbClr val="0039AC"/>
              </a:solidFill>
              <a:latin typeface="Arial"/>
              <a:ea typeface="ＭＳ Ｐゴシック" charset="0"/>
              <a:cs typeface="Arial"/>
            </a:endParaRP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F140E2C7-4E16-B6FB-D8EC-F8D47DC35051}"/>
              </a:ext>
            </a:extLst>
          </p:cNvPr>
          <p:cNvSpPr txBox="1">
            <a:spLocks/>
          </p:cNvSpPr>
          <p:nvPr/>
        </p:nvSpPr>
        <p:spPr bwMode="auto">
          <a:xfrm>
            <a:off x="8757461" y="2090172"/>
            <a:ext cx="1802096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blipFill dpi="0" rotWithShape="0">
                  <a:blip r:embed="rId3"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5pPr>
            <a:lvl6pPr marL="22860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6pPr>
            <a:lvl7pPr marL="27432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7pPr>
            <a:lvl8pPr marL="32004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8pPr>
            <a:lvl9pPr marL="3657600" algn="l" defTabSz="457200" rtl="0" eaLnBrk="1" latinLnBrk="0" hangingPunct="1">
              <a:defRPr sz="2400" kern="1200">
                <a:solidFill>
                  <a:srgbClr val="000000"/>
                </a:solidFill>
                <a:latin typeface="Arial" charset="0"/>
                <a:ea typeface="ヒラギノ角ゴ ProN W3" charset="0"/>
                <a:cs typeface="ヒラギノ角ゴ ProN W3" charset="0"/>
              </a:defRPr>
            </a:lvl9pPr>
          </a:lstStyle>
          <a:p>
            <a:pPr algn="l"/>
            <a:r>
              <a:rPr lang="en-US" dirty="0">
                <a:solidFill>
                  <a:srgbClr val="0039AC"/>
                </a:solidFill>
              </a:rPr>
              <a:t>(Note: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Profile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distance is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positive-~E;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zero is at 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magnetic</a:t>
            </a:r>
          </a:p>
          <a:p>
            <a:pPr algn="l"/>
            <a:r>
              <a:rPr lang="en-US" dirty="0">
                <a:solidFill>
                  <a:srgbClr val="0039AC"/>
                </a:solidFill>
              </a:rPr>
              <a:t>station 1!)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7E0C58-8284-C0DE-AFFB-B458C7EE9FD1}"/>
              </a:ext>
            </a:extLst>
          </p:cNvPr>
          <p:cNvSpPr txBox="1"/>
          <p:nvPr/>
        </p:nvSpPr>
        <p:spPr>
          <a:xfrm rot="16200000">
            <a:off x="624457" y="3538930"/>
            <a:ext cx="9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Symbol" pitchFamily="2" charset="2"/>
              </a:rPr>
              <a:t>D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dirty="0"/>
              <a:t> (</a:t>
            </a:r>
            <a:r>
              <a:rPr lang="en-US" sz="2400" dirty="0">
                <a:latin typeface="Symbol" pitchFamily="2" charset="2"/>
              </a:rPr>
              <a:t>g</a:t>
            </a:r>
            <a:r>
              <a:rPr lang="en-US" sz="2400" dirty="0"/>
              <a:t>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FCB8A4-5C14-5D31-177A-BBC1F03DF478}"/>
              </a:ext>
            </a:extLst>
          </p:cNvPr>
          <p:cNvSpPr txBox="1"/>
          <p:nvPr/>
        </p:nvSpPr>
        <p:spPr>
          <a:xfrm>
            <a:off x="3780917" y="6373615"/>
            <a:ext cx="2634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Profile Distance (m)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A9AA1A-1A7E-BAE4-C23B-7018D5DA29E4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0392" r="785" b="1913"/>
          <a:stretch>
            <a:fillRect/>
          </a:stretch>
        </p:blipFill>
        <p:spPr>
          <a:xfrm>
            <a:off x="1367948" y="1227673"/>
            <a:ext cx="7261702" cy="514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168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43811</TotalTime>
  <Words>2068</Words>
  <Application>Microsoft Macintosh PowerPoint</Application>
  <PresentationFormat>Widescreen</PresentationFormat>
  <Paragraphs>308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ＭＳ Ｐゴシック</vt:lpstr>
      <vt:lpstr>Arial</vt:lpstr>
      <vt:lpstr>Arial Black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91</cp:revision>
  <cp:lastPrinted>2022-03-16T14:08:30Z</cp:lastPrinted>
  <dcterms:created xsi:type="dcterms:W3CDTF">2022-01-10T14:15:51Z</dcterms:created>
  <dcterms:modified xsi:type="dcterms:W3CDTF">2026-04-17T20:17:29Z</dcterms:modified>
</cp:coreProperties>
</file>