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4" r:id="rId2"/>
    <p:sldId id="299" r:id="rId3"/>
    <p:sldId id="278" r:id="rId4"/>
    <p:sldId id="295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291" r:id="rId15"/>
    <p:sldId id="312" r:id="rId16"/>
    <p:sldId id="309" r:id="rId17"/>
    <p:sldId id="310" r:id="rId18"/>
    <p:sldId id="311" r:id="rId19"/>
    <p:sldId id="31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67B"/>
    <a:srgbClr val="0000FF"/>
    <a:srgbClr val="FF0000"/>
    <a:srgbClr val="BDD7EE"/>
    <a:srgbClr val="4472C4"/>
    <a:srgbClr val="6EDDE6"/>
    <a:srgbClr val="DEEBF7"/>
    <a:srgbClr val="ACDFEB"/>
    <a:srgbClr val="00099F"/>
    <a:srgbClr val="001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6327"/>
  </p:normalViewPr>
  <p:slideViewPr>
    <p:cSldViewPr snapToGrid="0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C2A98-199E-87EE-2088-74210EDDB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7D1B6-9EEE-7134-4B7E-B82DD9159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966DD-B877-E1AB-E6EE-EF15B1934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DE0A1-0B17-107B-97FA-4169C0CD3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0776C-D4F8-AB30-391F-B3D32779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85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B7F6D-557E-A9C0-5B9E-CAF2B4075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AB45DD-D851-C232-FAD9-B0116EB93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3766A-7495-8516-D7EA-9C572EE4E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DA8D-1686-8082-04A9-75E26E966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68F35-44BA-BA09-49E8-7C1D3C6BB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6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2869FF-9A40-7A86-051B-8FD2E55072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2D4436-BF91-775C-AA6C-226CA6128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DFC79-07DB-B9A7-79A7-A36C63A2A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18213-262A-388D-27FA-E9F2731B9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CC151-EAD8-1D68-4E4A-67D42F588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3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35D54-66D0-61E6-D4C3-635BD9209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343C4-9D68-77B3-29A3-4F26EAE3E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690BA-B822-EBBB-F070-9F9CE6796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F07C3-9F4E-3401-87A5-6C48E39AE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B6E2D-D2E6-709E-0C5B-710BD04D6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63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430ED-BA16-45EC-10C4-8C909D71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29E72-E684-C599-C426-845C82D9F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3D43A-D310-3B06-5AFE-07EAB1680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E2175-2B08-1F63-528B-30C6D832E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FBD84-FE83-5A69-C43B-9D3B7F7D9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75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E541F-D18E-5ED7-8CFB-9CB264EC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480C7-EE06-C991-DDE7-2AD2F569F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AE2A02-FD32-0CDC-3E63-C9A3B147B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7802A-5D7A-A813-F433-4CE635860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42B0E-96A6-D074-74C2-5DD1127C2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3107C-91ED-CB0C-9D96-70C0B5E15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77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EAED0-18D3-B1FC-8DCF-B5CCBC90A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866F0-0294-7C0C-4D0B-F28ACF6D7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8C9AF-DE79-8B81-77EB-DEA14E1353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B1A3A0-477D-A899-C9B7-B0CBA6CED4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A8C3-043E-C146-75CF-5C1CA68E10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86F91A-FD05-06F1-90FE-45CC612C4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CDA494-7D2E-64E9-DFAD-CCE14E4D5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D2B40-7C05-E12C-2D91-BE6793C29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3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C487D-6A88-0277-58E0-246E1AB8A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0875DA-1934-9BFC-FAD2-CD994E9BE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486773-37AA-B4E4-B17D-41169BF89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971CF5-80E9-B5B0-A93E-BDB828CF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83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19E515-A2B9-4D16-8CA9-C511C019E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4EB66C-C900-2A5D-421C-6894688E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3C844-AFB8-E8A4-65A9-7BC21E21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3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AD75E-CB6B-DD4A-4729-629C109CF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3496A-4211-B3FC-DCCA-C4F47521E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5C3D2-D233-A680-0F7A-32CB68646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EA741-4282-F261-5B09-33EE4C2A9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8F61E-086F-9C1B-16FE-F51210A73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2183F-68D5-08D2-A704-F1DF05C5B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49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FB5DA-3E05-706A-4F79-415662F05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CC7455-87C5-62A8-760E-725B0B90D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EC2CA7-CDCD-3794-6F57-CCE29373F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F8288-F6DA-5716-7FAF-AACEB02F1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18B39-DD0E-D04A-9F01-60E32769044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9571EF-4DB4-808C-1A9B-4473D0014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A8F71-892A-0ECB-057F-24D4C4F0E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68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439D3-7A24-4B44-F2AF-3706433BC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3D886-17C3-4699-9BDC-ABC75DD21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2B998-BF7B-A2B0-B315-F94AAF9EB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18B39-DD0E-D04A-9F01-60E327690444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B57F4-6B6A-69E8-4841-82A4CF33D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940F8-16E0-0E2B-938D-EDF4F9634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C5654-03AC-504C-A9A0-0CCCDBFD9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0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7">
            <a:extLst>
              <a:ext uri="{FF2B5EF4-FFF2-40B4-BE49-F238E27FC236}">
                <a16:creationId xmlns:a16="http://schemas.microsoft.com/office/drawing/2014/main" id="{F87AFC2D-1744-E36B-ED41-D08C7E81B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1300" y="6428066"/>
            <a:ext cx="2111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sz="1800" dirty="0">
                <a:solidFill>
                  <a:srgbClr val="00067B"/>
                </a:solidFill>
              </a:rPr>
              <a:t>© A.R. Lowry 2023</a:t>
            </a:r>
            <a:endParaRPr lang="en-US" sz="1800" dirty="0">
              <a:solidFill>
                <a:srgbClr val="00067B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AD9334CA-2BD4-9D4F-5499-7BBB2D3A7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231" y="60603"/>
            <a:ext cx="818377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600" i="1" dirty="0">
                <a:solidFill>
                  <a:srgbClr val="00067B"/>
                </a:solidFill>
                <a:latin typeface="Arial Black" charset="0"/>
              </a:rPr>
              <a:t>Geology 6690/7690</a:t>
            </a:r>
          </a:p>
          <a:p>
            <a:pPr algn="ctr" eaLnBrk="1" hangingPunct="1">
              <a:defRPr/>
            </a:pPr>
            <a:r>
              <a:rPr lang="en-US" sz="3600" i="1" dirty="0">
                <a:solidFill>
                  <a:srgbClr val="00067B"/>
                </a:solidFill>
                <a:latin typeface="Arial Black" charset="0"/>
              </a:rPr>
              <a:t>Geodesy &amp; Crustal Deformation</a:t>
            </a:r>
            <a:endParaRPr lang="en-US" sz="3600" i="1" u="sng" dirty="0">
              <a:solidFill>
                <a:srgbClr val="00067B"/>
              </a:solidFill>
              <a:latin typeface="Arial Black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BDB98216-1E6D-8F48-A752-80CD87AB0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4324" y="60603"/>
            <a:ext cx="17604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1 Dec 2023</a:t>
            </a: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06995E7C-A9E7-50C7-E57B-7E799624C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230" y="1612770"/>
            <a:ext cx="932018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/>
            <a:r>
              <a:rPr lang="en-US" i="1" dirty="0">
                <a:solidFill>
                  <a:srgbClr val="00067B"/>
                </a:solidFill>
                <a:latin typeface="Arial Black" charset="0"/>
              </a:rPr>
              <a:t>Last time: Fault Slip Dislocations (&amp; Slow Slip Events)</a:t>
            </a:r>
            <a:endParaRPr lang="en-US" sz="1200" dirty="0">
              <a:solidFill>
                <a:srgbClr val="00067B"/>
              </a:solidFill>
            </a:endParaRPr>
          </a:p>
          <a:p>
            <a:r>
              <a:rPr lang="en-US" i="1" dirty="0">
                <a:solidFill>
                  <a:srgbClr val="00067B"/>
                </a:solidFill>
              </a:rPr>
              <a:t>• </a:t>
            </a:r>
            <a:r>
              <a:rPr lang="en-US" dirty="0">
                <a:solidFill>
                  <a:srgbClr val="00067B"/>
                </a:solidFill>
              </a:rPr>
              <a:t>Slow fault slip events are observed nearly everywhere that strain</a:t>
            </a:r>
          </a:p>
          <a:p>
            <a:r>
              <a:rPr lang="en-US" dirty="0">
                <a:solidFill>
                  <a:srgbClr val="00067B"/>
                </a:solidFill>
              </a:rPr>
              <a:t>   rates are high and continuous GPS networks are present (mostly</a:t>
            </a:r>
          </a:p>
          <a:p>
            <a:r>
              <a:rPr lang="en-US" dirty="0">
                <a:solidFill>
                  <a:srgbClr val="00067B"/>
                </a:solidFill>
              </a:rPr>
              <a:t>   subduction zones, but also other thrusts &amp; some strike-slip faults)</a:t>
            </a:r>
            <a:endParaRPr lang="is-IS" dirty="0">
              <a:solidFill>
                <a:srgbClr val="00067B"/>
              </a:solidFill>
            </a:endParaRPr>
          </a:p>
          <a:p>
            <a:r>
              <a:rPr lang="is-IS" dirty="0">
                <a:solidFill>
                  <a:srgbClr val="00067B"/>
                </a:solidFill>
              </a:rPr>
              <a:t>• Associated </a:t>
            </a:r>
            <a:r>
              <a:rPr lang="is-IS" b="1" i="1" dirty="0">
                <a:solidFill>
                  <a:srgbClr val="00067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non-volcanic tremor </a:t>
            </a:r>
            <a:r>
              <a:rPr lang="is-IS" dirty="0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sometimes (not always!)</a:t>
            </a:r>
          </a:p>
          <a:p>
            <a:r>
              <a:rPr lang="is-IS" dirty="0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observed; narrow-band harmonic shaking is located on the</a:t>
            </a:r>
          </a:p>
          <a:p>
            <a:r>
              <a:rPr lang="is-IS" dirty="0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slipping fault and has radiation pattern consistent with fault slip</a:t>
            </a:r>
            <a:endParaRPr lang="is-IS" dirty="0">
              <a:solidFill>
                <a:srgbClr val="00067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is-IS" dirty="0">
                <a:solidFill>
                  <a:srgbClr val="00067B"/>
                </a:solidFill>
              </a:rPr>
              <a:t>• Slip (and sometimes tremor) localizes near transitions from</a:t>
            </a:r>
          </a:p>
          <a:p>
            <a:r>
              <a:rPr lang="is-IS" dirty="0">
                <a:solidFill>
                  <a:srgbClr val="00067B"/>
                </a:solidFill>
              </a:rPr>
              <a:t>   velocity-strengthening to velocity-weakening frictional behavior</a:t>
            </a:r>
          </a:p>
          <a:p>
            <a:r>
              <a:rPr lang="is-IS" dirty="0">
                <a:solidFill>
                  <a:srgbClr val="00067B"/>
                </a:solidFill>
              </a:rPr>
              <a:t>   (but appears to require the latter) and can be used to map</a:t>
            </a:r>
          </a:p>
          <a:p>
            <a:r>
              <a:rPr lang="is-IS" dirty="0">
                <a:solidFill>
                  <a:srgbClr val="00067B"/>
                </a:solidFill>
              </a:rPr>
              <a:t>   frictional properties</a:t>
            </a:r>
            <a:endParaRPr lang="en-US" dirty="0">
              <a:solidFill>
                <a:srgbClr val="0006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84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scadia1">
            <a:extLst>
              <a:ext uri="{FF2B5EF4-FFF2-40B4-BE49-F238E27FC236}">
                <a16:creationId xmlns:a16="http://schemas.microsoft.com/office/drawing/2014/main" id="{96B90B70-7952-9397-AA3C-DD313950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238" y="76200"/>
            <a:ext cx="5486400" cy="1944688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scadia3">
            <a:extLst>
              <a:ext uri="{FF2B5EF4-FFF2-40B4-BE49-F238E27FC236}">
                <a16:creationId xmlns:a16="http://schemas.microsoft.com/office/drawing/2014/main" id="{B0494C70-C88A-33F2-A867-7E703BA8A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538" y="2120900"/>
            <a:ext cx="6781800" cy="466090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0C3AD276-C4EB-664F-6706-D52159434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8338" y="644525"/>
            <a:ext cx="2137124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00067B"/>
                </a:solidFill>
              </a:rPr>
              <a:t>Can use to</a:t>
            </a:r>
          </a:p>
          <a:p>
            <a:r>
              <a:rPr lang="en-US" dirty="0">
                <a:solidFill>
                  <a:srgbClr val="00067B"/>
                </a:solidFill>
              </a:rPr>
              <a:t>examine more</a:t>
            </a:r>
          </a:p>
          <a:p>
            <a:r>
              <a:rPr lang="en-US" dirty="0">
                <a:solidFill>
                  <a:srgbClr val="00067B"/>
                </a:solidFill>
              </a:rPr>
              <a:t>interesting</a:t>
            </a:r>
          </a:p>
          <a:p>
            <a:r>
              <a:rPr lang="en-US" dirty="0">
                <a:solidFill>
                  <a:srgbClr val="00067B"/>
                </a:solidFill>
              </a:rPr>
              <a:t>questions</a:t>
            </a:r>
          </a:p>
          <a:p>
            <a:r>
              <a:rPr lang="en-US" dirty="0">
                <a:solidFill>
                  <a:srgbClr val="00067B"/>
                </a:solidFill>
              </a:rPr>
              <a:t>relating to the</a:t>
            </a:r>
          </a:p>
          <a:p>
            <a:r>
              <a:rPr lang="en-US" dirty="0">
                <a:solidFill>
                  <a:srgbClr val="00067B"/>
                </a:solidFill>
              </a:rPr>
              <a:t>phenomena</a:t>
            </a:r>
          </a:p>
          <a:p>
            <a:r>
              <a:rPr lang="en-US" dirty="0">
                <a:solidFill>
                  <a:srgbClr val="00067B"/>
                </a:solidFill>
              </a:rPr>
              <a:t>(with</a:t>
            </a:r>
          </a:p>
          <a:p>
            <a:r>
              <a:rPr lang="en-US" dirty="0">
                <a:solidFill>
                  <a:srgbClr val="00067B"/>
                </a:solidFill>
              </a:rPr>
              <a:t>implications</a:t>
            </a:r>
          </a:p>
          <a:p>
            <a:r>
              <a:rPr lang="en-US" dirty="0">
                <a:solidFill>
                  <a:srgbClr val="00067B"/>
                </a:solidFill>
              </a:rPr>
              <a:t>for frictional</a:t>
            </a:r>
          </a:p>
          <a:p>
            <a:r>
              <a:rPr lang="en-US" dirty="0">
                <a:solidFill>
                  <a:srgbClr val="00067B"/>
                </a:solidFill>
              </a:rPr>
              <a:t>rheology) but</a:t>
            </a:r>
          </a:p>
          <a:p>
            <a:r>
              <a:rPr lang="en-US" dirty="0">
                <a:solidFill>
                  <a:srgbClr val="00067B"/>
                </a:solidFill>
              </a:rPr>
              <a:t>resolution</a:t>
            </a:r>
          </a:p>
          <a:p>
            <a:r>
              <a:rPr lang="en-US" dirty="0">
                <a:solidFill>
                  <a:srgbClr val="00067B"/>
                </a:solidFill>
              </a:rPr>
              <a:t>properties of</a:t>
            </a:r>
          </a:p>
          <a:p>
            <a:r>
              <a:rPr lang="en-US" dirty="0">
                <a:solidFill>
                  <a:srgbClr val="00067B"/>
                </a:solidFill>
              </a:rPr>
              <a:t>geodetic</a:t>
            </a:r>
          </a:p>
          <a:p>
            <a:r>
              <a:rPr lang="en-US" dirty="0">
                <a:solidFill>
                  <a:srgbClr val="00067B"/>
                </a:solidFill>
              </a:rPr>
              <a:t>inversion is a</a:t>
            </a:r>
          </a:p>
          <a:p>
            <a:r>
              <a:rPr lang="en-US" dirty="0">
                <a:solidFill>
                  <a:srgbClr val="00067B"/>
                </a:solidFill>
              </a:rPr>
              <a:t>limitation…</a:t>
            </a:r>
          </a:p>
        </p:txBody>
      </p:sp>
    </p:spTree>
    <p:extLst>
      <p:ext uri="{BB962C8B-B14F-4D97-AF65-F5344CB8AC3E}">
        <p14:creationId xmlns:p14="http://schemas.microsoft.com/office/powerpoint/2010/main" val="2273118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">
            <a:extLst>
              <a:ext uri="{FF2B5EF4-FFF2-40B4-BE49-F238E27FC236}">
                <a16:creationId xmlns:a16="http://schemas.microsoft.com/office/drawing/2014/main" id="{D810C084-C04C-7862-A693-E8C79C209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225" y="1135063"/>
            <a:ext cx="4097338" cy="4689475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">
            <a:extLst>
              <a:ext uri="{FF2B5EF4-FFF2-40B4-BE49-F238E27FC236}">
                <a16:creationId xmlns:a16="http://schemas.microsoft.com/office/drawing/2014/main" id="{09B5924D-2A14-92DE-00EE-2B6B1FC2F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3040063"/>
            <a:ext cx="4724400" cy="3749675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b">
            <a:extLst>
              <a:ext uri="{FF2B5EF4-FFF2-40B4-BE49-F238E27FC236}">
                <a16:creationId xmlns:a16="http://schemas.microsoft.com/office/drawing/2014/main" id="{D0B15457-952F-70B5-3ECE-A904A64D6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25" y="68263"/>
            <a:ext cx="2597150" cy="304800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4C1267EC-AC8F-E139-4A16-B4E81C8D3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025" y="144463"/>
            <a:ext cx="669240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000" i="1" dirty="0">
                <a:solidFill>
                  <a:srgbClr val="00067B"/>
                </a:solidFill>
                <a:latin typeface="Arial Black" charset="0"/>
              </a:rPr>
              <a:t>McCaffrey et al. (</a:t>
            </a:r>
            <a:r>
              <a:rPr lang="en-US" sz="3000" i="1" dirty="0" err="1">
                <a:solidFill>
                  <a:srgbClr val="00067B"/>
                </a:solidFill>
                <a:latin typeface="Arial Black" charset="0"/>
              </a:rPr>
              <a:t>NatGeo</a:t>
            </a:r>
            <a:r>
              <a:rPr lang="en-US" sz="3000" i="1" dirty="0">
                <a:solidFill>
                  <a:srgbClr val="00067B"/>
                </a:solidFill>
                <a:latin typeface="Arial Black" charset="0"/>
              </a:rPr>
              <a:t> 2008)</a:t>
            </a:r>
          </a:p>
          <a:p>
            <a:r>
              <a:rPr lang="en-US" dirty="0">
                <a:solidFill>
                  <a:srgbClr val="00067B"/>
                </a:solidFill>
              </a:rPr>
              <a:t>Things we know now that we didn’t know then:</a:t>
            </a:r>
            <a:endParaRPr lang="en-US" sz="3000" i="1" dirty="0">
              <a:solidFill>
                <a:srgbClr val="00067B"/>
              </a:solidFill>
              <a:latin typeface="Arial Black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77626F46-BDF9-2A89-C72F-7CA6EA223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2150" y="1120776"/>
            <a:ext cx="246093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>
                <a:solidFill>
                  <a:srgbClr val="00067B"/>
                </a:solidFill>
              </a:rPr>
              <a:t>Slip events can</a:t>
            </a:r>
          </a:p>
          <a:p>
            <a:r>
              <a:rPr lang="en-US" sz="2200">
                <a:solidFill>
                  <a:srgbClr val="00067B"/>
                </a:solidFill>
              </a:rPr>
              <a:t>also occur on</a:t>
            </a:r>
          </a:p>
          <a:p>
            <a:r>
              <a:rPr lang="en-US" sz="2200">
                <a:solidFill>
                  <a:srgbClr val="00067B"/>
                </a:solidFill>
              </a:rPr>
              <a:t>the shallow</a:t>
            </a:r>
          </a:p>
          <a:p>
            <a:r>
              <a:rPr lang="en-US" sz="2200">
                <a:solidFill>
                  <a:srgbClr val="00067B"/>
                </a:solidFill>
              </a:rPr>
              <a:t>frictional transition</a:t>
            </a:r>
          </a:p>
          <a:p>
            <a:r>
              <a:rPr lang="en-US" sz="2200">
                <a:solidFill>
                  <a:srgbClr val="00067B"/>
                </a:solidFill>
              </a:rPr>
              <a:t>~125°C!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9B3A55C8-576C-4BB8-5969-90E5FBFEF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25" y="3160713"/>
            <a:ext cx="4013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/>
              <a:t>Outerbridge et al. (2010) J. Geophys. Res.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0EAAD49-1FC8-E963-AFA8-0F2403C50F99}"/>
              </a:ext>
            </a:extLst>
          </p:cNvPr>
          <p:cNvSpPr/>
          <p:nvPr/>
        </p:nvSpPr>
        <p:spPr>
          <a:xfrm rot="19585997">
            <a:off x="7640418" y="4357215"/>
            <a:ext cx="923636" cy="877627"/>
          </a:xfrm>
          <a:custGeom>
            <a:avLst/>
            <a:gdLst>
              <a:gd name="connsiteX0" fmla="*/ 427182 w 923636"/>
              <a:gd name="connsiteY0" fmla="*/ 386773 h 877627"/>
              <a:gd name="connsiteX1" fmla="*/ 427182 w 923636"/>
              <a:gd name="connsiteY1" fmla="*/ 386773 h 877627"/>
              <a:gd name="connsiteX2" fmla="*/ 461818 w 923636"/>
              <a:gd name="connsiteY2" fmla="*/ 340591 h 877627"/>
              <a:gd name="connsiteX3" fmla="*/ 490682 w 923636"/>
              <a:gd name="connsiteY3" fmla="*/ 311727 h 877627"/>
              <a:gd name="connsiteX4" fmla="*/ 502227 w 923636"/>
              <a:gd name="connsiteY4" fmla="*/ 277091 h 877627"/>
              <a:gd name="connsiteX5" fmla="*/ 508000 w 923636"/>
              <a:gd name="connsiteY5" fmla="*/ 259773 h 877627"/>
              <a:gd name="connsiteX6" fmla="*/ 513773 w 923636"/>
              <a:gd name="connsiteY6" fmla="*/ 225136 h 877627"/>
              <a:gd name="connsiteX7" fmla="*/ 525318 w 923636"/>
              <a:gd name="connsiteY7" fmla="*/ 167409 h 877627"/>
              <a:gd name="connsiteX8" fmla="*/ 531091 w 923636"/>
              <a:gd name="connsiteY8" fmla="*/ 132773 h 877627"/>
              <a:gd name="connsiteX9" fmla="*/ 536864 w 923636"/>
              <a:gd name="connsiteY9" fmla="*/ 115455 h 877627"/>
              <a:gd name="connsiteX10" fmla="*/ 554182 w 923636"/>
              <a:gd name="connsiteY10" fmla="*/ 57727 h 877627"/>
              <a:gd name="connsiteX11" fmla="*/ 565727 w 923636"/>
              <a:gd name="connsiteY11" fmla="*/ 40409 h 877627"/>
              <a:gd name="connsiteX12" fmla="*/ 594591 w 923636"/>
              <a:gd name="connsiteY12" fmla="*/ 17318 h 877627"/>
              <a:gd name="connsiteX13" fmla="*/ 629227 w 923636"/>
              <a:gd name="connsiteY13" fmla="*/ 5773 h 877627"/>
              <a:gd name="connsiteX14" fmla="*/ 721591 w 923636"/>
              <a:gd name="connsiteY14" fmla="*/ 11545 h 877627"/>
              <a:gd name="connsiteX15" fmla="*/ 756227 w 923636"/>
              <a:gd name="connsiteY15" fmla="*/ 23091 h 877627"/>
              <a:gd name="connsiteX16" fmla="*/ 779318 w 923636"/>
              <a:gd name="connsiteY16" fmla="*/ 46182 h 877627"/>
              <a:gd name="connsiteX17" fmla="*/ 808182 w 923636"/>
              <a:gd name="connsiteY17" fmla="*/ 69273 h 877627"/>
              <a:gd name="connsiteX18" fmla="*/ 819727 w 923636"/>
              <a:gd name="connsiteY18" fmla="*/ 103909 h 877627"/>
              <a:gd name="connsiteX19" fmla="*/ 825500 w 923636"/>
              <a:gd name="connsiteY19" fmla="*/ 121227 h 877627"/>
              <a:gd name="connsiteX20" fmla="*/ 837045 w 923636"/>
              <a:gd name="connsiteY20" fmla="*/ 138545 h 877627"/>
              <a:gd name="connsiteX21" fmla="*/ 848591 w 923636"/>
              <a:gd name="connsiteY21" fmla="*/ 173182 h 877627"/>
              <a:gd name="connsiteX22" fmla="*/ 871682 w 923636"/>
              <a:gd name="connsiteY22" fmla="*/ 242455 h 877627"/>
              <a:gd name="connsiteX23" fmla="*/ 900545 w 923636"/>
              <a:gd name="connsiteY23" fmla="*/ 329045 h 877627"/>
              <a:gd name="connsiteX24" fmla="*/ 912091 w 923636"/>
              <a:gd name="connsiteY24" fmla="*/ 363682 h 877627"/>
              <a:gd name="connsiteX25" fmla="*/ 917864 w 923636"/>
              <a:gd name="connsiteY25" fmla="*/ 381000 h 877627"/>
              <a:gd name="connsiteX26" fmla="*/ 923636 w 923636"/>
              <a:gd name="connsiteY26" fmla="*/ 404091 h 877627"/>
              <a:gd name="connsiteX27" fmla="*/ 917864 w 923636"/>
              <a:gd name="connsiteY27" fmla="*/ 479136 h 877627"/>
              <a:gd name="connsiteX28" fmla="*/ 906318 w 923636"/>
              <a:gd name="connsiteY28" fmla="*/ 513773 h 877627"/>
              <a:gd name="connsiteX29" fmla="*/ 877454 w 923636"/>
              <a:gd name="connsiteY29" fmla="*/ 565727 h 877627"/>
              <a:gd name="connsiteX30" fmla="*/ 854364 w 923636"/>
              <a:gd name="connsiteY30" fmla="*/ 594591 h 877627"/>
              <a:gd name="connsiteX31" fmla="*/ 837045 w 923636"/>
              <a:gd name="connsiteY31" fmla="*/ 623455 h 877627"/>
              <a:gd name="connsiteX32" fmla="*/ 825500 w 923636"/>
              <a:gd name="connsiteY32" fmla="*/ 640773 h 877627"/>
              <a:gd name="connsiteX33" fmla="*/ 802409 w 923636"/>
              <a:gd name="connsiteY33" fmla="*/ 663864 h 877627"/>
              <a:gd name="connsiteX34" fmla="*/ 790864 w 923636"/>
              <a:gd name="connsiteY34" fmla="*/ 681182 h 877627"/>
              <a:gd name="connsiteX35" fmla="*/ 767773 w 923636"/>
              <a:gd name="connsiteY35" fmla="*/ 704273 h 877627"/>
              <a:gd name="connsiteX36" fmla="*/ 738909 w 923636"/>
              <a:gd name="connsiteY36" fmla="*/ 744682 h 877627"/>
              <a:gd name="connsiteX37" fmla="*/ 727364 w 923636"/>
              <a:gd name="connsiteY37" fmla="*/ 762000 h 877627"/>
              <a:gd name="connsiteX38" fmla="*/ 692727 w 923636"/>
              <a:gd name="connsiteY38" fmla="*/ 796636 h 877627"/>
              <a:gd name="connsiteX39" fmla="*/ 669636 w 923636"/>
              <a:gd name="connsiteY39" fmla="*/ 819727 h 877627"/>
              <a:gd name="connsiteX40" fmla="*/ 635000 w 923636"/>
              <a:gd name="connsiteY40" fmla="*/ 837045 h 877627"/>
              <a:gd name="connsiteX41" fmla="*/ 617682 w 923636"/>
              <a:gd name="connsiteY41" fmla="*/ 842818 h 877627"/>
              <a:gd name="connsiteX42" fmla="*/ 583045 w 923636"/>
              <a:gd name="connsiteY42" fmla="*/ 860136 h 877627"/>
              <a:gd name="connsiteX43" fmla="*/ 571500 w 923636"/>
              <a:gd name="connsiteY43" fmla="*/ 871682 h 877627"/>
              <a:gd name="connsiteX44" fmla="*/ 513773 w 923636"/>
              <a:gd name="connsiteY44" fmla="*/ 871682 h 877627"/>
              <a:gd name="connsiteX45" fmla="*/ 473364 w 923636"/>
              <a:gd name="connsiteY45" fmla="*/ 825500 h 877627"/>
              <a:gd name="connsiteX46" fmla="*/ 450273 w 923636"/>
              <a:gd name="connsiteY46" fmla="*/ 802409 h 877627"/>
              <a:gd name="connsiteX47" fmla="*/ 444500 w 923636"/>
              <a:gd name="connsiteY47" fmla="*/ 785091 h 877627"/>
              <a:gd name="connsiteX48" fmla="*/ 432954 w 923636"/>
              <a:gd name="connsiteY48" fmla="*/ 773545 h 877627"/>
              <a:gd name="connsiteX49" fmla="*/ 421409 w 923636"/>
              <a:gd name="connsiteY49" fmla="*/ 738909 h 877627"/>
              <a:gd name="connsiteX50" fmla="*/ 409864 w 923636"/>
              <a:gd name="connsiteY50" fmla="*/ 721591 h 877627"/>
              <a:gd name="connsiteX51" fmla="*/ 404091 w 923636"/>
              <a:gd name="connsiteY51" fmla="*/ 704273 h 877627"/>
              <a:gd name="connsiteX52" fmla="*/ 392545 w 923636"/>
              <a:gd name="connsiteY52" fmla="*/ 692727 h 877627"/>
              <a:gd name="connsiteX53" fmla="*/ 381000 w 923636"/>
              <a:gd name="connsiteY53" fmla="*/ 658091 h 877627"/>
              <a:gd name="connsiteX54" fmla="*/ 346364 w 923636"/>
              <a:gd name="connsiteY54" fmla="*/ 646545 h 877627"/>
              <a:gd name="connsiteX55" fmla="*/ 311727 w 923636"/>
              <a:gd name="connsiteY55" fmla="*/ 658091 h 877627"/>
              <a:gd name="connsiteX56" fmla="*/ 294409 w 923636"/>
              <a:gd name="connsiteY56" fmla="*/ 663864 h 877627"/>
              <a:gd name="connsiteX57" fmla="*/ 254000 w 923636"/>
              <a:gd name="connsiteY57" fmla="*/ 704273 h 877627"/>
              <a:gd name="connsiteX58" fmla="*/ 242454 w 923636"/>
              <a:gd name="connsiteY58" fmla="*/ 715818 h 877627"/>
              <a:gd name="connsiteX59" fmla="*/ 230909 w 923636"/>
              <a:gd name="connsiteY59" fmla="*/ 727364 h 877627"/>
              <a:gd name="connsiteX60" fmla="*/ 202045 w 923636"/>
              <a:gd name="connsiteY60" fmla="*/ 750455 h 877627"/>
              <a:gd name="connsiteX61" fmla="*/ 190500 w 923636"/>
              <a:gd name="connsiteY61" fmla="*/ 767773 h 877627"/>
              <a:gd name="connsiteX62" fmla="*/ 150091 w 923636"/>
              <a:gd name="connsiteY62" fmla="*/ 802409 h 877627"/>
              <a:gd name="connsiteX63" fmla="*/ 80818 w 923636"/>
              <a:gd name="connsiteY63" fmla="*/ 819727 h 877627"/>
              <a:gd name="connsiteX64" fmla="*/ 46182 w 923636"/>
              <a:gd name="connsiteY64" fmla="*/ 813955 h 877627"/>
              <a:gd name="connsiteX65" fmla="*/ 23091 w 923636"/>
              <a:gd name="connsiteY65" fmla="*/ 785091 h 877627"/>
              <a:gd name="connsiteX66" fmla="*/ 11545 w 923636"/>
              <a:gd name="connsiteY66" fmla="*/ 750455 h 877627"/>
              <a:gd name="connsiteX67" fmla="*/ 0 w 923636"/>
              <a:gd name="connsiteY67" fmla="*/ 698500 h 877627"/>
              <a:gd name="connsiteX68" fmla="*/ 11545 w 923636"/>
              <a:gd name="connsiteY68" fmla="*/ 640773 h 877627"/>
              <a:gd name="connsiteX69" fmla="*/ 17318 w 923636"/>
              <a:gd name="connsiteY69" fmla="*/ 611909 h 877627"/>
              <a:gd name="connsiteX70" fmla="*/ 23091 w 923636"/>
              <a:gd name="connsiteY70" fmla="*/ 571500 h 877627"/>
              <a:gd name="connsiteX71" fmla="*/ 28864 w 923636"/>
              <a:gd name="connsiteY71" fmla="*/ 450273 h 877627"/>
              <a:gd name="connsiteX72" fmla="*/ 34636 w 923636"/>
              <a:gd name="connsiteY72" fmla="*/ 421409 h 877627"/>
              <a:gd name="connsiteX73" fmla="*/ 46182 w 923636"/>
              <a:gd name="connsiteY73" fmla="*/ 386773 h 877627"/>
              <a:gd name="connsiteX74" fmla="*/ 51954 w 923636"/>
              <a:gd name="connsiteY74" fmla="*/ 369455 h 877627"/>
              <a:gd name="connsiteX75" fmla="*/ 63500 w 923636"/>
              <a:gd name="connsiteY75" fmla="*/ 334818 h 877627"/>
              <a:gd name="connsiteX76" fmla="*/ 69273 w 923636"/>
              <a:gd name="connsiteY76" fmla="*/ 317500 h 877627"/>
              <a:gd name="connsiteX77" fmla="*/ 98136 w 923636"/>
              <a:gd name="connsiteY77" fmla="*/ 294409 h 877627"/>
              <a:gd name="connsiteX78" fmla="*/ 103909 w 923636"/>
              <a:gd name="connsiteY78" fmla="*/ 277091 h 877627"/>
              <a:gd name="connsiteX79" fmla="*/ 144318 w 923636"/>
              <a:gd name="connsiteY79" fmla="*/ 242455 h 877627"/>
              <a:gd name="connsiteX80" fmla="*/ 161636 w 923636"/>
              <a:gd name="connsiteY80" fmla="*/ 236682 h 877627"/>
              <a:gd name="connsiteX81" fmla="*/ 202045 w 923636"/>
              <a:gd name="connsiteY81" fmla="*/ 242455 h 877627"/>
              <a:gd name="connsiteX82" fmla="*/ 225136 w 923636"/>
              <a:gd name="connsiteY82" fmla="*/ 271318 h 877627"/>
              <a:gd name="connsiteX83" fmla="*/ 236682 w 923636"/>
              <a:gd name="connsiteY83" fmla="*/ 282864 h 877627"/>
              <a:gd name="connsiteX84" fmla="*/ 259773 w 923636"/>
              <a:gd name="connsiteY84" fmla="*/ 317500 h 877627"/>
              <a:gd name="connsiteX85" fmla="*/ 271318 w 923636"/>
              <a:gd name="connsiteY85" fmla="*/ 334818 h 877627"/>
              <a:gd name="connsiteX86" fmla="*/ 288636 w 923636"/>
              <a:gd name="connsiteY86" fmla="*/ 386773 h 877627"/>
              <a:gd name="connsiteX87" fmla="*/ 294409 w 923636"/>
              <a:gd name="connsiteY87" fmla="*/ 404091 h 877627"/>
              <a:gd name="connsiteX88" fmla="*/ 300182 w 923636"/>
              <a:gd name="connsiteY88" fmla="*/ 421409 h 877627"/>
              <a:gd name="connsiteX89" fmla="*/ 311727 w 923636"/>
              <a:gd name="connsiteY89" fmla="*/ 432955 h 877627"/>
              <a:gd name="connsiteX90" fmla="*/ 317500 w 923636"/>
              <a:gd name="connsiteY90" fmla="*/ 450273 h 877627"/>
              <a:gd name="connsiteX91" fmla="*/ 363682 w 923636"/>
              <a:gd name="connsiteY91" fmla="*/ 450273 h 877627"/>
              <a:gd name="connsiteX92" fmla="*/ 381000 w 923636"/>
              <a:gd name="connsiteY92" fmla="*/ 438727 h 877627"/>
              <a:gd name="connsiteX93" fmla="*/ 398318 w 923636"/>
              <a:gd name="connsiteY93" fmla="*/ 432955 h 877627"/>
              <a:gd name="connsiteX94" fmla="*/ 409864 w 923636"/>
              <a:gd name="connsiteY94" fmla="*/ 421409 h 877627"/>
              <a:gd name="connsiteX95" fmla="*/ 421409 w 923636"/>
              <a:gd name="connsiteY95" fmla="*/ 404091 h 877627"/>
              <a:gd name="connsiteX96" fmla="*/ 432954 w 923636"/>
              <a:gd name="connsiteY96" fmla="*/ 369455 h 877627"/>
              <a:gd name="connsiteX97" fmla="*/ 438727 w 923636"/>
              <a:gd name="connsiteY97" fmla="*/ 352136 h 877627"/>
              <a:gd name="connsiteX98" fmla="*/ 444500 w 923636"/>
              <a:gd name="connsiteY98" fmla="*/ 334818 h 877627"/>
              <a:gd name="connsiteX99" fmla="*/ 456045 w 923636"/>
              <a:gd name="connsiteY99" fmla="*/ 305955 h 877627"/>
              <a:gd name="connsiteX100" fmla="*/ 663864 w 923636"/>
              <a:gd name="connsiteY100" fmla="*/ 0 h 877627"/>
              <a:gd name="connsiteX101" fmla="*/ 756227 w 923636"/>
              <a:gd name="connsiteY101" fmla="*/ 23091 h 87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23636" h="877627">
                <a:moveTo>
                  <a:pt x="427182" y="386773"/>
                </a:moveTo>
                <a:lnTo>
                  <a:pt x="427182" y="386773"/>
                </a:lnTo>
                <a:cubicBezTo>
                  <a:pt x="438727" y="371379"/>
                  <a:pt x="449389" y="355280"/>
                  <a:pt x="461818" y="340591"/>
                </a:cubicBezTo>
                <a:cubicBezTo>
                  <a:pt x="470607" y="330204"/>
                  <a:pt x="490682" y="311727"/>
                  <a:pt x="490682" y="311727"/>
                </a:cubicBezTo>
                <a:lnTo>
                  <a:pt x="502227" y="277091"/>
                </a:lnTo>
                <a:lnTo>
                  <a:pt x="508000" y="259773"/>
                </a:lnTo>
                <a:cubicBezTo>
                  <a:pt x="509924" y="248227"/>
                  <a:pt x="511616" y="236640"/>
                  <a:pt x="513773" y="225136"/>
                </a:cubicBezTo>
                <a:cubicBezTo>
                  <a:pt x="517389" y="205849"/>
                  <a:pt x="522092" y="186765"/>
                  <a:pt x="525318" y="167409"/>
                </a:cubicBezTo>
                <a:cubicBezTo>
                  <a:pt x="527242" y="155864"/>
                  <a:pt x="528552" y="144199"/>
                  <a:pt x="531091" y="132773"/>
                </a:cubicBezTo>
                <a:cubicBezTo>
                  <a:pt x="532411" y="126833"/>
                  <a:pt x="535192" y="121306"/>
                  <a:pt x="536864" y="115455"/>
                </a:cubicBezTo>
                <a:cubicBezTo>
                  <a:pt x="540899" y="101333"/>
                  <a:pt x="547319" y="68022"/>
                  <a:pt x="554182" y="57727"/>
                </a:cubicBezTo>
                <a:cubicBezTo>
                  <a:pt x="558030" y="51954"/>
                  <a:pt x="561393" y="45826"/>
                  <a:pt x="565727" y="40409"/>
                </a:cubicBezTo>
                <a:cubicBezTo>
                  <a:pt x="572343" y="32139"/>
                  <a:pt x="585283" y="21455"/>
                  <a:pt x="594591" y="17318"/>
                </a:cubicBezTo>
                <a:cubicBezTo>
                  <a:pt x="605712" y="12375"/>
                  <a:pt x="629227" y="5773"/>
                  <a:pt x="629227" y="5773"/>
                </a:cubicBezTo>
                <a:cubicBezTo>
                  <a:pt x="660015" y="7697"/>
                  <a:pt x="691026" y="7377"/>
                  <a:pt x="721591" y="11545"/>
                </a:cubicBezTo>
                <a:cubicBezTo>
                  <a:pt x="733649" y="13189"/>
                  <a:pt x="756227" y="23091"/>
                  <a:pt x="756227" y="23091"/>
                </a:cubicBezTo>
                <a:cubicBezTo>
                  <a:pt x="763924" y="30788"/>
                  <a:pt x="770261" y="40144"/>
                  <a:pt x="779318" y="46182"/>
                </a:cubicBezTo>
                <a:cubicBezTo>
                  <a:pt x="801165" y="60746"/>
                  <a:pt x="791730" y="52821"/>
                  <a:pt x="808182" y="69273"/>
                </a:cubicBezTo>
                <a:lnTo>
                  <a:pt x="819727" y="103909"/>
                </a:lnTo>
                <a:cubicBezTo>
                  <a:pt x="821651" y="109682"/>
                  <a:pt x="822125" y="116164"/>
                  <a:pt x="825500" y="121227"/>
                </a:cubicBezTo>
                <a:cubicBezTo>
                  <a:pt x="829348" y="127000"/>
                  <a:pt x="834227" y="132205"/>
                  <a:pt x="837045" y="138545"/>
                </a:cubicBezTo>
                <a:cubicBezTo>
                  <a:pt x="841988" y="149666"/>
                  <a:pt x="844742" y="161636"/>
                  <a:pt x="848591" y="173182"/>
                </a:cubicBezTo>
                <a:lnTo>
                  <a:pt x="871682" y="242455"/>
                </a:lnTo>
                <a:lnTo>
                  <a:pt x="900545" y="329045"/>
                </a:lnTo>
                <a:lnTo>
                  <a:pt x="912091" y="363682"/>
                </a:lnTo>
                <a:cubicBezTo>
                  <a:pt x="914015" y="369455"/>
                  <a:pt x="916388" y="375097"/>
                  <a:pt x="917864" y="381000"/>
                </a:cubicBezTo>
                <a:lnTo>
                  <a:pt x="923636" y="404091"/>
                </a:lnTo>
                <a:cubicBezTo>
                  <a:pt x="921712" y="429106"/>
                  <a:pt x="921777" y="454354"/>
                  <a:pt x="917864" y="479136"/>
                </a:cubicBezTo>
                <a:cubicBezTo>
                  <a:pt x="915966" y="491157"/>
                  <a:pt x="910167" y="502227"/>
                  <a:pt x="906318" y="513773"/>
                </a:cubicBezTo>
                <a:cubicBezTo>
                  <a:pt x="896157" y="544255"/>
                  <a:pt x="903920" y="526028"/>
                  <a:pt x="877454" y="565727"/>
                </a:cubicBezTo>
                <a:cubicBezTo>
                  <a:pt x="862889" y="587575"/>
                  <a:pt x="870816" y="578138"/>
                  <a:pt x="854364" y="594591"/>
                </a:cubicBezTo>
                <a:cubicBezTo>
                  <a:pt x="844338" y="624667"/>
                  <a:pt x="855158" y="600813"/>
                  <a:pt x="837045" y="623455"/>
                </a:cubicBezTo>
                <a:cubicBezTo>
                  <a:pt x="832711" y="628873"/>
                  <a:pt x="830015" y="635505"/>
                  <a:pt x="825500" y="640773"/>
                </a:cubicBezTo>
                <a:cubicBezTo>
                  <a:pt x="818416" y="649038"/>
                  <a:pt x="808447" y="654807"/>
                  <a:pt x="802409" y="663864"/>
                </a:cubicBezTo>
                <a:cubicBezTo>
                  <a:pt x="798561" y="669637"/>
                  <a:pt x="795379" y="675914"/>
                  <a:pt x="790864" y="681182"/>
                </a:cubicBezTo>
                <a:cubicBezTo>
                  <a:pt x="783780" y="689447"/>
                  <a:pt x="767773" y="704273"/>
                  <a:pt x="767773" y="704273"/>
                </a:cubicBezTo>
                <a:cubicBezTo>
                  <a:pt x="753452" y="747234"/>
                  <a:pt x="775436" y="689890"/>
                  <a:pt x="738909" y="744682"/>
                </a:cubicBezTo>
                <a:cubicBezTo>
                  <a:pt x="735061" y="750455"/>
                  <a:pt x="731879" y="756732"/>
                  <a:pt x="727364" y="762000"/>
                </a:cubicBezTo>
                <a:cubicBezTo>
                  <a:pt x="727344" y="762023"/>
                  <a:pt x="698511" y="790852"/>
                  <a:pt x="692727" y="796636"/>
                </a:cubicBezTo>
                <a:lnTo>
                  <a:pt x="669636" y="819727"/>
                </a:lnTo>
                <a:cubicBezTo>
                  <a:pt x="626106" y="834238"/>
                  <a:pt x="679762" y="814664"/>
                  <a:pt x="635000" y="837045"/>
                </a:cubicBezTo>
                <a:cubicBezTo>
                  <a:pt x="629557" y="839766"/>
                  <a:pt x="623124" y="840097"/>
                  <a:pt x="617682" y="842818"/>
                </a:cubicBezTo>
                <a:cubicBezTo>
                  <a:pt x="572930" y="865195"/>
                  <a:pt x="626567" y="845631"/>
                  <a:pt x="583045" y="860136"/>
                </a:cubicBezTo>
                <a:cubicBezTo>
                  <a:pt x="579197" y="863985"/>
                  <a:pt x="576167" y="868882"/>
                  <a:pt x="571500" y="871682"/>
                </a:cubicBezTo>
                <a:cubicBezTo>
                  <a:pt x="552124" y="883308"/>
                  <a:pt x="535943" y="874849"/>
                  <a:pt x="513773" y="871682"/>
                </a:cubicBezTo>
                <a:cubicBezTo>
                  <a:pt x="464702" y="838968"/>
                  <a:pt x="540714" y="892850"/>
                  <a:pt x="473364" y="825500"/>
                </a:cubicBezTo>
                <a:lnTo>
                  <a:pt x="450273" y="802409"/>
                </a:lnTo>
                <a:cubicBezTo>
                  <a:pt x="448349" y="796636"/>
                  <a:pt x="447631" y="790309"/>
                  <a:pt x="444500" y="785091"/>
                </a:cubicBezTo>
                <a:cubicBezTo>
                  <a:pt x="441700" y="780424"/>
                  <a:pt x="435388" y="778413"/>
                  <a:pt x="432954" y="773545"/>
                </a:cubicBezTo>
                <a:cubicBezTo>
                  <a:pt x="427511" y="762660"/>
                  <a:pt x="428159" y="749035"/>
                  <a:pt x="421409" y="738909"/>
                </a:cubicBezTo>
                <a:cubicBezTo>
                  <a:pt x="417561" y="733136"/>
                  <a:pt x="412967" y="727796"/>
                  <a:pt x="409864" y="721591"/>
                </a:cubicBezTo>
                <a:cubicBezTo>
                  <a:pt x="407143" y="716148"/>
                  <a:pt x="407222" y="709491"/>
                  <a:pt x="404091" y="704273"/>
                </a:cubicBezTo>
                <a:cubicBezTo>
                  <a:pt x="401291" y="699606"/>
                  <a:pt x="396394" y="696576"/>
                  <a:pt x="392545" y="692727"/>
                </a:cubicBezTo>
                <a:cubicBezTo>
                  <a:pt x="388697" y="681182"/>
                  <a:pt x="392545" y="661940"/>
                  <a:pt x="381000" y="658091"/>
                </a:cubicBezTo>
                <a:lnTo>
                  <a:pt x="346364" y="646545"/>
                </a:lnTo>
                <a:lnTo>
                  <a:pt x="311727" y="658091"/>
                </a:lnTo>
                <a:lnTo>
                  <a:pt x="294409" y="663864"/>
                </a:lnTo>
                <a:lnTo>
                  <a:pt x="254000" y="704273"/>
                </a:lnTo>
                <a:lnTo>
                  <a:pt x="242454" y="715818"/>
                </a:lnTo>
                <a:cubicBezTo>
                  <a:pt x="238605" y="719667"/>
                  <a:pt x="235438" y="724345"/>
                  <a:pt x="230909" y="727364"/>
                </a:cubicBezTo>
                <a:cubicBezTo>
                  <a:pt x="218050" y="735937"/>
                  <a:pt x="211446" y="738704"/>
                  <a:pt x="202045" y="750455"/>
                </a:cubicBezTo>
                <a:cubicBezTo>
                  <a:pt x="197711" y="755873"/>
                  <a:pt x="195015" y="762505"/>
                  <a:pt x="190500" y="767773"/>
                </a:cubicBezTo>
                <a:cubicBezTo>
                  <a:pt x="181696" y="778045"/>
                  <a:pt x="164233" y="796124"/>
                  <a:pt x="150091" y="802409"/>
                </a:cubicBezTo>
                <a:cubicBezTo>
                  <a:pt x="122643" y="814608"/>
                  <a:pt x="109865" y="814886"/>
                  <a:pt x="80818" y="819727"/>
                </a:cubicBezTo>
                <a:cubicBezTo>
                  <a:pt x="69273" y="817803"/>
                  <a:pt x="57141" y="818065"/>
                  <a:pt x="46182" y="813955"/>
                </a:cubicBezTo>
                <a:cubicBezTo>
                  <a:pt x="39784" y="811556"/>
                  <a:pt x="24840" y="789025"/>
                  <a:pt x="23091" y="785091"/>
                </a:cubicBezTo>
                <a:cubicBezTo>
                  <a:pt x="18148" y="773970"/>
                  <a:pt x="15393" y="762000"/>
                  <a:pt x="11545" y="750455"/>
                </a:cubicBezTo>
                <a:cubicBezTo>
                  <a:pt x="2074" y="722041"/>
                  <a:pt x="6771" y="739122"/>
                  <a:pt x="0" y="698500"/>
                </a:cubicBezTo>
                <a:cubicBezTo>
                  <a:pt x="11065" y="665307"/>
                  <a:pt x="2701" y="693841"/>
                  <a:pt x="11545" y="640773"/>
                </a:cubicBezTo>
                <a:cubicBezTo>
                  <a:pt x="13158" y="631095"/>
                  <a:pt x="15705" y="621587"/>
                  <a:pt x="17318" y="611909"/>
                </a:cubicBezTo>
                <a:cubicBezTo>
                  <a:pt x="19555" y="598488"/>
                  <a:pt x="21167" y="584970"/>
                  <a:pt x="23091" y="571500"/>
                </a:cubicBezTo>
                <a:cubicBezTo>
                  <a:pt x="25015" y="531091"/>
                  <a:pt x="25761" y="490609"/>
                  <a:pt x="28864" y="450273"/>
                </a:cubicBezTo>
                <a:cubicBezTo>
                  <a:pt x="29617" y="440490"/>
                  <a:pt x="32054" y="430875"/>
                  <a:pt x="34636" y="421409"/>
                </a:cubicBezTo>
                <a:cubicBezTo>
                  <a:pt x="37838" y="409668"/>
                  <a:pt x="42334" y="398318"/>
                  <a:pt x="46182" y="386773"/>
                </a:cubicBezTo>
                <a:lnTo>
                  <a:pt x="51954" y="369455"/>
                </a:lnTo>
                <a:lnTo>
                  <a:pt x="63500" y="334818"/>
                </a:lnTo>
                <a:cubicBezTo>
                  <a:pt x="65424" y="329045"/>
                  <a:pt x="64210" y="320875"/>
                  <a:pt x="69273" y="317500"/>
                </a:cubicBezTo>
                <a:cubicBezTo>
                  <a:pt x="91120" y="302936"/>
                  <a:pt x="81685" y="310861"/>
                  <a:pt x="98136" y="294409"/>
                </a:cubicBezTo>
                <a:cubicBezTo>
                  <a:pt x="100060" y="288636"/>
                  <a:pt x="100372" y="282043"/>
                  <a:pt x="103909" y="277091"/>
                </a:cubicBezTo>
                <a:cubicBezTo>
                  <a:pt x="111801" y="266043"/>
                  <a:pt x="130757" y="249235"/>
                  <a:pt x="144318" y="242455"/>
                </a:cubicBezTo>
                <a:cubicBezTo>
                  <a:pt x="149761" y="239734"/>
                  <a:pt x="155863" y="238606"/>
                  <a:pt x="161636" y="236682"/>
                </a:cubicBezTo>
                <a:cubicBezTo>
                  <a:pt x="175106" y="238606"/>
                  <a:pt x="189137" y="238152"/>
                  <a:pt x="202045" y="242455"/>
                </a:cubicBezTo>
                <a:cubicBezTo>
                  <a:pt x="209650" y="244990"/>
                  <a:pt x="221850" y="267210"/>
                  <a:pt x="225136" y="271318"/>
                </a:cubicBezTo>
                <a:cubicBezTo>
                  <a:pt x="228536" y="275568"/>
                  <a:pt x="233416" y="278510"/>
                  <a:pt x="236682" y="282864"/>
                </a:cubicBezTo>
                <a:cubicBezTo>
                  <a:pt x="245008" y="293965"/>
                  <a:pt x="252076" y="305955"/>
                  <a:pt x="259773" y="317500"/>
                </a:cubicBezTo>
                <a:cubicBezTo>
                  <a:pt x="263621" y="323273"/>
                  <a:pt x="269124" y="328236"/>
                  <a:pt x="271318" y="334818"/>
                </a:cubicBezTo>
                <a:lnTo>
                  <a:pt x="288636" y="386773"/>
                </a:lnTo>
                <a:lnTo>
                  <a:pt x="294409" y="404091"/>
                </a:lnTo>
                <a:cubicBezTo>
                  <a:pt x="296333" y="409864"/>
                  <a:pt x="295879" y="417106"/>
                  <a:pt x="300182" y="421409"/>
                </a:cubicBezTo>
                <a:lnTo>
                  <a:pt x="311727" y="432955"/>
                </a:lnTo>
                <a:cubicBezTo>
                  <a:pt x="313651" y="438728"/>
                  <a:pt x="313197" y="445970"/>
                  <a:pt x="317500" y="450273"/>
                </a:cubicBezTo>
                <a:cubicBezTo>
                  <a:pt x="329333" y="462106"/>
                  <a:pt x="352705" y="452468"/>
                  <a:pt x="363682" y="450273"/>
                </a:cubicBezTo>
                <a:cubicBezTo>
                  <a:pt x="369455" y="446424"/>
                  <a:pt x="374794" y="441830"/>
                  <a:pt x="381000" y="438727"/>
                </a:cubicBezTo>
                <a:cubicBezTo>
                  <a:pt x="386442" y="436006"/>
                  <a:pt x="393100" y="436086"/>
                  <a:pt x="398318" y="432955"/>
                </a:cubicBezTo>
                <a:cubicBezTo>
                  <a:pt x="402985" y="430155"/>
                  <a:pt x="406464" y="425659"/>
                  <a:pt x="409864" y="421409"/>
                </a:cubicBezTo>
                <a:cubicBezTo>
                  <a:pt x="414198" y="415991"/>
                  <a:pt x="418591" y="410431"/>
                  <a:pt x="421409" y="404091"/>
                </a:cubicBezTo>
                <a:cubicBezTo>
                  <a:pt x="426352" y="392970"/>
                  <a:pt x="429106" y="381000"/>
                  <a:pt x="432954" y="369455"/>
                </a:cubicBezTo>
                <a:lnTo>
                  <a:pt x="438727" y="352136"/>
                </a:lnTo>
                <a:cubicBezTo>
                  <a:pt x="440651" y="346363"/>
                  <a:pt x="441125" y="339881"/>
                  <a:pt x="444500" y="334818"/>
                </a:cubicBezTo>
                <a:cubicBezTo>
                  <a:pt x="458180" y="314298"/>
                  <a:pt x="456045" y="324438"/>
                  <a:pt x="456045" y="305955"/>
                </a:cubicBezTo>
                <a:lnTo>
                  <a:pt x="663864" y="0"/>
                </a:lnTo>
                <a:lnTo>
                  <a:pt x="756227" y="23091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9C5F461C-1C35-814C-8DB1-423DCF20EEF0}"/>
              </a:ext>
            </a:extLst>
          </p:cNvPr>
          <p:cNvSpPr txBox="1"/>
          <p:nvPr/>
        </p:nvSpPr>
        <p:spPr>
          <a:xfrm>
            <a:off x="2208045" y="5893067"/>
            <a:ext cx="3831498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00067B"/>
                </a:solidFill>
              </a:rPr>
              <a:t>Red patch is a subsequent</a:t>
            </a:r>
          </a:p>
          <a:p>
            <a:r>
              <a:rPr lang="en-US" dirty="0">
                <a:solidFill>
                  <a:srgbClr val="00067B"/>
                </a:solidFill>
              </a:rPr>
              <a:t>(2012) earthquake!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BA48FA-EE8B-8847-B209-20D3CD91EB0A}"/>
              </a:ext>
            </a:extLst>
          </p:cNvPr>
          <p:cNvCxnSpPr>
            <a:endCxn id="8" idx="71"/>
          </p:cNvCxnSpPr>
          <p:nvPr/>
        </p:nvCxnSpPr>
        <p:spPr bwMode="auto">
          <a:xfrm flipV="1">
            <a:off x="6053068" y="5044961"/>
            <a:ext cx="1694748" cy="10241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67117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5D5F898-846A-30BF-1D19-1ABBDB9AD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1410"/>
            <a:ext cx="9144000" cy="5322513"/>
          </a:xfrm>
          <a:prstGeom prst="rect">
            <a:avLst/>
          </a:prstGeom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25429D78-CA6C-81E5-82AB-63D13113A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470" y="59323"/>
            <a:ext cx="842306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000" i="1" dirty="0">
                <a:solidFill>
                  <a:srgbClr val="00067B"/>
                </a:solidFill>
                <a:latin typeface="Arial Black" charset="0"/>
              </a:rPr>
              <a:t>Subsequently had a </a:t>
            </a:r>
            <a:r>
              <a:rPr lang="en-US" sz="3000" i="1" dirty="0" err="1">
                <a:solidFill>
                  <a:srgbClr val="00067B"/>
                </a:solidFill>
                <a:latin typeface="Arial Black" charset="0"/>
              </a:rPr>
              <a:t>megathrust</a:t>
            </a:r>
            <a:r>
              <a:rPr lang="en-US" sz="3000" i="1" dirty="0">
                <a:solidFill>
                  <a:srgbClr val="00067B"/>
                </a:solidFill>
                <a:latin typeface="Arial Black" charset="0"/>
              </a:rPr>
              <a:t> event:</a:t>
            </a:r>
          </a:p>
          <a:p>
            <a:r>
              <a:rPr lang="en-US" dirty="0">
                <a:solidFill>
                  <a:srgbClr val="00067B"/>
                </a:solidFill>
                <a:latin typeface="Arial"/>
                <a:cs typeface="Arial"/>
              </a:rPr>
              <a:t>The 2012 </a:t>
            </a:r>
            <a:r>
              <a:rPr lang="en-US" i="1" dirty="0">
                <a:latin typeface="Times New Roman"/>
                <a:cs typeface="Times New Roman"/>
              </a:rPr>
              <a:t>M</a:t>
            </a:r>
            <a:r>
              <a:rPr lang="en-US" i="1" baseline="-25000" dirty="0">
                <a:latin typeface="Times New Roman"/>
                <a:cs typeface="Times New Roman"/>
              </a:rPr>
              <a:t>w</a:t>
            </a:r>
            <a:r>
              <a:rPr lang="en-US" dirty="0">
                <a:latin typeface="Times New Roman"/>
                <a:cs typeface="Times New Roman"/>
              </a:rPr>
              <a:t> =</a:t>
            </a:r>
            <a:r>
              <a:rPr lang="en-US" dirty="0">
                <a:latin typeface="Arial"/>
                <a:cs typeface="Arial"/>
              </a:rPr>
              <a:t> 7.6 </a:t>
            </a:r>
            <a:r>
              <a:rPr lang="en-US" dirty="0">
                <a:solidFill>
                  <a:srgbClr val="00067B"/>
                </a:solidFill>
                <a:latin typeface="Arial"/>
                <a:cs typeface="Arial"/>
              </a:rPr>
              <a:t>Nicoya Peninsula earthquake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A9C42125-9F34-6349-A4A3-42FBB8526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541" y="6460123"/>
            <a:ext cx="36289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 err="1"/>
              <a:t>Protti</a:t>
            </a:r>
            <a:r>
              <a:rPr lang="en-US" sz="1600" dirty="0"/>
              <a:t> et al. (2014) Nature Geoscience</a:t>
            </a:r>
          </a:p>
        </p:txBody>
      </p:sp>
    </p:spTree>
    <p:extLst>
      <p:ext uri="{BB962C8B-B14F-4D97-AF65-F5344CB8AC3E}">
        <p14:creationId xmlns:p14="http://schemas.microsoft.com/office/powerpoint/2010/main" val="2668737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">
            <a:extLst>
              <a:ext uri="{FF2B5EF4-FFF2-40B4-BE49-F238E27FC236}">
                <a16:creationId xmlns:a16="http://schemas.microsoft.com/office/drawing/2014/main" id="{6D369CB2-7601-0CF5-354D-C55F8987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181" y="1146601"/>
            <a:ext cx="3992563" cy="4570413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E5DAE68A-95B7-39E7-644A-93F6F3992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181" y="156001"/>
            <a:ext cx="669240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000" i="1" dirty="0">
                <a:solidFill>
                  <a:srgbClr val="00067B"/>
                </a:solidFill>
                <a:latin typeface="Arial Black" charset="0"/>
              </a:rPr>
              <a:t>McCaffrey et al. (</a:t>
            </a:r>
            <a:r>
              <a:rPr lang="en-US" sz="3000" i="1" dirty="0" err="1">
                <a:solidFill>
                  <a:srgbClr val="00067B"/>
                </a:solidFill>
                <a:latin typeface="Arial Black" charset="0"/>
              </a:rPr>
              <a:t>NatGeo</a:t>
            </a:r>
            <a:r>
              <a:rPr lang="en-US" sz="3000" i="1" dirty="0">
                <a:solidFill>
                  <a:srgbClr val="00067B"/>
                </a:solidFill>
                <a:latin typeface="Arial Black" charset="0"/>
              </a:rPr>
              <a:t> 2008)</a:t>
            </a:r>
          </a:p>
          <a:p>
            <a:r>
              <a:rPr lang="en-US" dirty="0">
                <a:solidFill>
                  <a:srgbClr val="00067B"/>
                </a:solidFill>
              </a:rPr>
              <a:t>Things we know now that we didn’t know then:</a:t>
            </a:r>
            <a:endParaRPr lang="en-US" sz="3000" i="1" dirty="0">
              <a:solidFill>
                <a:srgbClr val="00067B"/>
              </a:solidFill>
              <a:latin typeface="Arial Black" charset="0"/>
            </a:endParaRPr>
          </a:p>
        </p:txBody>
      </p:sp>
      <p:pic>
        <p:nvPicPr>
          <p:cNvPr id="4" name="Picture 3" descr="a">
            <a:extLst>
              <a:ext uri="{FF2B5EF4-FFF2-40B4-BE49-F238E27FC236}">
                <a16:creationId xmlns:a16="http://schemas.microsoft.com/office/drawing/2014/main" id="{3B0EC85E-582D-8801-CACA-B07750A9C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81" y="1146601"/>
            <a:ext cx="4999038" cy="4570413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">
            <a:extLst>
              <a:ext uri="{FF2B5EF4-FFF2-40B4-BE49-F238E27FC236}">
                <a16:creationId xmlns:a16="http://schemas.microsoft.com/office/drawing/2014/main" id="{8A73ED78-109B-F421-48A0-6E4DA9B13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906" y="5871001"/>
            <a:ext cx="82291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00067B"/>
                </a:solidFill>
              </a:rPr>
              <a:t>Deeper slow slip events, plus tremor, occur in the Gisborne</a:t>
            </a:r>
          </a:p>
          <a:p>
            <a:r>
              <a:rPr lang="en-US" dirty="0">
                <a:solidFill>
                  <a:srgbClr val="00067B"/>
                </a:solidFill>
              </a:rPr>
              <a:t>   Bay area too!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61DBFF-7C82-30CB-A1BE-954AA7239458}"/>
              </a:ext>
            </a:extLst>
          </p:cNvPr>
          <p:cNvSpPr txBox="1"/>
          <p:nvPr/>
        </p:nvSpPr>
        <p:spPr>
          <a:xfrm>
            <a:off x="8315627" y="884942"/>
            <a:ext cx="2408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Baxter, MSc </a:t>
            </a:r>
            <a:r>
              <a:rPr lang="en-US" dirty="0" err="1"/>
              <a:t>Thes</a:t>
            </a:r>
            <a:r>
              <a:rPr lang="en-US" dirty="0"/>
              <a:t>., 2015</a:t>
            </a:r>
          </a:p>
        </p:txBody>
      </p:sp>
    </p:spTree>
    <p:extLst>
      <p:ext uri="{BB962C8B-B14F-4D97-AF65-F5344CB8AC3E}">
        <p14:creationId xmlns:p14="http://schemas.microsoft.com/office/powerpoint/2010/main" val="1616008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CBFEC1-EB81-E491-FBE8-43E12DDA1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85" y="38100"/>
            <a:ext cx="3965816" cy="5943600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BBF7E934-6EF2-EA37-C66A-442DC76F3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2801" y="190500"/>
            <a:ext cx="366928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000" i="1" dirty="0">
                <a:solidFill>
                  <a:srgbClr val="00067B"/>
                </a:solidFill>
                <a:latin typeface="Arial Black" charset="0"/>
              </a:rPr>
              <a:t>McCaffrey et al.</a:t>
            </a:r>
          </a:p>
          <a:p>
            <a:r>
              <a:rPr lang="en-US" dirty="0">
                <a:solidFill>
                  <a:srgbClr val="00067B"/>
                </a:solidFill>
              </a:rPr>
              <a:t>Things we know now:</a:t>
            </a:r>
            <a:endParaRPr lang="en-US" sz="3000" i="1" dirty="0">
              <a:solidFill>
                <a:srgbClr val="00067B"/>
              </a:solidFill>
              <a:latin typeface="Arial Black" charset="0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555EC611-E73E-C337-3FFB-6994ADE52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004" y="5988903"/>
            <a:ext cx="882119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00067B"/>
                </a:solidFill>
              </a:rPr>
              <a:t>With many more sites, systematic analysis (Baxter VUW M.Sc.)</a:t>
            </a:r>
          </a:p>
          <a:p>
            <a:r>
              <a:rPr lang="en-US" dirty="0">
                <a:solidFill>
                  <a:srgbClr val="00067B"/>
                </a:solidFill>
              </a:rPr>
              <a:t>see some interesting things (including transient locking events)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E45722-8146-B059-39D3-E8BB7290F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21" y="1104900"/>
            <a:ext cx="4297680" cy="475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90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94CA0A-7826-494C-913B-F82AD3D54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807" y="1454900"/>
            <a:ext cx="8606386" cy="39482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D55D27-F117-09F4-5CFD-C677E2227E3E}"/>
              </a:ext>
            </a:extLst>
          </p:cNvPr>
          <p:cNvSpPr txBox="1"/>
          <p:nvPr/>
        </p:nvSpPr>
        <p:spPr>
          <a:xfrm>
            <a:off x="1817441" y="630425"/>
            <a:ext cx="843051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Postseismic</a:t>
            </a:r>
            <a:r>
              <a:rPr lang="en-US" sz="2400" dirty="0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slip?: Deformation in the first few years after the</a:t>
            </a:r>
          </a:p>
          <a:p>
            <a:r>
              <a:rPr lang="en-US" sz="2400" dirty="0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Sumatra-Andaman earthquake was initially modeled as slip,</a:t>
            </a:r>
          </a:p>
          <a:p>
            <a:endParaRPr lang="en-US" sz="2400" dirty="0">
              <a:solidFill>
                <a:srgbClr val="0006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6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6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6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6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6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6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6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6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6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6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focused in the region just downdip of the earthquake</a:t>
            </a:r>
          </a:p>
          <a:p>
            <a:r>
              <a:rPr lang="en-US" sz="2400" dirty="0">
                <a:solidFill>
                  <a:srgbClr val="0006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rupture zone (as expected based on rate-state slip models!)</a:t>
            </a:r>
          </a:p>
        </p:txBody>
      </p:sp>
    </p:spTree>
    <p:extLst>
      <p:ext uri="{BB962C8B-B14F-4D97-AF65-F5344CB8AC3E}">
        <p14:creationId xmlns:p14="http://schemas.microsoft.com/office/powerpoint/2010/main" val="952410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3D7DB4D1-90B3-D001-0A9F-939E04DB9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238" y="797511"/>
            <a:ext cx="4583306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 i="1" dirty="0">
                <a:solidFill>
                  <a:srgbClr val="00067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Post-seismic deformation:</a:t>
            </a:r>
          </a:p>
          <a:p>
            <a:r>
              <a:rPr lang="en-US" dirty="0">
                <a:solidFill>
                  <a:srgbClr val="00067B"/>
                </a:solidFill>
              </a:rPr>
              <a:t>This shows (red vectors + black</a:t>
            </a:r>
          </a:p>
          <a:p>
            <a:r>
              <a:rPr lang="en-US" dirty="0">
                <a:solidFill>
                  <a:srgbClr val="00067B"/>
                </a:solidFill>
              </a:rPr>
              <a:t>vertical) transient velocities for</a:t>
            </a:r>
          </a:p>
          <a:p>
            <a:r>
              <a:rPr lang="en-US" dirty="0">
                <a:solidFill>
                  <a:srgbClr val="00067B"/>
                </a:solidFill>
              </a:rPr>
              <a:t>the 2008-2010 two-year epoch</a:t>
            </a:r>
          </a:p>
          <a:p>
            <a:r>
              <a:rPr lang="en-US" dirty="0">
                <a:solidFill>
                  <a:srgbClr val="00067B"/>
                </a:solidFill>
              </a:rPr>
              <a:t>of GPS data from Andaman…</a:t>
            </a:r>
          </a:p>
          <a:p>
            <a:endParaRPr lang="en-US" dirty="0">
              <a:solidFill>
                <a:srgbClr val="00067B"/>
              </a:solidFill>
            </a:endParaRPr>
          </a:p>
          <a:p>
            <a:r>
              <a:rPr lang="en-US" dirty="0">
                <a:solidFill>
                  <a:srgbClr val="00067B"/>
                </a:solidFill>
              </a:rPr>
              <a:t>Most studies infer that slip</a:t>
            </a:r>
          </a:p>
          <a:p>
            <a:r>
              <a:rPr lang="en-US" dirty="0">
                <a:solidFill>
                  <a:srgbClr val="00067B"/>
                </a:solidFill>
              </a:rPr>
              <a:t>anomalies ended by this time,</a:t>
            </a:r>
          </a:p>
          <a:p>
            <a:r>
              <a:rPr lang="en-US" dirty="0">
                <a:solidFill>
                  <a:srgbClr val="00067B"/>
                </a:solidFill>
              </a:rPr>
              <a:t>and the transient deformation is</a:t>
            </a:r>
          </a:p>
          <a:p>
            <a:r>
              <a:rPr lang="en-US" dirty="0">
                <a:solidFill>
                  <a:srgbClr val="00067B"/>
                </a:solidFill>
              </a:rPr>
              <a:t>all due to viscoelastic flow, but </a:t>
            </a:r>
          </a:p>
          <a:p>
            <a:r>
              <a:rPr lang="en-US" dirty="0">
                <a:solidFill>
                  <a:srgbClr val="00067B"/>
                </a:solidFill>
              </a:rPr>
              <a:t>vertical motions directly over the</a:t>
            </a:r>
          </a:p>
          <a:p>
            <a:r>
              <a:rPr lang="en-US" dirty="0">
                <a:solidFill>
                  <a:srgbClr val="00067B"/>
                </a:solidFill>
              </a:rPr>
              <a:t>base of </a:t>
            </a:r>
            <a:r>
              <a:rPr lang="en-US" dirty="0" err="1">
                <a:solidFill>
                  <a:srgbClr val="00067B"/>
                </a:solidFill>
              </a:rPr>
              <a:t>coseismic</a:t>
            </a:r>
            <a:r>
              <a:rPr lang="en-US" dirty="0">
                <a:solidFill>
                  <a:srgbClr val="00067B"/>
                </a:solidFill>
              </a:rPr>
              <a:t> rupture are</a:t>
            </a:r>
          </a:p>
          <a:p>
            <a:r>
              <a:rPr lang="en-US" dirty="0">
                <a:solidFill>
                  <a:srgbClr val="00067B"/>
                </a:solidFill>
              </a:rPr>
              <a:t>opposite viscoelastic model</a:t>
            </a:r>
          </a:p>
          <a:p>
            <a:r>
              <a:rPr lang="en-US" dirty="0">
                <a:solidFill>
                  <a:srgbClr val="00067B"/>
                </a:solidFill>
              </a:rPr>
              <a:t>predictions.</a:t>
            </a:r>
          </a:p>
        </p:txBody>
      </p:sp>
      <p:pic>
        <p:nvPicPr>
          <p:cNvPr id="3" name="Picture 2" descr="figure1">
            <a:extLst>
              <a:ext uri="{FF2B5EF4-FFF2-40B4-BE49-F238E27FC236}">
                <a16:creationId xmlns:a16="http://schemas.microsoft.com/office/drawing/2014/main" id="{4AB94280-47AE-99DE-4B36-783FD0464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038" y="64294"/>
            <a:ext cx="4930775" cy="6729412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534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3">
            <a:extLst>
              <a:ext uri="{FF2B5EF4-FFF2-40B4-BE49-F238E27FC236}">
                <a16:creationId xmlns:a16="http://schemas.microsoft.com/office/drawing/2014/main" id="{22613626-8431-BC15-06B3-882B9A498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385" y="64294"/>
            <a:ext cx="6007100" cy="6729412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D258E9F3-9D6A-8FA1-8EA3-702659913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2600" y="467716"/>
            <a:ext cx="2719014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err="1">
                <a:solidFill>
                  <a:srgbClr val="00067B"/>
                </a:solidFill>
              </a:rPr>
              <a:t>Postseismic</a:t>
            </a:r>
            <a:r>
              <a:rPr lang="en-US" dirty="0">
                <a:solidFill>
                  <a:srgbClr val="00067B"/>
                </a:solidFill>
              </a:rPr>
              <a:t> </a:t>
            </a:r>
          </a:p>
          <a:p>
            <a:r>
              <a:rPr lang="en-US" dirty="0">
                <a:solidFill>
                  <a:srgbClr val="00067B"/>
                </a:solidFill>
              </a:rPr>
              <a:t>modeled as </a:t>
            </a:r>
            <a:r>
              <a:rPr lang="en-US" b="1" i="1" dirty="0">
                <a:solidFill>
                  <a:srgbClr val="00067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only</a:t>
            </a:r>
          </a:p>
          <a:p>
            <a:r>
              <a:rPr lang="en-US" b="1" i="1" dirty="0">
                <a:solidFill>
                  <a:srgbClr val="00067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viscoelastic </a:t>
            </a:r>
          </a:p>
          <a:p>
            <a:r>
              <a:rPr lang="en-US" b="1" i="1" dirty="0">
                <a:solidFill>
                  <a:srgbClr val="00067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flow</a:t>
            </a:r>
            <a:r>
              <a:rPr lang="en-US" sz="1200" b="1" i="1" dirty="0">
                <a:solidFill>
                  <a:srgbClr val="00067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dirty="0">
                <a:solidFill>
                  <a:srgbClr val="00067B"/>
                </a:solidFill>
              </a:rPr>
              <a:t>:</a:t>
            </a:r>
          </a:p>
          <a:p>
            <a:endParaRPr lang="en-US" dirty="0">
              <a:solidFill>
                <a:srgbClr val="00067B"/>
              </a:solidFill>
            </a:endParaRPr>
          </a:p>
          <a:p>
            <a:r>
              <a:rPr lang="en-US" dirty="0">
                <a:solidFill>
                  <a:srgbClr val="00067B"/>
                </a:solidFill>
              </a:rPr>
              <a:t>WRMS is</a:t>
            </a:r>
          </a:p>
          <a:p>
            <a:r>
              <a:rPr lang="en-US" dirty="0">
                <a:solidFill>
                  <a:srgbClr val="00067B"/>
                </a:solidFill>
              </a:rPr>
              <a:t>reduced relative to</a:t>
            </a:r>
          </a:p>
          <a:p>
            <a:r>
              <a:rPr lang="en-US" dirty="0">
                <a:solidFill>
                  <a:srgbClr val="00067B"/>
                </a:solidFill>
              </a:rPr>
              <a:t>that of a </a:t>
            </a:r>
            <a:r>
              <a:rPr lang="ja-JP" altLang="en-US">
                <a:solidFill>
                  <a:srgbClr val="00067B"/>
                </a:solidFill>
                <a:latin typeface="Arial"/>
              </a:rPr>
              <a:t>“</a:t>
            </a:r>
            <a:r>
              <a:rPr lang="en-US" dirty="0">
                <a:solidFill>
                  <a:srgbClr val="00067B"/>
                </a:solidFill>
              </a:rPr>
              <a:t>zero</a:t>
            </a:r>
          </a:p>
          <a:p>
            <a:r>
              <a:rPr lang="en-US" dirty="0">
                <a:solidFill>
                  <a:srgbClr val="00067B"/>
                </a:solidFill>
              </a:rPr>
              <a:t>displacement</a:t>
            </a:r>
            <a:r>
              <a:rPr lang="ja-JP" altLang="en-US">
                <a:solidFill>
                  <a:srgbClr val="00067B"/>
                </a:solidFill>
                <a:latin typeface="Arial"/>
              </a:rPr>
              <a:t>”</a:t>
            </a:r>
            <a:endParaRPr lang="en-US" dirty="0">
              <a:solidFill>
                <a:srgbClr val="00067B"/>
              </a:solidFill>
            </a:endParaRPr>
          </a:p>
          <a:p>
            <a:r>
              <a:rPr lang="en-US" dirty="0">
                <a:solidFill>
                  <a:srgbClr val="00067B"/>
                </a:solidFill>
              </a:rPr>
              <a:t>model only if the</a:t>
            </a:r>
          </a:p>
          <a:p>
            <a:r>
              <a:rPr lang="en-US" dirty="0">
                <a:solidFill>
                  <a:srgbClr val="00067B"/>
                </a:solidFill>
              </a:rPr>
              <a:t>vertical</a:t>
            </a:r>
          </a:p>
          <a:p>
            <a:r>
              <a:rPr lang="en-US" dirty="0">
                <a:solidFill>
                  <a:srgbClr val="00067B"/>
                </a:solidFill>
              </a:rPr>
              <a:t>displacements are</a:t>
            </a:r>
          </a:p>
          <a:p>
            <a:r>
              <a:rPr lang="en-US" dirty="0">
                <a:solidFill>
                  <a:srgbClr val="00067B"/>
                </a:solidFill>
              </a:rPr>
              <a:t>neglected…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1AB3C6D3-161F-11A4-5F9D-4CB620E35E50}"/>
              </a:ext>
            </a:extLst>
          </p:cNvPr>
          <p:cNvSpPr txBox="1"/>
          <p:nvPr/>
        </p:nvSpPr>
        <p:spPr>
          <a:xfrm>
            <a:off x="3346419" y="375741"/>
            <a:ext cx="3280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00067B"/>
                </a:solidFill>
              </a:rPr>
              <a:t>Horizontal plus vertical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FA6F69F-3B7F-C164-3FFD-CD2CBCCC6751}"/>
              </a:ext>
            </a:extLst>
          </p:cNvPr>
          <p:cNvSpPr txBox="1"/>
          <p:nvPr/>
        </p:nvSpPr>
        <p:spPr>
          <a:xfrm>
            <a:off x="4064765" y="3199606"/>
            <a:ext cx="2223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00067B"/>
                </a:solidFill>
              </a:rPr>
              <a:t>Horizontal only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08FFD628-8051-D930-DC01-29A1F7961500}"/>
              </a:ext>
            </a:extLst>
          </p:cNvPr>
          <p:cNvSpPr txBox="1"/>
          <p:nvPr/>
        </p:nvSpPr>
        <p:spPr>
          <a:xfrm>
            <a:off x="2359985" y="4952206"/>
            <a:ext cx="2613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00067B"/>
                </a:solidFill>
              </a:rPr>
              <a:t>Coarse </a:t>
            </a:r>
            <a:r>
              <a:rPr lang="en-US" dirty="0" err="1">
                <a:solidFill>
                  <a:srgbClr val="00067B"/>
                </a:solidFill>
              </a:rPr>
              <a:t>coseismic</a:t>
            </a:r>
            <a:endParaRPr lang="en-US" dirty="0">
              <a:solidFill>
                <a:srgbClr val="00067B"/>
              </a:solidFill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EC4738A-6BCF-99AD-AC6B-F06D9ABF7BE3}"/>
              </a:ext>
            </a:extLst>
          </p:cNvPr>
          <p:cNvSpPr txBox="1"/>
          <p:nvPr/>
        </p:nvSpPr>
        <p:spPr>
          <a:xfrm>
            <a:off x="5247888" y="4952206"/>
            <a:ext cx="2219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00067B"/>
                </a:solidFill>
              </a:rPr>
              <a:t>Fine </a:t>
            </a:r>
            <a:r>
              <a:rPr lang="en-US" dirty="0" err="1">
                <a:solidFill>
                  <a:srgbClr val="00067B"/>
                </a:solidFill>
              </a:rPr>
              <a:t>coseismic</a:t>
            </a:r>
            <a:endParaRPr lang="en-US" dirty="0">
              <a:solidFill>
                <a:srgbClr val="00067B"/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AB4D7B92-155C-D843-A15D-1928B03B6061}"/>
              </a:ext>
            </a:extLst>
          </p:cNvPr>
          <p:cNvSpPr txBox="1"/>
          <p:nvPr/>
        </p:nvSpPr>
        <p:spPr>
          <a:xfrm>
            <a:off x="6922992" y="5684388"/>
            <a:ext cx="1759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Paul et al.,</a:t>
            </a:r>
          </a:p>
          <a:p>
            <a:r>
              <a:rPr lang="en-US" dirty="0"/>
              <a:t>BSSA 2012</a:t>
            </a:r>
          </a:p>
        </p:txBody>
      </p:sp>
    </p:spTree>
    <p:extLst>
      <p:ext uri="{BB962C8B-B14F-4D97-AF65-F5344CB8AC3E}">
        <p14:creationId xmlns:p14="http://schemas.microsoft.com/office/powerpoint/2010/main" val="2681869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4">
            <a:extLst>
              <a:ext uri="{FF2B5EF4-FFF2-40B4-BE49-F238E27FC236}">
                <a16:creationId xmlns:a16="http://schemas.microsoft.com/office/drawing/2014/main" id="{7260FC2E-7DB7-DACB-EA63-A61E35F8D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06" y="99218"/>
            <a:ext cx="9069388" cy="6659563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3D53D6BC-E6E9-374F-95D0-39BDD8832487}"/>
              </a:ext>
            </a:extLst>
          </p:cNvPr>
          <p:cNvSpPr txBox="1"/>
          <p:nvPr/>
        </p:nvSpPr>
        <p:spPr>
          <a:xfrm rot="16708553">
            <a:off x="4357974" y="1687607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solidFill>
                  <a:srgbClr val="00067B"/>
                </a:solidFill>
              </a:rPr>
              <a:t>Modeled as </a:t>
            </a:r>
            <a:r>
              <a:rPr lang="en-US" sz="1800" dirty="0" err="1">
                <a:solidFill>
                  <a:srgbClr val="00067B"/>
                </a:solidFill>
              </a:rPr>
              <a:t>afterslip</a:t>
            </a:r>
            <a:r>
              <a:rPr lang="en-US" sz="1800" dirty="0">
                <a:solidFill>
                  <a:srgbClr val="00067B"/>
                </a:solidFill>
              </a:rPr>
              <a:t> only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AC4CD2F-B491-E84F-84AA-BC94A55C901D}"/>
              </a:ext>
            </a:extLst>
          </p:cNvPr>
          <p:cNvSpPr txBox="1"/>
          <p:nvPr/>
        </p:nvSpPr>
        <p:spPr>
          <a:xfrm rot="16701504">
            <a:off x="6507956" y="2334123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solidFill>
                  <a:srgbClr val="00067B"/>
                </a:solidFill>
              </a:rPr>
              <a:t>Modeled as </a:t>
            </a:r>
            <a:r>
              <a:rPr lang="en-US" sz="1800" dirty="0" err="1">
                <a:solidFill>
                  <a:srgbClr val="00067B"/>
                </a:solidFill>
              </a:rPr>
              <a:t>afterslip</a:t>
            </a:r>
            <a:r>
              <a:rPr lang="en-US" sz="1800" dirty="0">
                <a:solidFill>
                  <a:srgbClr val="00067B"/>
                </a:solidFill>
              </a:rPr>
              <a:t> plus viscoelastic flow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EBA8589-2841-6B4C-A54B-A1FF874C6D65}"/>
              </a:ext>
            </a:extLst>
          </p:cNvPr>
          <p:cNvSpPr txBox="1"/>
          <p:nvPr/>
        </p:nvSpPr>
        <p:spPr>
          <a:xfrm>
            <a:off x="3715493" y="4402407"/>
            <a:ext cx="1364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/>
              <a:t>Paul et al.,</a:t>
            </a:r>
          </a:p>
          <a:p>
            <a:r>
              <a:rPr lang="en-US" sz="1800" dirty="0"/>
              <a:t>BSSA 2012</a:t>
            </a:r>
          </a:p>
        </p:txBody>
      </p:sp>
    </p:spTree>
    <p:extLst>
      <p:ext uri="{BB962C8B-B14F-4D97-AF65-F5344CB8AC3E}">
        <p14:creationId xmlns:p14="http://schemas.microsoft.com/office/powerpoint/2010/main" val="9396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B5AC54-75B6-806E-11AE-0F6841A98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32" y="2084562"/>
            <a:ext cx="3835868" cy="4727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6FDB4C-0945-4EBE-4BAC-590C7FA55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086457"/>
            <a:ext cx="3657600" cy="47255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C87074-173C-1FE3-311E-F92AD1700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5990"/>
            <a:ext cx="3657600" cy="2344057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EE3E9281-1A26-80DD-441B-AA6667B9D9DB}"/>
              </a:ext>
            </a:extLst>
          </p:cNvPr>
          <p:cNvSpPr txBox="1"/>
          <p:nvPr/>
        </p:nvSpPr>
        <p:spPr>
          <a:xfrm>
            <a:off x="1828800" y="105257"/>
            <a:ext cx="49400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00067B"/>
                </a:solidFill>
              </a:rPr>
              <a:t>Wiseman et al. (EPSL 2015) show</a:t>
            </a:r>
          </a:p>
          <a:p>
            <a:r>
              <a:rPr lang="en-US" dirty="0">
                <a:solidFill>
                  <a:srgbClr val="00067B"/>
                </a:solidFill>
              </a:rPr>
              <a:t>importance of 3D structure though</a:t>
            </a:r>
          </a:p>
          <a:p>
            <a:r>
              <a:rPr lang="en-US" dirty="0">
                <a:solidFill>
                  <a:srgbClr val="00067B"/>
                </a:solidFill>
              </a:rPr>
              <a:t>(somewhat anticipated!) Choice of</a:t>
            </a:r>
          </a:p>
          <a:p>
            <a:r>
              <a:rPr lang="en-US" dirty="0">
                <a:solidFill>
                  <a:srgbClr val="00067B"/>
                </a:solidFill>
              </a:rPr>
              <a:t>rheology is probably also important</a:t>
            </a:r>
          </a:p>
          <a:p>
            <a:r>
              <a:rPr lang="en-US" dirty="0">
                <a:solidFill>
                  <a:srgbClr val="00067B"/>
                </a:solidFill>
              </a:rPr>
              <a:t>(here Maxwell) &amp; must be explored</a:t>
            </a:r>
          </a:p>
        </p:txBody>
      </p:sp>
    </p:spTree>
    <p:extLst>
      <p:ext uri="{BB962C8B-B14F-4D97-AF65-F5344CB8AC3E}">
        <p14:creationId xmlns:p14="http://schemas.microsoft.com/office/powerpoint/2010/main" val="891417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B3B5AAEE-3FD8-0443-8ABA-5901CEC2CCAA}"/>
              </a:ext>
            </a:extLst>
          </p:cNvPr>
          <p:cNvSpPr txBox="1"/>
          <p:nvPr/>
        </p:nvSpPr>
        <p:spPr>
          <a:xfrm>
            <a:off x="2470777" y="2459504"/>
            <a:ext cx="71198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 i="1" dirty="0">
                <a:solidFill>
                  <a:srgbClr val="00067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Read for Mon (4 Dec):</a:t>
            </a:r>
          </a:p>
          <a:p>
            <a:r>
              <a:rPr lang="en-US" dirty="0" err="1">
                <a:solidFill>
                  <a:srgbClr val="00067B"/>
                </a:solidFill>
              </a:rPr>
              <a:t>Mey</a:t>
            </a:r>
            <a:r>
              <a:rPr lang="en-US" dirty="0">
                <a:solidFill>
                  <a:srgbClr val="00067B"/>
                </a:solidFill>
              </a:rPr>
              <a:t> et al. (2016) Glacial isostatic uplift of the</a:t>
            </a:r>
          </a:p>
          <a:p>
            <a:r>
              <a:rPr lang="en-US" dirty="0">
                <a:solidFill>
                  <a:srgbClr val="00067B"/>
                </a:solidFill>
              </a:rPr>
              <a:t>European Alps. Nature Communications 7:#13382,</a:t>
            </a:r>
          </a:p>
          <a:p>
            <a:r>
              <a:rPr lang="en-US" dirty="0">
                <a:solidFill>
                  <a:srgbClr val="00067B"/>
                </a:solidFill>
              </a:rPr>
              <a:t>https://</a:t>
            </a:r>
            <a:r>
              <a:rPr lang="en-US" dirty="0" err="1">
                <a:solidFill>
                  <a:srgbClr val="00067B"/>
                </a:solidFill>
              </a:rPr>
              <a:t>www.nature.com</a:t>
            </a:r>
            <a:r>
              <a:rPr lang="en-US" dirty="0">
                <a:solidFill>
                  <a:srgbClr val="00067B"/>
                </a:solidFill>
              </a:rPr>
              <a:t>/articles/ncomms13382</a:t>
            </a:r>
          </a:p>
        </p:txBody>
      </p:sp>
    </p:spTree>
    <p:extLst>
      <p:ext uri="{BB962C8B-B14F-4D97-AF65-F5344CB8AC3E}">
        <p14:creationId xmlns:p14="http://schemas.microsoft.com/office/powerpoint/2010/main" val="2184926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>
            <a:extLst>
              <a:ext uri="{FF2B5EF4-FFF2-40B4-BE49-F238E27FC236}">
                <a16:creationId xmlns:a16="http://schemas.microsoft.com/office/drawing/2014/main" id="{FF24A7AD-6796-C37B-00C1-0337B8795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923" y="831161"/>
            <a:ext cx="685800" cy="4800600"/>
          </a:xfrm>
          <a:prstGeom prst="roundRect">
            <a:avLst>
              <a:gd name="adj" fmla="val 231"/>
            </a:avLst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EB566F4E-C7F0-8853-07ED-1DD1C990F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3973" y="5341249"/>
            <a:ext cx="6477000" cy="304800"/>
          </a:xfrm>
          <a:prstGeom prst="roundRect">
            <a:avLst>
              <a:gd name="adj" fmla="val 519"/>
            </a:avLst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FBBEE21A-458A-3E69-6B28-7A3608749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/>
          <a:stretch/>
        </p:blipFill>
        <p:spPr bwMode="auto">
          <a:xfrm>
            <a:off x="1773973" y="1264402"/>
            <a:ext cx="6477000" cy="4122884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81" name="AutoShape 6">
            <a:extLst>
              <a:ext uri="{FF2B5EF4-FFF2-40B4-BE49-F238E27FC236}">
                <a16:creationId xmlns:a16="http://schemas.microsoft.com/office/drawing/2014/main" id="{C151688A-9C7A-C23F-ABD6-42D56EF4A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973" y="5341249"/>
            <a:ext cx="1514475" cy="274637"/>
          </a:xfrm>
          <a:prstGeom prst="roundRect">
            <a:avLst>
              <a:gd name="adj" fmla="val 579"/>
            </a:avLst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8000"/>
              </a:lnSpc>
              <a:buClr>
                <a:srgbClr val="000000"/>
              </a:buClr>
              <a:buSzPct val="100000"/>
              <a:buFont typeface="Time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latin typeface="Helvetica" charset="0"/>
              </a:rPr>
              <a:t>Cumulative Slip (m)</a:t>
            </a:r>
          </a:p>
        </p:txBody>
      </p:sp>
      <p:sp>
        <p:nvSpPr>
          <p:cNvPr id="82" name="AutoShape 7">
            <a:extLst>
              <a:ext uri="{FF2B5EF4-FFF2-40B4-BE49-F238E27FC236}">
                <a16:creationId xmlns:a16="http://schemas.microsoft.com/office/drawing/2014/main" id="{E5FFC6CD-3FC0-400A-0264-0EB34758B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0423" y="839099"/>
            <a:ext cx="1371600" cy="4800600"/>
          </a:xfrm>
          <a:prstGeom prst="roundRect">
            <a:avLst>
              <a:gd name="adj" fmla="val 116"/>
            </a:avLst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A44E4A74-978F-70F0-5316-BAC199E3B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736" y="2747274"/>
            <a:ext cx="168275" cy="744537"/>
          </a:xfrm>
          <a:custGeom>
            <a:avLst/>
            <a:gdLst>
              <a:gd name="T0" fmla="*/ 181 w 469"/>
              <a:gd name="T1" fmla="*/ 8 h 2070"/>
              <a:gd name="T2" fmla="*/ 286 w 469"/>
              <a:gd name="T3" fmla="*/ 220 h 2070"/>
              <a:gd name="T4" fmla="*/ 357 w 469"/>
              <a:gd name="T5" fmla="*/ 326 h 2070"/>
              <a:gd name="T6" fmla="*/ 410 w 469"/>
              <a:gd name="T7" fmla="*/ 502 h 2070"/>
              <a:gd name="T8" fmla="*/ 375 w 469"/>
              <a:gd name="T9" fmla="*/ 979 h 2070"/>
              <a:gd name="T10" fmla="*/ 322 w 469"/>
              <a:gd name="T11" fmla="*/ 1261 h 2070"/>
              <a:gd name="T12" fmla="*/ 339 w 469"/>
              <a:gd name="T13" fmla="*/ 1844 h 2070"/>
              <a:gd name="T14" fmla="*/ 322 w 469"/>
              <a:gd name="T15" fmla="*/ 1932 h 2070"/>
              <a:gd name="T16" fmla="*/ 251 w 469"/>
              <a:gd name="T17" fmla="*/ 1896 h 2070"/>
              <a:gd name="T18" fmla="*/ 234 w 469"/>
              <a:gd name="T19" fmla="*/ 1226 h 2070"/>
              <a:gd name="T20" fmla="*/ 181 w 469"/>
              <a:gd name="T21" fmla="*/ 485 h 2070"/>
              <a:gd name="T22" fmla="*/ 181 w 469"/>
              <a:gd name="T23" fmla="*/ 8 h 20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9" h="2070">
                <a:moveTo>
                  <a:pt x="181" y="8"/>
                </a:moveTo>
                <a:cubicBezTo>
                  <a:pt x="286" y="44"/>
                  <a:pt x="247" y="132"/>
                  <a:pt x="286" y="220"/>
                </a:cubicBezTo>
                <a:cubicBezTo>
                  <a:pt x="300" y="255"/>
                  <a:pt x="339" y="282"/>
                  <a:pt x="357" y="326"/>
                </a:cubicBezTo>
                <a:cubicBezTo>
                  <a:pt x="375" y="383"/>
                  <a:pt x="388" y="441"/>
                  <a:pt x="410" y="502"/>
                </a:cubicBezTo>
                <a:cubicBezTo>
                  <a:pt x="419" y="661"/>
                  <a:pt x="468" y="833"/>
                  <a:pt x="375" y="979"/>
                </a:cubicBezTo>
                <a:cubicBezTo>
                  <a:pt x="362" y="1080"/>
                  <a:pt x="339" y="1160"/>
                  <a:pt x="322" y="1261"/>
                </a:cubicBezTo>
                <a:cubicBezTo>
                  <a:pt x="304" y="1473"/>
                  <a:pt x="322" y="1632"/>
                  <a:pt x="339" y="1844"/>
                </a:cubicBezTo>
                <a:cubicBezTo>
                  <a:pt x="331" y="1870"/>
                  <a:pt x="326" y="1901"/>
                  <a:pt x="322" y="1932"/>
                </a:cubicBezTo>
                <a:cubicBezTo>
                  <a:pt x="291" y="2069"/>
                  <a:pt x="269" y="1954"/>
                  <a:pt x="251" y="1896"/>
                </a:cubicBezTo>
                <a:cubicBezTo>
                  <a:pt x="216" y="1654"/>
                  <a:pt x="220" y="1477"/>
                  <a:pt x="234" y="1226"/>
                </a:cubicBezTo>
                <a:cubicBezTo>
                  <a:pt x="203" y="979"/>
                  <a:pt x="256" y="714"/>
                  <a:pt x="181" y="485"/>
                </a:cubicBezTo>
                <a:cubicBezTo>
                  <a:pt x="158" y="0"/>
                  <a:pt x="0" y="8"/>
                  <a:pt x="181" y="8"/>
                </a:cubicBezTo>
              </a:path>
            </a:pathLst>
          </a:custGeom>
          <a:solidFill>
            <a:srgbClr val="02D4E3">
              <a:alpha val="50000"/>
            </a:srgbClr>
          </a:solidFill>
          <a:ln w="3240">
            <a:solidFill>
              <a:srgbClr val="02D4E3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62B76D3D-78FF-DAE4-4FE9-660FE9395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1186" y="2604399"/>
            <a:ext cx="190500" cy="800100"/>
          </a:xfrm>
          <a:custGeom>
            <a:avLst/>
            <a:gdLst>
              <a:gd name="T0" fmla="*/ 4 w 531"/>
              <a:gd name="T1" fmla="*/ 0 h 2224"/>
              <a:gd name="T2" fmla="*/ 198 w 531"/>
              <a:gd name="T3" fmla="*/ 211 h 2224"/>
              <a:gd name="T4" fmla="*/ 304 w 531"/>
              <a:gd name="T5" fmla="*/ 458 h 2224"/>
              <a:gd name="T6" fmla="*/ 446 w 531"/>
              <a:gd name="T7" fmla="*/ 741 h 2224"/>
              <a:gd name="T8" fmla="*/ 516 w 531"/>
              <a:gd name="T9" fmla="*/ 1111 h 2224"/>
              <a:gd name="T10" fmla="*/ 463 w 531"/>
              <a:gd name="T11" fmla="*/ 1517 h 2224"/>
              <a:gd name="T12" fmla="*/ 410 w 531"/>
              <a:gd name="T13" fmla="*/ 1676 h 2224"/>
              <a:gd name="T14" fmla="*/ 375 w 531"/>
              <a:gd name="T15" fmla="*/ 2223 h 2224"/>
              <a:gd name="T16" fmla="*/ 304 w 531"/>
              <a:gd name="T17" fmla="*/ 2028 h 2224"/>
              <a:gd name="T18" fmla="*/ 181 w 531"/>
              <a:gd name="T19" fmla="*/ 1217 h 2224"/>
              <a:gd name="T20" fmla="*/ 22 w 531"/>
              <a:gd name="T21" fmla="*/ 194 h 2224"/>
              <a:gd name="T22" fmla="*/ 4 w 531"/>
              <a:gd name="T23" fmla="*/ 0 h 2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31" h="2224">
                <a:moveTo>
                  <a:pt x="4" y="0"/>
                </a:moveTo>
                <a:cubicBezTo>
                  <a:pt x="53" y="74"/>
                  <a:pt x="132" y="145"/>
                  <a:pt x="198" y="211"/>
                </a:cubicBezTo>
                <a:cubicBezTo>
                  <a:pt x="229" y="313"/>
                  <a:pt x="229" y="366"/>
                  <a:pt x="304" y="458"/>
                </a:cubicBezTo>
                <a:cubicBezTo>
                  <a:pt x="335" y="555"/>
                  <a:pt x="397" y="643"/>
                  <a:pt x="446" y="741"/>
                </a:cubicBezTo>
                <a:cubicBezTo>
                  <a:pt x="468" y="860"/>
                  <a:pt x="477" y="992"/>
                  <a:pt x="516" y="1111"/>
                </a:cubicBezTo>
                <a:cubicBezTo>
                  <a:pt x="494" y="1446"/>
                  <a:pt x="530" y="1314"/>
                  <a:pt x="463" y="1517"/>
                </a:cubicBezTo>
                <a:cubicBezTo>
                  <a:pt x="446" y="1570"/>
                  <a:pt x="410" y="1676"/>
                  <a:pt x="410" y="1676"/>
                </a:cubicBezTo>
                <a:cubicBezTo>
                  <a:pt x="454" y="1817"/>
                  <a:pt x="384" y="2073"/>
                  <a:pt x="375" y="2223"/>
                </a:cubicBezTo>
                <a:cubicBezTo>
                  <a:pt x="357" y="2139"/>
                  <a:pt x="348" y="2095"/>
                  <a:pt x="304" y="2028"/>
                </a:cubicBezTo>
                <a:cubicBezTo>
                  <a:pt x="238" y="1764"/>
                  <a:pt x="247" y="1482"/>
                  <a:pt x="181" y="1217"/>
                </a:cubicBezTo>
                <a:cubicBezTo>
                  <a:pt x="141" y="886"/>
                  <a:pt x="123" y="507"/>
                  <a:pt x="22" y="194"/>
                </a:cubicBezTo>
                <a:cubicBezTo>
                  <a:pt x="0" y="44"/>
                  <a:pt x="4" y="110"/>
                  <a:pt x="4" y="0"/>
                </a:cubicBezTo>
              </a:path>
            </a:pathLst>
          </a:custGeom>
          <a:solidFill>
            <a:srgbClr val="02D4E3">
              <a:alpha val="50000"/>
            </a:srgbClr>
          </a:solidFill>
          <a:ln w="3240">
            <a:solidFill>
              <a:srgbClr val="02D4E3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C3679F34-E33F-2C5E-F5BA-F784FA2DF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023" y="2605986"/>
            <a:ext cx="206375" cy="906463"/>
          </a:xfrm>
          <a:custGeom>
            <a:avLst/>
            <a:gdLst>
              <a:gd name="T0" fmla="*/ 35 w 575"/>
              <a:gd name="T1" fmla="*/ 30 h 2516"/>
              <a:gd name="T2" fmla="*/ 123 w 575"/>
              <a:gd name="T3" fmla="*/ 101 h 2516"/>
              <a:gd name="T4" fmla="*/ 247 w 575"/>
              <a:gd name="T5" fmla="*/ 225 h 2516"/>
              <a:gd name="T6" fmla="*/ 406 w 575"/>
              <a:gd name="T7" fmla="*/ 578 h 2516"/>
              <a:gd name="T8" fmla="*/ 547 w 575"/>
              <a:gd name="T9" fmla="*/ 1019 h 2516"/>
              <a:gd name="T10" fmla="*/ 459 w 575"/>
              <a:gd name="T11" fmla="*/ 1619 h 2516"/>
              <a:gd name="T12" fmla="*/ 441 w 575"/>
              <a:gd name="T13" fmla="*/ 2272 h 2516"/>
              <a:gd name="T14" fmla="*/ 423 w 575"/>
              <a:gd name="T15" fmla="*/ 2501 h 2516"/>
              <a:gd name="T16" fmla="*/ 370 w 575"/>
              <a:gd name="T17" fmla="*/ 2325 h 2516"/>
              <a:gd name="T18" fmla="*/ 300 w 575"/>
              <a:gd name="T19" fmla="*/ 2060 h 2516"/>
              <a:gd name="T20" fmla="*/ 211 w 575"/>
              <a:gd name="T21" fmla="*/ 1548 h 2516"/>
              <a:gd name="T22" fmla="*/ 158 w 575"/>
              <a:gd name="T23" fmla="*/ 1107 h 2516"/>
              <a:gd name="T24" fmla="*/ 35 w 575"/>
              <a:gd name="T25" fmla="*/ 30 h 2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75" h="2516">
                <a:moveTo>
                  <a:pt x="35" y="30"/>
                </a:moveTo>
                <a:cubicBezTo>
                  <a:pt x="132" y="180"/>
                  <a:pt x="0" y="0"/>
                  <a:pt x="123" y="101"/>
                </a:cubicBezTo>
                <a:cubicBezTo>
                  <a:pt x="207" y="167"/>
                  <a:pt x="101" y="185"/>
                  <a:pt x="247" y="225"/>
                </a:cubicBezTo>
                <a:cubicBezTo>
                  <a:pt x="291" y="361"/>
                  <a:pt x="331" y="454"/>
                  <a:pt x="406" y="578"/>
                </a:cubicBezTo>
                <a:cubicBezTo>
                  <a:pt x="432" y="719"/>
                  <a:pt x="498" y="873"/>
                  <a:pt x="547" y="1019"/>
                </a:cubicBezTo>
                <a:cubicBezTo>
                  <a:pt x="538" y="1222"/>
                  <a:pt x="574" y="1442"/>
                  <a:pt x="459" y="1619"/>
                </a:cubicBezTo>
                <a:cubicBezTo>
                  <a:pt x="437" y="1839"/>
                  <a:pt x="415" y="2047"/>
                  <a:pt x="441" y="2272"/>
                </a:cubicBezTo>
                <a:cubicBezTo>
                  <a:pt x="432" y="2347"/>
                  <a:pt x="450" y="2431"/>
                  <a:pt x="423" y="2501"/>
                </a:cubicBezTo>
                <a:cubicBezTo>
                  <a:pt x="415" y="2515"/>
                  <a:pt x="370" y="2338"/>
                  <a:pt x="370" y="2325"/>
                </a:cubicBezTo>
                <a:cubicBezTo>
                  <a:pt x="348" y="2223"/>
                  <a:pt x="331" y="2153"/>
                  <a:pt x="300" y="2060"/>
                </a:cubicBezTo>
                <a:cubicBezTo>
                  <a:pt x="273" y="1884"/>
                  <a:pt x="251" y="1716"/>
                  <a:pt x="211" y="1548"/>
                </a:cubicBezTo>
                <a:cubicBezTo>
                  <a:pt x="198" y="1394"/>
                  <a:pt x="185" y="1253"/>
                  <a:pt x="158" y="1107"/>
                </a:cubicBezTo>
                <a:cubicBezTo>
                  <a:pt x="136" y="741"/>
                  <a:pt x="61" y="388"/>
                  <a:pt x="35" y="30"/>
                </a:cubicBezTo>
              </a:path>
            </a:pathLst>
          </a:custGeom>
          <a:solidFill>
            <a:srgbClr val="02D4E3">
              <a:alpha val="50000"/>
            </a:srgbClr>
          </a:solidFill>
          <a:ln w="3240">
            <a:solidFill>
              <a:srgbClr val="02D4E3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86" name="Freeform 85">
            <a:extLst>
              <a:ext uri="{FF2B5EF4-FFF2-40B4-BE49-F238E27FC236}">
                <a16:creationId xmlns:a16="http://schemas.microsoft.com/office/drawing/2014/main" id="{11F7E464-B9CF-FE7D-F510-0DA10452F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5973" y="2610749"/>
            <a:ext cx="192088" cy="811212"/>
          </a:xfrm>
          <a:custGeom>
            <a:avLst/>
            <a:gdLst>
              <a:gd name="T0" fmla="*/ 0 w 532"/>
              <a:gd name="T1" fmla="*/ 0 h 2255"/>
              <a:gd name="T2" fmla="*/ 141 w 532"/>
              <a:gd name="T3" fmla="*/ 105 h 2255"/>
              <a:gd name="T4" fmla="*/ 407 w 532"/>
              <a:gd name="T5" fmla="*/ 582 h 2255"/>
              <a:gd name="T6" fmla="*/ 424 w 532"/>
              <a:gd name="T7" fmla="*/ 635 h 2255"/>
              <a:gd name="T8" fmla="*/ 442 w 532"/>
              <a:gd name="T9" fmla="*/ 758 h 2255"/>
              <a:gd name="T10" fmla="*/ 531 w 532"/>
              <a:gd name="T11" fmla="*/ 1058 h 2255"/>
              <a:gd name="T12" fmla="*/ 513 w 532"/>
              <a:gd name="T13" fmla="*/ 1252 h 2255"/>
              <a:gd name="T14" fmla="*/ 407 w 532"/>
              <a:gd name="T15" fmla="*/ 1817 h 2255"/>
              <a:gd name="T16" fmla="*/ 300 w 532"/>
              <a:gd name="T17" fmla="*/ 2029 h 2255"/>
              <a:gd name="T18" fmla="*/ 194 w 532"/>
              <a:gd name="T19" fmla="*/ 1464 h 2255"/>
              <a:gd name="T20" fmla="*/ 123 w 532"/>
              <a:gd name="T21" fmla="*/ 846 h 2255"/>
              <a:gd name="T22" fmla="*/ 88 w 532"/>
              <a:gd name="T23" fmla="*/ 441 h 2255"/>
              <a:gd name="T24" fmla="*/ 0 w 532"/>
              <a:gd name="T25" fmla="*/ 0 h 2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32" h="2255">
                <a:moveTo>
                  <a:pt x="0" y="0"/>
                </a:moveTo>
                <a:cubicBezTo>
                  <a:pt x="66" y="22"/>
                  <a:pt x="79" y="66"/>
                  <a:pt x="141" y="105"/>
                </a:cubicBezTo>
                <a:cubicBezTo>
                  <a:pt x="190" y="260"/>
                  <a:pt x="287" y="463"/>
                  <a:pt x="407" y="582"/>
                </a:cubicBezTo>
                <a:cubicBezTo>
                  <a:pt x="411" y="599"/>
                  <a:pt x="420" y="613"/>
                  <a:pt x="424" y="635"/>
                </a:cubicBezTo>
                <a:cubicBezTo>
                  <a:pt x="429" y="674"/>
                  <a:pt x="429" y="714"/>
                  <a:pt x="442" y="758"/>
                </a:cubicBezTo>
                <a:cubicBezTo>
                  <a:pt x="469" y="860"/>
                  <a:pt x="508" y="943"/>
                  <a:pt x="531" y="1058"/>
                </a:cubicBezTo>
                <a:cubicBezTo>
                  <a:pt x="513" y="1133"/>
                  <a:pt x="486" y="1177"/>
                  <a:pt x="513" y="1252"/>
                </a:cubicBezTo>
                <a:cubicBezTo>
                  <a:pt x="495" y="1451"/>
                  <a:pt x="442" y="1623"/>
                  <a:pt x="407" y="1817"/>
                </a:cubicBezTo>
                <a:cubicBezTo>
                  <a:pt x="393" y="1984"/>
                  <a:pt x="411" y="2254"/>
                  <a:pt x="300" y="2029"/>
                </a:cubicBezTo>
                <a:cubicBezTo>
                  <a:pt x="265" y="1821"/>
                  <a:pt x="256" y="1658"/>
                  <a:pt x="194" y="1464"/>
                </a:cubicBezTo>
                <a:cubicBezTo>
                  <a:pt x="181" y="1230"/>
                  <a:pt x="159" y="1058"/>
                  <a:pt x="123" y="846"/>
                </a:cubicBezTo>
                <a:cubicBezTo>
                  <a:pt x="141" y="688"/>
                  <a:pt x="177" y="573"/>
                  <a:pt x="88" y="441"/>
                </a:cubicBezTo>
                <a:cubicBezTo>
                  <a:pt x="48" y="291"/>
                  <a:pt x="35" y="145"/>
                  <a:pt x="0" y="0"/>
                </a:cubicBezTo>
              </a:path>
            </a:pathLst>
          </a:custGeom>
          <a:solidFill>
            <a:srgbClr val="02D4E3">
              <a:alpha val="50000"/>
            </a:srgbClr>
          </a:solidFill>
          <a:ln w="3240">
            <a:solidFill>
              <a:srgbClr val="02D4E3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88" name="Freeform 87">
            <a:extLst>
              <a:ext uri="{FF2B5EF4-FFF2-40B4-BE49-F238E27FC236}">
                <a16:creationId xmlns:a16="http://schemas.microsoft.com/office/drawing/2014/main" id="{CE9D9B83-6BC4-7BC3-8FD7-D4DCD5CF7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823" y="1410599"/>
            <a:ext cx="1292225" cy="2573337"/>
          </a:xfrm>
          <a:custGeom>
            <a:avLst/>
            <a:gdLst>
              <a:gd name="T0" fmla="*/ 123 w 3590"/>
              <a:gd name="T1" fmla="*/ 0 h 7146"/>
              <a:gd name="T2" fmla="*/ 1993 w 3590"/>
              <a:gd name="T3" fmla="*/ 52 h 7146"/>
              <a:gd name="T4" fmla="*/ 2452 w 3590"/>
              <a:gd name="T5" fmla="*/ 70 h 7146"/>
              <a:gd name="T6" fmla="*/ 3369 w 3590"/>
              <a:gd name="T7" fmla="*/ 88 h 7146"/>
              <a:gd name="T8" fmla="*/ 3422 w 3590"/>
              <a:gd name="T9" fmla="*/ 1111 h 7146"/>
              <a:gd name="T10" fmla="*/ 3457 w 3590"/>
              <a:gd name="T11" fmla="*/ 1481 h 7146"/>
              <a:gd name="T12" fmla="*/ 3581 w 3590"/>
              <a:gd name="T13" fmla="*/ 1587 h 7146"/>
              <a:gd name="T14" fmla="*/ 3528 w 3590"/>
              <a:gd name="T15" fmla="*/ 2946 h 7146"/>
              <a:gd name="T16" fmla="*/ 3457 w 3590"/>
              <a:gd name="T17" fmla="*/ 3369 h 7146"/>
              <a:gd name="T18" fmla="*/ 3387 w 3590"/>
              <a:gd name="T19" fmla="*/ 3616 h 7146"/>
              <a:gd name="T20" fmla="*/ 3369 w 3590"/>
              <a:gd name="T21" fmla="*/ 3669 h 7146"/>
              <a:gd name="T22" fmla="*/ 3069 w 3590"/>
              <a:gd name="T23" fmla="*/ 4622 h 7146"/>
              <a:gd name="T24" fmla="*/ 2734 w 3590"/>
              <a:gd name="T25" fmla="*/ 5310 h 7146"/>
              <a:gd name="T26" fmla="*/ 2505 w 3590"/>
              <a:gd name="T27" fmla="*/ 5521 h 7146"/>
              <a:gd name="T28" fmla="*/ 2469 w 3590"/>
              <a:gd name="T29" fmla="*/ 5574 h 7146"/>
              <a:gd name="T30" fmla="*/ 2452 w 3590"/>
              <a:gd name="T31" fmla="*/ 5627 h 7146"/>
              <a:gd name="T32" fmla="*/ 2222 w 3590"/>
              <a:gd name="T33" fmla="*/ 5892 h 7146"/>
              <a:gd name="T34" fmla="*/ 1922 w 3590"/>
              <a:gd name="T35" fmla="*/ 6121 h 7146"/>
              <a:gd name="T36" fmla="*/ 1693 w 3590"/>
              <a:gd name="T37" fmla="*/ 6298 h 7146"/>
              <a:gd name="T38" fmla="*/ 1481 w 3590"/>
              <a:gd name="T39" fmla="*/ 6386 h 7146"/>
              <a:gd name="T40" fmla="*/ 1093 w 3590"/>
              <a:gd name="T41" fmla="*/ 6756 h 7146"/>
              <a:gd name="T42" fmla="*/ 776 w 3590"/>
              <a:gd name="T43" fmla="*/ 6950 h 7146"/>
              <a:gd name="T44" fmla="*/ 652 w 3590"/>
              <a:gd name="T45" fmla="*/ 7092 h 7146"/>
              <a:gd name="T46" fmla="*/ 635 w 3590"/>
              <a:gd name="T47" fmla="*/ 7145 h 7146"/>
              <a:gd name="T48" fmla="*/ 564 w 3590"/>
              <a:gd name="T49" fmla="*/ 6986 h 7146"/>
              <a:gd name="T50" fmla="*/ 388 w 3590"/>
              <a:gd name="T51" fmla="*/ 6439 h 7146"/>
              <a:gd name="T52" fmla="*/ 370 w 3590"/>
              <a:gd name="T53" fmla="*/ 6209 h 7146"/>
              <a:gd name="T54" fmla="*/ 317 w 3590"/>
              <a:gd name="T55" fmla="*/ 6157 h 7146"/>
              <a:gd name="T56" fmla="*/ 211 w 3590"/>
              <a:gd name="T57" fmla="*/ 5645 h 7146"/>
              <a:gd name="T58" fmla="*/ 194 w 3590"/>
              <a:gd name="T59" fmla="*/ 5257 h 7146"/>
              <a:gd name="T60" fmla="*/ 211 w 3590"/>
              <a:gd name="T61" fmla="*/ 4869 h 7146"/>
              <a:gd name="T62" fmla="*/ 264 w 3590"/>
              <a:gd name="T63" fmla="*/ 4657 h 7146"/>
              <a:gd name="T64" fmla="*/ 246 w 3590"/>
              <a:gd name="T65" fmla="*/ 4181 h 7146"/>
              <a:gd name="T66" fmla="*/ 211 w 3590"/>
              <a:gd name="T67" fmla="*/ 3951 h 7146"/>
              <a:gd name="T68" fmla="*/ 35 w 3590"/>
              <a:gd name="T69" fmla="*/ 3669 h 7146"/>
              <a:gd name="T70" fmla="*/ 52 w 3590"/>
              <a:gd name="T71" fmla="*/ 3387 h 7146"/>
              <a:gd name="T72" fmla="*/ 17 w 3590"/>
              <a:gd name="T73" fmla="*/ 2628 h 7146"/>
              <a:gd name="T74" fmla="*/ 52 w 3590"/>
              <a:gd name="T75" fmla="*/ 2399 h 7146"/>
              <a:gd name="T76" fmla="*/ 88 w 3590"/>
              <a:gd name="T77" fmla="*/ 2293 h 7146"/>
              <a:gd name="T78" fmla="*/ 70 w 3590"/>
              <a:gd name="T79" fmla="*/ 1975 h 7146"/>
              <a:gd name="T80" fmla="*/ 88 w 3590"/>
              <a:gd name="T81" fmla="*/ 1534 h 7146"/>
              <a:gd name="T82" fmla="*/ 0 w 3590"/>
              <a:gd name="T83" fmla="*/ 1340 h 7146"/>
              <a:gd name="T84" fmla="*/ 17 w 3590"/>
              <a:gd name="T85" fmla="*/ 1234 h 7146"/>
              <a:gd name="T86" fmla="*/ 35 w 3590"/>
              <a:gd name="T87" fmla="*/ 970 h 7146"/>
              <a:gd name="T88" fmla="*/ 158 w 3590"/>
              <a:gd name="T89" fmla="*/ 688 h 7146"/>
              <a:gd name="T90" fmla="*/ 176 w 3590"/>
              <a:gd name="T91" fmla="*/ 246 h 7146"/>
              <a:gd name="T92" fmla="*/ 141 w 3590"/>
              <a:gd name="T93" fmla="*/ 141 h 7146"/>
              <a:gd name="T94" fmla="*/ 123 w 3590"/>
              <a:gd name="T95" fmla="*/ 0 h 7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90" h="7146">
                <a:moveTo>
                  <a:pt x="123" y="0"/>
                </a:moveTo>
                <a:cubicBezTo>
                  <a:pt x="282" y="39"/>
                  <a:pt x="1640" y="30"/>
                  <a:pt x="1993" y="52"/>
                </a:cubicBezTo>
                <a:cubicBezTo>
                  <a:pt x="2143" y="22"/>
                  <a:pt x="2452" y="70"/>
                  <a:pt x="2452" y="70"/>
                </a:cubicBezTo>
                <a:cubicBezTo>
                  <a:pt x="2941" y="57"/>
                  <a:pt x="3021" y="26"/>
                  <a:pt x="3369" y="88"/>
                </a:cubicBezTo>
                <a:cubicBezTo>
                  <a:pt x="3378" y="445"/>
                  <a:pt x="3395" y="758"/>
                  <a:pt x="3422" y="1111"/>
                </a:cubicBezTo>
                <a:cubicBezTo>
                  <a:pt x="3431" y="1234"/>
                  <a:pt x="3356" y="1406"/>
                  <a:pt x="3457" y="1481"/>
                </a:cubicBezTo>
                <a:cubicBezTo>
                  <a:pt x="3545" y="1548"/>
                  <a:pt x="3506" y="1512"/>
                  <a:pt x="3581" y="1587"/>
                </a:cubicBezTo>
                <a:cubicBezTo>
                  <a:pt x="3572" y="2086"/>
                  <a:pt x="3589" y="2483"/>
                  <a:pt x="3528" y="2946"/>
                </a:cubicBezTo>
                <a:cubicBezTo>
                  <a:pt x="3501" y="3122"/>
                  <a:pt x="3492" y="3210"/>
                  <a:pt x="3457" y="3369"/>
                </a:cubicBezTo>
                <a:cubicBezTo>
                  <a:pt x="3422" y="3510"/>
                  <a:pt x="3426" y="3488"/>
                  <a:pt x="3387" y="3616"/>
                </a:cubicBezTo>
                <a:cubicBezTo>
                  <a:pt x="3378" y="3634"/>
                  <a:pt x="3369" y="3669"/>
                  <a:pt x="3369" y="3669"/>
                </a:cubicBezTo>
                <a:cubicBezTo>
                  <a:pt x="3325" y="4009"/>
                  <a:pt x="3219" y="4313"/>
                  <a:pt x="3069" y="4622"/>
                </a:cubicBezTo>
                <a:cubicBezTo>
                  <a:pt x="3029" y="4847"/>
                  <a:pt x="2879" y="5129"/>
                  <a:pt x="2734" y="5310"/>
                </a:cubicBezTo>
                <a:cubicBezTo>
                  <a:pt x="2659" y="5398"/>
                  <a:pt x="2571" y="5438"/>
                  <a:pt x="2505" y="5521"/>
                </a:cubicBezTo>
                <a:cubicBezTo>
                  <a:pt x="2487" y="5535"/>
                  <a:pt x="2478" y="5552"/>
                  <a:pt x="2469" y="5574"/>
                </a:cubicBezTo>
                <a:cubicBezTo>
                  <a:pt x="2460" y="5588"/>
                  <a:pt x="2460" y="5610"/>
                  <a:pt x="2452" y="5627"/>
                </a:cubicBezTo>
                <a:cubicBezTo>
                  <a:pt x="2390" y="5702"/>
                  <a:pt x="2293" y="5817"/>
                  <a:pt x="2222" y="5892"/>
                </a:cubicBezTo>
                <a:cubicBezTo>
                  <a:pt x="2130" y="5980"/>
                  <a:pt x="2015" y="6037"/>
                  <a:pt x="1922" y="6121"/>
                </a:cubicBezTo>
                <a:cubicBezTo>
                  <a:pt x="1852" y="6179"/>
                  <a:pt x="1777" y="6258"/>
                  <a:pt x="1693" y="6298"/>
                </a:cubicBezTo>
                <a:cubicBezTo>
                  <a:pt x="1609" y="6333"/>
                  <a:pt x="1561" y="6329"/>
                  <a:pt x="1481" y="6386"/>
                </a:cubicBezTo>
                <a:cubicBezTo>
                  <a:pt x="1327" y="6483"/>
                  <a:pt x="1226" y="6646"/>
                  <a:pt x="1093" y="6756"/>
                </a:cubicBezTo>
                <a:cubicBezTo>
                  <a:pt x="1005" y="6823"/>
                  <a:pt x="851" y="6853"/>
                  <a:pt x="776" y="6950"/>
                </a:cubicBezTo>
                <a:cubicBezTo>
                  <a:pt x="688" y="7056"/>
                  <a:pt x="732" y="7008"/>
                  <a:pt x="652" y="7092"/>
                </a:cubicBezTo>
                <a:cubicBezTo>
                  <a:pt x="643" y="7109"/>
                  <a:pt x="652" y="7145"/>
                  <a:pt x="635" y="7145"/>
                </a:cubicBezTo>
                <a:cubicBezTo>
                  <a:pt x="608" y="7145"/>
                  <a:pt x="582" y="7039"/>
                  <a:pt x="564" y="6986"/>
                </a:cubicBezTo>
                <a:cubicBezTo>
                  <a:pt x="502" y="6800"/>
                  <a:pt x="445" y="6620"/>
                  <a:pt x="388" y="6439"/>
                </a:cubicBezTo>
                <a:cubicBezTo>
                  <a:pt x="379" y="6359"/>
                  <a:pt x="388" y="6280"/>
                  <a:pt x="370" y="6209"/>
                </a:cubicBezTo>
                <a:cubicBezTo>
                  <a:pt x="361" y="6183"/>
                  <a:pt x="326" y="6179"/>
                  <a:pt x="317" y="6157"/>
                </a:cubicBezTo>
                <a:cubicBezTo>
                  <a:pt x="255" y="6020"/>
                  <a:pt x="260" y="5795"/>
                  <a:pt x="211" y="5645"/>
                </a:cubicBezTo>
                <a:cubicBezTo>
                  <a:pt x="194" y="5477"/>
                  <a:pt x="172" y="5411"/>
                  <a:pt x="194" y="5257"/>
                </a:cubicBezTo>
                <a:cubicBezTo>
                  <a:pt x="158" y="5124"/>
                  <a:pt x="185" y="4997"/>
                  <a:pt x="211" y="4869"/>
                </a:cubicBezTo>
                <a:cubicBezTo>
                  <a:pt x="224" y="4794"/>
                  <a:pt x="264" y="4657"/>
                  <a:pt x="264" y="4657"/>
                </a:cubicBezTo>
                <a:cubicBezTo>
                  <a:pt x="282" y="4494"/>
                  <a:pt x="295" y="4335"/>
                  <a:pt x="246" y="4181"/>
                </a:cubicBezTo>
                <a:cubicBezTo>
                  <a:pt x="242" y="4145"/>
                  <a:pt x="233" y="4004"/>
                  <a:pt x="211" y="3951"/>
                </a:cubicBezTo>
                <a:cubicBezTo>
                  <a:pt x="167" y="3845"/>
                  <a:pt x="70" y="3775"/>
                  <a:pt x="35" y="3669"/>
                </a:cubicBezTo>
                <a:cubicBezTo>
                  <a:pt x="48" y="3559"/>
                  <a:pt x="30" y="3488"/>
                  <a:pt x="52" y="3387"/>
                </a:cubicBezTo>
                <a:cubicBezTo>
                  <a:pt x="66" y="3113"/>
                  <a:pt x="74" y="2888"/>
                  <a:pt x="17" y="2628"/>
                </a:cubicBezTo>
                <a:cubicBezTo>
                  <a:pt x="17" y="2602"/>
                  <a:pt x="44" y="2430"/>
                  <a:pt x="52" y="2399"/>
                </a:cubicBezTo>
                <a:cubicBezTo>
                  <a:pt x="61" y="2359"/>
                  <a:pt x="88" y="2293"/>
                  <a:pt x="88" y="2293"/>
                </a:cubicBezTo>
                <a:cubicBezTo>
                  <a:pt x="57" y="2169"/>
                  <a:pt x="52" y="2108"/>
                  <a:pt x="70" y="1975"/>
                </a:cubicBezTo>
                <a:cubicBezTo>
                  <a:pt x="48" y="1781"/>
                  <a:pt x="35" y="1711"/>
                  <a:pt x="88" y="1534"/>
                </a:cubicBezTo>
                <a:cubicBezTo>
                  <a:pt x="48" y="1415"/>
                  <a:pt x="22" y="1495"/>
                  <a:pt x="0" y="1340"/>
                </a:cubicBezTo>
                <a:cubicBezTo>
                  <a:pt x="4" y="1305"/>
                  <a:pt x="13" y="1270"/>
                  <a:pt x="17" y="1234"/>
                </a:cubicBezTo>
                <a:cubicBezTo>
                  <a:pt x="22" y="1146"/>
                  <a:pt x="22" y="1054"/>
                  <a:pt x="35" y="970"/>
                </a:cubicBezTo>
                <a:cubicBezTo>
                  <a:pt x="44" y="877"/>
                  <a:pt x="114" y="767"/>
                  <a:pt x="158" y="688"/>
                </a:cubicBezTo>
                <a:cubicBezTo>
                  <a:pt x="119" y="542"/>
                  <a:pt x="154" y="392"/>
                  <a:pt x="176" y="246"/>
                </a:cubicBezTo>
                <a:cubicBezTo>
                  <a:pt x="163" y="211"/>
                  <a:pt x="127" y="176"/>
                  <a:pt x="141" y="141"/>
                </a:cubicBezTo>
                <a:cubicBezTo>
                  <a:pt x="180" y="13"/>
                  <a:pt x="207" y="52"/>
                  <a:pt x="123" y="0"/>
                </a:cubicBezTo>
              </a:path>
            </a:pathLst>
          </a:custGeom>
          <a:solidFill>
            <a:srgbClr val="DC0902">
              <a:alpha val="50000"/>
            </a:srgbClr>
          </a:solidFill>
          <a:ln w="3240">
            <a:solidFill>
              <a:srgbClr val="DC0902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89" name="Freeform 88">
            <a:extLst>
              <a:ext uri="{FF2B5EF4-FFF2-40B4-BE49-F238E27FC236}">
                <a16:creationId xmlns:a16="http://schemas.microsoft.com/office/drawing/2014/main" id="{63AC9C44-2FE4-1465-B8EE-E83E44346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5948" y="1429649"/>
            <a:ext cx="1409700" cy="2592387"/>
          </a:xfrm>
          <a:custGeom>
            <a:avLst/>
            <a:gdLst>
              <a:gd name="T0" fmla="*/ 379 w 3914"/>
              <a:gd name="T1" fmla="*/ 0 h 7202"/>
              <a:gd name="T2" fmla="*/ 1482 w 3914"/>
              <a:gd name="T3" fmla="*/ 22 h 7202"/>
              <a:gd name="T4" fmla="*/ 2977 w 3914"/>
              <a:gd name="T5" fmla="*/ 83 h 7202"/>
              <a:gd name="T6" fmla="*/ 3701 w 3914"/>
              <a:gd name="T7" fmla="*/ 61 h 7202"/>
              <a:gd name="T8" fmla="*/ 3723 w 3914"/>
              <a:gd name="T9" fmla="*/ 643 h 7202"/>
              <a:gd name="T10" fmla="*/ 3868 w 3914"/>
              <a:gd name="T11" fmla="*/ 1578 h 7202"/>
              <a:gd name="T12" fmla="*/ 3890 w 3914"/>
              <a:gd name="T13" fmla="*/ 2491 h 7202"/>
              <a:gd name="T14" fmla="*/ 3639 w 3914"/>
              <a:gd name="T15" fmla="*/ 3942 h 7202"/>
              <a:gd name="T16" fmla="*/ 3454 w 3914"/>
              <a:gd name="T17" fmla="*/ 4502 h 7202"/>
              <a:gd name="T18" fmla="*/ 3348 w 3914"/>
              <a:gd name="T19" fmla="*/ 4732 h 7202"/>
              <a:gd name="T20" fmla="*/ 3140 w 3914"/>
              <a:gd name="T21" fmla="*/ 5146 h 7202"/>
              <a:gd name="T22" fmla="*/ 2995 w 3914"/>
              <a:gd name="T23" fmla="*/ 5354 h 7202"/>
              <a:gd name="T24" fmla="*/ 2933 w 3914"/>
              <a:gd name="T25" fmla="*/ 5499 h 7202"/>
              <a:gd name="T26" fmla="*/ 2788 w 3914"/>
              <a:gd name="T27" fmla="*/ 5623 h 7202"/>
              <a:gd name="T28" fmla="*/ 2708 w 3914"/>
              <a:gd name="T29" fmla="*/ 5728 h 7202"/>
              <a:gd name="T30" fmla="*/ 2642 w 3914"/>
              <a:gd name="T31" fmla="*/ 5751 h 7202"/>
              <a:gd name="T32" fmla="*/ 2373 w 3914"/>
              <a:gd name="T33" fmla="*/ 5997 h 7202"/>
              <a:gd name="T34" fmla="*/ 2143 w 3914"/>
              <a:gd name="T35" fmla="*/ 6121 h 7202"/>
              <a:gd name="T36" fmla="*/ 2020 w 3914"/>
              <a:gd name="T37" fmla="*/ 6165 h 7202"/>
              <a:gd name="T38" fmla="*/ 1729 w 3914"/>
              <a:gd name="T39" fmla="*/ 6434 h 7202"/>
              <a:gd name="T40" fmla="*/ 1314 w 3914"/>
              <a:gd name="T41" fmla="*/ 6743 h 7202"/>
              <a:gd name="T42" fmla="*/ 1169 w 3914"/>
              <a:gd name="T43" fmla="*/ 6827 h 7202"/>
              <a:gd name="T44" fmla="*/ 961 w 3914"/>
              <a:gd name="T45" fmla="*/ 7034 h 7202"/>
              <a:gd name="T46" fmla="*/ 877 w 3914"/>
              <a:gd name="T47" fmla="*/ 7162 h 7202"/>
              <a:gd name="T48" fmla="*/ 714 w 3914"/>
              <a:gd name="T49" fmla="*/ 6580 h 7202"/>
              <a:gd name="T50" fmla="*/ 608 w 3914"/>
              <a:gd name="T51" fmla="*/ 6328 h 7202"/>
              <a:gd name="T52" fmla="*/ 485 w 3914"/>
              <a:gd name="T53" fmla="*/ 5684 h 7202"/>
              <a:gd name="T54" fmla="*/ 423 w 3914"/>
              <a:gd name="T55" fmla="*/ 5314 h 7202"/>
              <a:gd name="T56" fmla="*/ 569 w 3914"/>
              <a:gd name="T57" fmla="*/ 4608 h 7202"/>
              <a:gd name="T58" fmla="*/ 547 w 3914"/>
              <a:gd name="T59" fmla="*/ 4317 h 7202"/>
              <a:gd name="T60" fmla="*/ 485 w 3914"/>
              <a:gd name="T61" fmla="*/ 4150 h 7202"/>
              <a:gd name="T62" fmla="*/ 524 w 3914"/>
              <a:gd name="T63" fmla="*/ 4194 h 7202"/>
              <a:gd name="T64" fmla="*/ 194 w 3914"/>
              <a:gd name="T65" fmla="*/ 3488 h 7202"/>
              <a:gd name="T66" fmla="*/ 26 w 3914"/>
              <a:gd name="T67" fmla="*/ 3281 h 7202"/>
              <a:gd name="T68" fmla="*/ 70 w 3914"/>
              <a:gd name="T69" fmla="*/ 2946 h 7202"/>
              <a:gd name="T70" fmla="*/ 92 w 3914"/>
              <a:gd name="T71" fmla="*/ 2094 h 7202"/>
              <a:gd name="T72" fmla="*/ 194 w 3914"/>
              <a:gd name="T73" fmla="*/ 1433 h 7202"/>
              <a:gd name="T74" fmla="*/ 339 w 3914"/>
              <a:gd name="T75" fmla="*/ 829 h 7202"/>
              <a:gd name="T76" fmla="*/ 401 w 3914"/>
              <a:gd name="T77" fmla="*/ 105 h 7202"/>
              <a:gd name="T78" fmla="*/ 379 w 3914"/>
              <a:gd name="T79" fmla="*/ 0 h 7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914" h="7202">
                <a:moveTo>
                  <a:pt x="379" y="0"/>
                </a:moveTo>
                <a:cubicBezTo>
                  <a:pt x="776" y="8"/>
                  <a:pt x="1094" y="39"/>
                  <a:pt x="1482" y="22"/>
                </a:cubicBezTo>
                <a:cubicBezTo>
                  <a:pt x="2113" y="30"/>
                  <a:pt x="2430" y="44"/>
                  <a:pt x="2977" y="83"/>
                </a:cubicBezTo>
                <a:cubicBezTo>
                  <a:pt x="3260" y="48"/>
                  <a:pt x="3374" y="44"/>
                  <a:pt x="3701" y="61"/>
                </a:cubicBezTo>
                <a:cubicBezTo>
                  <a:pt x="3754" y="313"/>
                  <a:pt x="3740" y="255"/>
                  <a:pt x="3723" y="643"/>
                </a:cubicBezTo>
                <a:cubicBezTo>
                  <a:pt x="3802" y="948"/>
                  <a:pt x="3758" y="1278"/>
                  <a:pt x="3868" y="1578"/>
                </a:cubicBezTo>
                <a:cubicBezTo>
                  <a:pt x="3913" y="1896"/>
                  <a:pt x="3899" y="2147"/>
                  <a:pt x="3890" y="2491"/>
                </a:cubicBezTo>
                <a:cubicBezTo>
                  <a:pt x="3868" y="3012"/>
                  <a:pt x="3754" y="3444"/>
                  <a:pt x="3639" y="3942"/>
                </a:cubicBezTo>
                <a:cubicBezTo>
                  <a:pt x="3590" y="4128"/>
                  <a:pt x="3560" y="4335"/>
                  <a:pt x="3454" y="4502"/>
                </a:cubicBezTo>
                <a:cubicBezTo>
                  <a:pt x="3427" y="4591"/>
                  <a:pt x="3379" y="4644"/>
                  <a:pt x="3348" y="4732"/>
                </a:cubicBezTo>
                <a:cubicBezTo>
                  <a:pt x="3286" y="4895"/>
                  <a:pt x="3255" y="5001"/>
                  <a:pt x="3140" y="5146"/>
                </a:cubicBezTo>
                <a:cubicBezTo>
                  <a:pt x="3083" y="5212"/>
                  <a:pt x="3057" y="5292"/>
                  <a:pt x="2995" y="5354"/>
                </a:cubicBezTo>
                <a:cubicBezTo>
                  <a:pt x="2977" y="5402"/>
                  <a:pt x="2968" y="5455"/>
                  <a:pt x="2933" y="5499"/>
                </a:cubicBezTo>
                <a:cubicBezTo>
                  <a:pt x="2893" y="5539"/>
                  <a:pt x="2827" y="5579"/>
                  <a:pt x="2788" y="5623"/>
                </a:cubicBezTo>
                <a:cubicBezTo>
                  <a:pt x="2752" y="5653"/>
                  <a:pt x="2739" y="5698"/>
                  <a:pt x="2708" y="5728"/>
                </a:cubicBezTo>
                <a:cubicBezTo>
                  <a:pt x="2686" y="5742"/>
                  <a:pt x="2664" y="5742"/>
                  <a:pt x="2642" y="5751"/>
                </a:cubicBezTo>
                <a:cubicBezTo>
                  <a:pt x="2567" y="5843"/>
                  <a:pt x="2488" y="5953"/>
                  <a:pt x="2373" y="5997"/>
                </a:cubicBezTo>
                <a:cubicBezTo>
                  <a:pt x="2293" y="6050"/>
                  <a:pt x="2227" y="6086"/>
                  <a:pt x="2143" y="6121"/>
                </a:cubicBezTo>
                <a:cubicBezTo>
                  <a:pt x="2099" y="6134"/>
                  <a:pt x="2020" y="6165"/>
                  <a:pt x="2020" y="6165"/>
                </a:cubicBezTo>
                <a:cubicBezTo>
                  <a:pt x="1989" y="6271"/>
                  <a:pt x="1808" y="6372"/>
                  <a:pt x="1729" y="6434"/>
                </a:cubicBezTo>
                <a:cubicBezTo>
                  <a:pt x="1588" y="6531"/>
                  <a:pt x="1455" y="6646"/>
                  <a:pt x="1314" y="6743"/>
                </a:cubicBezTo>
                <a:cubicBezTo>
                  <a:pt x="1248" y="6783"/>
                  <a:pt x="1221" y="6778"/>
                  <a:pt x="1169" y="6827"/>
                </a:cubicBezTo>
                <a:cubicBezTo>
                  <a:pt x="1089" y="6888"/>
                  <a:pt x="1049" y="6972"/>
                  <a:pt x="961" y="7034"/>
                </a:cubicBezTo>
                <a:cubicBezTo>
                  <a:pt x="930" y="7074"/>
                  <a:pt x="899" y="7201"/>
                  <a:pt x="877" y="7162"/>
                </a:cubicBezTo>
                <a:cubicBezTo>
                  <a:pt x="767" y="6977"/>
                  <a:pt x="767" y="6778"/>
                  <a:pt x="714" y="6580"/>
                </a:cubicBezTo>
                <a:cubicBezTo>
                  <a:pt x="688" y="6491"/>
                  <a:pt x="635" y="6412"/>
                  <a:pt x="608" y="6328"/>
                </a:cubicBezTo>
                <a:cubicBezTo>
                  <a:pt x="577" y="6103"/>
                  <a:pt x="538" y="5896"/>
                  <a:pt x="485" y="5684"/>
                </a:cubicBezTo>
                <a:cubicBezTo>
                  <a:pt x="467" y="5552"/>
                  <a:pt x="463" y="5433"/>
                  <a:pt x="423" y="5314"/>
                </a:cubicBezTo>
                <a:cubicBezTo>
                  <a:pt x="441" y="5071"/>
                  <a:pt x="485" y="4833"/>
                  <a:pt x="569" y="4608"/>
                </a:cubicBezTo>
                <a:cubicBezTo>
                  <a:pt x="560" y="4511"/>
                  <a:pt x="555" y="4410"/>
                  <a:pt x="547" y="4317"/>
                </a:cubicBezTo>
                <a:cubicBezTo>
                  <a:pt x="538" y="4255"/>
                  <a:pt x="485" y="4207"/>
                  <a:pt x="485" y="4150"/>
                </a:cubicBezTo>
                <a:cubicBezTo>
                  <a:pt x="485" y="4128"/>
                  <a:pt x="511" y="4176"/>
                  <a:pt x="524" y="4194"/>
                </a:cubicBezTo>
                <a:cubicBezTo>
                  <a:pt x="458" y="3951"/>
                  <a:pt x="379" y="3656"/>
                  <a:pt x="194" y="3488"/>
                </a:cubicBezTo>
                <a:cubicBezTo>
                  <a:pt x="154" y="3378"/>
                  <a:pt x="105" y="3351"/>
                  <a:pt x="26" y="3281"/>
                </a:cubicBezTo>
                <a:cubicBezTo>
                  <a:pt x="0" y="3166"/>
                  <a:pt x="30" y="3051"/>
                  <a:pt x="70" y="2946"/>
                </a:cubicBezTo>
                <a:cubicBezTo>
                  <a:pt x="119" y="2619"/>
                  <a:pt x="101" y="2496"/>
                  <a:pt x="92" y="2094"/>
                </a:cubicBezTo>
                <a:cubicBezTo>
                  <a:pt x="154" y="1865"/>
                  <a:pt x="110" y="1658"/>
                  <a:pt x="194" y="1433"/>
                </a:cubicBezTo>
                <a:cubicBezTo>
                  <a:pt x="224" y="1226"/>
                  <a:pt x="273" y="1023"/>
                  <a:pt x="339" y="829"/>
                </a:cubicBezTo>
                <a:cubicBezTo>
                  <a:pt x="392" y="366"/>
                  <a:pt x="370" y="608"/>
                  <a:pt x="401" y="105"/>
                </a:cubicBezTo>
                <a:cubicBezTo>
                  <a:pt x="374" y="26"/>
                  <a:pt x="379" y="61"/>
                  <a:pt x="379" y="0"/>
                </a:cubicBezTo>
              </a:path>
            </a:pathLst>
          </a:custGeom>
          <a:solidFill>
            <a:srgbClr val="DC0902">
              <a:alpha val="50000"/>
            </a:srgbClr>
          </a:solidFill>
          <a:ln w="3240">
            <a:solidFill>
              <a:srgbClr val="DC0902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17E80AD4-51EE-F9E5-4BA0-BE24F764D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3898" y="1421711"/>
            <a:ext cx="1403350" cy="2562225"/>
          </a:xfrm>
          <a:custGeom>
            <a:avLst/>
            <a:gdLst>
              <a:gd name="T0" fmla="*/ 370 w 3900"/>
              <a:gd name="T1" fmla="*/ 61 h 7119"/>
              <a:gd name="T2" fmla="*/ 1636 w 3900"/>
              <a:gd name="T3" fmla="*/ 83 h 7119"/>
              <a:gd name="T4" fmla="*/ 3047 w 3900"/>
              <a:gd name="T5" fmla="*/ 0 h 7119"/>
              <a:gd name="T6" fmla="*/ 3629 w 3900"/>
              <a:gd name="T7" fmla="*/ 61 h 7119"/>
              <a:gd name="T8" fmla="*/ 3775 w 3900"/>
              <a:gd name="T9" fmla="*/ 873 h 7119"/>
              <a:gd name="T10" fmla="*/ 3859 w 3900"/>
              <a:gd name="T11" fmla="*/ 1472 h 7119"/>
              <a:gd name="T12" fmla="*/ 3899 w 3900"/>
              <a:gd name="T13" fmla="*/ 2160 h 7119"/>
              <a:gd name="T14" fmla="*/ 3859 w 3900"/>
              <a:gd name="T15" fmla="*/ 2429 h 7119"/>
              <a:gd name="T16" fmla="*/ 3674 w 3900"/>
              <a:gd name="T17" fmla="*/ 3550 h 7119"/>
              <a:gd name="T18" fmla="*/ 3484 w 3900"/>
              <a:gd name="T19" fmla="*/ 4194 h 7119"/>
              <a:gd name="T20" fmla="*/ 3131 w 3900"/>
              <a:gd name="T21" fmla="*/ 5023 h 7119"/>
              <a:gd name="T22" fmla="*/ 3091 w 3900"/>
              <a:gd name="T23" fmla="*/ 5190 h 7119"/>
              <a:gd name="T24" fmla="*/ 2862 w 3900"/>
              <a:gd name="T25" fmla="*/ 5420 h 7119"/>
              <a:gd name="T26" fmla="*/ 2655 w 3900"/>
              <a:gd name="T27" fmla="*/ 5667 h 7119"/>
              <a:gd name="T28" fmla="*/ 2447 w 3900"/>
              <a:gd name="T29" fmla="*/ 5874 h 7119"/>
              <a:gd name="T30" fmla="*/ 2342 w 3900"/>
              <a:gd name="T31" fmla="*/ 5852 h 7119"/>
              <a:gd name="T32" fmla="*/ 2302 w 3900"/>
              <a:gd name="T33" fmla="*/ 5980 h 7119"/>
              <a:gd name="T34" fmla="*/ 2117 w 3900"/>
              <a:gd name="T35" fmla="*/ 6081 h 7119"/>
              <a:gd name="T36" fmla="*/ 1927 w 3900"/>
              <a:gd name="T37" fmla="*/ 6249 h 7119"/>
              <a:gd name="T38" fmla="*/ 1221 w 3900"/>
              <a:gd name="T39" fmla="*/ 6787 h 7119"/>
              <a:gd name="T40" fmla="*/ 1076 w 3900"/>
              <a:gd name="T41" fmla="*/ 6932 h 7119"/>
              <a:gd name="T42" fmla="*/ 890 w 3900"/>
              <a:gd name="T43" fmla="*/ 7118 h 7119"/>
              <a:gd name="T44" fmla="*/ 785 w 3900"/>
              <a:gd name="T45" fmla="*/ 6871 h 7119"/>
              <a:gd name="T46" fmla="*/ 705 w 3900"/>
              <a:gd name="T47" fmla="*/ 6685 h 7119"/>
              <a:gd name="T48" fmla="*/ 661 w 3900"/>
              <a:gd name="T49" fmla="*/ 6456 h 7119"/>
              <a:gd name="T50" fmla="*/ 577 w 3900"/>
              <a:gd name="T51" fmla="*/ 6187 h 7119"/>
              <a:gd name="T52" fmla="*/ 476 w 3900"/>
              <a:gd name="T53" fmla="*/ 5667 h 7119"/>
              <a:gd name="T54" fmla="*/ 414 w 3900"/>
              <a:gd name="T55" fmla="*/ 5292 h 7119"/>
              <a:gd name="T56" fmla="*/ 538 w 3900"/>
              <a:gd name="T57" fmla="*/ 4670 h 7119"/>
              <a:gd name="T58" fmla="*/ 516 w 3900"/>
              <a:gd name="T59" fmla="*/ 4132 h 7119"/>
              <a:gd name="T60" fmla="*/ 392 w 3900"/>
              <a:gd name="T61" fmla="*/ 3797 h 7119"/>
              <a:gd name="T62" fmla="*/ 39 w 3900"/>
              <a:gd name="T63" fmla="*/ 3303 h 7119"/>
              <a:gd name="T64" fmla="*/ 61 w 3900"/>
              <a:gd name="T65" fmla="*/ 2990 h 7119"/>
              <a:gd name="T66" fmla="*/ 79 w 3900"/>
              <a:gd name="T67" fmla="*/ 2491 h 7119"/>
              <a:gd name="T68" fmla="*/ 291 w 3900"/>
              <a:gd name="T69" fmla="*/ 1120 h 7119"/>
              <a:gd name="T70" fmla="*/ 352 w 3900"/>
              <a:gd name="T71" fmla="*/ 912 h 7119"/>
              <a:gd name="T72" fmla="*/ 414 w 3900"/>
              <a:gd name="T73" fmla="*/ 480 h 7119"/>
              <a:gd name="T74" fmla="*/ 370 w 3900"/>
              <a:gd name="T75" fmla="*/ 61 h 7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900" h="7119">
                <a:moveTo>
                  <a:pt x="370" y="61"/>
                </a:moveTo>
                <a:cubicBezTo>
                  <a:pt x="771" y="127"/>
                  <a:pt x="1221" y="61"/>
                  <a:pt x="1636" y="83"/>
                </a:cubicBezTo>
                <a:cubicBezTo>
                  <a:pt x="2108" y="66"/>
                  <a:pt x="2575" y="39"/>
                  <a:pt x="3047" y="0"/>
                </a:cubicBezTo>
                <a:cubicBezTo>
                  <a:pt x="3078" y="0"/>
                  <a:pt x="3616" y="39"/>
                  <a:pt x="3629" y="61"/>
                </a:cubicBezTo>
                <a:cubicBezTo>
                  <a:pt x="3757" y="299"/>
                  <a:pt x="3682" y="613"/>
                  <a:pt x="3775" y="873"/>
                </a:cubicBezTo>
                <a:cubicBezTo>
                  <a:pt x="3788" y="1062"/>
                  <a:pt x="3806" y="1283"/>
                  <a:pt x="3859" y="1472"/>
                </a:cubicBezTo>
                <a:cubicBezTo>
                  <a:pt x="3868" y="1702"/>
                  <a:pt x="3899" y="1927"/>
                  <a:pt x="3899" y="2160"/>
                </a:cubicBezTo>
                <a:cubicBezTo>
                  <a:pt x="3899" y="2244"/>
                  <a:pt x="3868" y="2341"/>
                  <a:pt x="3859" y="2429"/>
                </a:cubicBezTo>
                <a:cubicBezTo>
                  <a:pt x="3806" y="2804"/>
                  <a:pt x="3775" y="3179"/>
                  <a:pt x="3674" y="3550"/>
                </a:cubicBezTo>
                <a:cubicBezTo>
                  <a:pt x="3643" y="3779"/>
                  <a:pt x="3559" y="3977"/>
                  <a:pt x="3484" y="4194"/>
                </a:cubicBezTo>
                <a:cubicBezTo>
                  <a:pt x="3431" y="4489"/>
                  <a:pt x="3303" y="4776"/>
                  <a:pt x="3131" y="5023"/>
                </a:cubicBezTo>
                <a:cubicBezTo>
                  <a:pt x="3118" y="5076"/>
                  <a:pt x="3109" y="5133"/>
                  <a:pt x="3091" y="5190"/>
                </a:cubicBezTo>
                <a:cubicBezTo>
                  <a:pt x="3056" y="5283"/>
                  <a:pt x="2915" y="5331"/>
                  <a:pt x="2862" y="5420"/>
                </a:cubicBezTo>
                <a:cubicBezTo>
                  <a:pt x="2791" y="5521"/>
                  <a:pt x="2774" y="5609"/>
                  <a:pt x="2655" y="5667"/>
                </a:cubicBezTo>
                <a:cubicBezTo>
                  <a:pt x="2589" y="5728"/>
                  <a:pt x="2522" y="5821"/>
                  <a:pt x="2447" y="5874"/>
                </a:cubicBezTo>
                <a:cubicBezTo>
                  <a:pt x="2412" y="5865"/>
                  <a:pt x="2372" y="5839"/>
                  <a:pt x="2342" y="5852"/>
                </a:cubicBezTo>
                <a:cubicBezTo>
                  <a:pt x="2297" y="5865"/>
                  <a:pt x="2324" y="5940"/>
                  <a:pt x="2302" y="5980"/>
                </a:cubicBezTo>
                <a:cubicBezTo>
                  <a:pt x="2253" y="6050"/>
                  <a:pt x="2187" y="6055"/>
                  <a:pt x="2117" y="6081"/>
                </a:cubicBezTo>
                <a:cubicBezTo>
                  <a:pt x="2077" y="6178"/>
                  <a:pt x="2024" y="6213"/>
                  <a:pt x="1927" y="6249"/>
                </a:cubicBezTo>
                <a:cubicBezTo>
                  <a:pt x="1720" y="6452"/>
                  <a:pt x="1446" y="6597"/>
                  <a:pt x="1221" y="6787"/>
                </a:cubicBezTo>
                <a:cubicBezTo>
                  <a:pt x="1168" y="6826"/>
                  <a:pt x="1124" y="6884"/>
                  <a:pt x="1076" y="6932"/>
                </a:cubicBezTo>
                <a:cubicBezTo>
                  <a:pt x="1014" y="6994"/>
                  <a:pt x="890" y="7118"/>
                  <a:pt x="890" y="7118"/>
                </a:cubicBezTo>
                <a:cubicBezTo>
                  <a:pt x="855" y="7025"/>
                  <a:pt x="838" y="6946"/>
                  <a:pt x="785" y="6871"/>
                </a:cubicBezTo>
                <a:cubicBezTo>
                  <a:pt x="763" y="6800"/>
                  <a:pt x="723" y="6751"/>
                  <a:pt x="705" y="6685"/>
                </a:cubicBezTo>
                <a:cubicBezTo>
                  <a:pt x="776" y="6602"/>
                  <a:pt x="692" y="6544"/>
                  <a:pt x="661" y="6456"/>
                </a:cubicBezTo>
                <a:cubicBezTo>
                  <a:pt x="643" y="6346"/>
                  <a:pt x="613" y="6284"/>
                  <a:pt x="577" y="6187"/>
                </a:cubicBezTo>
                <a:cubicBezTo>
                  <a:pt x="555" y="6011"/>
                  <a:pt x="533" y="5830"/>
                  <a:pt x="476" y="5667"/>
                </a:cubicBezTo>
                <a:cubicBezTo>
                  <a:pt x="458" y="5534"/>
                  <a:pt x="427" y="5420"/>
                  <a:pt x="414" y="5292"/>
                </a:cubicBezTo>
                <a:cubicBezTo>
                  <a:pt x="427" y="5071"/>
                  <a:pt x="489" y="4882"/>
                  <a:pt x="538" y="4670"/>
                </a:cubicBezTo>
                <a:cubicBezTo>
                  <a:pt x="529" y="4489"/>
                  <a:pt x="524" y="4308"/>
                  <a:pt x="516" y="4132"/>
                </a:cubicBezTo>
                <a:cubicBezTo>
                  <a:pt x="507" y="4017"/>
                  <a:pt x="436" y="3894"/>
                  <a:pt x="392" y="3797"/>
                </a:cubicBezTo>
                <a:cubicBezTo>
                  <a:pt x="295" y="3598"/>
                  <a:pt x="233" y="3426"/>
                  <a:pt x="39" y="3303"/>
                </a:cubicBezTo>
                <a:cubicBezTo>
                  <a:pt x="0" y="3192"/>
                  <a:pt x="22" y="3091"/>
                  <a:pt x="61" y="2990"/>
                </a:cubicBezTo>
                <a:cubicBezTo>
                  <a:pt x="101" y="2557"/>
                  <a:pt x="127" y="2725"/>
                  <a:pt x="79" y="2491"/>
                </a:cubicBezTo>
                <a:cubicBezTo>
                  <a:pt x="110" y="2090"/>
                  <a:pt x="88" y="1503"/>
                  <a:pt x="291" y="1120"/>
                </a:cubicBezTo>
                <a:cubicBezTo>
                  <a:pt x="304" y="1049"/>
                  <a:pt x="352" y="912"/>
                  <a:pt x="352" y="912"/>
                </a:cubicBezTo>
                <a:cubicBezTo>
                  <a:pt x="361" y="745"/>
                  <a:pt x="361" y="626"/>
                  <a:pt x="414" y="480"/>
                </a:cubicBezTo>
                <a:cubicBezTo>
                  <a:pt x="432" y="255"/>
                  <a:pt x="427" y="255"/>
                  <a:pt x="370" y="61"/>
                </a:cubicBezTo>
              </a:path>
            </a:pathLst>
          </a:custGeom>
          <a:solidFill>
            <a:srgbClr val="DC0902">
              <a:alpha val="50000"/>
            </a:srgbClr>
          </a:solidFill>
          <a:ln w="3240">
            <a:solidFill>
              <a:srgbClr val="DC0902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1CB70B72-564F-3685-729C-7369F1CD3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448" y="1415361"/>
            <a:ext cx="1435100" cy="2568575"/>
          </a:xfrm>
          <a:custGeom>
            <a:avLst/>
            <a:gdLst>
              <a:gd name="T0" fmla="*/ 414 w 3988"/>
              <a:gd name="T1" fmla="*/ 0 h 7137"/>
              <a:gd name="T2" fmla="*/ 2902 w 3988"/>
              <a:gd name="T3" fmla="*/ 61 h 7137"/>
              <a:gd name="T4" fmla="*/ 3731 w 3988"/>
              <a:gd name="T5" fmla="*/ 39 h 7137"/>
              <a:gd name="T6" fmla="*/ 3753 w 3988"/>
              <a:gd name="T7" fmla="*/ 392 h 7137"/>
              <a:gd name="T8" fmla="*/ 3775 w 3988"/>
              <a:gd name="T9" fmla="*/ 1076 h 7137"/>
              <a:gd name="T10" fmla="*/ 3859 w 3988"/>
              <a:gd name="T11" fmla="*/ 1283 h 7137"/>
              <a:gd name="T12" fmla="*/ 3982 w 3988"/>
              <a:gd name="T13" fmla="*/ 1989 h 7137"/>
              <a:gd name="T14" fmla="*/ 3920 w 3988"/>
              <a:gd name="T15" fmla="*/ 2116 h 7137"/>
              <a:gd name="T16" fmla="*/ 3859 w 3988"/>
              <a:gd name="T17" fmla="*/ 3109 h 7137"/>
              <a:gd name="T18" fmla="*/ 3691 w 3988"/>
              <a:gd name="T19" fmla="*/ 3735 h 7137"/>
              <a:gd name="T20" fmla="*/ 3568 w 3988"/>
              <a:gd name="T21" fmla="*/ 4251 h 7137"/>
              <a:gd name="T22" fmla="*/ 3506 w 3988"/>
              <a:gd name="T23" fmla="*/ 4542 h 7137"/>
              <a:gd name="T24" fmla="*/ 3193 w 3988"/>
              <a:gd name="T25" fmla="*/ 5085 h 7137"/>
              <a:gd name="T26" fmla="*/ 2924 w 3988"/>
              <a:gd name="T27" fmla="*/ 5477 h 7137"/>
              <a:gd name="T28" fmla="*/ 2465 w 3988"/>
              <a:gd name="T29" fmla="*/ 5954 h 7137"/>
              <a:gd name="T30" fmla="*/ 2240 w 3988"/>
              <a:gd name="T31" fmla="*/ 6121 h 7137"/>
              <a:gd name="T32" fmla="*/ 2072 w 3988"/>
              <a:gd name="T33" fmla="*/ 6183 h 7137"/>
              <a:gd name="T34" fmla="*/ 1680 w 3988"/>
              <a:gd name="T35" fmla="*/ 6536 h 7137"/>
              <a:gd name="T36" fmla="*/ 1512 w 3988"/>
              <a:gd name="T37" fmla="*/ 6619 h 7137"/>
              <a:gd name="T38" fmla="*/ 1243 w 3988"/>
              <a:gd name="T39" fmla="*/ 6827 h 7137"/>
              <a:gd name="T40" fmla="*/ 1054 w 3988"/>
              <a:gd name="T41" fmla="*/ 6990 h 7137"/>
              <a:gd name="T42" fmla="*/ 930 w 3988"/>
              <a:gd name="T43" fmla="*/ 7136 h 7137"/>
              <a:gd name="T44" fmla="*/ 723 w 3988"/>
              <a:gd name="T45" fmla="*/ 6558 h 7137"/>
              <a:gd name="T46" fmla="*/ 639 w 3988"/>
              <a:gd name="T47" fmla="*/ 6223 h 7137"/>
              <a:gd name="T48" fmla="*/ 599 w 3988"/>
              <a:gd name="T49" fmla="*/ 5870 h 7137"/>
              <a:gd name="T50" fmla="*/ 476 w 3988"/>
              <a:gd name="T51" fmla="*/ 5499 h 7137"/>
              <a:gd name="T52" fmla="*/ 454 w 3988"/>
              <a:gd name="T53" fmla="*/ 5270 h 7137"/>
              <a:gd name="T54" fmla="*/ 538 w 3988"/>
              <a:gd name="T55" fmla="*/ 4811 h 7137"/>
              <a:gd name="T56" fmla="*/ 599 w 3988"/>
              <a:gd name="T57" fmla="*/ 4458 h 7137"/>
              <a:gd name="T58" fmla="*/ 454 w 3988"/>
              <a:gd name="T59" fmla="*/ 3942 h 7137"/>
              <a:gd name="T60" fmla="*/ 348 w 3988"/>
              <a:gd name="T61" fmla="*/ 3753 h 7137"/>
              <a:gd name="T62" fmla="*/ 202 w 3988"/>
              <a:gd name="T63" fmla="*/ 3400 h 7137"/>
              <a:gd name="T64" fmla="*/ 79 w 3988"/>
              <a:gd name="T65" fmla="*/ 3276 h 7137"/>
              <a:gd name="T66" fmla="*/ 185 w 3988"/>
              <a:gd name="T67" fmla="*/ 2072 h 7137"/>
              <a:gd name="T68" fmla="*/ 246 w 3988"/>
              <a:gd name="T69" fmla="*/ 1534 h 7137"/>
              <a:gd name="T70" fmla="*/ 269 w 3988"/>
              <a:gd name="T71" fmla="*/ 1327 h 7137"/>
              <a:gd name="T72" fmla="*/ 330 w 3988"/>
              <a:gd name="T73" fmla="*/ 1014 h 7137"/>
              <a:gd name="T74" fmla="*/ 414 w 3988"/>
              <a:gd name="T75" fmla="*/ 829 h 7137"/>
              <a:gd name="T76" fmla="*/ 454 w 3988"/>
              <a:gd name="T77" fmla="*/ 163 h 7137"/>
              <a:gd name="T78" fmla="*/ 414 w 3988"/>
              <a:gd name="T79" fmla="*/ 0 h 7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988" h="7137">
                <a:moveTo>
                  <a:pt x="414" y="0"/>
                </a:moveTo>
                <a:cubicBezTo>
                  <a:pt x="1217" y="66"/>
                  <a:pt x="2108" y="39"/>
                  <a:pt x="2902" y="61"/>
                </a:cubicBezTo>
                <a:cubicBezTo>
                  <a:pt x="3246" y="26"/>
                  <a:pt x="3312" y="17"/>
                  <a:pt x="3731" y="39"/>
                </a:cubicBezTo>
                <a:cubicBezTo>
                  <a:pt x="3735" y="154"/>
                  <a:pt x="3744" y="273"/>
                  <a:pt x="3753" y="392"/>
                </a:cubicBezTo>
                <a:cubicBezTo>
                  <a:pt x="3762" y="617"/>
                  <a:pt x="3762" y="846"/>
                  <a:pt x="3775" y="1076"/>
                </a:cubicBezTo>
                <a:cubicBezTo>
                  <a:pt x="3784" y="1256"/>
                  <a:pt x="3753" y="1217"/>
                  <a:pt x="3859" y="1283"/>
                </a:cubicBezTo>
                <a:cubicBezTo>
                  <a:pt x="3885" y="1517"/>
                  <a:pt x="3956" y="1750"/>
                  <a:pt x="3982" y="1989"/>
                </a:cubicBezTo>
                <a:cubicBezTo>
                  <a:pt x="3987" y="2033"/>
                  <a:pt x="3934" y="2068"/>
                  <a:pt x="3920" y="2116"/>
                </a:cubicBezTo>
                <a:cubicBezTo>
                  <a:pt x="3889" y="2447"/>
                  <a:pt x="3876" y="2769"/>
                  <a:pt x="3859" y="3109"/>
                </a:cubicBezTo>
                <a:cubicBezTo>
                  <a:pt x="3845" y="3325"/>
                  <a:pt x="3717" y="3519"/>
                  <a:pt x="3691" y="3735"/>
                </a:cubicBezTo>
                <a:cubicBezTo>
                  <a:pt x="3665" y="3912"/>
                  <a:pt x="3598" y="4070"/>
                  <a:pt x="3568" y="4251"/>
                </a:cubicBezTo>
                <a:cubicBezTo>
                  <a:pt x="3545" y="4348"/>
                  <a:pt x="3550" y="4450"/>
                  <a:pt x="3506" y="4542"/>
                </a:cubicBezTo>
                <a:cubicBezTo>
                  <a:pt x="3409" y="4727"/>
                  <a:pt x="3290" y="4899"/>
                  <a:pt x="3193" y="5085"/>
                </a:cubicBezTo>
                <a:cubicBezTo>
                  <a:pt x="3149" y="5274"/>
                  <a:pt x="3038" y="5336"/>
                  <a:pt x="2924" y="5477"/>
                </a:cubicBezTo>
                <a:cubicBezTo>
                  <a:pt x="2782" y="5640"/>
                  <a:pt x="2615" y="5790"/>
                  <a:pt x="2465" y="5954"/>
                </a:cubicBezTo>
                <a:cubicBezTo>
                  <a:pt x="2381" y="6037"/>
                  <a:pt x="2363" y="6073"/>
                  <a:pt x="2240" y="6121"/>
                </a:cubicBezTo>
                <a:cubicBezTo>
                  <a:pt x="2183" y="6139"/>
                  <a:pt x="2072" y="6183"/>
                  <a:pt x="2072" y="6183"/>
                </a:cubicBezTo>
                <a:cubicBezTo>
                  <a:pt x="1940" y="6311"/>
                  <a:pt x="1795" y="6390"/>
                  <a:pt x="1680" y="6536"/>
                </a:cubicBezTo>
                <a:cubicBezTo>
                  <a:pt x="1636" y="6580"/>
                  <a:pt x="1512" y="6619"/>
                  <a:pt x="1512" y="6619"/>
                </a:cubicBezTo>
                <a:cubicBezTo>
                  <a:pt x="1442" y="6686"/>
                  <a:pt x="1292" y="6756"/>
                  <a:pt x="1243" y="6827"/>
                </a:cubicBezTo>
                <a:cubicBezTo>
                  <a:pt x="1186" y="6902"/>
                  <a:pt x="1146" y="6963"/>
                  <a:pt x="1054" y="6990"/>
                </a:cubicBezTo>
                <a:cubicBezTo>
                  <a:pt x="1009" y="7038"/>
                  <a:pt x="979" y="7087"/>
                  <a:pt x="930" y="7136"/>
                </a:cubicBezTo>
                <a:cubicBezTo>
                  <a:pt x="776" y="6981"/>
                  <a:pt x="776" y="6756"/>
                  <a:pt x="723" y="6558"/>
                </a:cubicBezTo>
                <a:cubicBezTo>
                  <a:pt x="701" y="6412"/>
                  <a:pt x="692" y="6346"/>
                  <a:pt x="639" y="6223"/>
                </a:cubicBezTo>
                <a:cubicBezTo>
                  <a:pt x="608" y="6020"/>
                  <a:pt x="568" y="6090"/>
                  <a:pt x="599" y="5870"/>
                </a:cubicBezTo>
                <a:cubicBezTo>
                  <a:pt x="577" y="5724"/>
                  <a:pt x="511" y="5632"/>
                  <a:pt x="476" y="5499"/>
                </a:cubicBezTo>
                <a:cubicBezTo>
                  <a:pt x="498" y="5411"/>
                  <a:pt x="471" y="5354"/>
                  <a:pt x="454" y="5270"/>
                </a:cubicBezTo>
                <a:cubicBezTo>
                  <a:pt x="467" y="5102"/>
                  <a:pt x="480" y="4966"/>
                  <a:pt x="538" y="4811"/>
                </a:cubicBezTo>
                <a:cubicBezTo>
                  <a:pt x="551" y="4692"/>
                  <a:pt x="555" y="4569"/>
                  <a:pt x="599" y="4458"/>
                </a:cubicBezTo>
                <a:cubicBezTo>
                  <a:pt x="524" y="4247"/>
                  <a:pt x="573" y="4132"/>
                  <a:pt x="454" y="3942"/>
                </a:cubicBezTo>
                <a:cubicBezTo>
                  <a:pt x="427" y="3854"/>
                  <a:pt x="410" y="3814"/>
                  <a:pt x="348" y="3753"/>
                </a:cubicBezTo>
                <a:cubicBezTo>
                  <a:pt x="326" y="3638"/>
                  <a:pt x="273" y="3488"/>
                  <a:pt x="202" y="3400"/>
                </a:cubicBezTo>
                <a:cubicBezTo>
                  <a:pt x="163" y="3351"/>
                  <a:pt x="79" y="3276"/>
                  <a:pt x="79" y="3276"/>
                </a:cubicBezTo>
                <a:cubicBezTo>
                  <a:pt x="0" y="3007"/>
                  <a:pt x="158" y="2368"/>
                  <a:pt x="185" y="2072"/>
                </a:cubicBezTo>
                <a:cubicBezTo>
                  <a:pt x="127" y="1830"/>
                  <a:pt x="97" y="1737"/>
                  <a:pt x="246" y="1534"/>
                </a:cubicBezTo>
                <a:cubicBezTo>
                  <a:pt x="198" y="1402"/>
                  <a:pt x="233" y="1534"/>
                  <a:pt x="269" y="1327"/>
                </a:cubicBezTo>
                <a:cubicBezTo>
                  <a:pt x="313" y="1054"/>
                  <a:pt x="238" y="1168"/>
                  <a:pt x="330" y="1014"/>
                </a:cubicBezTo>
                <a:cubicBezTo>
                  <a:pt x="361" y="952"/>
                  <a:pt x="414" y="829"/>
                  <a:pt x="414" y="829"/>
                </a:cubicBezTo>
                <a:cubicBezTo>
                  <a:pt x="361" y="692"/>
                  <a:pt x="410" y="273"/>
                  <a:pt x="454" y="163"/>
                </a:cubicBezTo>
                <a:cubicBezTo>
                  <a:pt x="418" y="66"/>
                  <a:pt x="432" y="119"/>
                  <a:pt x="414" y="0"/>
                </a:cubicBezTo>
              </a:path>
            </a:pathLst>
          </a:custGeom>
          <a:solidFill>
            <a:srgbClr val="DC0902">
              <a:alpha val="50000"/>
            </a:srgbClr>
          </a:solidFill>
          <a:ln w="6480">
            <a:solidFill>
              <a:srgbClr val="DC0902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93" name="Freeform 92">
            <a:extLst>
              <a:ext uri="{FF2B5EF4-FFF2-40B4-BE49-F238E27FC236}">
                <a16:creationId xmlns:a16="http://schemas.microsoft.com/office/drawing/2014/main" id="{2F4FBDA8-C38C-65F1-64A4-41CD7F9E2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9473" y="3447361"/>
            <a:ext cx="658813" cy="1706563"/>
          </a:xfrm>
          <a:custGeom>
            <a:avLst/>
            <a:gdLst>
              <a:gd name="T0" fmla="*/ 811 w 1831"/>
              <a:gd name="T1" fmla="*/ 4648 h 4742"/>
              <a:gd name="T2" fmla="*/ 772 w 1831"/>
              <a:gd name="T3" fmla="*/ 4441 h 4742"/>
              <a:gd name="T4" fmla="*/ 727 w 1831"/>
              <a:gd name="T5" fmla="*/ 4313 h 4742"/>
              <a:gd name="T6" fmla="*/ 626 w 1831"/>
              <a:gd name="T7" fmla="*/ 3881 h 4742"/>
              <a:gd name="T8" fmla="*/ 273 w 1831"/>
              <a:gd name="T9" fmla="*/ 2862 h 4742"/>
              <a:gd name="T10" fmla="*/ 0 w 1831"/>
              <a:gd name="T11" fmla="*/ 1825 h 4742"/>
              <a:gd name="T12" fmla="*/ 22 w 1831"/>
              <a:gd name="T13" fmla="*/ 1556 h 4742"/>
              <a:gd name="T14" fmla="*/ 229 w 1831"/>
              <a:gd name="T15" fmla="*/ 1283 h 4742"/>
              <a:gd name="T16" fmla="*/ 705 w 1831"/>
              <a:gd name="T17" fmla="*/ 890 h 4742"/>
              <a:gd name="T18" fmla="*/ 979 w 1831"/>
              <a:gd name="T19" fmla="*/ 683 h 4742"/>
              <a:gd name="T20" fmla="*/ 1186 w 1831"/>
              <a:gd name="T21" fmla="*/ 560 h 4742"/>
              <a:gd name="T22" fmla="*/ 1455 w 1831"/>
              <a:gd name="T23" fmla="*/ 308 h 4742"/>
              <a:gd name="T24" fmla="*/ 1623 w 1831"/>
              <a:gd name="T25" fmla="*/ 207 h 4742"/>
              <a:gd name="T26" fmla="*/ 1830 w 1831"/>
              <a:gd name="T27" fmla="*/ 0 h 4742"/>
              <a:gd name="T28" fmla="*/ 1703 w 1831"/>
              <a:gd name="T29" fmla="*/ 330 h 4742"/>
              <a:gd name="T30" fmla="*/ 1579 w 1831"/>
              <a:gd name="T31" fmla="*/ 868 h 4742"/>
              <a:gd name="T32" fmla="*/ 1455 w 1831"/>
              <a:gd name="T33" fmla="*/ 1803 h 4742"/>
              <a:gd name="T34" fmla="*/ 1433 w 1831"/>
              <a:gd name="T35" fmla="*/ 4105 h 4742"/>
              <a:gd name="T36" fmla="*/ 1142 w 1831"/>
              <a:gd name="T37" fmla="*/ 4648 h 4742"/>
              <a:gd name="T38" fmla="*/ 873 w 1831"/>
              <a:gd name="T39" fmla="*/ 4626 h 4742"/>
              <a:gd name="T40" fmla="*/ 811 w 1831"/>
              <a:gd name="T41" fmla="*/ 4604 h 4742"/>
              <a:gd name="T42" fmla="*/ 811 w 1831"/>
              <a:gd name="T43" fmla="*/ 4648 h 4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831" h="4742">
                <a:moveTo>
                  <a:pt x="811" y="4648"/>
                </a:moveTo>
                <a:cubicBezTo>
                  <a:pt x="750" y="4480"/>
                  <a:pt x="838" y="4741"/>
                  <a:pt x="772" y="4441"/>
                </a:cubicBezTo>
                <a:cubicBezTo>
                  <a:pt x="758" y="4397"/>
                  <a:pt x="727" y="4313"/>
                  <a:pt x="727" y="4313"/>
                </a:cubicBezTo>
                <a:cubicBezTo>
                  <a:pt x="701" y="4163"/>
                  <a:pt x="648" y="4026"/>
                  <a:pt x="626" y="3881"/>
                </a:cubicBezTo>
                <a:cubicBezTo>
                  <a:pt x="564" y="3528"/>
                  <a:pt x="463" y="3162"/>
                  <a:pt x="273" y="2862"/>
                </a:cubicBezTo>
                <a:cubicBezTo>
                  <a:pt x="207" y="2509"/>
                  <a:pt x="75" y="2174"/>
                  <a:pt x="0" y="1825"/>
                </a:cubicBezTo>
                <a:cubicBezTo>
                  <a:pt x="4" y="1733"/>
                  <a:pt x="4" y="1645"/>
                  <a:pt x="22" y="1556"/>
                </a:cubicBezTo>
                <a:cubicBezTo>
                  <a:pt x="39" y="1450"/>
                  <a:pt x="172" y="1349"/>
                  <a:pt x="229" y="1283"/>
                </a:cubicBezTo>
                <a:cubicBezTo>
                  <a:pt x="344" y="1133"/>
                  <a:pt x="525" y="939"/>
                  <a:pt x="705" y="890"/>
                </a:cubicBezTo>
                <a:cubicBezTo>
                  <a:pt x="807" y="824"/>
                  <a:pt x="855" y="723"/>
                  <a:pt x="979" y="683"/>
                </a:cubicBezTo>
                <a:cubicBezTo>
                  <a:pt x="1045" y="626"/>
                  <a:pt x="1098" y="582"/>
                  <a:pt x="1186" y="560"/>
                </a:cubicBezTo>
                <a:cubicBezTo>
                  <a:pt x="1270" y="463"/>
                  <a:pt x="1345" y="379"/>
                  <a:pt x="1455" y="308"/>
                </a:cubicBezTo>
                <a:cubicBezTo>
                  <a:pt x="1508" y="269"/>
                  <a:pt x="1579" y="255"/>
                  <a:pt x="1623" y="207"/>
                </a:cubicBezTo>
                <a:cubicBezTo>
                  <a:pt x="1689" y="132"/>
                  <a:pt x="1742" y="48"/>
                  <a:pt x="1830" y="0"/>
                </a:cubicBezTo>
                <a:cubicBezTo>
                  <a:pt x="1795" y="114"/>
                  <a:pt x="1729" y="216"/>
                  <a:pt x="1703" y="330"/>
                </a:cubicBezTo>
                <a:cubicBezTo>
                  <a:pt x="1654" y="507"/>
                  <a:pt x="1614" y="687"/>
                  <a:pt x="1579" y="868"/>
                </a:cubicBezTo>
                <a:cubicBezTo>
                  <a:pt x="1557" y="1190"/>
                  <a:pt x="1495" y="1486"/>
                  <a:pt x="1455" y="1803"/>
                </a:cubicBezTo>
                <a:cubicBezTo>
                  <a:pt x="1447" y="2571"/>
                  <a:pt x="1451" y="3338"/>
                  <a:pt x="1433" y="4105"/>
                </a:cubicBezTo>
                <a:cubicBezTo>
                  <a:pt x="1425" y="4295"/>
                  <a:pt x="1323" y="4599"/>
                  <a:pt x="1142" y="4648"/>
                </a:cubicBezTo>
                <a:cubicBezTo>
                  <a:pt x="1050" y="4639"/>
                  <a:pt x="961" y="4635"/>
                  <a:pt x="873" y="4626"/>
                </a:cubicBezTo>
                <a:cubicBezTo>
                  <a:pt x="851" y="4621"/>
                  <a:pt x="829" y="4595"/>
                  <a:pt x="811" y="4604"/>
                </a:cubicBezTo>
                <a:cubicBezTo>
                  <a:pt x="793" y="4613"/>
                  <a:pt x="811" y="4630"/>
                  <a:pt x="811" y="4648"/>
                </a:cubicBezTo>
              </a:path>
            </a:pathLst>
          </a:custGeom>
          <a:solidFill>
            <a:srgbClr val="05FF1A">
              <a:alpha val="50000"/>
            </a:srgbClr>
          </a:solidFill>
          <a:ln w="3240">
            <a:solidFill>
              <a:srgbClr val="05FF1A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3F5D1D45-0F89-8D22-1174-5D008A7AB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0911" y="3453711"/>
            <a:ext cx="696912" cy="1673225"/>
          </a:xfrm>
          <a:custGeom>
            <a:avLst/>
            <a:gdLst>
              <a:gd name="T0" fmla="*/ 926 w 1938"/>
              <a:gd name="T1" fmla="*/ 4609 h 4650"/>
              <a:gd name="T2" fmla="*/ 842 w 1938"/>
              <a:gd name="T3" fmla="*/ 4049 h 4650"/>
              <a:gd name="T4" fmla="*/ 758 w 1938"/>
              <a:gd name="T5" fmla="*/ 3841 h 4650"/>
              <a:gd name="T6" fmla="*/ 653 w 1938"/>
              <a:gd name="T7" fmla="*/ 3550 h 4650"/>
              <a:gd name="T8" fmla="*/ 445 w 1938"/>
              <a:gd name="T9" fmla="*/ 2928 h 4650"/>
              <a:gd name="T10" fmla="*/ 220 w 1938"/>
              <a:gd name="T11" fmla="*/ 2430 h 4650"/>
              <a:gd name="T12" fmla="*/ 92 w 1938"/>
              <a:gd name="T13" fmla="*/ 2033 h 4650"/>
              <a:gd name="T14" fmla="*/ 30 w 1938"/>
              <a:gd name="T15" fmla="*/ 1826 h 4650"/>
              <a:gd name="T16" fmla="*/ 92 w 1938"/>
              <a:gd name="T17" fmla="*/ 1495 h 4650"/>
              <a:gd name="T18" fmla="*/ 529 w 1938"/>
              <a:gd name="T19" fmla="*/ 1080 h 4650"/>
              <a:gd name="T20" fmla="*/ 675 w 1938"/>
              <a:gd name="T21" fmla="*/ 974 h 4650"/>
              <a:gd name="T22" fmla="*/ 758 w 1938"/>
              <a:gd name="T23" fmla="*/ 913 h 4650"/>
              <a:gd name="T24" fmla="*/ 926 w 1938"/>
              <a:gd name="T25" fmla="*/ 811 h 4650"/>
              <a:gd name="T26" fmla="*/ 1403 w 1938"/>
              <a:gd name="T27" fmla="*/ 458 h 4650"/>
              <a:gd name="T28" fmla="*/ 1734 w 1938"/>
              <a:gd name="T29" fmla="*/ 167 h 4650"/>
              <a:gd name="T30" fmla="*/ 1879 w 1938"/>
              <a:gd name="T31" fmla="*/ 61 h 4650"/>
              <a:gd name="T32" fmla="*/ 1919 w 1938"/>
              <a:gd name="T33" fmla="*/ 0 h 4650"/>
              <a:gd name="T34" fmla="*/ 1901 w 1938"/>
              <a:gd name="T35" fmla="*/ 61 h 4650"/>
              <a:gd name="T36" fmla="*/ 1857 w 1938"/>
              <a:gd name="T37" fmla="*/ 189 h 4650"/>
              <a:gd name="T38" fmla="*/ 1795 w 1938"/>
              <a:gd name="T39" fmla="*/ 582 h 4650"/>
              <a:gd name="T40" fmla="*/ 1694 w 1938"/>
              <a:gd name="T41" fmla="*/ 1164 h 4650"/>
              <a:gd name="T42" fmla="*/ 1610 w 1938"/>
              <a:gd name="T43" fmla="*/ 1909 h 4650"/>
              <a:gd name="T44" fmla="*/ 1672 w 1938"/>
              <a:gd name="T45" fmla="*/ 3303 h 4650"/>
              <a:gd name="T46" fmla="*/ 1650 w 1938"/>
              <a:gd name="T47" fmla="*/ 4049 h 4650"/>
              <a:gd name="T48" fmla="*/ 1588 w 1938"/>
              <a:gd name="T49" fmla="*/ 4216 h 4650"/>
              <a:gd name="T50" fmla="*/ 1358 w 1938"/>
              <a:gd name="T51" fmla="*/ 4649 h 4650"/>
              <a:gd name="T52" fmla="*/ 1006 w 1938"/>
              <a:gd name="T53" fmla="*/ 4587 h 4650"/>
              <a:gd name="T54" fmla="*/ 926 w 1938"/>
              <a:gd name="T55" fmla="*/ 4609 h 4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38" h="4650">
                <a:moveTo>
                  <a:pt x="926" y="4609"/>
                </a:moveTo>
                <a:cubicBezTo>
                  <a:pt x="900" y="4437"/>
                  <a:pt x="895" y="4199"/>
                  <a:pt x="842" y="4049"/>
                </a:cubicBezTo>
                <a:cubicBezTo>
                  <a:pt x="745" y="3775"/>
                  <a:pt x="803" y="4044"/>
                  <a:pt x="758" y="3841"/>
                </a:cubicBezTo>
                <a:cubicBezTo>
                  <a:pt x="732" y="3727"/>
                  <a:pt x="736" y="3625"/>
                  <a:pt x="653" y="3550"/>
                </a:cubicBezTo>
                <a:cubicBezTo>
                  <a:pt x="626" y="3387"/>
                  <a:pt x="560" y="3043"/>
                  <a:pt x="445" y="2928"/>
                </a:cubicBezTo>
                <a:cubicBezTo>
                  <a:pt x="401" y="2778"/>
                  <a:pt x="326" y="2536"/>
                  <a:pt x="220" y="2430"/>
                </a:cubicBezTo>
                <a:cubicBezTo>
                  <a:pt x="172" y="2302"/>
                  <a:pt x="119" y="2161"/>
                  <a:pt x="92" y="2033"/>
                </a:cubicBezTo>
                <a:cubicBezTo>
                  <a:pt x="75" y="1962"/>
                  <a:pt x="30" y="1826"/>
                  <a:pt x="30" y="1826"/>
                </a:cubicBezTo>
                <a:cubicBezTo>
                  <a:pt x="8" y="1698"/>
                  <a:pt x="0" y="1592"/>
                  <a:pt x="92" y="1495"/>
                </a:cubicBezTo>
                <a:cubicBezTo>
                  <a:pt x="141" y="1265"/>
                  <a:pt x="352" y="1199"/>
                  <a:pt x="529" y="1080"/>
                </a:cubicBezTo>
                <a:cubicBezTo>
                  <a:pt x="578" y="1045"/>
                  <a:pt x="626" y="1010"/>
                  <a:pt x="675" y="974"/>
                </a:cubicBezTo>
                <a:cubicBezTo>
                  <a:pt x="701" y="952"/>
                  <a:pt x="758" y="913"/>
                  <a:pt x="758" y="913"/>
                </a:cubicBezTo>
                <a:cubicBezTo>
                  <a:pt x="807" y="833"/>
                  <a:pt x="838" y="838"/>
                  <a:pt x="926" y="811"/>
                </a:cubicBezTo>
                <a:cubicBezTo>
                  <a:pt x="1063" y="657"/>
                  <a:pt x="1204" y="524"/>
                  <a:pt x="1403" y="458"/>
                </a:cubicBezTo>
                <a:cubicBezTo>
                  <a:pt x="1531" y="361"/>
                  <a:pt x="1579" y="224"/>
                  <a:pt x="1734" y="167"/>
                </a:cubicBezTo>
                <a:cubicBezTo>
                  <a:pt x="1786" y="119"/>
                  <a:pt x="1809" y="83"/>
                  <a:pt x="1879" y="61"/>
                </a:cubicBezTo>
                <a:cubicBezTo>
                  <a:pt x="1892" y="39"/>
                  <a:pt x="1892" y="0"/>
                  <a:pt x="1919" y="0"/>
                </a:cubicBezTo>
                <a:cubicBezTo>
                  <a:pt x="1937" y="0"/>
                  <a:pt x="1906" y="39"/>
                  <a:pt x="1901" y="61"/>
                </a:cubicBezTo>
                <a:cubicBezTo>
                  <a:pt x="1884" y="101"/>
                  <a:pt x="1866" y="145"/>
                  <a:pt x="1857" y="189"/>
                </a:cubicBezTo>
                <a:cubicBezTo>
                  <a:pt x="1817" y="317"/>
                  <a:pt x="1813" y="449"/>
                  <a:pt x="1795" y="582"/>
                </a:cubicBezTo>
                <a:cubicBezTo>
                  <a:pt x="1764" y="776"/>
                  <a:pt x="1711" y="961"/>
                  <a:pt x="1694" y="1164"/>
                </a:cubicBezTo>
                <a:cubicBezTo>
                  <a:pt x="1667" y="1411"/>
                  <a:pt x="1672" y="1662"/>
                  <a:pt x="1610" y="1909"/>
                </a:cubicBezTo>
                <a:cubicBezTo>
                  <a:pt x="1619" y="2240"/>
                  <a:pt x="1566" y="2994"/>
                  <a:pt x="1672" y="3303"/>
                </a:cubicBezTo>
                <a:cubicBezTo>
                  <a:pt x="1663" y="3550"/>
                  <a:pt x="1667" y="3797"/>
                  <a:pt x="1650" y="4049"/>
                </a:cubicBezTo>
                <a:cubicBezTo>
                  <a:pt x="1645" y="4106"/>
                  <a:pt x="1601" y="4159"/>
                  <a:pt x="1588" y="4216"/>
                </a:cubicBezTo>
                <a:cubicBezTo>
                  <a:pt x="1539" y="4362"/>
                  <a:pt x="1531" y="4600"/>
                  <a:pt x="1358" y="4649"/>
                </a:cubicBezTo>
                <a:cubicBezTo>
                  <a:pt x="1231" y="4618"/>
                  <a:pt x="1142" y="4600"/>
                  <a:pt x="1006" y="4587"/>
                </a:cubicBezTo>
                <a:cubicBezTo>
                  <a:pt x="979" y="4591"/>
                  <a:pt x="926" y="4609"/>
                  <a:pt x="926" y="4609"/>
                </a:cubicBezTo>
              </a:path>
            </a:pathLst>
          </a:custGeom>
          <a:solidFill>
            <a:srgbClr val="05FF1A">
              <a:alpha val="50000"/>
            </a:srgbClr>
          </a:solidFill>
          <a:ln w="3240">
            <a:solidFill>
              <a:srgbClr val="05FF1A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95" name="Freeform 94">
            <a:extLst>
              <a:ext uri="{FF2B5EF4-FFF2-40B4-BE49-F238E27FC236}">
                <a16:creationId xmlns:a16="http://schemas.microsoft.com/office/drawing/2014/main" id="{C11E375A-B9B2-4F4C-FE19-C4D94AB62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798" y="3439424"/>
            <a:ext cx="666750" cy="1687512"/>
          </a:xfrm>
          <a:custGeom>
            <a:avLst/>
            <a:gdLst>
              <a:gd name="T0" fmla="*/ 975 w 1850"/>
              <a:gd name="T1" fmla="*/ 4648 h 4689"/>
              <a:gd name="T2" fmla="*/ 913 w 1850"/>
              <a:gd name="T3" fmla="*/ 4295 h 4689"/>
              <a:gd name="T4" fmla="*/ 891 w 1850"/>
              <a:gd name="T5" fmla="*/ 4026 h 4689"/>
              <a:gd name="T6" fmla="*/ 851 w 1850"/>
              <a:gd name="T7" fmla="*/ 3982 h 4689"/>
              <a:gd name="T8" fmla="*/ 750 w 1850"/>
              <a:gd name="T9" fmla="*/ 3713 h 4689"/>
              <a:gd name="T10" fmla="*/ 683 w 1850"/>
              <a:gd name="T11" fmla="*/ 3466 h 4689"/>
              <a:gd name="T12" fmla="*/ 604 w 1850"/>
              <a:gd name="T13" fmla="*/ 3342 h 4689"/>
              <a:gd name="T14" fmla="*/ 476 w 1850"/>
              <a:gd name="T15" fmla="*/ 2884 h 4689"/>
              <a:gd name="T16" fmla="*/ 375 w 1850"/>
              <a:gd name="T17" fmla="*/ 2738 h 4689"/>
              <a:gd name="T18" fmla="*/ 291 w 1850"/>
              <a:gd name="T19" fmla="*/ 2531 h 4689"/>
              <a:gd name="T20" fmla="*/ 207 w 1850"/>
              <a:gd name="T21" fmla="*/ 2302 h 4689"/>
              <a:gd name="T22" fmla="*/ 123 w 1850"/>
              <a:gd name="T23" fmla="*/ 2072 h 4689"/>
              <a:gd name="T24" fmla="*/ 0 w 1850"/>
              <a:gd name="T25" fmla="*/ 1719 h 4689"/>
              <a:gd name="T26" fmla="*/ 207 w 1850"/>
              <a:gd name="T27" fmla="*/ 1367 h 4689"/>
              <a:gd name="T28" fmla="*/ 476 w 1850"/>
              <a:gd name="T29" fmla="*/ 1098 h 4689"/>
              <a:gd name="T30" fmla="*/ 851 w 1850"/>
              <a:gd name="T31" fmla="*/ 873 h 4689"/>
              <a:gd name="T32" fmla="*/ 1204 w 1850"/>
              <a:gd name="T33" fmla="*/ 582 h 4689"/>
              <a:gd name="T34" fmla="*/ 1495 w 1850"/>
              <a:gd name="T35" fmla="*/ 352 h 4689"/>
              <a:gd name="T36" fmla="*/ 1725 w 1850"/>
              <a:gd name="T37" fmla="*/ 83 h 4689"/>
              <a:gd name="T38" fmla="*/ 1849 w 1850"/>
              <a:gd name="T39" fmla="*/ 0 h 4689"/>
              <a:gd name="T40" fmla="*/ 1597 w 1850"/>
              <a:gd name="T41" fmla="*/ 1014 h 4689"/>
              <a:gd name="T42" fmla="*/ 1473 w 1850"/>
              <a:gd name="T43" fmla="*/ 2094 h 4689"/>
              <a:gd name="T44" fmla="*/ 1456 w 1850"/>
              <a:gd name="T45" fmla="*/ 2363 h 4689"/>
              <a:gd name="T46" fmla="*/ 1434 w 1850"/>
              <a:gd name="T47" fmla="*/ 4335 h 4689"/>
              <a:gd name="T48" fmla="*/ 1165 w 1850"/>
              <a:gd name="T49" fmla="*/ 4688 h 4689"/>
              <a:gd name="T50" fmla="*/ 1059 w 1850"/>
              <a:gd name="T51" fmla="*/ 4670 h 4689"/>
              <a:gd name="T52" fmla="*/ 975 w 1850"/>
              <a:gd name="T53" fmla="*/ 4648 h 46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850" h="4689">
                <a:moveTo>
                  <a:pt x="975" y="4648"/>
                </a:moveTo>
                <a:cubicBezTo>
                  <a:pt x="962" y="4507"/>
                  <a:pt x="957" y="4418"/>
                  <a:pt x="913" y="4295"/>
                </a:cubicBezTo>
                <a:cubicBezTo>
                  <a:pt x="904" y="4202"/>
                  <a:pt x="904" y="4114"/>
                  <a:pt x="891" y="4026"/>
                </a:cubicBezTo>
                <a:cubicBezTo>
                  <a:pt x="886" y="4004"/>
                  <a:pt x="860" y="3995"/>
                  <a:pt x="851" y="3982"/>
                </a:cubicBezTo>
                <a:cubicBezTo>
                  <a:pt x="803" y="3902"/>
                  <a:pt x="767" y="3797"/>
                  <a:pt x="750" y="3713"/>
                </a:cubicBezTo>
                <a:cubicBezTo>
                  <a:pt x="733" y="3629"/>
                  <a:pt x="728" y="3532"/>
                  <a:pt x="683" y="3466"/>
                </a:cubicBezTo>
                <a:cubicBezTo>
                  <a:pt x="657" y="3422"/>
                  <a:pt x="617" y="3387"/>
                  <a:pt x="604" y="3342"/>
                </a:cubicBezTo>
                <a:cubicBezTo>
                  <a:pt x="573" y="3250"/>
                  <a:pt x="529" y="2954"/>
                  <a:pt x="476" y="2884"/>
                </a:cubicBezTo>
                <a:cubicBezTo>
                  <a:pt x="454" y="2857"/>
                  <a:pt x="392" y="2773"/>
                  <a:pt x="375" y="2738"/>
                </a:cubicBezTo>
                <a:cubicBezTo>
                  <a:pt x="335" y="2663"/>
                  <a:pt x="330" y="2597"/>
                  <a:pt x="291" y="2531"/>
                </a:cubicBezTo>
                <a:cubicBezTo>
                  <a:pt x="242" y="2355"/>
                  <a:pt x="273" y="2429"/>
                  <a:pt x="207" y="2302"/>
                </a:cubicBezTo>
                <a:cubicBezTo>
                  <a:pt x="185" y="2205"/>
                  <a:pt x="176" y="2152"/>
                  <a:pt x="123" y="2072"/>
                </a:cubicBezTo>
                <a:cubicBezTo>
                  <a:pt x="88" y="1953"/>
                  <a:pt x="35" y="1834"/>
                  <a:pt x="0" y="1719"/>
                </a:cubicBezTo>
                <a:cubicBezTo>
                  <a:pt x="22" y="1499"/>
                  <a:pt x="13" y="1446"/>
                  <a:pt x="207" y="1367"/>
                </a:cubicBezTo>
                <a:cubicBezTo>
                  <a:pt x="300" y="1283"/>
                  <a:pt x="375" y="1173"/>
                  <a:pt x="476" y="1098"/>
                </a:cubicBezTo>
                <a:cubicBezTo>
                  <a:pt x="591" y="1005"/>
                  <a:pt x="723" y="952"/>
                  <a:pt x="851" y="873"/>
                </a:cubicBezTo>
                <a:cubicBezTo>
                  <a:pt x="939" y="723"/>
                  <a:pt x="1076" y="683"/>
                  <a:pt x="1204" y="582"/>
                </a:cubicBezTo>
                <a:cubicBezTo>
                  <a:pt x="1310" y="493"/>
                  <a:pt x="1376" y="405"/>
                  <a:pt x="1495" y="352"/>
                </a:cubicBezTo>
                <a:cubicBezTo>
                  <a:pt x="1557" y="264"/>
                  <a:pt x="1637" y="145"/>
                  <a:pt x="1725" y="83"/>
                </a:cubicBezTo>
                <a:cubicBezTo>
                  <a:pt x="1765" y="52"/>
                  <a:pt x="1849" y="0"/>
                  <a:pt x="1849" y="0"/>
                </a:cubicBezTo>
                <a:cubicBezTo>
                  <a:pt x="1756" y="335"/>
                  <a:pt x="1654" y="665"/>
                  <a:pt x="1597" y="1014"/>
                </a:cubicBezTo>
                <a:cubicBezTo>
                  <a:pt x="1540" y="1363"/>
                  <a:pt x="1526" y="1733"/>
                  <a:pt x="1473" y="2094"/>
                </a:cubicBezTo>
                <a:cubicBezTo>
                  <a:pt x="1465" y="2183"/>
                  <a:pt x="1456" y="2271"/>
                  <a:pt x="1456" y="2363"/>
                </a:cubicBezTo>
                <a:cubicBezTo>
                  <a:pt x="1456" y="3003"/>
                  <a:pt x="1500" y="3686"/>
                  <a:pt x="1434" y="4335"/>
                </a:cubicBezTo>
                <a:cubicBezTo>
                  <a:pt x="1420" y="4445"/>
                  <a:pt x="1270" y="4661"/>
                  <a:pt x="1165" y="4688"/>
                </a:cubicBezTo>
                <a:cubicBezTo>
                  <a:pt x="1129" y="4679"/>
                  <a:pt x="1089" y="4674"/>
                  <a:pt x="1059" y="4670"/>
                </a:cubicBezTo>
                <a:cubicBezTo>
                  <a:pt x="1028" y="4661"/>
                  <a:pt x="975" y="4648"/>
                  <a:pt x="975" y="4648"/>
                </a:cubicBezTo>
              </a:path>
            </a:pathLst>
          </a:custGeom>
          <a:solidFill>
            <a:srgbClr val="05FF1A">
              <a:alpha val="50000"/>
            </a:srgbClr>
          </a:solidFill>
          <a:ln w="3240">
            <a:solidFill>
              <a:srgbClr val="05FF1A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3D6D5379-A091-D8EA-00CF-8F27D2E1C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2523" y="3421961"/>
            <a:ext cx="696913" cy="1716088"/>
          </a:xfrm>
          <a:custGeom>
            <a:avLst/>
            <a:gdLst>
              <a:gd name="T0" fmla="*/ 953 w 1934"/>
              <a:gd name="T1" fmla="*/ 4741 h 4765"/>
              <a:gd name="T2" fmla="*/ 851 w 1934"/>
              <a:gd name="T3" fmla="*/ 4353 h 4765"/>
              <a:gd name="T4" fmla="*/ 692 w 1934"/>
              <a:gd name="T5" fmla="*/ 3837 h 4765"/>
              <a:gd name="T6" fmla="*/ 564 w 1934"/>
              <a:gd name="T7" fmla="*/ 3475 h 4765"/>
              <a:gd name="T8" fmla="*/ 154 w 1934"/>
              <a:gd name="T9" fmla="*/ 2342 h 4765"/>
              <a:gd name="T10" fmla="*/ 52 w 1934"/>
              <a:gd name="T11" fmla="*/ 1932 h 4765"/>
              <a:gd name="T12" fmla="*/ 0 w 1934"/>
              <a:gd name="T13" fmla="*/ 1777 h 4765"/>
              <a:gd name="T14" fmla="*/ 308 w 1934"/>
              <a:gd name="T15" fmla="*/ 1288 h 4765"/>
              <a:gd name="T16" fmla="*/ 953 w 1934"/>
              <a:gd name="T17" fmla="*/ 824 h 4765"/>
              <a:gd name="T18" fmla="*/ 1725 w 1934"/>
              <a:gd name="T19" fmla="*/ 255 h 4765"/>
              <a:gd name="T20" fmla="*/ 1933 w 1934"/>
              <a:gd name="T21" fmla="*/ 0 h 4765"/>
              <a:gd name="T22" fmla="*/ 1778 w 1934"/>
              <a:gd name="T23" fmla="*/ 696 h 4765"/>
              <a:gd name="T24" fmla="*/ 1624 w 1934"/>
              <a:gd name="T25" fmla="*/ 1804 h 4765"/>
              <a:gd name="T26" fmla="*/ 1650 w 1934"/>
              <a:gd name="T27" fmla="*/ 3145 h 4765"/>
              <a:gd name="T28" fmla="*/ 1518 w 1934"/>
              <a:gd name="T29" fmla="*/ 4508 h 4765"/>
              <a:gd name="T30" fmla="*/ 1081 w 1934"/>
              <a:gd name="T31" fmla="*/ 4764 h 4765"/>
              <a:gd name="T32" fmla="*/ 953 w 1934"/>
              <a:gd name="T33" fmla="*/ 4741 h 4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34" h="4765">
                <a:moveTo>
                  <a:pt x="953" y="4741"/>
                </a:moveTo>
                <a:cubicBezTo>
                  <a:pt x="856" y="4596"/>
                  <a:pt x="873" y="4547"/>
                  <a:pt x="851" y="4353"/>
                </a:cubicBezTo>
                <a:cubicBezTo>
                  <a:pt x="825" y="4172"/>
                  <a:pt x="741" y="4009"/>
                  <a:pt x="692" y="3837"/>
                </a:cubicBezTo>
                <a:cubicBezTo>
                  <a:pt x="653" y="3705"/>
                  <a:pt x="639" y="3586"/>
                  <a:pt x="564" y="3475"/>
                </a:cubicBezTo>
                <a:cubicBezTo>
                  <a:pt x="481" y="3078"/>
                  <a:pt x="379" y="2681"/>
                  <a:pt x="154" y="2342"/>
                </a:cubicBezTo>
                <a:cubicBezTo>
                  <a:pt x="123" y="2201"/>
                  <a:pt x="88" y="2064"/>
                  <a:pt x="52" y="1932"/>
                </a:cubicBezTo>
                <a:cubicBezTo>
                  <a:pt x="35" y="1879"/>
                  <a:pt x="0" y="1777"/>
                  <a:pt x="0" y="1777"/>
                </a:cubicBezTo>
                <a:cubicBezTo>
                  <a:pt x="39" y="1614"/>
                  <a:pt x="141" y="1340"/>
                  <a:pt x="308" y="1288"/>
                </a:cubicBezTo>
                <a:cubicBezTo>
                  <a:pt x="503" y="1146"/>
                  <a:pt x="728" y="895"/>
                  <a:pt x="953" y="824"/>
                </a:cubicBezTo>
                <a:cubicBezTo>
                  <a:pt x="1213" y="639"/>
                  <a:pt x="1412" y="361"/>
                  <a:pt x="1725" y="255"/>
                </a:cubicBezTo>
                <a:cubicBezTo>
                  <a:pt x="1871" y="48"/>
                  <a:pt x="1800" y="127"/>
                  <a:pt x="1933" y="0"/>
                </a:cubicBezTo>
                <a:cubicBezTo>
                  <a:pt x="1897" y="233"/>
                  <a:pt x="1849" y="471"/>
                  <a:pt x="1778" y="696"/>
                </a:cubicBezTo>
                <a:cubicBezTo>
                  <a:pt x="1738" y="1071"/>
                  <a:pt x="1685" y="1429"/>
                  <a:pt x="1624" y="1804"/>
                </a:cubicBezTo>
                <a:cubicBezTo>
                  <a:pt x="1668" y="2232"/>
                  <a:pt x="1637" y="2730"/>
                  <a:pt x="1650" y="3145"/>
                </a:cubicBezTo>
                <a:cubicBezTo>
                  <a:pt x="1641" y="3423"/>
                  <a:pt x="1738" y="4172"/>
                  <a:pt x="1518" y="4508"/>
                </a:cubicBezTo>
                <a:cubicBezTo>
                  <a:pt x="1447" y="4750"/>
                  <a:pt x="1328" y="4741"/>
                  <a:pt x="1081" y="4764"/>
                </a:cubicBezTo>
                <a:cubicBezTo>
                  <a:pt x="1072" y="4759"/>
                  <a:pt x="794" y="4662"/>
                  <a:pt x="953" y="4741"/>
                </a:cubicBezTo>
              </a:path>
            </a:pathLst>
          </a:custGeom>
          <a:solidFill>
            <a:srgbClr val="05FF1A">
              <a:alpha val="50000"/>
            </a:srgbClr>
          </a:solidFill>
          <a:ln w="3240">
            <a:solidFill>
              <a:srgbClr val="05FF1A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03" name="AutoShape 28">
            <a:extLst>
              <a:ext uri="{FF2B5EF4-FFF2-40B4-BE49-F238E27FC236}">
                <a16:creationId xmlns:a16="http://schemas.microsoft.com/office/drawing/2014/main" id="{1647D339-155E-C3FD-CF97-7FEF50553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2323" y="1150249"/>
            <a:ext cx="2725724" cy="294890"/>
          </a:xfrm>
          <a:prstGeom prst="roundRect">
            <a:avLst>
              <a:gd name="adj" fmla="val 519"/>
            </a:avLst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 err="1">
                <a:latin typeface="Times New Roman" charset="0"/>
              </a:rPr>
              <a:t>Lapusta</a:t>
            </a:r>
            <a:r>
              <a:rPr lang="en-GB" sz="1400" dirty="0">
                <a:latin typeface="Times New Roman" charset="0"/>
              </a:rPr>
              <a:t> et al., JGR 105(E10), 2000</a:t>
            </a:r>
          </a:p>
        </p:txBody>
      </p:sp>
      <p:sp>
        <p:nvSpPr>
          <p:cNvPr id="104" name="Line 29">
            <a:extLst>
              <a:ext uri="{FF2B5EF4-FFF2-40B4-BE49-F238E27FC236}">
                <a16:creationId xmlns:a16="http://schemas.microsoft.com/office/drawing/2014/main" id="{A9A22517-4A1B-46A1-0BC1-01D47BD2BBE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5723" y="1745561"/>
            <a:ext cx="6248400" cy="1588"/>
          </a:xfrm>
          <a:prstGeom prst="line">
            <a:avLst/>
          </a:prstGeom>
          <a:noFill/>
          <a:ln w="2556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05" name="Line 30">
            <a:extLst>
              <a:ext uri="{FF2B5EF4-FFF2-40B4-BE49-F238E27FC236}">
                <a16:creationId xmlns:a16="http://schemas.microsoft.com/office/drawing/2014/main" id="{448DDE5A-E4B8-7FEB-1534-31D292E44EE1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5723" y="3574361"/>
            <a:ext cx="6216650" cy="14288"/>
          </a:xfrm>
          <a:prstGeom prst="line">
            <a:avLst/>
          </a:prstGeom>
          <a:noFill/>
          <a:ln w="2556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06" name="AutoShape 31">
            <a:extLst>
              <a:ext uri="{FF2B5EF4-FFF2-40B4-BE49-F238E27FC236}">
                <a16:creationId xmlns:a16="http://schemas.microsoft.com/office/drawing/2014/main" id="{E1C53EEA-CE38-41C9-8CE1-CC6BE287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723" y="1593161"/>
            <a:ext cx="817563" cy="293688"/>
          </a:xfrm>
          <a:prstGeom prst="roundRect">
            <a:avLst>
              <a:gd name="adj" fmla="val 519"/>
            </a:avLst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i="1">
                <a:latin typeface="Times New Roman" charset="0"/>
              </a:rPr>
              <a:t>b</a:t>
            </a:r>
            <a:r>
              <a:rPr lang="en-GB" sz="1400">
                <a:latin typeface="Times New Roman" charset="0"/>
              </a:rPr>
              <a:t> – </a:t>
            </a:r>
            <a:r>
              <a:rPr lang="en-GB" sz="1400" i="1">
                <a:latin typeface="Times New Roman" charset="0"/>
              </a:rPr>
              <a:t>a</a:t>
            </a:r>
            <a:r>
              <a:rPr lang="en-GB" sz="1400">
                <a:latin typeface="Times New Roman" charset="0"/>
              </a:rPr>
              <a:t> = 0</a:t>
            </a:r>
          </a:p>
        </p:txBody>
      </p:sp>
      <p:sp>
        <p:nvSpPr>
          <p:cNvPr id="107" name="AutoShape 32">
            <a:extLst>
              <a:ext uri="{FF2B5EF4-FFF2-40B4-BE49-F238E27FC236}">
                <a16:creationId xmlns:a16="http://schemas.microsoft.com/office/drawing/2014/main" id="{D0A180E0-3AAA-2F92-EE03-901E4F8CD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723" y="3421961"/>
            <a:ext cx="817563" cy="293688"/>
          </a:xfrm>
          <a:prstGeom prst="roundRect">
            <a:avLst>
              <a:gd name="adj" fmla="val 519"/>
            </a:avLst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i="1">
                <a:latin typeface="Times New Roman" charset="0"/>
              </a:rPr>
              <a:t>b</a:t>
            </a:r>
            <a:r>
              <a:rPr lang="en-GB" sz="1400">
                <a:latin typeface="Times New Roman" charset="0"/>
              </a:rPr>
              <a:t> – </a:t>
            </a:r>
            <a:r>
              <a:rPr lang="en-GB" sz="1400" i="1">
                <a:latin typeface="Times New Roman" charset="0"/>
              </a:rPr>
              <a:t>a</a:t>
            </a:r>
            <a:r>
              <a:rPr lang="en-GB" sz="1400">
                <a:latin typeface="Times New Roman" charset="0"/>
              </a:rPr>
              <a:t> = 0</a:t>
            </a:r>
          </a:p>
        </p:txBody>
      </p:sp>
      <p:sp>
        <p:nvSpPr>
          <p:cNvPr id="108" name="AutoShape 33">
            <a:extLst>
              <a:ext uri="{FF2B5EF4-FFF2-40B4-BE49-F238E27FC236}">
                <a16:creationId xmlns:a16="http://schemas.microsoft.com/office/drawing/2014/main" id="{C9C00FDD-1099-9947-445E-E2F8E8675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723" y="2431361"/>
            <a:ext cx="817563" cy="293688"/>
          </a:xfrm>
          <a:prstGeom prst="roundRect">
            <a:avLst>
              <a:gd name="adj" fmla="val 519"/>
            </a:avLst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i="1">
                <a:latin typeface="Times New Roman" charset="0"/>
              </a:rPr>
              <a:t>b</a:t>
            </a:r>
            <a:r>
              <a:rPr lang="en-GB" sz="1400">
                <a:latin typeface="Times New Roman" charset="0"/>
              </a:rPr>
              <a:t> – </a:t>
            </a:r>
            <a:r>
              <a:rPr lang="en-GB" sz="1400" i="1">
                <a:latin typeface="Times New Roman" charset="0"/>
              </a:rPr>
              <a:t>a</a:t>
            </a:r>
            <a:r>
              <a:rPr lang="en-GB" sz="1400">
                <a:latin typeface="Times New Roman" charset="0"/>
              </a:rPr>
              <a:t> &lt; 0</a:t>
            </a:r>
          </a:p>
        </p:txBody>
      </p:sp>
      <p:sp>
        <p:nvSpPr>
          <p:cNvPr id="109" name="AutoShape 34">
            <a:extLst>
              <a:ext uri="{FF2B5EF4-FFF2-40B4-BE49-F238E27FC236}">
                <a16:creationId xmlns:a16="http://schemas.microsoft.com/office/drawing/2014/main" id="{D3401D82-BDAD-E7D3-5C7A-B7B71D881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723" y="1288361"/>
            <a:ext cx="817563" cy="293688"/>
          </a:xfrm>
          <a:prstGeom prst="roundRect">
            <a:avLst>
              <a:gd name="adj" fmla="val 519"/>
            </a:avLst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i="1">
                <a:latin typeface="Times New Roman" charset="0"/>
              </a:rPr>
              <a:t>b</a:t>
            </a:r>
            <a:r>
              <a:rPr lang="en-GB" sz="1400">
                <a:latin typeface="Times New Roman" charset="0"/>
              </a:rPr>
              <a:t> – </a:t>
            </a:r>
            <a:r>
              <a:rPr lang="en-GB" sz="1400" i="1">
                <a:latin typeface="Times New Roman" charset="0"/>
              </a:rPr>
              <a:t>a</a:t>
            </a:r>
            <a:r>
              <a:rPr lang="en-GB" sz="1400">
                <a:latin typeface="Times New Roman" charset="0"/>
              </a:rPr>
              <a:t> &gt; 0</a:t>
            </a:r>
          </a:p>
        </p:txBody>
      </p:sp>
      <p:sp>
        <p:nvSpPr>
          <p:cNvPr id="110" name="AutoShape 35">
            <a:extLst>
              <a:ext uri="{FF2B5EF4-FFF2-40B4-BE49-F238E27FC236}">
                <a16:creationId xmlns:a16="http://schemas.microsoft.com/office/drawing/2014/main" id="{C9A07A99-A726-8A41-6EEC-139DB7AFC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723" y="4031561"/>
            <a:ext cx="817563" cy="293688"/>
          </a:xfrm>
          <a:prstGeom prst="roundRect">
            <a:avLst>
              <a:gd name="adj" fmla="val 519"/>
            </a:avLst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i="1">
                <a:latin typeface="Times New Roman" charset="0"/>
              </a:rPr>
              <a:t>b</a:t>
            </a:r>
            <a:r>
              <a:rPr lang="en-GB" sz="1400">
                <a:latin typeface="Times New Roman" charset="0"/>
              </a:rPr>
              <a:t> – </a:t>
            </a:r>
            <a:r>
              <a:rPr lang="en-GB" sz="1400" i="1">
                <a:latin typeface="Times New Roman" charset="0"/>
              </a:rPr>
              <a:t>a</a:t>
            </a:r>
            <a:r>
              <a:rPr lang="en-GB" sz="1400">
                <a:latin typeface="Times New Roman" charset="0"/>
              </a:rPr>
              <a:t> &gt; 0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D175F76-AA48-9B38-D138-EAAF91D9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8561" y="291411"/>
            <a:ext cx="9499716" cy="627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r>
              <a:rPr lang="en-GB" dirty="0">
                <a:solidFill>
                  <a:srgbClr val="00067B"/>
                </a:solidFill>
              </a:rPr>
              <a:t>Look closely here at where </a:t>
            </a:r>
            <a:r>
              <a:rPr lang="en-GB" dirty="0" err="1">
                <a:solidFill>
                  <a:srgbClr val="00067B"/>
                </a:solidFill>
              </a:rPr>
              <a:t>interseismic</a:t>
            </a:r>
            <a:r>
              <a:rPr lang="en-GB" dirty="0">
                <a:solidFill>
                  <a:srgbClr val="00067B"/>
                </a:solidFill>
              </a:rPr>
              <a:t> &amp; slow slip would be located</a:t>
            </a:r>
          </a:p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r>
              <a:rPr lang="en-GB" dirty="0">
                <a:solidFill>
                  <a:srgbClr val="00067B"/>
                </a:solidFill>
              </a:rPr>
              <a:t>in relation to where earthquake rupture terminates down-dip…</a:t>
            </a:r>
          </a:p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endParaRPr lang="en-GB" dirty="0">
              <a:solidFill>
                <a:srgbClr val="00067B"/>
              </a:solidFill>
            </a:endParaRPr>
          </a:p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endParaRPr lang="en-GB" dirty="0">
              <a:solidFill>
                <a:srgbClr val="00067B"/>
              </a:solidFill>
            </a:endParaRPr>
          </a:p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endParaRPr lang="en-GB" dirty="0">
              <a:solidFill>
                <a:srgbClr val="00067B"/>
              </a:solidFill>
            </a:endParaRPr>
          </a:p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endParaRPr lang="en-GB" dirty="0">
              <a:solidFill>
                <a:srgbClr val="00067B"/>
              </a:solidFill>
            </a:endParaRPr>
          </a:p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endParaRPr lang="en-GB" dirty="0">
              <a:solidFill>
                <a:srgbClr val="00067B"/>
              </a:solidFill>
            </a:endParaRPr>
          </a:p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endParaRPr lang="en-GB" dirty="0">
              <a:solidFill>
                <a:srgbClr val="00067B"/>
              </a:solidFill>
            </a:endParaRPr>
          </a:p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endParaRPr lang="en-GB" dirty="0">
              <a:solidFill>
                <a:srgbClr val="00067B"/>
              </a:solidFill>
            </a:endParaRPr>
          </a:p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endParaRPr lang="en-GB" dirty="0">
              <a:solidFill>
                <a:srgbClr val="00067B"/>
              </a:solidFill>
            </a:endParaRPr>
          </a:p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endParaRPr lang="en-GB" dirty="0">
              <a:solidFill>
                <a:srgbClr val="00067B"/>
              </a:solidFill>
            </a:endParaRPr>
          </a:p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endParaRPr lang="en-GB" dirty="0">
              <a:solidFill>
                <a:srgbClr val="00067B"/>
              </a:solidFill>
            </a:endParaRPr>
          </a:p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endParaRPr lang="en-GB" dirty="0">
              <a:solidFill>
                <a:srgbClr val="00067B"/>
              </a:solidFill>
            </a:endParaRPr>
          </a:p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endParaRPr lang="en-GB" dirty="0">
              <a:solidFill>
                <a:srgbClr val="00067B"/>
              </a:solidFill>
            </a:endParaRPr>
          </a:p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endParaRPr lang="en-GB" dirty="0">
              <a:solidFill>
                <a:srgbClr val="00067B"/>
              </a:solidFill>
            </a:endParaRPr>
          </a:p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endParaRPr lang="en-GB" dirty="0">
              <a:solidFill>
                <a:srgbClr val="00067B"/>
              </a:solidFill>
            </a:endParaRPr>
          </a:p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r>
              <a:rPr lang="en-GB" dirty="0">
                <a:solidFill>
                  <a:srgbClr val="00067B"/>
                </a:solidFill>
              </a:rPr>
              <a:t>What does that imply about the likely extent of a future Cascadia</a:t>
            </a:r>
          </a:p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r>
              <a:rPr lang="en-GB" dirty="0">
                <a:solidFill>
                  <a:srgbClr val="00067B"/>
                </a:solidFill>
              </a:rPr>
              <a:t>megathrust earthquake?</a:t>
            </a:r>
          </a:p>
        </p:txBody>
      </p:sp>
      <p:pic>
        <p:nvPicPr>
          <p:cNvPr id="3" name="Picture 2" descr="a">
            <a:extLst>
              <a:ext uri="{FF2B5EF4-FFF2-40B4-BE49-F238E27FC236}">
                <a16:creationId xmlns:a16="http://schemas.microsoft.com/office/drawing/2014/main" id="{1ABF3A63-4F3A-FB14-B147-2A80AA2A9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048" y="1150249"/>
            <a:ext cx="2392455" cy="43250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199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C12672-0CE7-4D88-1AFC-2DD490BFC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343" y="1370012"/>
            <a:ext cx="5486400" cy="4448175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" name="AutoShape 5">
            <a:extLst>
              <a:ext uri="{FF2B5EF4-FFF2-40B4-BE49-F238E27FC236}">
                <a16:creationId xmlns:a16="http://schemas.microsoft.com/office/drawing/2014/main" id="{D41DE619-E493-7857-7EB8-FCE785F15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5743" y="2271712"/>
            <a:ext cx="2986913" cy="1915320"/>
          </a:xfrm>
          <a:prstGeom prst="roundRect">
            <a:avLst>
              <a:gd name="adj" fmla="val 79"/>
            </a:avLst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67B"/>
                </a:solidFill>
              </a:rPr>
              <a:t>• Many locations</a:t>
            </a:r>
          </a:p>
          <a:p>
            <a:pPr eaLnBrk="0" hangingPunct="0">
              <a:buClr>
                <a:srgbClr val="000000"/>
              </a:buClr>
              <a:buSzPct val="100000"/>
              <a:buFont typeface="Time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67B"/>
                </a:solidFill>
              </a:rPr>
              <a:t>   exhibit quasi-</a:t>
            </a:r>
          </a:p>
          <a:p>
            <a:pPr eaLnBrk="0" hangingPunct="0">
              <a:buClr>
                <a:srgbClr val="000000"/>
              </a:buClr>
              <a:buSzPct val="100000"/>
              <a:buFont typeface="Time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67B"/>
                </a:solidFill>
              </a:rPr>
              <a:t>   periodic </a:t>
            </a:r>
            <a:r>
              <a:rPr lang="en-GB" dirty="0" err="1">
                <a:solidFill>
                  <a:srgbClr val="00067B"/>
                </a:solidFill>
              </a:rPr>
              <a:t>behavior</a:t>
            </a:r>
            <a:r>
              <a:rPr lang="en-GB" dirty="0">
                <a:solidFill>
                  <a:srgbClr val="00067B"/>
                </a:solidFill>
              </a:rPr>
              <a:t>!</a:t>
            </a:r>
          </a:p>
          <a:p>
            <a:pPr eaLnBrk="0" hangingPunct="0">
              <a:buClr>
                <a:srgbClr val="000000"/>
              </a:buClr>
              <a:buSzPct val="100000"/>
              <a:buFont typeface="Time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67B"/>
                </a:solidFill>
              </a:rPr>
              <a:t>   with 6 month to 6</a:t>
            </a:r>
          </a:p>
          <a:p>
            <a:pPr eaLnBrk="0" hangingPunct="0">
              <a:buClr>
                <a:srgbClr val="000000"/>
              </a:buClr>
              <a:buSzPct val="100000"/>
              <a:buFont typeface="Time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67B"/>
                </a:solidFill>
              </a:rPr>
              <a:t>   year recurrence…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CA1B0-5A7B-F51E-D6D0-0B797B49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193" y="4189412"/>
            <a:ext cx="1889125" cy="243840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F3BBDD-F3A8-B5DE-F527-153DF60B1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343" y="836612"/>
            <a:ext cx="2286000" cy="1417638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05CAC86-84E7-79E7-43E8-217443B13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431" y="3155950"/>
            <a:ext cx="76200" cy="76200"/>
          </a:xfrm>
          <a:prstGeom prst="ellipse">
            <a:avLst/>
          </a:prstGeom>
          <a:solidFill>
            <a:srgbClr val="FF0000"/>
          </a:solidFill>
          <a:ln w="2844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7" name="AutoShape 9">
            <a:extLst>
              <a:ext uri="{FF2B5EF4-FFF2-40B4-BE49-F238E27FC236}">
                <a16:creationId xmlns:a16="http://schemas.microsoft.com/office/drawing/2014/main" id="{578F3287-FB6D-4A8E-9E2C-CF445B40B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7651" y="3026568"/>
            <a:ext cx="973137" cy="334963"/>
          </a:xfrm>
          <a:prstGeom prst="roundRect">
            <a:avLst>
              <a:gd name="adj" fmla="val 468"/>
            </a:avLst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8000"/>
              </a:lnSpc>
              <a:buClr>
                <a:srgbClr val="000000"/>
              </a:buClr>
              <a:buSzPct val="100000"/>
              <a:buFont typeface="Time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latin typeface="Helvetica" charset="0"/>
              </a:rPr>
              <a:t>25.4±0.2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791194-60CB-A37B-A9C1-BF8C9BC77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1693" y="2322512"/>
            <a:ext cx="76200" cy="76200"/>
          </a:xfrm>
          <a:prstGeom prst="ellipse">
            <a:avLst/>
          </a:prstGeom>
          <a:solidFill>
            <a:srgbClr val="FF0000"/>
          </a:solidFill>
          <a:ln w="2844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92E0B200-3DE9-F39E-84BB-71800EE4E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9270" y="2181225"/>
            <a:ext cx="635000" cy="334962"/>
          </a:xfrm>
          <a:prstGeom prst="roundRect">
            <a:avLst>
              <a:gd name="adj" fmla="val 468"/>
            </a:avLst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8000"/>
              </a:lnSpc>
              <a:buClr>
                <a:srgbClr val="000000"/>
              </a:buClr>
              <a:buSzPct val="100000"/>
              <a:buFont typeface="Time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latin typeface="Helvetica" charset="0"/>
              </a:rPr>
              <a:t>18±1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EA82DB-C235-E06D-712A-CB432616D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0543" y="4837112"/>
            <a:ext cx="76200" cy="76200"/>
          </a:xfrm>
          <a:prstGeom prst="ellipse">
            <a:avLst/>
          </a:prstGeom>
          <a:solidFill>
            <a:srgbClr val="FF0000"/>
          </a:solidFill>
          <a:ln w="2844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98B464F-F834-7BCD-FD8D-A822702B0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393" y="4856162"/>
            <a:ext cx="76200" cy="76200"/>
          </a:xfrm>
          <a:prstGeom prst="ellipse">
            <a:avLst/>
          </a:prstGeom>
          <a:solidFill>
            <a:srgbClr val="FF0000"/>
          </a:solidFill>
          <a:ln w="2844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548A30-49B8-C38B-6766-46558F613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0418" y="230187"/>
            <a:ext cx="6497548" cy="49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r>
              <a:rPr lang="en-GB" sz="2800" i="1" dirty="0">
                <a:solidFill>
                  <a:srgbClr val="00067B"/>
                </a:solidFill>
                <a:latin typeface="Arial Black" charset="0"/>
              </a:rPr>
              <a:t>Some common observations (3):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829740-6BB4-81AD-1FF3-BCEA729B3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9343" y="6119812"/>
            <a:ext cx="56562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r>
              <a:rPr lang="en-GB">
                <a:solidFill>
                  <a:srgbClr val="00067B"/>
                </a:solidFill>
              </a:rPr>
              <a:t>A Pacific symphony (one note at a time)!</a:t>
            </a:r>
          </a:p>
        </p:txBody>
      </p:sp>
    </p:spTree>
    <p:extLst>
      <p:ext uri="{BB962C8B-B14F-4D97-AF65-F5344CB8AC3E}">
        <p14:creationId xmlns:p14="http://schemas.microsoft.com/office/powerpoint/2010/main" val="2952864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">
            <a:extLst>
              <a:ext uri="{FF2B5EF4-FFF2-40B4-BE49-F238E27FC236}">
                <a16:creationId xmlns:a16="http://schemas.microsoft.com/office/drawing/2014/main" id="{63764D61-E4C9-2121-433D-4F17E6CE2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1541462"/>
            <a:ext cx="4365625" cy="4949825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">
            <a:extLst>
              <a:ext uri="{FF2B5EF4-FFF2-40B4-BE49-F238E27FC236}">
                <a16:creationId xmlns:a16="http://schemas.microsoft.com/office/drawing/2014/main" id="{45D7095E-FED9-E7CA-6F79-9E4289740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1541462"/>
            <a:ext cx="4489450" cy="370205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8E19F9AA-E899-9CD1-0BFA-550481C9B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150" y="366712"/>
            <a:ext cx="8276124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00067B"/>
                </a:solidFill>
              </a:rPr>
              <a:t>Hypothesis testing: Does simple frictional modeling such as</a:t>
            </a:r>
          </a:p>
          <a:p>
            <a:r>
              <a:rPr lang="en-US" dirty="0">
                <a:solidFill>
                  <a:srgbClr val="00067B"/>
                </a:solidFill>
              </a:rPr>
              <a:t>   this yield predictions of physical properties that match</a:t>
            </a:r>
          </a:p>
          <a:p>
            <a:r>
              <a:rPr lang="en-US" dirty="0">
                <a:solidFill>
                  <a:srgbClr val="00067B"/>
                </a:solidFill>
              </a:rPr>
              <a:t>   laboratory &amp; geophysical measurements?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FEC511F7-30BA-1047-741D-B043B047F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5" y="5348287"/>
            <a:ext cx="25753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/>
              <a:t>Foster et al., GRL 2013</a:t>
            </a:r>
          </a:p>
        </p:txBody>
      </p:sp>
    </p:spTree>
    <p:extLst>
      <p:ext uri="{BB962C8B-B14F-4D97-AF65-F5344CB8AC3E}">
        <p14:creationId xmlns:p14="http://schemas.microsoft.com/office/powerpoint/2010/main" val="3820749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80348F66-A3D2-C316-1656-92582A0F4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7261" y="266700"/>
            <a:ext cx="25753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/>
              <a:t>Foster et al., GRL 2013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EC387E-D92F-332C-CFA4-C5B762462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38" y="647700"/>
            <a:ext cx="5323039" cy="594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35C55D-DE70-97B4-520D-986666314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538" y="647700"/>
            <a:ext cx="345112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38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">
            <a:extLst>
              <a:ext uri="{FF2B5EF4-FFF2-40B4-BE49-F238E27FC236}">
                <a16:creationId xmlns:a16="http://schemas.microsoft.com/office/drawing/2014/main" id="{E31ED490-8D80-CBF4-44F6-50EF5696A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35" y="137160"/>
            <a:ext cx="5628338" cy="6583680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D5890E12-CDB7-3F91-31DD-C166B2013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3736" y="1543646"/>
            <a:ext cx="3507128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>
                <a:solidFill>
                  <a:srgbClr val="00067B"/>
                </a:solidFill>
              </a:rPr>
              <a:t>Some complexity: There</a:t>
            </a:r>
          </a:p>
          <a:p>
            <a:r>
              <a:rPr lang="en-US" sz="2200" dirty="0">
                <a:solidFill>
                  <a:srgbClr val="00067B"/>
                </a:solidFill>
              </a:rPr>
              <a:t>appear to be beat patterns</a:t>
            </a:r>
          </a:p>
          <a:p>
            <a:r>
              <a:rPr lang="en-US" sz="2200" dirty="0">
                <a:solidFill>
                  <a:srgbClr val="00067B"/>
                </a:solidFill>
              </a:rPr>
              <a:t>(in moment release for</a:t>
            </a:r>
          </a:p>
          <a:p>
            <a:r>
              <a:rPr lang="en-US" sz="2200" dirty="0">
                <a:solidFill>
                  <a:srgbClr val="00067B"/>
                </a:solidFill>
              </a:rPr>
              <a:t>western family shown in</a:t>
            </a:r>
          </a:p>
          <a:p>
            <a:r>
              <a:rPr lang="en-US" sz="2200" dirty="0">
                <a:solidFill>
                  <a:srgbClr val="00067B"/>
                </a:solidFill>
              </a:rPr>
              <a:t>red; recurrence for</a:t>
            </a:r>
          </a:p>
          <a:p>
            <a:r>
              <a:rPr lang="en-US" sz="2200" dirty="0">
                <a:solidFill>
                  <a:srgbClr val="00067B"/>
                </a:solidFill>
              </a:rPr>
              <a:t>eastern family shown in</a:t>
            </a:r>
          </a:p>
          <a:p>
            <a:r>
              <a:rPr lang="en-US" sz="2200" dirty="0">
                <a:solidFill>
                  <a:srgbClr val="00067B"/>
                </a:solidFill>
              </a:rPr>
              <a:t>yellow). Recurrence rate</a:t>
            </a:r>
          </a:p>
          <a:p>
            <a:r>
              <a:rPr lang="en-US" sz="2200" dirty="0">
                <a:solidFill>
                  <a:srgbClr val="00067B"/>
                </a:solidFill>
              </a:rPr>
              <a:t>and patch size have</a:t>
            </a:r>
          </a:p>
          <a:p>
            <a:r>
              <a:rPr lang="en-US" sz="2200" dirty="0">
                <a:solidFill>
                  <a:srgbClr val="00067B"/>
                </a:solidFill>
              </a:rPr>
              <a:t>implications for rate- &amp;</a:t>
            </a:r>
          </a:p>
          <a:p>
            <a:r>
              <a:rPr lang="en-US" sz="2200" dirty="0">
                <a:solidFill>
                  <a:srgbClr val="00067B"/>
                </a:solidFill>
              </a:rPr>
              <a:t>state-dependent fault</a:t>
            </a:r>
          </a:p>
          <a:p>
            <a:r>
              <a:rPr lang="en-US" sz="2200" dirty="0">
                <a:solidFill>
                  <a:srgbClr val="00067B"/>
                </a:solidFill>
              </a:rPr>
              <a:t>frictional properties…</a:t>
            </a:r>
          </a:p>
        </p:txBody>
      </p:sp>
    </p:spTree>
    <p:extLst>
      <p:ext uri="{BB962C8B-B14F-4D97-AF65-F5344CB8AC3E}">
        <p14:creationId xmlns:p14="http://schemas.microsoft.com/office/powerpoint/2010/main" val="1547999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">
            <a:extLst>
              <a:ext uri="{FF2B5EF4-FFF2-40B4-BE49-F238E27FC236}">
                <a16:creationId xmlns:a16="http://schemas.microsoft.com/office/drawing/2014/main" id="{7B8E814F-1C7E-907B-CC6C-FF04768C7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793" y="152400"/>
            <a:ext cx="4479925" cy="4459288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6616D5-B1D1-7718-0169-66D20FCAE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98" y="304800"/>
            <a:ext cx="4480560" cy="4175452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49A49F44-7246-CFFC-DC5B-BC90F1DFA45A}"/>
              </a:ext>
            </a:extLst>
          </p:cNvPr>
          <p:cNvSpPr txBox="1"/>
          <p:nvPr/>
        </p:nvSpPr>
        <p:spPr>
          <a:xfrm>
            <a:off x="2746448" y="4766608"/>
            <a:ext cx="88873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00067B"/>
                </a:solidFill>
              </a:rPr>
              <a:t>Note: “effective stress” is effective normal stress and shear</a:t>
            </a:r>
          </a:p>
          <a:p>
            <a:r>
              <a:rPr lang="en-US" dirty="0">
                <a:solidFill>
                  <a:srgbClr val="00067B"/>
                </a:solidFill>
              </a:rPr>
              <a:t>modulus is the elastic parameter </a:t>
            </a:r>
            <a:r>
              <a:rPr lang="en-US" i="1" dirty="0">
                <a:latin typeface="Symbol" charset="2"/>
                <a:cs typeface="Symbol" charset="2"/>
              </a:rPr>
              <a:t>m</a:t>
            </a:r>
            <a:r>
              <a:rPr lang="is-IS" dirty="0">
                <a:solidFill>
                  <a:srgbClr val="00067B"/>
                </a:solidFill>
              </a:rPr>
              <a:t>… So the grey box is what</a:t>
            </a:r>
          </a:p>
          <a:p>
            <a:r>
              <a:rPr lang="is-IS" dirty="0">
                <a:solidFill>
                  <a:srgbClr val="00067B"/>
                </a:solidFill>
              </a:rPr>
              <a:t>is physically plausible.</a:t>
            </a:r>
            <a:r>
              <a:rPr lang="en-US" dirty="0">
                <a:solidFill>
                  <a:srgbClr val="00067B"/>
                </a:solidFill>
              </a:rPr>
              <a:t>  The patch-size in length (grey) and</a:t>
            </a:r>
          </a:p>
          <a:p>
            <a:r>
              <a:rPr lang="en-US" dirty="0">
                <a:solidFill>
                  <a:srgbClr val="00067B"/>
                </a:solidFill>
              </a:rPr>
              <a:t>dip-direction width (blue) is measured at between the two thick</a:t>
            </a:r>
          </a:p>
          <a:p>
            <a:r>
              <a:rPr lang="en-US" dirty="0">
                <a:solidFill>
                  <a:srgbClr val="00067B"/>
                </a:solidFill>
              </a:rPr>
              <a:t>contours... Interestingly implies pore fluid pressure ~hydrostatic!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3835C0AB-75F7-0521-3D7A-50246C8B6A5C}"/>
              </a:ext>
            </a:extLst>
          </p:cNvPr>
          <p:cNvSpPr txBox="1"/>
          <p:nvPr/>
        </p:nvSpPr>
        <p:spPr>
          <a:xfrm>
            <a:off x="2954398" y="304800"/>
            <a:ext cx="195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West: 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D</a:t>
            </a:r>
            <a:r>
              <a:rPr lang="en-US" sz="1800" i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en-US" sz="1800" dirty="0">
                <a:solidFill>
                  <a:srgbClr val="FF0000"/>
                </a:solidFill>
              </a:rPr>
              <a:t> = 1 mm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2A8BCA00-46B9-0520-170E-F2C782C745F6}"/>
              </a:ext>
            </a:extLst>
          </p:cNvPr>
          <p:cNvSpPr txBox="1"/>
          <p:nvPr/>
        </p:nvSpPr>
        <p:spPr>
          <a:xfrm>
            <a:off x="5164198" y="1828800"/>
            <a:ext cx="2038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West: 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D</a:t>
            </a:r>
            <a:r>
              <a:rPr lang="en-US" sz="1800" i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en-US" sz="1800" dirty="0">
                <a:solidFill>
                  <a:srgbClr val="FF0000"/>
                </a:solidFill>
              </a:rPr>
              <a:t> = 10 mm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980559B-BCEB-64F9-59F1-8AD0AE4581C4}"/>
              </a:ext>
            </a:extLst>
          </p:cNvPr>
          <p:cNvSpPr txBox="1"/>
          <p:nvPr/>
        </p:nvSpPr>
        <p:spPr>
          <a:xfrm>
            <a:off x="2954398" y="2438400"/>
            <a:ext cx="184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solidFill>
                  <a:srgbClr val="EBEB00"/>
                </a:solidFill>
              </a:rPr>
              <a:t>East: </a:t>
            </a:r>
            <a:r>
              <a:rPr lang="en-US" sz="1800" i="1" dirty="0">
                <a:solidFill>
                  <a:srgbClr val="EBEB00"/>
                </a:solidFill>
                <a:latin typeface="Times New Roman"/>
                <a:cs typeface="Times New Roman"/>
              </a:rPr>
              <a:t>D</a:t>
            </a:r>
            <a:r>
              <a:rPr lang="en-US" sz="1800" i="1" baseline="-25000" dirty="0">
                <a:solidFill>
                  <a:srgbClr val="EBEB00"/>
                </a:solidFill>
                <a:latin typeface="Times New Roman"/>
                <a:cs typeface="Times New Roman"/>
              </a:rPr>
              <a:t>c</a:t>
            </a:r>
            <a:r>
              <a:rPr lang="en-US" sz="1800" dirty="0">
                <a:solidFill>
                  <a:srgbClr val="EBEB00"/>
                </a:solidFill>
              </a:rPr>
              <a:t> = 7 mm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BA3D40D7-C186-E8A3-DEAF-16C6C5E7C934}"/>
              </a:ext>
            </a:extLst>
          </p:cNvPr>
          <p:cNvSpPr txBox="1"/>
          <p:nvPr/>
        </p:nvSpPr>
        <p:spPr>
          <a:xfrm>
            <a:off x="8974198" y="457200"/>
            <a:ext cx="2244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West: 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D</a:t>
            </a:r>
            <a:r>
              <a:rPr lang="en-US" sz="1800" i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en-US" sz="1800" dirty="0">
                <a:solidFill>
                  <a:srgbClr val="FF0000"/>
                </a:solidFill>
              </a:rPr>
              <a:t> = 7 mm;</a:t>
            </a:r>
          </a:p>
          <a:p>
            <a:r>
              <a:rPr lang="en-US" sz="1800" dirty="0">
                <a:solidFill>
                  <a:srgbClr val="FF0000"/>
                </a:solidFill>
              </a:rPr>
              <a:t>      </a:t>
            </a:r>
            <a:r>
              <a:rPr lang="en-US" sz="1800" dirty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b</a:t>
            </a:r>
            <a:r>
              <a:rPr lang="en-US" sz="1800" dirty="0">
                <a:solidFill>
                  <a:srgbClr val="FF0000"/>
                </a:solidFill>
                <a:latin typeface="Times New Roman"/>
                <a:cs typeface="Times New Roman"/>
              </a:rPr>
              <a:t> – </a:t>
            </a:r>
            <a:r>
              <a:rPr lang="en-US" sz="1800" i="1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US" sz="1800" dirty="0">
                <a:solidFill>
                  <a:srgbClr val="FF0000"/>
                </a:solidFill>
                <a:latin typeface="Times New Roman"/>
                <a:cs typeface="Times New Roman"/>
              </a:rPr>
              <a:t>) = 5.9x10</a:t>
            </a:r>
            <a:r>
              <a:rPr lang="en-US" sz="1800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-5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1CF687E-EB78-B1B8-8F3B-7A7B406715B2}"/>
              </a:ext>
            </a:extLst>
          </p:cNvPr>
          <p:cNvSpPr/>
          <p:nvPr/>
        </p:nvSpPr>
        <p:spPr>
          <a:xfrm>
            <a:off x="527283" y="1716630"/>
            <a:ext cx="2055980" cy="34247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67B"/>
                </a:solidFill>
              </a:rPr>
              <a:t>Important aside!</a:t>
            </a:r>
          </a:p>
          <a:p>
            <a:pPr algn="ctr"/>
            <a:r>
              <a:rPr lang="en-US" dirty="0">
                <a:solidFill>
                  <a:srgbClr val="00067B"/>
                </a:solidFill>
              </a:rPr>
              <a:t>Both the frequency and the scale of slip events are predicted by frictional properties of that region of fault slip… And these predictions are testable.</a:t>
            </a:r>
          </a:p>
        </p:txBody>
      </p:sp>
    </p:spTree>
    <p:extLst>
      <p:ext uri="{BB962C8B-B14F-4D97-AF65-F5344CB8AC3E}">
        <p14:creationId xmlns:p14="http://schemas.microsoft.com/office/powerpoint/2010/main" val="2810982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Animation1">
            <a:extLst>
              <a:ext uri="{FF2B5EF4-FFF2-40B4-BE49-F238E27FC236}">
                <a16:creationId xmlns:a16="http://schemas.microsoft.com/office/drawing/2014/main" id="{0EF943B5-5BAD-D193-4333-8F66AA51E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580" y="20638"/>
            <a:ext cx="4495800" cy="6837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2164B8BD-6AAB-A7A2-AD9F-EB53537B8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2025" y="221456"/>
            <a:ext cx="4269117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00067B"/>
                </a:solidFill>
              </a:rPr>
              <a:t>Animation of Cascadia ETS:</a:t>
            </a:r>
          </a:p>
          <a:p>
            <a:r>
              <a:rPr lang="en-US" dirty="0">
                <a:solidFill>
                  <a:srgbClr val="00067B"/>
                </a:solidFill>
              </a:rPr>
              <a:t>Slip inverted from GPS data</a:t>
            </a:r>
          </a:p>
          <a:p>
            <a:r>
              <a:rPr lang="en-US" dirty="0">
                <a:solidFill>
                  <a:srgbClr val="00067B"/>
                </a:solidFill>
              </a:rPr>
              <a:t>during the 2009 </a:t>
            </a:r>
            <a:r>
              <a:rPr lang="en-US" dirty="0" err="1">
                <a:solidFill>
                  <a:srgbClr val="00067B"/>
                </a:solidFill>
              </a:rPr>
              <a:t>Siletzia</a:t>
            </a:r>
            <a:endParaRPr lang="en-US" dirty="0">
              <a:solidFill>
                <a:srgbClr val="00067B"/>
              </a:solidFill>
            </a:endParaRPr>
          </a:p>
          <a:p>
            <a:r>
              <a:rPr lang="en-US" dirty="0">
                <a:solidFill>
                  <a:srgbClr val="00067B"/>
                </a:solidFill>
              </a:rPr>
              <a:t>event, using a Network</a:t>
            </a:r>
          </a:p>
          <a:p>
            <a:r>
              <a:rPr lang="en-US" dirty="0">
                <a:solidFill>
                  <a:srgbClr val="00067B"/>
                </a:solidFill>
              </a:rPr>
              <a:t>Inversion Filter: Kalman</a:t>
            </a:r>
          </a:p>
          <a:p>
            <a:r>
              <a:rPr lang="en-US" dirty="0">
                <a:solidFill>
                  <a:srgbClr val="00067B"/>
                </a:solidFill>
              </a:rPr>
              <a:t>filter of GPS time series piped</a:t>
            </a:r>
          </a:p>
          <a:p>
            <a:r>
              <a:rPr lang="en-US" dirty="0">
                <a:solidFill>
                  <a:srgbClr val="00067B"/>
                </a:solidFill>
              </a:rPr>
              <a:t>through a slip inversion </a:t>
            </a:r>
            <a:r>
              <a:rPr lang="en-US" sz="1600" dirty="0">
                <a:solidFill>
                  <a:srgbClr val="00067B"/>
                </a:solidFill>
              </a:rPr>
              <a:t>(</a:t>
            </a:r>
            <a:r>
              <a:rPr lang="en-US" sz="1600" dirty="0" err="1">
                <a:solidFill>
                  <a:srgbClr val="00067B"/>
                </a:solidFill>
              </a:rPr>
              <a:t>Segall</a:t>
            </a:r>
            <a:r>
              <a:rPr lang="en-US" sz="1600" dirty="0">
                <a:solidFill>
                  <a:srgbClr val="00067B"/>
                </a:solidFill>
              </a:rPr>
              <a:t> &amp;</a:t>
            </a:r>
          </a:p>
          <a:p>
            <a:r>
              <a:rPr lang="en-US" sz="1600" dirty="0">
                <a:solidFill>
                  <a:srgbClr val="00067B"/>
                </a:solidFill>
              </a:rPr>
              <a:t>Matthews, JGR 1997).</a:t>
            </a:r>
          </a:p>
        </p:txBody>
      </p:sp>
      <p:pic>
        <p:nvPicPr>
          <p:cNvPr id="3" name="Picture 2" descr="cascadia4">
            <a:extLst>
              <a:ext uri="{FF2B5EF4-FFF2-40B4-BE49-F238E27FC236}">
                <a16:creationId xmlns:a16="http://schemas.microsoft.com/office/drawing/2014/main" id="{49D28430-7215-F841-78FF-3DBC1E69E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3266281"/>
            <a:ext cx="5038725" cy="3563938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A7B36D-12DF-EFE9-3F9F-78D5EC4DD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5" y="27781"/>
            <a:ext cx="3832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>
                <a:solidFill>
                  <a:schemeClr val="tx2"/>
                </a:solidFill>
              </a:rPr>
              <a:t>Bartlow et al., </a:t>
            </a:r>
            <a:r>
              <a:rPr lang="en-US" sz="1600" i="1">
                <a:solidFill>
                  <a:schemeClr val="tx2"/>
                </a:solidFill>
              </a:rPr>
              <a:t>Geophys. Res. Lett</a:t>
            </a:r>
            <a:r>
              <a:rPr lang="en-US" sz="1600">
                <a:solidFill>
                  <a:schemeClr val="tx2"/>
                </a:solidFill>
              </a:rPr>
              <a:t>., 2011</a:t>
            </a:r>
          </a:p>
        </p:txBody>
      </p:sp>
    </p:spTree>
    <p:extLst>
      <p:ext uri="{BB962C8B-B14F-4D97-AF65-F5344CB8AC3E}">
        <p14:creationId xmlns:p14="http://schemas.microsoft.com/office/powerpoint/2010/main" val="3368737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8446</TotalTime>
  <Words>911</Words>
  <Application>Microsoft Macintosh PowerPoint</Application>
  <PresentationFormat>Widescreen</PresentationFormat>
  <Paragraphs>184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Helvetica</vt:lpstr>
      <vt:lpstr>Symbol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Tony Lowry</dc:creator>
  <cp:keywords/>
  <dc:description/>
  <cp:lastModifiedBy>Tony Lowry</cp:lastModifiedBy>
  <cp:revision>75</cp:revision>
  <dcterms:created xsi:type="dcterms:W3CDTF">2023-08-28T16:47:08Z</dcterms:created>
  <dcterms:modified xsi:type="dcterms:W3CDTF">2023-12-01T22:33:57Z</dcterms:modified>
  <cp:category/>
</cp:coreProperties>
</file>