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94" r:id="rId3"/>
    <p:sldId id="279" r:id="rId4"/>
    <p:sldId id="293" r:id="rId5"/>
    <p:sldId id="273" r:id="rId6"/>
    <p:sldId id="268" r:id="rId7"/>
    <p:sldId id="288" r:id="rId8"/>
    <p:sldId id="269" r:id="rId9"/>
    <p:sldId id="267" r:id="rId10"/>
    <p:sldId id="285" r:id="rId11"/>
    <p:sldId id="289" r:id="rId12"/>
    <p:sldId id="286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7B"/>
    <a:srgbClr val="0000FF"/>
    <a:srgbClr val="4472C4"/>
    <a:srgbClr val="6EDDE6"/>
    <a:srgbClr val="DEEBF7"/>
    <a:srgbClr val="ACDFEB"/>
    <a:srgbClr val="00099F"/>
    <a:srgbClr val="001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rlowry/Desktop/Aconcagua/Courses/Applied_Geophysics/AppGeo_12/Green_Canyon/Gravity/GrnCyn_Grav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Sheet1!$T$53:$T$73</c:f>
              <c:numCache>
                <c:formatCode>General</c:formatCode>
                <c:ptCount val="21"/>
                <c:pt idx="0">
                  <c:v>-576.02109020416958</c:v>
                </c:pt>
                <c:pt idx="1">
                  <c:v>-260.25804123648129</c:v>
                </c:pt>
                <c:pt idx="2">
                  <c:v>-206.82630908926942</c:v>
                </c:pt>
                <c:pt idx="3">
                  <c:v>-154.57377277937547</c:v>
                </c:pt>
                <c:pt idx="4">
                  <c:v>-102.81277883672827</c:v>
                </c:pt>
                <c:pt idx="5">
                  <c:v>-56.161075212285603</c:v>
                </c:pt>
                <c:pt idx="6">
                  <c:v>-39.720131874529315</c:v>
                </c:pt>
                <c:pt idx="7">
                  <c:v>0</c:v>
                </c:pt>
                <c:pt idx="8">
                  <c:v>40.929688775997306</c:v>
                </c:pt>
                <c:pt idx="9">
                  <c:v>49.061418101396129</c:v>
                </c:pt>
                <c:pt idx="10">
                  <c:v>58.382717377148523</c:v>
                </c:pt>
                <c:pt idx="11">
                  <c:v>58.382717377148523</c:v>
                </c:pt>
                <c:pt idx="12">
                  <c:v>58.382717377148523</c:v>
                </c:pt>
                <c:pt idx="13">
                  <c:v>63.93473839658688</c:v>
                </c:pt>
                <c:pt idx="14">
                  <c:v>89.746766001065467</c:v>
                </c:pt>
                <c:pt idx="15">
                  <c:v>106.62218880800563</c:v>
                </c:pt>
                <c:pt idx="16">
                  <c:v>146.91046452261324</c:v>
                </c:pt>
                <c:pt idx="17">
                  <c:v>195.09580953288054</c:v>
                </c:pt>
                <c:pt idx="18">
                  <c:v>242.07366387835336</c:v>
                </c:pt>
                <c:pt idx="19">
                  <c:v>289.55139964441548</c:v>
                </c:pt>
                <c:pt idx="20">
                  <c:v>480.19450842154578</c:v>
                </c:pt>
              </c:numCache>
            </c:numRef>
          </c:xVal>
          <c:yVal>
            <c:numRef>
              <c:f>Sheet1!$U$53:$U$73</c:f>
              <c:numCache>
                <c:formatCode>General</c:formatCode>
                <c:ptCount val="21"/>
                <c:pt idx="0">
                  <c:v>-10.547288350000001</c:v>
                </c:pt>
                <c:pt idx="1">
                  <c:v>-9.323385</c:v>
                </c:pt>
                <c:pt idx="2">
                  <c:v>-8.7963561000000006</c:v>
                </c:pt>
                <c:pt idx="3">
                  <c:v>-8.4091626300000009</c:v>
                </c:pt>
                <c:pt idx="4">
                  <c:v>-8.2047680700000001</c:v>
                </c:pt>
                <c:pt idx="5">
                  <c:v>-7.8059313899999996</c:v>
                </c:pt>
                <c:pt idx="6">
                  <c:v>-7.4170259300000003</c:v>
                </c:pt>
                <c:pt idx="7">
                  <c:v>-7.2762393799999998</c:v>
                </c:pt>
                <c:pt idx="8">
                  <c:v>-7.3063906999999997</c:v>
                </c:pt>
                <c:pt idx="9">
                  <c:v>-7.2580096999999997</c:v>
                </c:pt>
                <c:pt idx="10">
                  <c:v>-7.19259425</c:v>
                </c:pt>
                <c:pt idx="11">
                  <c:v>-7.19259425</c:v>
                </c:pt>
                <c:pt idx="12">
                  <c:v>-7.19259425</c:v>
                </c:pt>
                <c:pt idx="13">
                  <c:v>-7.1509453000000001</c:v>
                </c:pt>
                <c:pt idx="14">
                  <c:v>-7.04360053</c:v>
                </c:pt>
                <c:pt idx="15">
                  <c:v>-6.9556709400000001</c:v>
                </c:pt>
                <c:pt idx="16">
                  <c:v>-6.79838231</c:v>
                </c:pt>
                <c:pt idx="17">
                  <c:v>-6.59122684</c:v>
                </c:pt>
                <c:pt idx="18">
                  <c:v>-6.4608117299999996</c:v>
                </c:pt>
                <c:pt idx="19">
                  <c:v>-6.3423994400000003</c:v>
                </c:pt>
                <c:pt idx="20">
                  <c:v>-5.7413971500000001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59-EC46-A2A8-397ABB1B6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2792096"/>
        <c:axId val="512793328"/>
      </c:scatterChart>
      <c:valAx>
        <c:axId val="512792096"/>
        <c:scaling>
          <c:orientation val="minMax"/>
          <c:max val="500"/>
          <c:min val="-6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793328"/>
        <c:crossesAt val="-11"/>
        <c:crossBetween val="midCat"/>
      </c:valAx>
      <c:valAx>
        <c:axId val="512793328"/>
        <c:scaling>
          <c:orientation val="minMax"/>
          <c:max val="-5"/>
          <c:min val="-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792096"/>
        <c:crossesAt val="-600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2A98-199E-87EE-2088-74210EDDB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7D1B6-9EEE-7134-4B7E-B82DD9159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966DD-B877-E1AB-E6EE-EF15B193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DE0A1-0B17-107B-97FA-4169C0CD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0776C-D4F8-AB30-391F-B3D32779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8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7F6D-557E-A9C0-5B9E-CAF2B407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B45DD-D851-C232-FAD9-B0116EB93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3766A-7495-8516-D7EA-9C572EE4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DA8D-1686-8082-04A9-75E26E96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68F35-44BA-BA09-49E8-7C1D3C6B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2869FF-9A40-7A86-051B-8FD2E5507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D4436-BF91-775C-AA6C-226CA6128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DFC79-07DB-B9A7-79A7-A36C63A2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18213-262A-388D-27FA-E9F2731B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CC151-EAD8-1D68-4E4A-67D42F58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3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5D54-66D0-61E6-D4C3-635BD920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43C4-9D68-77B3-29A3-4F26EAE3E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690BA-B822-EBBB-F070-9F9CE679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F07C3-9F4E-3401-87A5-6C48E39A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B6E2D-D2E6-709E-0C5B-710BD0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6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30ED-BA16-45EC-10C4-8C909D71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29E72-E684-C599-C426-845C82D9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3D43A-D310-3B06-5AFE-07EAB168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2175-2B08-1F63-528B-30C6D832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FBD84-FE83-5A69-C43B-9D3B7F7D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7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541F-D18E-5ED7-8CFB-9CB264EC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480C7-EE06-C991-DDE7-2AD2F569F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E2A02-FD32-0CDC-3E63-C9A3B147B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7802A-5D7A-A813-F433-4CE63586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42B0E-96A6-D074-74C2-5DD1127C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3107C-91ED-CB0C-9D96-70C0B5E1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AED0-18D3-B1FC-8DCF-B5CCBC90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866F0-0294-7C0C-4D0B-F28ACF6D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8C9AF-DE79-8B81-77EB-DEA14E135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A3A0-477D-A899-C9B7-B0CBA6CED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A8C3-043E-C146-75CF-5C1CA68E1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86F91A-FD05-06F1-90FE-45CC612C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DA494-7D2E-64E9-DFAD-CCE14E4D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D2B40-7C05-E12C-2D91-BE6793C2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487D-6A88-0277-58E0-246E1AB8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875DA-1934-9BFC-FAD2-CD994E9B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86773-37AA-B4E4-B17D-41169BF8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71CF5-80E9-B5B0-A93E-BDB828CF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8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9E515-A2B9-4D16-8CA9-C511C019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EB66C-C900-2A5D-421C-6894688E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3C844-AFB8-E8A4-65A9-7BC21E21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D75E-CB6B-DD4A-4729-629C10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3496A-4211-B3FC-DCCA-C4F47521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5C3D2-D233-A680-0F7A-32CB68646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EA741-4282-F261-5B09-33EE4C2A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F61E-086F-9C1B-16FE-F51210A7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2183F-68D5-08D2-A704-F1DF05C5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4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B5DA-3E05-706A-4F79-415662F0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C7455-87C5-62A8-760E-725B0B90D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C2CA7-CDCD-3794-6F57-CCE29373F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F8288-F6DA-5716-7FAF-AACEB02F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571EF-4DB4-808C-1A9B-4473D001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A8F71-892A-0ECB-057F-24D4C4F0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6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439D3-7A24-4B44-F2AF-3706433B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3D886-17C3-4699-9BDC-ABC75DD2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2B998-BF7B-A2B0-B315-F94AAF9EB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18B39-DD0E-D04A-9F01-60E3276904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B57F4-6B6A-69E8-4841-82A4CF33D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940F8-16E0-0E2B-938D-EDF4F963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7">
            <a:extLst>
              <a:ext uri="{FF2B5EF4-FFF2-40B4-BE49-F238E27FC236}">
                <a16:creationId xmlns:a16="http://schemas.microsoft.com/office/drawing/2014/main" id="{F87AFC2D-1744-E36B-ED41-D08C7E81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1300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67B"/>
                </a:solidFill>
              </a:rPr>
              <a:t>© A.R. Lowry 2023</a:t>
            </a:r>
            <a:endParaRPr lang="en-US" sz="1800" dirty="0">
              <a:solidFill>
                <a:srgbClr val="00067B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D9334CA-2BD4-9D4F-5499-7BBB2D3A7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231" y="60603"/>
            <a:ext cx="81837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Geology 6690/7690</a:t>
            </a:r>
          </a:p>
          <a:p>
            <a:pPr algn="ctr" eaLnBrk="1" hangingPunct="1">
              <a:defRPr/>
            </a:pP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Geodesy &amp; Crustal Deformation</a:t>
            </a:r>
            <a:endParaRPr lang="en-US" sz="3600" i="1" u="sng" dirty="0">
              <a:solidFill>
                <a:srgbClr val="00067B"/>
              </a:solidFill>
              <a:latin typeface="Arial Black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DB98216-1E6D-8F48-A752-80CD87AB0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4324" y="60603"/>
            <a:ext cx="17604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3 Nov 2023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A055BB8-E0D2-15B3-B633-ABABB882A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034" y="1325499"/>
            <a:ext cx="8306889" cy="530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Last time:</a:t>
            </a:r>
            <a:r>
              <a:rPr lang="en-US" dirty="0">
                <a:solidFill>
                  <a:srgbClr val="00067B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Satellite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Gravity</a:t>
            </a:r>
            <a:r>
              <a:rPr lang="en-US" dirty="0">
                <a:solidFill>
                  <a:srgbClr val="00067B"/>
                </a:solidFill>
              </a:rPr>
              <a:t>:</a:t>
            </a:r>
          </a:p>
          <a:p>
            <a:endParaRPr lang="en-US" sz="300" dirty="0">
              <a:solidFill>
                <a:srgbClr val="00067B"/>
              </a:solidFill>
            </a:endParaRPr>
          </a:p>
          <a:p>
            <a:r>
              <a:rPr lang="en-US" dirty="0">
                <a:solidFill>
                  <a:srgbClr val="00067B"/>
                </a:solidFill>
              </a:rPr>
              <a:t>• </a:t>
            </a:r>
            <a:r>
              <a:rPr lang="en-US" b="1" i="1" dirty="0">
                <a:solidFill>
                  <a:srgbClr val="0006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Time-variable gravity</a:t>
            </a:r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dirty="0">
                <a:solidFill>
                  <a:srgbClr val="00067B"/>
                </a:solidFill>
              </a:rPr>
              <a:t>especially important for</a:t>
            </a:r>
          </a:p>
          <a:p>
            <a:r>
              <a:rPr lang="en-US" dirty="0">
                <a:solidFill>
                  <a:srgbClr val="00067B"/>
                </a:solidFill>
              </a:rPr>
              <a:t>   understanding surface redistribution of water, ice mass...</a:t>
            </a:r>
          </a:p>
          <a:p>
            <a:r>
              <a:rPr lang="en-US" dirty="0">
                <a:solidFill>
                  <a:srgbClr val="00067B"/>
                </a:solidFill>
              </a:rPr>
              <a:t>   But also has solid Earth contributions that must be</a:t>
            </a:r>
          </a:p>
          <a:p>
            <a:r>
              <a:rPr lang="en-US" dirty="0">
                <a:solidFill>
                  <a:srgbClr val="00067B"/>
                </a:solidFill>
              </a:rPr>
              <a:t>   addressed!</a:t>
            </a:r>
          </a:p>
          <a:p>
            <a:r>
              <a:rPr lang="en-US" dirty="0">
                <a:solidFill>
                  <a:srgbClr val="00067B"/>
                </a:solidFill>
              </a:rPr>
              <a:t>• Glacial isostatic adjustment’s (solid Earth mass change)</a:t>
            </a:r>
          </a:p>
          <a:p>
            <a:r>
              <a:rPr lang="en-US" dirty="0">
                <a:solidFill>
                  <a:srgbClr val="00067B"/>
                </a:solidFill>
              </a:rPr>
              <a:t>   dependence on an unknown ice mass history &amp;</a:t>
            </a:r>
          </a:p>
          <a:p>
            <a:r>
              <a:rPr lang="en-US" dirty="0">
                <a:solidFill>
                  <a:srgbClr val="00067B"/>
                </a:solidFill>
              </a:rPr>
              <a:t>   poorly-known rheological structure is one of the largest</a:t>
            </a:r>
          </a:p>
          <a:p>
            <a:r>
              <a:rPr lang="en-US" dirty="0">
                <a:solidFill>
                  <a:srgbClr val="00067B"/>
                </a:solidFill>
              </a:rPr>
              <a:t>   sources of error in ice mass change (the other being</a:t>
            </a:r>
          </a:p>
          <a:p>
            <a:r>
              <a:rPr lang="en-US" dirty="0">
                <a:solidFill>
                  <a:srgbClr val="00067B"/>
                </a:solidFill>
              </a:rPr>
              <a:t>   leakage from adjacent water mass changes)</a:t>
            </a:r>
          </a:p>
          <a:p>
            <a:r>
              <a:rPr lang="en-US" dirty="0">
                <a:solidFill>
                  <a:srgbClr val="00067B"/>
                </a:solidFill>
              </a:rPr>
              <a:t>• Geoid over oceans and other large water bodies is well-</a:t>
            </a:r>
          </a:p>
          <a:p>
            <a:r>
              <a:rPr lang="en-US" dirty="0">
                <a:solidFill>
                  <a:srgbClr val="00067B"/>
                </a:solidFill>
              </a:rPr>
              <a:t>   determined by &gt;25 years of </a:t>
            </a:r>
            <a:r>
              <a:rPr lang="en-US" b="1" i="1" dirty="0">
                <a:solidFill>
                  <a:srgbClr val="0006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satellite laser altimetry</a:t>
            </a:r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and is also a dominant source of info about bathymetry</a:t>
            </a:r>
          </a:p>
          <a:p>
            <a:r>
              <a:rPr lang="en-US" dirty="0">
                <a:solidFill>
                  <a:srgbClr val="000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(with assumptions…)</a:t>
            </a:r>
            <a:endParaRPr lang="en-US" dirty="0">
              <a:solidFill>
                <a:srgbClr val="00067B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8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0F4B413-057B-AA07-B78A-EBA50C59D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761" y="164943"/>
            <a:ext cx="90524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This also has implications for the altimeter-height derived geoid…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A34BE-BF5D-9675-434B-B0F0F4777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749458"/>
            <a:ext cx="53213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49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Grav">
            <a:extLst>
              <a:ext uri="{FF2B5EF4-FFF2-40B4-BE49-F238E27FC236}">
                <a16:creationId xmlns:a16="http://schemas.microsoft.com/office/drawing/2014/main" id="{D6DF09EE-63A2-8FEF-F082-4C19C68D5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7" y="374650"/>
            <a:ext cx="4570413" cy="61087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oGrav">
            <a:extLst>
              <a:ext uri="{FF2B5EF4-FFF2-40B4-BE49-F238E27FC236}">
                <a16:creationId xmlns:a16="http://schemas.microsoft.com/office/drawing/2014/main" id="{2A494294-95C9-9EA0-1FC1-8C8CCA70D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84175"/>
            <a:ext cx="4554537" cy="608806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39C7BB-6BA7-F55F-9B7C-D2330B16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4625975"/>
            <a:ext cx="3178175" cy="542925"/>
          </a:xfrm>
          <a:prstGeom prst="rect">
            <a:avLst/>
          </a:prstGeom>
          <a:solidFill>
            <a:srgbClr val="C8C8C8"/>
          </a:solidFill>
          <a:ln w="25400">
            <a:solidFill>
              <a:srgbClr val="F405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955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Grav">
            <a:extLst>
              <a:ext uri="{FF2B5EF4-FFF2-40B4-BE49-F238E27FC236}">
                <a16:creationId xmlns:a16="http://schemas.microsoft.com/office/drawing/2014/main" id="{F60D3D8F-A033-4304-E562-7D898795F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58" y="384969"/>
            <a:ext cx="4554537" cy="608806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66962FC6-CAFA-1EB0-56E1-147337E0A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220" y="461169"/>
            <a:ext cx="4004622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>
                <a:solidFill>
                  <a:srgbClr val="00067B"/>
                </a:solidFill>
              </a:rPr>
              <a:t>Some applications take a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further step and calculate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a correction for mass that</a:t>
            </a:r>
          </a:p>
          <a:p>
            <a:pPr eaLnBrk="0" hangingPunct="0"/>
            <a:r>
              <a:rPr lang="en-US" dirty="0" err="1">
                <a:solidFill>
                  <a:srgbClr val="00067B"/>
                </a:solidFill>
              </a:rPr>
              <a:t>isostatically</a:t>
            </a:r>
            <a:r>
              <a:rPr lang="en-US" dirty="0">
                <a:solidFill>
                  <a:srgbClr val="00067B"/>
                </a:solidFill>
              </a:rPr>
              <a:t> compensates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topography…</a:t>
            </a:r>
          </a:p>
          <a:p>
            <a:pPr eaLnBrk="0" hangingPunct="0"/>
            <a:endParaRPr lang="en-US" dirty="0">
              <a:solidFill>
                <a:srgbClr val="00067B"/>
              </a:solidFill>
            </a:endParaRP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Implicitly assumes that all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loading is topographic mass</a:t>
            </a:r>
          </a:p>
          <a:p>
            <a:pPr eaLnBrk="0" hangingPunct="0"/>
            <a:r>
              <a:rPr lang="ja-JP" altLang="en-US">
                <a:solidFill>
                  <a:srgbClr val="00067B"/>
                </a:solidFill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piled on</a:t>
            </a:r>
            <a:r>
              <a:rPr lang="ja-JP" altLang="en-US">
                <a:solidFill>
                  <a:srgbClr val="00067B"/>
                </a:solidFill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 at the surface,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and also assumes a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lithospheric plate strength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(usually local isostasy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</a:t>
            </a:r>
            <a:endParaRPr lang="en-US" dirty="0">
              <a:solidFill>
                <a:srgbClr val="00067B"/>
              </a:solidFill>
            </a:endParaRP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no strength)</a:t>
            </a:r>
          </a:p>
          <a:p>
            <a:pPr eaLnBrk="0" hangingPunct="0"/>
            <a:endParaRPr lang="en-US" dirty="0">
              <a:solidFill>
                <a:srgbClr val="00067B"/>
              </a:solidFill>
            </a:endParaRP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Explicitly wrong– there are 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better ways to address this.</a:t>
            </a:r>
          </a:p>
        </p:txBody>
      </p:sp>
    </p:spTree>
    <p:extLst>
      <p:ext uri="{BB962C8B-B14F-4D97-AF65-F5344CB8AC3E}">
        <p14:creationId xmlns:p14="http://schemas.microsoft.com/office/powerpoint/2010/main" val="296099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EE24D22B-F970-BD49-8518-BE4A8D927220}"/>
              </a:ext>
            </a:extLst>
          </p:cNvPr>
          <p:cNvSpPr txBox="1"/>
          <p:nvPr/>
        </p:nvSpPr>
        <p:spPr>
          <a:xfrm>
            <a:off x="3627311" y="2644170"/>
            <a:ext cx="49373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b="1" dirty="0">
                <a:solidFill>
                  <a:srgbClr val="0006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This brings us to the </a:t>
            </a:r>
          </a:p>
          <a:p>
            <a:r>
              <a:rPr lang="en-US" sz="3200" b="1" i="1" dirty="0">
                <a:solidFill>
                  <a:srgbClr val="0006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Crustal Deformation</a:t>
            </a:r>
          </a:p>
          <a:p>
            <a:r>
              <a:rPr lang="en-US" sz="3200" b="1" dirty="0">
                <a:solidFill>
                  <a:srgbClr val="0006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part of the course!</a:t>
            </a:r>
          </a:p>
        </p:txBody>
      </p:sp>
    </p:spTree>
    <p:extLst>
      <p:ext uri="{BB962C8B-B14F-4D97-AF65-F5344CB8AC3E}">
        <p14:creationId xmlns:p14="http://schemas.microsoft.com/office/powerpoint/2010/main" val="242119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287B5F-8B55-7F76-B021-79ED706DA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96" y="803260"/>
            <a:ext cx="9046343" cy="5247354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46F9D42B-AA6E-024C-96B2-DD0B591CFB89}"/>
              </a:ext>
            </a:extLst>
          </p:cNvPr>
          <p:cNvSpPr txBox="1"/>
          <p:nvPr/>
        </p:nvSpPr>
        <p:spPr>
          <a:xfrm>
            <a:off x="1856847" y="224646"/>
            <a:ext cx="847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Note interannual variability is not just high-precipitation years!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4208A90-37B7-8044-A955-4BDFB0826AEA}"/>
              </a:ext>
            </a:extLst>
          </p:cNvPr>
          <p:cNvSpPr txBox="1"/>
          <p:nvPr/>
        </p:nvSpPr>
        <p:spPr>
          <a:xfrm>
            <a:off x="5497008" y="1028010"/>
            <a:ext cx="16241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GRACE</a:t>
            </a:r>
          </a:p>
          <a:p>
            <a:r>
              <a:rPr lang="en-US" dirty="0">
                <a:solidFill>
                  <a:srgbClr val="00067B"/>
                </a:solidFill>
              </a:rPr>
              <a:t>Greenland</a:t>
            </a:r>
          </a:p>
          <a:p>
            <a:r>
              <a:rPr lang="en-US" dirty="0">
                <a:solidFill>
                  <a:srgbClr val="00067B"/>
                </a:solidFill>
              </a:rPr>
              <a:t>Ice Mass</a:t>
            </a:r>
          </a:p>
          <a:p>
            <a:r>
              <a:rPr lang="en-US" dirty="0">
                <a:solidFill>
                  <a:srgbClr val="00067B"/>
                </a:solidFill>
              </a:rPr>
              <a:t>Change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CECEE6-9D17-6947-B384-D7F00FD63132}"/>
              </a:ext>
            </a:extLst>
          </p:cNvPr>
          <p:cNvSpPr/>
          <p:nvPr/>
        </p:nvSpPr>
        <p:spPr bwMode="auto">
          <a:xfrm>
            <a:off x="2586072" y="1019066"/>
            <a:ext cx="2519801" cy="4206077"/>
          </a:xfrm>
          <a:prstGeom prst="rect">
            <a:avLst/>
          </a:prstGeom>
          <a:solidFill>
            <a:schemeClr val="accent2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58FF207-BEDB-4549-878A-C0DB0090FE29}"/>
              </a:ext>
            </a:extLst>
          </p:cNvPr>
          <p:cNvSpPr txBox="1"/>
          <p:nvPr/>
        </p:nvSpPr>
        <p:spPr>
          <a:xfrm>
            <a:off x="2509709" y="260441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/>
              <a:t>(Jacob et al. time frame)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11F11C5-6861-D343-8FDE-E48E8A11B701}"/>
              </a:ext>
            </a:extLst>
          </p:cNvPr>
          <p:cNvSpPr txBox="1"/>
          <p:nvPr/>
        </p:nvSpPr>
        <p:spPr>
          <a:xfrm>
            <a:off x="7479885" y="5532152"/>
            <a:ext cx="28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From </a:t>
            </a:r>
            <a:r>
              <a:rPr lang="en-US" dirty="0" err="1">
                <a:solidFill>
                  <a:srgbClr val="00067B"/>
                </a:solidFill>
              </a:rPr>
              <a:t>polarportal.dk</a:t>
            </a:r>
            <a:endParaRPr lang="en-US" dirty="0">
              <a:solidFill>
                <a:srgbClr val="00067B"/>
              </a:solidFill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D227B0E-F997-3D42-9FBA-92EE67B66B00}"/>
              </a:ext>
            </a:extLst>
          </p:cNvPr>
          <p:cNvSpPr txBox="1"/>
          <p:nvPr/>
        </p:nvSpPr>
        <p:spPr>
          <a:xfrm>
            <a:off x="1175043" y="6124418"/>
            <a:ext cx="9841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Still ~235 km</a:t>
            </a:r>
            <a:r>
              <a:rPr lang="en-US" baseline="30000" dirty="0">
                <a:solidFill>
                  <a:srgbClr val="00067B"/>
                </a:solidFill>
              </a:rPr>
              <a:t>3</a:t>
            </a:r>
            <a:r>
              <a:rPr lang="en-US" dirty="0">
                <a:solidFill>
                  <a:srgbClr val="00067B"/>
                </a:solidFill>
              </a:rPr>
              <a:t> </a:t>
            </a:r>
            <a:r>
              <a:rPr lang="en-US" dirty="0" err="1">
                <a:solidFill>
                  <a:srgbClr val="00067B"/>
                </a:solidFill>
              </a:rPr>
              <a:t>yr</a:t>
            </a:r>
            <a:r>
              <a:rPr lang="en-US" baseline="30000" dirty="0">
                <a:solidFill>
                  <a:srgbClr val="00067B"/>
                </a:solidFill>
              </a:rPr>
              <a:t> -1</a:t>
            </a:r>
            <a:r>
              <a:rPr lang="en-US" dirty="0">
                <a:solidFill>
                  <a:srgbClr val="00067B"/>
                </a:solidFill>
              </a:rPr>
              <a:t> for this period, only slightly more than Jacob et al…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991EB9C-3ACE-E44C-A72C-E916656DFE66}"/>
              </a:ext>
            </a:extLst>
          </p:cNvPr>
          <p:cNvSpPr/>
          <p:nvPr/>
        </p:nvSpPr>
        <p:spPr bwMode="auto">
          <a:xfrm>
            <a:off x="2586072" y="1032114"/>
            <a:ext cx="4217973" cy="3874977"/>
          </a:xfrm>
          <a:custGeom>
            <a:avLst/>
            <a:gdLst>
              <a:gd name="connsiteX0" fmla="*/ 0 w 4884374"/>
              <a:gd name="connsiteY0" fmla="*/ 0 h 3748472"/>
              <a:gd name="connsiteX1" fmla="*/ 272616 w 4884374"/>
              <a:gd name="connsiteY1" fmla="*/ 113590 h 3748472"/>
              <a:gd name="connsiteX2" fmla="*/ 636104 w 4884374"/>
              <a:gd name="connsiteY2" fmla="*/ 249898 h 3748472"/>
              <a:gd name="connsiteX3" fmla="*/ 1022311 w 4884374"/>
              <a:gd name="connsiteY3" fmla="*/ 425963 h 3748472"/>
              <a:gd name="connsiteX4" fmla="*/ 1397158 w 4884374"/>
              <a:gd name="connsiteY4" fmla="*/ 613386 h 3748472"/>
              <a:gd name="connsiteX5" fmla="*/ 1692492 w 4884374"/>
              <a:gd name="connsiteY5" fmla="*/ 749695 h 3748472"/>
              <a:gd name="connsiteX6" fmla="*/ 2061660 w 4884374"/>
              <a:gd name="connsiteY6" fmla="*/ 942798 h 3748472"/>
              <a:gd name="connsiteX7" fmla="*/ 2419468 w 4884374"/>
              <a:gd name="connsiteY7" fmla="*/ 1147260 h 3748472"/>
              <a:gd name="connsiteX8" fmla="*/ 2788636 w 4884374"/>
              <a:gd name="connsiteY8" fmla="*/ 1334683 h 3748472"/>
              <a:gd name="connsiteX9" fmla="*/ 3118047 w 4884374"/>
              <a:gd name="connsiteY9" fmla="*/ 1612979 h 3748472"/>
              <a:gd name="connsiteX10" fmla="*/ 3532651 w 4884374"/>
              <a:gd name="connsiteY10" fmla="*/ 1993506 h 3748472"/>
              <a:gd name="connsiteX11" fmla="*/ 3862062 w 4884374"/>
              <a:gd name="connsiteY11" fmla="*/ 2334276 h 3748472"/>
              <a:gd name="connsiteX12" fmla="*/ 4123319 w 4884374"/>
              <a:gd name="connsiteY12" fmla="*/ 2663687 h 3748472"/>
              <a:gd name="connsiteX13" fmla="*/ 4759424 w 4884374"/>
              <a:gd name="connsiteY13" fmla="*/ 3555369 h 3748472"/>
              <a:gd name="connsiteX14" fmla="*/ 4884373 w 4884374"/>
              <a:gd name="connsiteY14" fmla="*/ 3748472 h 3748472"/>
              <a:gd name="connsiteX15" fmla="*/ 4884373 w 4884374"/>
              <a:gd name="connsiteY15" fmla="*/ 3748472 h 374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84374" h="3748472">
                <a:moveTo>
                  <a:pt x="0" y="0"/>
                </a:moveTo>
                <a:cubicBezTo>
                  <a:pt x="83299" y="35970"/>
                  <a:pt x="166599" y="71940"/>
                  <a:pt x="272616" y="113590"/>
                </a:cubicBezTo>
                <a:cubicBezTo>
                  <a:pt x="378633" y="155240"/>
                  <a:pt x="511155" y="197836"/>
                  <a:pt x="636104" y="249898"/>
                </a:cubicBezTo>
                <a:cubicBezTo>
                  <a:pt x="761053" y="301960"/>
                  <a:pt x="895469" y="365382"/>
                  <a:pt x="1022311" y="425963"/>
                </a:cubicBezTo>
                <a:cubicBezTo>
                  <a:pt x="1149153" y="486544"/>
                  <a:pt x="1285461" y="559431"/>
                  <a:pt x="1397158" y="613386"/>
                </a:cubicBezTo>
                <a:cubicBezTo>
                  <a:pt x="1508855" y="667341"/>
                  <a:pt x="1581742" y="694793"/>
                  <a:pt x="1692492" y="749695"/>
                </a:cubicBezTo>
                <a:cubicBezTo>
                  <a:pt x="1803242" y="804597"/>
                  <a:pt x="1940497" y="876537"/>
                  <a:pt x="2061660" y="942798"/>
                </a:cubicBezTo>
                <a:cubicBezTo>
                  <a:pt x="2182823" y="1009059"/>
                  <a:pt x="2298305" y="1081946"/>
                  <a:pt x="2419468" y="1147260"/>
                </a:cubicBezTo>
                <a:cubicBezTo>
                  <a:pt x="2540631" y="1212574"/>
                  <a:pt x="2672206" y="1257063"/>
                  <a:pt x="2788636" y="1334683"/>
                </a:cubicBezTo>
                <a:cubicBezTo>
                  <a:pt x="2905066" y="1412303"/>
                  <a:pt x="2994044" y="1503175"/>
                  <a:pt x="3118047" y="1612979"/>
                </a:cubicBezTo>
                <a:cubicBezTo>
                  <a:pt x="3242050" y="1722783"/>
                  <a:pt x="3408649" y="1873290"/>
                  <a:pt x="3532651" y="1993506"/>
                </a:cubicBezTo>
                <a:cubicBezTo>
                  <a:pt x="3656653" y="2113722"/>
                  <a:pt x="3763617" y="2222579"/>
                  <a:pt x="3862062" y="2334276"/>
                </a:cubicBezTo>
                <a:cubicBezTo>
                  <a:pt x="3960507" y="2445973"/>
                  <a:pt x="3973759" y="2460172"/>
                  <a:pt x="4123319" y="2663687"/>
                </a:cubicBezTo>
                <a:cubicBezTo>
                  <a:pt x="4272879" y="2867202"/>
                  <a:pt x="4632582" y="3374571"/>
                  <a:pt x="4759424" y="3555369"/>
                </a:cubicBezTo>
                <a:cubicBezTo>
                  <a:pt x="4886266" y="3736167"/>
                  <a:pt x="4884373" y="3748472"/>
                  <a:pt x="4884373" y="3748472"/>
                </a:cubicBezTo>
                <a:lnTo>
                  <a:pt x="4884373" y="37484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2EE59EA-ECC6-8E4D-B581-8C99A3C9D0D9}"/>
              </a:ext>
            </a:extLst>
          </p:cNvPr>
          <p:cNvSpPr/>
          <p:nvPr/>
        </p:nvSpPr>
        <p:spPr bwMode="auto">
          <a:xfrm>
            <a:off x="5945695" y="3481535"/>
            <a:ext cx="864030" cy="1425556"/>
          </a:xfrm>
          <a:custGeom>
            <a:avLst/>
            <a:gdLst>
              <a:gd name="connsiteX0" fmla="*/ 0 w 942798"/>
              <a:gd name="connsiteY0" fmla="*/ 0 h 1317645"/>
              <a:gd name="connsiteX1" fmla="*/ 283975 w 942798"/>
              <a:gd name="connsiteY1" fmla="*/ 386206 h 1317645"/>
              <a:gd name="connsiteX2" fmla="*/ 556592 w 942798"/>
              <a:gd name="connsiteY2" fmla="*/ 761053 h 1317645"/>
              <a:gd name="connsiteX3" fmla="*/ 812169 w 942798"/>
              <a:gd name="connsiteY3" fmla="*/ 1124542 h 1317645"/>
              <a:gd name="connsiteX4" fmla="*/ 942798 w 942798"/>
              <a:gd name="connsiteY4" fmla="*/ 1317645 h 131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798" h="1317645">
                <a:moveTo>
                  <a:pt x="0" y="0"/>
                </a:moveTo>
                <a:lnTo>
                  <a:pt x="283975" y="386206"/>
                </a:lnTo>
                <a:cubicBezTo>
                  <a:pt x="376740" y="513048"/>
                  <a:pt x="468560" y="637997"/>
                  <a:pt x="556592" y="761053"/>
                </a:cubicBezTo>
                <a:cubicBezTo>
                  <a:pt x="644624" y="884109"/>
                  <a:pt x="747801" y="1031777"/>
                  <a:pt x="812169" y="1124542"/>
                </a:cubicBezTo>
                <a:cubicBezTo>
                  <a:pt x="876537" y="1217307"/>
                  <a:pt x="909667" y="1267476"/>
                  <a:pt x="942798" y="1317645"/>
                </a:cubicBezTo>
              </a:path>
            </a:pathLst>
          </a:custGeom>
          <a:noFill/>
          <a:ln w="571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F4526E40-BAB0-044C-AF0F-328802A499E9}"/>
              </a:ext>
            </a:extLst>
          </p:cNvPr>
          <p:cNvSpPr txBox="1"/>
          <p:nvPr/>
        </p:nvSpPr>
        <p:spPr>
          <a:xfrm>
            <a:off x="4438389" y="3609918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800" dirty="0">
                <a:solidFill>
                  <a:srgbClr val="FF0000"/>
                </a:solidFill>
              </a:rPr>
              <a:t>(Papers after    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</a:rPr>
              <a:t>2012 melt  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</a:rPr>
              <a:t>season)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8B5052-E2C6-2C0D-7EB0-BB00FA976FA4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2586072" y="1032114"/>
            <a:ext cx="6586326" cy="374579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25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>
            <a:extLst>
              <a:ext uri="{FF2B5EF4-FFF2-40B4-BE49-F238E27FC236}">
                <a16:creationId xmlns:a16="http://schemas.microsoft.com/office/drawing/2014/main" id="{E2E6B47B-EB0E-51BE-1E20-59864EC18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987" y="263476"/>
            <a:ext cx="70839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Both terrestrial and satellite measurements require</a:t>
            </a:r>
          </a:p>
          <a:p>
            <a:r>
              <a:rPr lang="en-US" i="1" dirty="0">
                <a:solidFill>
                  <a:srgbClr val="F40503"/>
                </a:solidFill>
                <a:latin typeface="Arial Black" charset="0"/>
              </a:rPr>
              <a:t>corrections:</a:t>
            </a:r>
            <a:endParaRPr lang="en-US" dirty="0"/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2265269A-3D24-93BB-093A-23E535B2D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2" y="1608731"/>
            <a:ext cx="1127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Recall:</a:t>
            </a:r>
            <a:endParaRPr lang="en-US" dirty="0">
              <a:solidFill>
                <a:srgbClr val="00067B"/>
              </a:solidFill>
              <a:sym typeface="Symbol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7D6E035-3BDD-E822-7EF9-75F4B4546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99" y="1227731"/>
            <a:ext cx="1892300" cy="1152525"/>
          </a:xfrm>
          <a:prstGeom prst="rect">
            <a:avLst/>
          </a:prstGeom>
          <a:solidFill>
            <a:srgbClr val="C8C8C8"/>
          </a:solidFill>
          <a:ln w="25400">
            <a:solidFill>
              <a:srgbClr val="F405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F1521C66-C9B9-EF5C-761D-D00E983018D3}"/>
              </a:ext>
            </a:extLst>
          </p:cNvPr>
          <p:cNvSpPr>
            <a:spLocks/>
          </p:cNvSpPr>
          <p:nvPr/>
        </p:nvSpPr>
        <p:spPr bwMode="auto">
          <a:xfrm>
            <a:off x="2365374" y="2156419"/>
            <a:ext cx="7467600" cy="1747837"/>
          </a:xfrm>
          <a:custGeom>
            <a:avLst/>
            <a:gdLst>
              <a:gd name="T0" fmla="*/ 192 w 4704"/>
              <a:gd name="T1" fmla="*/ 477 h 1101"/>
              <a:gd name="T2" fmla="*/ 341 w 4704"/>
              <a:gd name="T3" fmla="*/ 363 h 1101"/>
              <a:gd name="T4" fmla="*/ 435 w 4704"/>
              <a:gd name="T5" fmla="*/ 313 h 1101"/>
              <a:gd name="T6" fmla="*/ 710 w 4704"/>
              <a:gd name="T7" fmla="*/ 275 h 1101"/>
              <a:gd name="T8" fmla="*/ 891 w 4704"/>
              <a:gd name="T9" fmla="*/ 225 h 1101"/>
              <a:gd name="T10" fmla="*/ 991 w 4704"/>
              <a:gd name="T11" fmla="*/ 169 h 1101"/>
              <a:gd name="T12" fmla="*/ 1203 w 4704"/>
              <a:gd name="T13" fmla="*/ 25 h 1101"/>
              <a:gd name="T14" fmla="*/ 1260 w 4704"/>
              <a:gd name="T15" fmla="*/ 25 h 1101"/>
              <a:gd name="T16" fmla="*/ 1391 w 4704"/>
              <a:gd name="T17" fmla="*/ 0 h 1101"/>
              <a:gd name="T18" fmla="*/ 1478 w 4704"/>
              <a:gd name="T19" fmla="*/ 0 h 1101"/>
              <a:gd name="T20" fmla="*/ 1666 w 4704"/>
              <a:gd name="T21" fmla="*/ 82 h 1101"/>
              <a:gd name="T22" fmla="*/ 1828 w 4704"/>
              <a:gd name="T23" fmla="*/ 75 h 1101"/>
              <a:gd name="T24" fmla="*/ 1891 w 4704"/>
              <a:gd name="T25" fmla="*/ 50 h 1101"/>
              <a:gd name="T26" fmla="*/ 2041 w 4704"/>
              <a:gd name="T27" fmla="*/ 69 h 1101"/>
              <a:gd name="T28" fmla="*/ 2103 w 4704"/>
              <a:gd name="T29" fmla="*/ 169 h 1101"/>
              <a:gd name="T30" fmla="*/ 2185 w 4704"/>
              <a:gd name="T31" fmla="*/ 200 h 1101"/>
              <a:gd name="T32" fmla="*/ 2285 w 4704"/>
              <a:gd name="T33" fmla="*/ 244 h 1101"/>
              <a:gd name="T34" fmla="*/ 2403 w 4704"/>
              <a:gd name="T35" fmla="*/ 313 h 1101"/>
              <a:gd name="T36" fmla="*/ 2616 w 4704"/>
              <a:gd name="T37" fmla="*/ 407 h 1101"/>
              <a:gd name="T38" fmla="*/ 2816 w 4704"/>
              <a:gd name="T39" fmla="*/ 432 h 1101"/>
              <a:gd name="T40" fmla="*/ 2991 w 4704"/>
              <a:gd name="T41" fmla="*/ 494 h 1101"/>
              <a:gd name="T42" fmla="*/ 3203 w 4704"/>
              <a:gd name="T43" fmla="*/ 582 h 1101"/>
              <a:gd name="T44" fmla="*/ 3297 w 4704"/>
              <a:gd name="T45" fmla="*/ 638 h 1101"/>
              <a:gd name="T46" fmla="*/ 3541 w 4704"/>
              <a:gd name="T47" fmla="*/ 688 h 1101"/>
              <a:gd name="T48" fmla="*/ 3722 w 4704"/>
              <a:gd name="T49" fmla="*/ 732 h 1101"/>
              <a:gd name="T50" fmla="*/ 4091 w 4704"/>
              <a:gd name="T51" fmla="*/ 800 h 1101"/>
              <a:gd name="T52" fmla="*/ 4203 w 4704"/>
              <a:gd name="T53" fmla="*/ 844 h 1101"/>
              <a:gd name="T54" fmla="*/ 4416 w 4704"/>
              <a:gd name="T55" fmla="*/ 869 h 1101"/>
              <a:gd name="T56" fmla="*/ 4572 w 4704"/>
              <a:gd name="T57" fmla="*/ 913 h 1101"/>
              <a:gd name="T58" fmla="*/ 4703 w 4704"/>
              <a:gd name="T59" fmla="*/ 932 h 1101"/>
              <a:gd name="T60" fmla="*/ 4704 w 4704"/>
              <a:gd name="T61" fmla="*/ 1101 h 1101"/>
              <a:gd name="T62" fmla="*/ 0 w 4704"/>
              <a:gd name="T63" fmla="*/ 1101 h 1101"/>
              <a:gd name="T64" fmla="*/ 10 w 4704"/>
              <a:gd name="T65" fmla="*/ 594 h 1101"/>
              <a:gd name="T66" fmla="*/ 116 w 4704"/>
              <a:gd name="T67" fmla="*/ 550 h 1101"/>
              <a:gd name="T68" fmla="*/ 192 w 4704"/>
              <a:gd name="T69" fmla="*/ 477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04" h="1101">
                <a:moveTo>
                  <a:pt x="192" y="477"/>
                </a:moveTo>
                <a:lnTo>
                  <a:pt x="341" y="363"/>
                </a:lnTo>
                <a:lnTo>
                  <a:pt x="435" y="313"/>
                </a:lnTo>
                <a:lnTo>
                  <a:pt x="710" y="275"/>
                </a:lnTo>
                <a:lnTo>
                  <a:pt x="891" y="225"/>
                </a:lnTo>
                <a:lnTo>
                  <a:pt x="991" y="169"/>
                </a:lnTo>
                <a:lnTo>
                  <a:pt x="1203" y="25"/>
                </a:lnTo>
                <a:lnTo>
                  <a:pt x="1260" y="25"/>
                </a:lnTo>
                <a:lnTo>
                  <a:pt x="1391" y="0"/>
                </a:lnTo>
                <a:lnTo>
                  <a:pt x="1478" y="0"/>
                </a:lnTo>
                <a:lnTo>
                  <a:pt x="1666" y="82"/>
                </a:lnTo>
                <a:cubicBezTo>
                  <a:pt x="1826" y="88"/>
                  <a:pt x="1800" y="135"/>
                  <a:pt x="1828" y="75"/>
                </a:cubicBezTo>
                <a:lnTo>
                  <a:pt x="1891" y="50"/>
                </a:lnTo>
                <a:lnTo>
                  <a:pt x="2041" y="69"/>
                </a:lnTo>
                <a:lnTo>
                  <a:pt x="2103" y="169"/>
                </a:lnTo>
                <a:lnTo>
                  <a:pt x="2185" y="200"/>
                </a:lnTo>
                <a:lnTo>
                  <a:pt x="2285" y="244"/>
                </a:lnTo>
                <a:lnTo>
                  <a:pt x="2403" y="313"/>
                </a:lnTo>
                <a:lnTo>
                  <a:pt x="2616" y="407"/>
                </a:lnTo>
                <a:lnTo>
                  <a:pt x="2816" y="432"/>
                </a:lnTo>
                <a:lnTo>
                  <a:pt x="2991" y="494"/>
                </a:lnTo>
                <a:lnTo>
                  <a:pt x="3203" y="582"/>
                </a:lnTo>
                <a:lnTo>
                  <a:pt x="3297" y="638"/>
                </a:lnTo>
                <a:lnTo>
                  <a:pt x="3541" y="688"/>
                </a:lnTo>
                <a:lnTo>
                  <a:pt x="3722" y="732"/>
                </a:lnTo>
                <a:lnTo>
                  <a:pt x="4091" y="800"/>
                </a:lnTo>
                <a:lnTo>
                  <a:pt x="4203" y="844"/>
                </a:lnTo>
                <a:lnTo>
                  <a:pt x="4416" y="869"/>
                </a:lnTo>
                <a:lnTo>
                  <a:pt x="4572" y="913"/>
                </a:lnTo>
                <a:lnTo>
                  <a:pt x="4703" y="932"/>
                </a:lnTo>
                <a:lnTo>
                  <a:pt x="4704" y="1101"/>
                </a:lnTo>
                <a:lnTo>
                  <a:pt x="0" y="1101"/>
                </a:lnTo>
                <a:lnTo>
                  <a:pt x="10" y="594"/>
                </a:lnTo>
                <a:lnTo>
                  <a:pt x="116" y="550"/>
                </a:lnTo>
                <a:lnTo>
                  <a:pt x="192" y="477"/>
                </a:lnTo>
                <a:close/>
              </a:path>
            </a:pathLst>
          </a:custGeom>
          <a:solidFill>
            <a:srgbClr val="A1020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CAA58DE3-AABF-9C6E-BE4C-66B940830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987" y="4286201"/>
            <a:ext cx="870988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Terrestrial measurement means setting a gravimeter down on</a:t>
            </a:r>
          </a:p>
          <a:p>
            <a:r>
              <a:rPr lang="en-US" dirty="0">
                <a:solidFill>
                  <a:srgbClr val="00067B"/>
                </a:solidFill>
              </a:rPr>
              <a:t>the Earth</a:t>
            </a:r>
            <a:r>
              <a:rPr lang="en-US" dirty="0">
                <a:solidFill>
                  <a:srgbClr val="00067B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67B"/>
                </a:solidFill>
              </a:rPr>
              <a:t>s surface; satellites are at various altitudes… So</a:t>
            </a:r>
          </a:p>
          <a:p>
            <a:r>
              <a:rPr lang="en-US" dirty="0">
                <a:solidFill>
                  <a:srgbClr val="00067B"/>
                </a:solidFill>
              </a:rPr>
              <a:t>the measurements include effects from differing distances to</a:t>
            </a:r>
          </a:p>
          <a:p>
            <a:r>
              <a:rPr lang="en-US" dirty="0">
                <a:solidFill>
                  <a:srgbClr val="00067B"/>
                </a:solidFill>
              </a:rPr>
              <a:t>Earth</a:t>
            </a:r>
            <a:r>
              <a:rPr lang="en-US" dirty="0">
                <a:solidFill>
                  <a:srgbClr val="00067B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67B"/>
                </a:solidFill>
              </a:rPr>
              <a:t>s center of mass, mass attraction of (known) topography,</a:t>
            </a:r>
          </a:p>
          <a:p>
            <a:r>
              <a:rPr lang="en-US" dirty="0">
                <a:solidFill>
                  <a:srgbClr val="00067B"/>
                </a:solidFill>
              </a:rPr>
              <a:t>and mass attractions of (unknown) interior density… Generally</a:t>
            </a:r>
          </a:p>
          <a:p>
            <a:r>
              <a:rPr lang="en-US" dirty="0">
                <a:solidFill>
                  <a:srgbClr val="00067B"/>
                </a:solidFill>
              </a:rPr>
              <a:t>we are only interested in the last so correct for the other stuff.</a:t>
            </a:r>
          </a:p>
        </p:txBody>
      </p:sp>
    </p:spTree>
    <p:extLst>
      <p:ext uri="{BB962C8B-B14F-4D97-AF65-F5344CB8AC3E}">
        <p14:creationId xmlns:p14="http://schemas.microsoft.com/office/powerpoint/2010/main" val="239085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8D242DC3-9FED-75C6-D305-57867FD65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662" y="1025833"/>
            <a:ext cx="771667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 dirty="0">
                <a:solidFill>
                  <a:srgbClr val="00067B"/>
                </a:solidFill>
                <a:latin typeface="Arial Black" charset="0"/>
                <a:cs typeface="ＭＳ Ｐゴシック" charset="0"/>
              </a:rPr>
              <a:t>Corrections include:</a:t>
            </a:r>
          </a:p>
          <a:p>
            <a:pPr eaLnBrk="0" hangingPunct="0"/>
            <a:endParaRPr lang="en-US" dirty="0">
              <a:solidFill>
                <a:srgbClr val="00067B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067B"/>
                </a:solidFill>
                <a:cs typeface="Lucida Grande" charset="0"/>
              </a:rPr>
              <a:t>•</a:t>
            </a:r>
            <a:r>
              <a:rPr lang="en-US" dirty="0">
                <a:solidFill>
                  <a:srgbClr val="00067B"/>
                </a:solidFill>
              </a:rPr>
              <a:t> Tidal attractions from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   nearby sun/moon/planets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   (dominated by distance to moon, sun, Jupiter)</a:t>
            </a:r>
          </a:p>
          <a:p>
            <a:pPr eaLnBrk="0" hangingPunct="0"/>
            <a:endParaRPr lang="en-US" dirty="0">
              <a:solidFill>
                <a:srgbClr val="00067B"/>
              </a:solidFill>
            </a:endParaRPr>
          </a:p>
          <a:p>
            <a:pPr eaLnBrk="0" hangingPunct="0"/>
            <a:r>
              <a:rPr lang="en-US" dirty="0">
                <a:solidFill>
                  <a:srgbClr val="00067B"/>
                </a:solidFill>
                <a:cs typeface="Lucida Grande" charset="0"/>
              </a:rPr>
              <a:t>• Associated solid Earth tidal deformation</a:t>
            </a:r>
            <a:endParaRPr lang="en-US" dirty="0">
              <a:solidFill>
                <a:srgbClr val="00067B"/>
              </a:solidFill>
            </a:endParaRPr>
          </a:p>
          <a:p>
            <a:pPr eaLnBrk="0" hangingPunct="0"/>
            <a:endParaRPr lang="en-US" dirty="0">
              <a:solidFill>
                <a:srgbClr val="00067B"/>
              </a:solidFill>
            </a:endParaRPr>
          </a:p>
          <a:p>
            <a:pPr eaLnBrk="0" hangingPunct="0"/>
            <a:r>
              <a:rPr lang="en-US" dirty="0">
                <a:solidFill>
                  <a:srgbClr val="00067B"/>
                </a:solidFill>
                <a:cs typeface="Lucida Grande" charset="0"/>
              </a:rPr>
              <a:t>• Mass of atmosphere above (related to atmospheric 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  <a:cs typeface="Lucida Grande" charset="0"/>
              </a:rPr>
              <a:t>   pressure)</a:t>
            </a:r>
          </a:p>
          <a:p>
            <a:pPr eaLnBrk="0" hangingPunct="0"/>
            <a:endParaRPr lang="en-US" dirty="0">
              <a:solidFill>
                <a:srgbClr val="00067B"/>
              </a:solidFill>
              <a:cs typeface="Lucida Grande" charset="0"/>
            </a:endParaRPr>
          </a:p>
          <a:p>
            <a:pPr eaLnBrk="0" hangingPunct="0"/>
            <a:r>
              <a:rPr lang="en-US" dirty="0">
                <a:solidFill>
                  <a:srgbClr val="00067B"/>
                </a:solidFill>
                <a:cs typeface="Lucida Grande" charset="0"/>
              </a:rPr>
              <a:t>For these corrections, record time of measurement and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  <a:cs typeface="Lucida Grande" charset="0"/>
              </a:rPr>
              <a:t>   atmospheric pressure.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B9E7E9-6190-3062-9145-DB1033B03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938520"/>
            <a:ext cx="1600200" cy="974725"/>
          </a:xfrm>
          <a:prstGeom prst="rect">
            <a:avLst/>
          </a:prstGeom>
          <a:solidFill>
            <a:srgbClr val="C8C8C8"/>
          </a:solidFill>
          <a:ln w="25400">
            <a:solidFill>
              <a:srgbClr val="F405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48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F3AA1C38-1394-B6CD-382E-1A8A62ABF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068" y="296863"/>
            <a:ext cx="38463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 dirty="0">
                <a:solidFill>
                  <a:srgbClr val="00067B"/>
                </a:solidFill>
                <a:latin typeface="Arial Black" charset="0"/>
                <a:cs typeface="ＭＳ Ｐゴシック" charset="0"/>
              </a:rPr>
              <a:t>Corrections include: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  <a:cs typeface="Lucida Grande" charset="0"/>
              </a:rPr>
              <a:t>•</a:t>
            </a:r>
            <a:r>
              <a:rPr lang="en-US" dirty="0">
                <a:solidFill>
                  <a:srgbClr val="00067B"/>
                </a:solidFill>
              </a:rPr>
              <a:t> Earth</a:t>
            </a:r>
            <a:r>
              <a:rPr lang="en-US" dirty="0">
                <a:solidFill>
                  <a:srgbClr val="00067B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67B"/>
                </a:solidFill>
              </a:rPr>
              <a:t>s </a:t>
            </a:r>
            <a:r>
              <a:rPr lang="en-US" dirty="0" err="1">
                <a:solidFill>
                  <a:srgbClr val="00067B"/>
                </a:solidFill>
              </a:rPr>
              <a:t>ellipticity</a:t>
            </a:r>
            <a:r>
              <a:rPr lang="en-US" dirty="0">
                <a:solidFill>
                  <a:srgbClr val="00067B"/>
                </a:solidFill>
              </a:rPr>
              <a:t> and spin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8E11441-C3FF-8631-53A3-CF91A70DE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268" y="1781175"/>
            <a:ext cx="3810000" cy="3276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07A20504-F0BA-DA59-7A81-F5618BCF98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5743" y="1209675"/>
            <a:ext cx="9525" cy="4291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DE1350-B49B-7B70-75E5-26915A9A3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168" y="3381375"/>
            <a:ext cx="76200" cy="76200"/>
          </a:xfrm>
          <a:prstGeom prst="ellipse">
            <a:avLst/>
          </a:prstGeom>
          <a:solidFill>
            <a:srgbClr val="FF01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C5FE56-F0BB-72FA-9A7D-6D8CAEAB6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93" y="133350"/>
            <a:ext cx="1600200" cy="974725"/>
          </a:xfrm>
          <a:prstGeom prst="rect">
            <a:avLst/>
          </a:prstGeom>
          <a:solidFill>
            <a:srgbClr val="C8C8C8"/>
          </a:solidFill>
          <a:ln w="25400">
            <a:solidFill>
              <a:srgbClr val="F405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Line 8">
            <a:extLst>
              <a:ext uri="{FF2B5EF4-FFF2-40B4-BE49-F238E27FC236}">
                <a16:creationId xmlns:a16="http://schemas.microsoft.com/office/drawing/2014/main" id="{90A72F4A-FDFC-A447-69CE-16F93C1325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3681" y="3416300"/>
            <a:ext cx="1905000" cy="0"/>
          </a:xfrm>
          <a:prstGeom prst="line">
            <a:avLst/>
          </a:prstGeom>
          <a:noFill/>
          <a:ln w="38100">
            <a:solidFill>
              <a:srgbClr val="0003D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D21B81F9-5027-0B71-D6FF-0F1E1AC02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868" y="3038475"/>
            <a:ext cx="1366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00067B"/>
                </a:solidFill>
              </a:rPr>
              <a:t>6378 km</a:t>
            </a: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257D7292-5002-C04D-EB7F-1782071C9A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3681" y="1758950"/>
            <a:ext cx="0" cy="1647825"/>
          </a:xfrm>
          <a:prstGeom prst="line">
            <a:avLst/>
          </a:prstGeom>
          <a:noFill/>
          <a:ln w="38100">
            <a:solidFill>
              <a:srgbClr val="0003D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55026A68-7B7E-74A8-3822-E2E186ECEBF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389828" y="2340918"/>
            <a:ext cx="1366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00067B"/>
                </a:solidFill>
              </a:rPr>
              <a:t>6356 km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4CF368B4-8471-BACA-39E8-0330107CC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793" y="1198563"/>
            <a:ext cx="407325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Distance</a:t>
            </a:r>
            <a:r>
              <a:rPr lang="en-US" dirty="0"/>
              <a:t> 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from Earth</a:t>
            </a:r>
            <a:r>
              <a:rPr lang="en-US" dirty="0">
                <a:solidFill>
                  <a:srgbClr val="00067B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67B"/>
                </a:solidFill>
              </a:rPr>
              <a:t>s </a:t>
            </a:r>
          </a:p>
          <a:p>
            <a:r>
              <a:rPr lang="en-US" dirty="0">
                <a:solidFill>
                  <a:srgbClr val="00067B"/>
                </a:solidFill>
              </a:rPr>
              <a:t>center of mass is a function</a:t>
            </a:r>
          </a:p>
          <a:p>
            <a:r>
              <a:rPr lang="en-US" dirty="0">
                <a:solidFill>
                  <a:srgbClr val="00067B"/>
                </a:solidFill>
              </a:rPr>
              <a:t>of latitude, so we subtract</a:t>
            </a:r>
          </a:p>
          <a:p>
            <a:r>
              <a:rPr lang="en-US" dirty="0">
                <a:solidFill>
                  <a:srgbClr val="00067B"/>
                </a:solidFill>
              </a:rPr>
              <a:t>gravity at a specified</a:t>
            </a:r>
          </a:p>
          <a:p>
            <a:r>
              <a:rPr lang="en-US" i="1" dirty="0">
                <a:solidFill>
                  <a:srgbClr val="F40503"/>
                </a:solidFill>
                <a:latin typeface="Arial Black" charset="0"/>
              </a:rPr>
              <a:t>ellipsoidal height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from </a:t>
            </a:r>
          </a:p>
          <a:p>
            <a:r>
              <a:rPr lang="en-US" dirty="0">
                <a:solidFill>
                  <a:srgbClr val="00067B"/>
                </a:solidFill>
              </a:rPr>
              <a:t>total.</a:t>
            </a:r>
          </a:p>
          <a:p>
            <a:endParaRPr lang="en-US" sz="600" dirty="0">
              <a:solidFill>
                <a:srgbClr val="00067B"/>
              </a:solidFill>
            </a:endParaRP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Earth’s rotation</a:t>
            </a:r>
            <a:r>
              <a:rPr lang="en-US" dirty="0">
                <a:solidFill>
                  <a:srgbClr val="00067B"/>
                </a:solidFill>
              </a:rPr>
              <a:t> induces </a:t>
            </a:r>
          </a:p>
          <a:p>
            <a:r>
              <a:rPr lang="en-US" dirty="0">
                <a:solidFill>
                  <a:srgbClr val="00067B"/>
                </a:solidFill>
              </a:rPr>
              <a:t>an outward (centrifugal) </a:t>
            </a:r>
          </a:p>
          <a:p>
            <a:r>
              <a:rPr lang="en-US" dirty="0">
                <a:solidFill>
                  <a:srgbClr val="00067B"/>
                </a:solidFill>
              </a:rPr>
              <a:t>acceleration as a function of</a:t>
            </a:r>
          </a:p>
          <a:p>
            <a:r>
              <a:rPr lang="en-US" dirty="0">
                <a:solidFill>
                  <a:srgbClr val="00067B"/>
                </a:solidFill>
              </a:rPr>
              <a:t>radial distance from axis of</a:t>
            </a:r>
          </a:p>
          <a:p>
            <a:r>
              <a:rPr lang="en-US" dirty="0">
                <a:solidFill>
                  <a:srgbClr val="00067B"/>
                </a:solidFill>
              </a:rPr>
              <a:t>rotation (i.e., latitude), so we</a:t>
            </a:r>
          </a:p>
          <a:p>
            <a:r>
              <a:rPr lang="en-US" dirty="0">
                <a:solidFill>
                  <a:srgbClr val="00067B"/>
                </a:solidFill>
              </a:rPr>
              <a:t>correct for this also.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A3ABB63-5C96-78AB-FA02-5F4A5326E4A9}"/>
              </a:ext>
            </a:extLst>
          </p:cNvPr>
          <p:cNvSpPr>
            <a:spLocks/>
          </p:cNvSpPr>
          <p:nvPr/>
        </p:nvSpPr>
        <p:spPr bwMode="auto">
          <a:xfrm>
            <a:off x="4014131" y="1209675"/>
            <a:ext cx="457200" cy="284163"/>
          </a:xfrm>
          <a:custGeom>
            <a:avLst/>
            <a:gdLst>
              <a:gd name="T0" fmla="*/ 37 w 288"/>
              <a:gd name="T1" fmla="*/ 0 h 179"/>
              <a:gd name="T2" fmla="*/ 1 w 288"/>
              <a:gd name="T3" fmla="*/ 78 h 179"/>
              <a:gd name="T4" fmla="*/ 32 w 288"/>
              <a:gd name="T5" fmla="*/ 140 h 179"/>
              <a:gd name="T6" fmla="*/ 126 w 288"/>
              <a:gd name="T7" fmla="*/ 178 h 179"/>
              <a:gd name="T8" fmla="*/ 263 w 288"/>
              <a:gd name="T9" fmla="*/ 134 h 179"/>
              <a:gd name="T10" fmla="*/ 276 w 288"/>
              <a:gd name="T11" fmla="*/ 53 h 179"/>
              <a:gd name="T12" fmla="*/ 251 w 288"/>
              <a:gd name="T13" fmla="*/ 15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" h="179">
                <a:moveTo>
                  <a:pt x="37" y="0"/>
                </a:moveTo>
                <a:cubicBezTo>
                  <a:pt x="19" y="27"/>
                  <a:pt x="2" y="55"/>
                  <a:pt x="1" y="78"/>
                </a:cubicBezTo>
                <a:cubicBezTo>
                  <a:pt x="0" y="101"/>
                  <a:pt x="11" y="123"/>
                  <a:pt x="32" y="140"/>
                </a:cubicBezTo>
                <a:cubicBezTo>
                  <a:pt x="53" y="157"/>
                  <a:pt x="88" y="179"/>
                  <a:pt x="126" y="178"/>
                </a:cubicBezTo>
                <a:cubicBezTo>
                  <a:pt x="164" y="177"/>
                  <a:pt x="238" y="155"/>
                  <a:pt x="263" y="134"/>
                </a:cubicBezTo>
                <a:cubicBezTo>
                  <a:pt x="288" y="113"/>
                  <a:pt x="278" y="73"/>
                  <a:pt x="276" y="53"/>
                </a:cubicBezTo>
                <a:cubicBezTo>
                  <a:pt x="274" y="33"/>
                  <a:pt x="259" y="24"/>
                  <a:pt x="251" y="1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DF08953B-E7EE-9A3D-96C3-B563EC7B48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2268" y="1174750"/>
            <a:ext cx="109538" cy="138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7B8BDFA8-C38C-1508-1AC2-37552CB268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6068" y="1971675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D9A30E29-2B79-BD91-A59B-30F2803EC6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96468" y="23526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D58E9325-2079-C1C5-AD2E-0250779315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61493" y="2890838"/>
            <a:ext cx="446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CEEB6F7D-1804-E9F3-B46E-EB274DEFBE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4306" y="3436938"/>
            <a:ext cx="693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D0CB1199-FDAD-D0D2-9E06-993D881AA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693" y="5678488"/>
            <a:ext cx="2803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>
                <a:solidFill>
                  <a:srgbClr val="00067B"/>
                </a:solidFill>
              </a:rPr>
              <a:t>Latitude correction: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8441566-72B5-F000-2254-4E3B0A186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56" y="6072188"/>
            <a:ext cx="4164012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" name="Text Box 21">
            <a:extLst>
              <a:ext uri="{FF2B5EF4-FFF2-40B4-BE49-F238E27FC236}">
                <a16:creationId xmlns:a16="http://schemas.microsoft.com/office/drawing/2014/main" id="{4B03ECCC-A885-D274-8E17-36F0C81EA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559" y="5848350"/>
            <a:ext cx="37096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rgbClr val="00067B"/>
                </a:solidFill>
              </a:rPr>
              <a:t>(1 </a:t>
            </a:r>
            <a:r>
              <a:rPr lang="en-US" dirty="0">
                <a:solidFill>
                  <a:srgbClr val="00067B"/>
                </a:solidFill>
                <a:latin typeface="Symbol" charset="0"/>
                <a:sym typeface="Symbol" charset="0"/>
              </a:rPr>
              <a:t></a:t>
            </a:r>
            <a:r>
              <a:rPr lang="en-US" dirty="0">
                <a:solidFill>
                  <a:srgbClr val="00067B"/>
                </a:solidFill>
              </a:rPr>
              <a:t>Gal accuracy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</a:t>
            </a:r>
          </a:p>
          <a:p>
            <a:pPr algn="ctr" eaLnBrk="0" hangingPunct="0"/>
            <a:r>
              <a:rPr lang="en-US" dirty="0">
                <a:solidFill>
                  <a:srgbClr val="00067B"/>
                </a:solidFill>
                <a:sym typeface="Symbol" charset="0"/>
              </a:rPr>
              <a:t>1.25 m latitude accuracy!)</a:t>
            </a:r>
            <a:endParaRPr lang="en-US" dirty="0">
              <a:solidFill>
                <a:srgbClr val="000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4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>
            <a:extLst>
              <a:ext uri="{FF2B5EF4-FFF2-40B4-BE49-F238E27FC236}">
                <a16:creationId xmlns:a16="http://schemas.microsoft.com/office/drawing/2014/main" id="{3069762B-4009-5D06-F671-9F629B54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588" y="225425"/>
            <a:ext cx="50917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 dirty="0">
                <a:solidFill>
                  <a:srgbClr val="00067B"/>
                </a:solidFill>
                <a:latin typeface="Arial Black" charset="0"/>
                <a:cs typeface="ＭＳ Ｐゴシック" charset="0"/>
              </a:rPr>
              <a:t>Corrections include:</a:t>
            </a:r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pPr eaLnBrk="0" hangingPunct="0"/>
            <a:r>
              <a:rPr lang="en-US" dirty="0">
                <a:solidFill>
                  <a:srgbClr val="00067B"/>
                </a:solidFill>
                <a:cs typeface="Lucida Grande" charset="0"/>
              </a:rPr>
              <a:t>•</a:t>
            </a:r>
            <a:r>
              <a:rPr lang="en-US" dirty="0">
                <a:solidFill>
                  <a:srgbClr val="00067B"/>
                </a:solidFill>
              </a:rPr>
              <a:t> Altitude (</a:t>
            </a:r>
            <a:r>
              <a:rPr lang="ja-JP" altLang="en-US" i="1" dirty="0">
                <a:solidFill>
                  <a:srgbClr val="FF0000"/>
                </a:solidFill>
                <a:latin typeface="Arial Black" charset="0"/>
              </a:rPr>
              <a:t>“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free air correction</a:t>
            </a:r>
            <a:r>
              <a:rPr lang="ja-JP" altLang="en-US" i="1" dirty="0">
                <a:solidFill>
                  <a:srgbClr val="FF0000"/>
                </a:solidFill>
                <a:latin typeface="Arial Black" charset="0"/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)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180CC98-2A4E-4A99-6180-EA1CC818D9AF}"/>
              </a:ext>
            </a:extLst>
          </p:cNvPr>
          <p:cNvSpPr>
            <a:spLocks/>
          </p:cNvSpPr>
          <p:nvPr/>
        </p:nvSpPr>
        <p:spPr bwMode="auto">
          <a:xfrm>
            <a:off x="2190951" y="1301750"/>
            <a:ext cx="7467600" cy="1747837"/>
          </a:xfrm>
          <a:custGeom>
            <a:avLst/>
            <a:gdLst>
              <a:gd name="T0" fmla="*/ 192 w 4704"/>
              <a:gd name="T1" fmla="*/ 477 h 1101"/>
              <a:gd name="T2" fmla="*/ 341 w 4704"/>
              <a:gd name="T3" fmla="*/ 363 h 1101"/>
              <a:gd name="T4" fmla="*/ 435 w 4704"/>
              <a:gd name="T5" fmla="*/ 313 h 1101"/>
              <a:gd name="T6" fmla="*/ 710 w 4704"/>
              <a:gd name="T7" fmla="*/ 275 h 1101"/>
              <a:gd name="T8" fmla="*/ 891 w 4704"/>
              <a:gd name="T9" fmla="*/ 225 h 1101"/>
              <a:gd name="T10" fmla="*/ 991 w 4704"/>
              <a:gd name="T11" fmla="*/ 169 h 1101"/>
              <a:gd name="T12" fmla="*/ 1203 w 4704"/>
              <a:gd name="T13" fmla="*/ 25 h 1101"/>
              <a:gd name="T14" fmla="*/ 1260 w 4704"/>
              <a:gd name="T15" fmla="*/ 25 h 1101"/>
              <a:gd name="T16" fmla="*/ 1391 w 4704"/>
              <a:gd name="T17" fmla="*/ 0 h 1101"/>
              <a:gd name="T18" fmla="*/ 1478 w 4704"/>
              <a:gd name="T19" fmla="*/ 0 h 1101"/>
              <a:gd name="T20" fmla="*/ 1666 w 4704"/>
              <a:gd name="T21" fmla="*/ 82 h 1101"/>
              <a:gd name="T22" fmla="*/ 1828 w 4704"/>
              <a:gd name="T23" fmla="*/ 75 h 1101"/>
              <a:gd name="T24" fmla="*/ 1891 w 4704"/>
              <a:gd name="T25" fmla="*/ 50 h 1101"/>
              <a:gd name="T26" fmla="*/ 2041 w 4704"/>
              <a:gd name="T27" fmla="*/ 69 h 1101"/>
              <a:gd name="T28" fmla="*/ 2103 w 4704"/>
              <a:gd name="T29" fmla="*/ 169 h 1101"/>
              <a:gd name="T30" fmla="*/ 2185 w 4704"/>
              <a:gd name="T31" fmla="*/ 200 h 1101"/>
              <a:gd name="T32" fmla="*/ 2285 w 4704"/>
              <a:gd name="T33" fmla="*/ 244 h 1101"/>
              <a:gd name="T34" fmla="*/ 2403 w 4704"/>
              <a:gd name="T35" fmla="*/ 313 h 1101"/>
              <a:gd name="T36" fmla="*/ 2616 w 4704"/>
              <a:gd name="T37" fmla="*/ 407 h 1101"/>
              <a:gd name="T38" fmla="*/ 2816 w 4704"/>
              <a:gd name="T39" fmla="*/ 432 h 1101"/>
              <a:gd name="T40" fmla="*/ 2991 w 4704"/>
              <a:gd name="T41" fmla="*/ 494 h 1101"/>
              <a:gd name="T42" fmla="*/ 3203 w 4704"/>
              <a:gd name="T43" fmla="*/ 582 h 1101"/>
              <a:gd name="T44" fmla="*/ 3297 w 4704"/>
              <a:gd name="T45" fmla="*/ 638 h 1101"/>
              <a:gd name="T46" fmla="*/ 3541 w 4704"/>
              <a:gd name="T47" fmla="*/ 688 h 1101"/>
              <a:gd name="T48" fmla="*/ 3722 w 4704"/>
              <a:gd name="T49" fmla="*/ 732 h 1101"/>
              <a:gd name="T50" fmla="*/ 4091 w 4704"/>
              <a:gd name="T51" fmla="*/ 800 h 1101"/>
              <a:gd name="T52" fmla="*/ 4203 w 4704"/>
              <a:gd name="T53" fmla="*/ 844 h 1101"/>
              <a:gd name="T54" fmla="*/ 4416 w 4704"/>
              <a:gd name="T55" fmla="*/ 869 h 1101"/>
              <a:gd name="T56" fmla="*/ 4572 w 4704"/>
              <a:gd name="T57" fmla="*/ 913 h 1101"/>
              <a:gd name="T58" fmla="*/ 4703 w 4704"/>
              <a:gd name="T59" fmla="*/ 932 h 1101"/>
              <a:gd name="T60" fmla="*/ 4704 w 4704"/>
              <a:gd name="T61" fmla="*/ 1101 h 1101"/>
              <a:gd name="T62" fmla="*/ 0 w 4704"/>
              <a:gd name="T63" fmla="*/ 1101 h 1101"/>
              <a:gd name="T64" fmla="*/ 10 w 4704"/>
              <a:gd name="T65" fmla="*/ 594 h 1101"/>
              <a:gd name="T66" fmla="*/ 116 w 4704"/>
              <a:gd name="T67" fmla="*/ 550 h 1101"/>
              <a:gd name="T68" fmla="*/ 192 w 4704"/>
              <a:gd name="T69" fmla="*/ 477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04" h="1101">
                <a:moveTo>
                  <a:pt x="192" y="477"/>
                </a:moveTo>
                <a:lnTo>
                  <a:pt x="341" y="363"/>
                </a:lnTo>
                <a:lnTo>
                  <a:pt x="435" y="313"/>
                </a:lnTo>
                <a:lnTo>
                  <a:pt x="710" y="275"/>
                </a:lnTo>
                <a:lnTo>
                  <a:pt x="891" y="225"/>
                </a:lnTo>
                <a:lnTo>
                  <a:pt x="991" y="169"/>
                </a:lnTo>
                <a:lnTo>
                  <a:pt x="1203" y="25"/>
                </a:lnTo>
                <a:lnTo>
                  <a:pt x="1260" y="25"/>
                </a:lnTo>
                <a:lnTo>
                  <a:pt x="1391" y="0"/>
                </a:lnTo>
                <a:lnTo>
                  <a:pt x="1478" y="0"/>
                </a:lnTo>
                <a:lnTo>
                  <a:pt x="1666" y="82"/>
                </a:lnTo>
                <a:cubicBezTo>
                  <a:pt x="1826" y="88"/>
                  <a:pt x="1800" y="135"/>
                  <a:pt x="1828" y="75"/>
                </a:cubicBezTo>
                <a:lnTo>
                  <a:pt x="1891" y="50"/>
                </a:lnTo>
                <a:lnTo>
                  <a:pt x="2041" y="69"/>
                </a:lnTo>
                <a:lnTo>
                  <a:pt x="2103" y="169"/>
                </a:lnTo>
                <a:lnTo>
                  <a:pt x="2185" y="200"/>
                </a:lnTo>
                <a:lnTo>
                  <a:pt x="2285" y="244"/>
                </a:lnTo>
                <a:lnTo>
                  <a:pt x="2403" y="313"/>
                </a:lnTo>
                <a:lnTo>
                  <a:pt x="2616" y="407"/>
                </a:lnTo>
                <a:lnTo>
                  <a:pt x="2816" y="432"/>
                </a:lnTo>
                <a:lnTo>
                  <a:pt x="2991" y="494"/>
                </a:lnTo>
                <a:lnTo>
                  <a:pt x="3203" y="582"/>
                </a:lnTo>
                <a:lnTo>
                  <a:pt x="3297" y="638"/>
                </a:lnTo>
                <a:lnTo>
                  <a:pt x="3541" y="688"/>
                </a:lnTo>
                <a:lnTo>
                  <a:pt x="3722" y="732"/>
                </a:lnTo>
                <a:lnTo>
                  <a:pt x="4091" y="800"/>
                </a:lnTo>
                <a:lnTo>
                  <a:pt x="4203" y="844"/>
                </a:lnTo>
                <a:lnTo>
                  <a:pt x="4416" y="869"/>
                </a:lnTo>
                <a:lnTo>
                  <a:pt x="4572" y="913"/>
                </a:lnTo>
                <a:lnTo>
                  <a:pt x="4703" y="932"/>
                </a:lnTo>
                <a:lnTo>
                  <a:pt x="4704" y="1101"/>
                </a:lnTo>
                <a:lnTo>
                  <a:pt x="0" y="1101"/>
                </a:lnTo>
                <a:lnTo>
                  <a:pt x="10" y="594"/>
                </a:lnTo>
                <a:lnTo>
                  <a:pt x="116" y="550"/>
                </a:lnTo>
                <a:lnTo>
                  <a:pt x="192" y="477"/>
                </a:lnTo>
                <a:close/>
              </a:path>
            </a:pathLst>
          </a:custGeom>
          <a:solidFill>
            <a:srgbClr val="A1020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A8DA90-F42B-C1FB-7EAD-45622CFE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76" y="857250"/>
            <a:ext cx="1600200" cy="974725"/>
          </a:xfrm>
          <a:prstGeom prst="rect">
            <a:avLst/>
          </a:prstGeom>
          <a:solidFill>
            <a:srgbClr val="C8C8C8"/>
          </a:solidFill>
          <a:ln w="25400">
            <a:solidFill>
              <a:srgbClr val="F405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4E80FFC-03E6-743C-FD83-FFCE3078D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226" y="3224212"/>
            <a:ext cx="8105554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Following topography also results in differences in radial</a:t>
            </a:r>
          </a:p>
          <a:p>
            <a:r>
              <a:rPr lang="en-US" dirty="0">
                <a:solidFill>
                  <a:srgbClr val="00067B"/>
                </a:solidFill>
              </a:rPr>
              <a:t>distance to the center of mass.  Correction for that change</a:t>
            </a:r>
          </a:p>
          <a:p>
            <a:r>
              <a:rPr lang="en-US" dirty="0">
                <a:solidFill>
                  <a:srgbClr val="00067B"/>
                </a:solidFill>
              </a:rPr>
              <a:t>in distance due to topography is called </a:t>
            </a:r>
            <a:r>
              <a:rPr lang="ja-JP" altLang="en-US" i="1">
                <a:solidFill>
                  <a:srgbClr val="FF0000"/>
                </a:solidFill>
                <a:latin typeface="Arial Black" charset="0"/>
              </a:rPr>
              <a:t>“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free air</a:t>
            </a:r>
            <a:r>
              <a:rPr lang="ja-JP" altLang="en-US" i="1">
                <a:solidFill>
                  <a:srgbClr val="FF0000"/>
                </a:solidFill>
                <a:latin typeface="Arial Black" charset="0"/>
              </a:rPr>
              <a:t>”</a:t>
            </a:r>
            <a:endParaRPr lang="en-US" i="1" dirty="0">
              <a:solidFill>
                <a:srgbClr val="FF0000"/>
              </a:solidFill>
              <a:latin typeface="Arial Black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B708A3-76C0-632E-ACA2-7DBB85999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288" y="4537075"/>
            <a:ext cx="3027363" cy="974725"/>
          </a:xfrm>
          <a:prstGeom prst="rect">
            <a:avLst/>
          </a:prstGeom>
          <a:solidFill>
            <a:srgbClr val="C8C8C8"/>
          </a:solidFill>
          <a:ln w="25400">
            <a:solidFill>
              <a:srgbClr val="F405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" name="Text Box 8">
            <a:extLst>
              <a:ext uri="{FF2B5EF4-FFF2-40B4-BE49-F238E27FC236}">
                <a16:creationId xmlns:a16="http://schemas.microsoft.com/office/drawing/2014/main" id="{B2262F96-8962-FE8A-44B6-ADA05F588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7101" y="5670550"/>
            <a:ext cx="73869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>
                <a:solidFill>
                  <a:srgbClr val="00067B"/>
                </a:solidFill>
              </a:rPr>
              <a:t>Plugging in numbers for equator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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–0.3086 mGal/m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C55ACA64-5A96-1259-E34D-1F0280A54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776" y="6175375"/>
            <a:ext cx="6132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>
                <a:solidFill>
                  <a:srgbClr val="00067B"/>
                </a:solidFill>
              </a:rPr>
              <a:t>(1 </a:t>
            </a:r>
            <a:r>
              <a:rPr lang="en-US" dirty="0">
                <a:solidFill>
                  <a:srgbClr val="00067B"/>
                </a:solidFill>
                <a:latin typeface="Symbol" charset="0"/>
                <a:sym typeface="Symbol" charset="0"/>
              </a:rPr>
              <a:t></a:t>
            </a:r>
            <a:r>
              <a:rPr lang="en-US" dirty="0">
                <a:solidFill>
                  <a:srgbClr val="00067B"/>
                </a:solidFill>
              </a:rPr>
              <a:t>Gal accuracy </a:t>
            </a:r>
            <a:r>
              <a:rPr lang="en-US" dirty="0">
                <a:solidFill>
                  <a:srgbClr val="00067B"/>
                </a:solidFill>
                <a:sym typeface="Symbol" charset="0"/>
              </a:rPr>
              <a:t> 3 mm height accuracy!)</a:t>
            </a:r>
            <a:endParaRPr lang="en-US" dirty="0">
              <a:solidFill>
                <a:srgbClr val="00067B"/>
              </a:solidFill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71976AEC-42B2-E83D-E635-D8180ABE2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988" y="4443412"/>
            <a:ext cx="304442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(On a sphere… A bit</a:t>
            </a:r>
          </a:p>
          <a:p>
            <a:r>
              <a:rPr lang="en-US" dirty="0">
                <a:solidFill>
                  <a:srgbClr val="00067B"/>
                </a:solidFill>
              </a:rPr>
              <a:t>more complicated on</a:t>
            </a:r>
          </a:p>
          <a:p>
            <a:r>
              <a:rPr lang="en-US" dirty="0">
                <a:solidFill>
                  <a:srgbClr val="00067B"/>
                </a:solidFill>
              </a:rPr>
              <a:t>the ellipsoid)</a:t>
            </a:r>
          </a:p>
        </p:txBody>
      </p:sp>
    </p:spTree>
    <p:extLst>
      <p:ext uri="{BB962C8B-B14F-4D97-AF65-F5344CB8AC3E}">
        <p14:creationId xmlns:p14="http://schemas.microsoft.com/office/powerpoint/2010/main" val="4101199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Grav">
            <a:extLst>
              <a:ext uri="{FF2B5EF4-FFF2-40B4-BE49-F238E27FC236}">
                <a16:creationId xmlns:a16="http://schemas.microsoft.com/office/drawing/2014/main" id="{EF588600-BCBE-4B47-AE6C-3E10CA9CA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74650"/>
            <a:ext cx="4570412" cy="61087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F75B0B70-7A0C-5949-5B97-2E34C4262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7" y="461963"/>
            <a:ext cx="383149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>
                <a:solidFill>
                  <a:srgbClr val="00067B"/>
                </a:solidFill>
              </a:rPr>
              <a:t>After observed gravity 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measurement is corrected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for free air and other 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effects talked about so far,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we call it the </a:t>
            </a:r>
          </a:p>
          <a:p>
            <a:pPr eaLnBrk="0" hangingPunct="0"/>
            <a:r>
              <a:rPr lang="en-US" i="1" dirty="0">
                <a:solidFill>
                  <a:srgbClr val="F40503"/>
                </a:solidFill>
                <a:latin typeface="Arial Black" charset="0"/>
              </a:rPr>
              <a:t>free air anomaly</a:t>
            </a:r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At right, millions of 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terrestrial free air relative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measurements have been 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referenced to a small </a:t>
            </a:r>
          </a:p>
          <a:p>
            <a:pPr eaLnBrk="0" hangingPunct="0"/>
            <a:r>
              <a:rPr lang="en-US" i="1" dirty="0">
                <a:solidFill>
                  <a:srgbClr val="F40503"/>
                </a:solidFill>
                <a:latin typeface="Arial Black" charset="0"/>
              </a:rPr>
              <a:t>network</a:t>
            </a:r>
            <a:r>
              <a:rPr lang="en-US" i="1" dirty="0">
                <a:solidFill>
                  <a:srgbClr val="FF0106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of absolute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gravity stations and </a:t>
            </a:r>
          </a:p>
          <a:p>
            <a:pPr eaLnBrk="0" hangingPunct="0"/>
            <a:r>
              <a:rPr lang="en-US" i="1" dirty="0">
                <a:solidFill>
                  <a:srgbClr val="F40503"/>
                </a:solidFill>
                <a:latin typeface="Arial Black" charset="0"/>
              </a:rPr>
              <a:t>adjusted</a:t>
            </a:r>
            <a:r>
              <a:rPr lang="en-US" i="1" dirty="0">
                <a:solidFill>
                  <a:srgbClr val="FF0106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to a common 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reference.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8ED3-7997-862E-DB64-74CC69B90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7" y="2847975"/>
            <a:ext cx="4411663" cy="412750"/>
          </a:xfrm>
          <a:prstGeom prst="rect">
            <a:avLst/>
          </a:prstGeom>
          <a:solidFill>
            <a:srgbClr val="C8C8C8"/>
          </a:solidFill>
          <a:ln w="25400">
            <a:solidFill>
              <a:srgbClr val="F405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80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3EB0A240-0D60-0C62-E494-CCBA0071D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234" y="155307"/>
            <a:ext cx="6733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 dirty="0">
                <a:solidFill>
                  <a:srgbClr val="00067B"/>
                </a:solidFill>
                <a:latin typeface="Arial Black" charset="0"/>
                <a:cs typeface="ＭＳ Ｐゴシック" charset="0"/>
              </a:rPr>
              <a:t>Corrections include:</a:t>
            </a:r>
            <a:endParaRPr lang="en-US" i="1" dirty="0">
              <a:solidFill>
                <a:srgbClr val="00067B"/>
              </a:solidFill>
              <a:latin typeface="Arial Black" charset="0"/>
            </a:endParaRPr>
          </a:p>
          <a:p>
            <a:pPr eaLnBrk="0" hangingPunct="0"/>
            <a:r>
              <a:rPr lang="en-US" dirty="0">
                <a:solidFill>
                  <a:srgbClr val="00067B"/>
                </a:solidFill>
                <a:cs typeface="Lucida Grande" charset="0"/>
              </a:rPr>
              <a:t>•</a:t>
            </a:r>
            <a:r>
              <a:rPr lang="en-US" dirty="0">
                <a:solidFill>
                  <a:srgbClr val="00067B"/>
                </a:solidFill>
              </a:rPr>
              <a:t> Topographic mass (</a:t>
            </a:r>
            <a:r>
              <a:rPr lang="ja-JP" altLang="en-US">
                <a:solidFill>
                  <a:srgbClr val="F40503"/>
                </a:solidFill>
                <a:latin typeface="Arial Black" charset="0"/>
              </a:rPr>
              <a:t>“</a:t>
            </a:r>
            <a:r>
              <a:rPr lang="en-US" i="1" dirty="0">
                <a:solidFill>
                  <a:srgbClr val="F40503"/>
                </a:solidFill>
                <a:latin typeface="Arial Black" charset="0"/>
              </a:rPr>
              <a:t>Bouguer correction</a:t>
            </a:r>
            <a:r>
              <a:rPr lang="ja-JP" altLang="en-US">
                <a:solidFill>
                  <a:srgbClr val="F40503"/>
                </a:solidFill>
                <a:latin typeface="Arial Black" charset="0"/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228EFCD-F3D3-58B8-4DA8-23F4ED81C709}"/>
              </a:ext>
            </a:extLst>
          </p:cNvPr>
          <p:cNvSpPr>
            <a:spLocks/>
          </p:cNvSpPr>
          <p:nvPr/>
        </p:nvSpPr>
        <p:spPr bwMode="auto">
          <a:xfrm>
            <a:off x="2218334" y="1142732"/>
            <a:ext cx="7467600" cy="1747837"/>
          </a:xfrm>
          <a:custGeom>
            <a:avLst/>
            <a:gdLst>
              <a:gd name="T0" fmla="*/ 192 w 4704"/>
              <a:gd name="T1" fmla="*/ 477 h 1101"/>
              <a:gd name="T2" fmla="*/ 341 w 4704"/>
              <a:gd name="T3" fmla="*/ 363 h 1101"/>
              <a:gd name="T4" fmla="*/ 435 w 4704"/>
              <a:gd name="T5" fmla="*/ 313 h 1101"/>
              <a:gd name="T6" fmla="*/ 710 w 4704"/>
              <a:gd name="T7" fmla="*/ 275 h 1101"/>
              <a:gd name="T8" fmla="*/ 891 w 4704"/>
              <a:gd name="T9" fmla="*/ 225 h 1101"/>
              <a:gd name="T10" fmla="*/ 991 w 4704"/>
              <a:gd name="T11" fmla="*/ 169 h 1101"/>
              <a:gd name="T12" fmla="*/ 1203 w 4704"/>
              <a:gd name="T13" fmla="*/ 25 h 1101"/>
              <a:gd name="T14" fmla="*/ 1260 w 4704"/>
              <a:gd name="T15" fmla="*/ 25 h 1101"/>
              <a:gd name="T16" fmla="*/ 1391 w 4704"/>
              <a:gd name="T17" fmla="*/ 0 h 1101"/>
              <a:gd name="T18" fmla="*/ 1478 w 4704"/>
              <a:gd name="T19" fmla="*/ 0 h 1101"/>
              <a:gd name="T20" fmla="*/ 1666 w 4704"/>
              <a:gd name="T21" fmla="*/ 82 h 1101"/>
              <a:gd name="T22" fmla="*/ 1828 w 4704"/>
              <a:gd name="T23" fmla="*/ 75 h 1101"/>
              <a:gd name="T24" fmla="*/ 1891 w 4704"/>
              <a:gd name="T25" fmla="*/ 50 h 1101"/>
              <a:gd name="T26" fmla="*/ 2041 w 4704"/>
              <a:gd name="T27" fmla="*/ 69 h 1101"/>
              <a:gd name="T28" fmla="*/ 2103 w 4704"/>
              <a:gd name="T29" fmla="*/ 169 h 1101"/>
              <a:gd name="T30" fmla="*/ 2185 w 4704"/>
              <a:gd name="T31" fmla="*/ 200 h 1101"/>
              <a:gd name="T32" fmla="*/ 2285 w 4704"/>
              <a:gd name="T33" fmla="*/ 244 h 1101"/>
              <a:gd name="T34" fmla="*/ 2403 w 4704"/>
              <a:gd name="T35" fmla="*/ 313 h 1101"/>
              <a:gd name="T36" fmla="*/ 2616 w 4704"/>
              <a:gd name="T37" fmla="*/ 407 h 1101"/>
              <a:gd name="T38" fmla="*/ 2816 w 4704"/>
              <a:gd name="T39" fmla="*/ 432 h 1101"/>
              <a:gd name="T40" fmla="*/ 2991 w 4704"/>
              <a:gd name="T41" fmla="*/ 494 h 1101"/>
              <a:gd name="T42" fmla="*/ 3203 w 4704"/>
              <a:gd name="T43" fmla="*/ 582 h 1101"/>
              <a:gd name="T44" fmla="*/ 3297 w 4704"/>
              <a:gd name="T45" fmla="*/ 638 h 1101"/>
              <a:gd name="T46" fmla="*/ 3541 w 4704"/>
              <a:gd name="T47" fmla="*/ 688 h 1101"/>
              <a:gd name="T48" fmla="*/ 3722 w 4704"/>
              <a:gd name="T49" fmla="*/ 732 h 1101"/>
              <a:gd name="T50" fmla="*/ 4091 w 4704"/>
              <a:gd name="T51" fmla="*/ 800 h 1101"/>
              <a:gd name="T52" fmla="*/ 4203 w 4704"/>
              <a:gd name="T53" fmla="*/ 844 h 1101"/>
              <a:gd name="T54" fmla="*/ 4416 w 4704"/>
              <a:gd name="T55" fmla="*/ 869 h 1101"/>
              <a:gd name="T56" fmla="*/ 4572 w 4704"/>
              <a:gd name="T57" fmla="*/ 913 h 1101"/>
              <a:gd name="T58" fmla="*/ 4703 w 4704"/>
              <a:gd name="T59" fmla="*/ 932 h 1101"/>
              <a:gd name="T60" fmla="*/ 4704 w 4704"/>
              <a:gd name="T61" fmla="*/ 1101 h 1101"/>
              <a:gd name="T62" fmla="*/ 0 w 4704"/>
              <a:gd name="T63" fmla="*/ 1101 h 1101"/>
              <a:gd name="T64" fmla="*/ 10 w 4704"/>
              <a:gd name="T65" fmla="*/ 594 h 1101"/>
              <a:gd name="T66" fmla="*/ 116 w 4704"/>
              <a:gd name="T67" fmla="*/ 550 h 1101"/>
              <a:gd name="T68" fmla="*/ 192 w 4704"/>
              <a:gd name="T69" fmla="*/ 477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04" h="1101">
                <a:moveTo>
                  <a:pt x="192" y="477"/>
                </a:moveTo>
                <a:lnTo>
                  <a:pt x="341" y="363"/>
                </a:lnTo>
                <a:lnTo>
                  <a:pt x="435" y="313"/>
                </a:lnTo>
                <a:lnTo>
                  <a:pt x="710" y="275"/>
                </a:lnTo>
                <a:lnTo>
                  <a:pt x="891" y="225"/>
                </a:lnTo>
                <a:lnTo>
                  <a:pt x="991" y="169"/>
                </a:lnTo>
                <a:lnTo>
                  <a:pt x="1203" y="25"/>
                </a:lnTo>
                <a:lnTo>
                  <a:pt x="1260" y="25"/>
                </a:lnTo>
                <a:lnTo>
                  <a:pt x="1391" y="0"/>
                </a:lnTo>
                <a:lnTo>
                  <a:pt x="1478" y="0"/>
                </a:lnTo>
                <a:lnTo>
                  <a:pt x="1666" y="82"/>
                </a:lnTo>
                <a:cubicBezTo>
                  <a:pt x="1826" y="88"/>
                  <a:pt x="1800" y="135"/>
                  <a:pt x="1828" y="75"/>
                </a:cubicBezTo>
                <a:lnTo>
                  <a:pt x="1891" y="50"/>
                </a:lnTo>
                <a:lnTo>
                  <a:pt x="2041" y="69"/>
                </a:lnTo>
                <a:lnTo>
                  <a:pt x="2103" y="169"/>
                </a:lnTo>
                <a:lnTo>
                  <a:pt x="2185" y="200"/>
                </a:lnTo>
                <a:lnTo>
                  <a:pt x="2285" y="244"/>
                </a:lnTo>
                <a:lnTo>
                  <a:pt x="2403" y="313"/>
                </a:lnTo>
                <a:lnTo>
                  <a:pt x="2616" y="407"/>
                </a:lnTo>
                <a:lnTo>
                  <a:pt x="2816" y="432"/>
                </a:lnTo>
                <a:lnTo>
                  <a:pt x="2991" y="494"/>
                </a:lnTo>
                <a:lnTo>
                  <a:pt x="3203" y="582"/>
                </a:lnTo>
                <a:lnTo>
                  <a:pt x="3297" y="638"/>
                </a:lnTo>
                <a:lnTo>
                  <a:pt x="3541" y="688"/>
                </a:lnTo>
                <a:lnTo>
                  <a:pt x="3722" y="732"/>
                </a:lnTo>
                <a:lnTo>
                  <a:pt x="4091" y="800"/>
                </a:lnTo>
                <a:lnTo>
                  <a:pt x="4203" y="844"/>
                </a:lnTo>
                <a:lnTo>
                  <a:pt x="4416" y="869"/>
                </a:lnTo>
                <a:lnTo>
                  <a:pt x="4572" y="913"/>
                </a:lnTo>
                <a:lnTo>
                  <a:pt x="4703" y="932"/>
                </a:lnTo>
                <a:lnTo>
                  <a:pt x="4704" y="1101"/>
                </a:lnTo>
                <a:lnTo>
                  <a:pt x="0" y="1101"/>
                </a:lnTo>
                <a:lnTo>
                  <a:pt x="10" y="594"/>
                </a:lnTo>
                <a:lnTo>
                  <a:pt x="116" y="550"/>
                </a:lnTo>
                <a:lnTo>
                  <a:pt x="192" y="477"/>
                </a:lnTo>
                <a:close/>
              </a:path>
            </a:pathLst>
          </a:custGeom>
          <a:solidFill>
            <a:srgbClr val="A1020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B2078B0-7769-2F77-FEE0-86D904A38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072" y="3101707"/>
            <a:ext cx="8399856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 dirty="0">
                <a:solidFill>
                  <a:srgbClr val="F40503"/>
                </a:solidFill>
                <a:latin typeface="Arial Black" charset="0"/>
              </a:rPr>
              <a:t>Simple </a:t>
            </a:r>
            <a:r>
              <a:rPr lang="en-US" i="1" dirty="0" err="1">
                <a:solidFill>
                  <a:srgbClr val="F40503"/>
                </a:solidFill>
                <a:latin typeface="Arial Black" charset="0"/>
              </a:rPr>
              <a:t>Bouguer</a:t>
            </a:r>
            <a:r>
              <a:rPr lang="en-US" dirty="0">
                <a:solidFill>
                  <a:srgbClr val="00067B"/>
                </a:solidFill>
              </a:rPr>
              <a:t>: Approximate topography as a slab with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     thickness </a:t>
            </a:r>
            <a:r>
              <a:rPr lang="en-US" i="1" dirty="0">
                <a:latin typeface="Times New Roman" charset="0"/>
              </a:rPr>
              <a:t>h</a:t>
            </a:r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For standard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dirty="0"/>
              <a:t> </a:t>
            </a:r>
            <a:r>
              <a:rPr lang="en-US" dirty="0">
                <a:solidFill>
                  <a:srgbClr val="00067B"/>
                </a:solidFill>
              </a:rPr>
              <a:t>= 2.67 g/cc, simple </a:t>
            </a:r>
            <a:r>
              <a:rPr lang="en-US" dirty="0" err="1">
                <a:solidFill>
                  <a:srgbClr val="00067B"/>
                </a:solidFill>
              </a:rPr>
              <a:t>Bouguer</a:t>
            </a:r>
            <a:r>
              <a:rPr lang="en-US" dirty="0">
                <a:solidFill>
                  <a:srgbClr val="00067B"/>
                </a:solidFill>
              </a:rPr>
              <a:t> correction is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     0.11195 </a:t>
            </a:r>
            <a:r>
              <a:rPr lang="en-US" dirty="0" err="1">
                <a:solidFill>
                  <a:srgbClr val="00067B"/>
                </a:solidFill>
              </a:rPr>
              <a:t>mGal</a:t>
            </a:r>
            <a:r>
              <a:rPr lang="en-US" dirty="0">
                <a:solidFill>
                  <a:srgbClr val="00067B"/>
                </a:solidFill>
              </a:rPr>
              <a:t>/m.</a:t>
            </a:r>
          </a:p>
          <a:p>
            <a:pPr eaLnBrk="0" hangingPunct="0"/>
            <a:endParaRPr lang="en-US" sz="1200" dirty="0"/>
          </a:p>
          <a:p>
            <a:pPr eaLnBrk="0" hangingPunct="0"/>
            <a:r>
              <a:rPr lang="en-US" i="1" dirty="0">
                <a:solidFill>
                  <a:srgbClr val="F40503"/>
                </a:solidFill>
                <a:latin typeface="Arial Black" charset="0"/>
              </a:rPr>
              <a:t>Complete </a:t>
            </a:r>
            <a:r>
              <a:rPr lang="en-US" i="1" dirty="0" err="1">
                <a:solidFill>
                  <a:srgbClr val="F40503"/>
                </a:solidFill>
                <a:latin typeface="Arial Black" charset="0"/>
              </a:rPr>
              <a:t>Bouguer</a:t>
            </a:r>
            <a:r>
              <a:rPr lang="en-US" dirty="0">
                <a:solidFill>
                  <a:srgbClr val="00067B"/>
                </a:solidFill>
              </a:rPr>
              <a:t>: Further correct for upward attraction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     of mass above; </a:t>
            </a:r>
            <a:r>
              <a:rPr lang="ja-JP" altLang="en-US" dirty="0">
                <a:solidFill>
                  <a:srgbClr val="00067B"/>
                </a:solidFill>
              </a:rPr>
              <a:t>“</a:t>
            </a:r>
            <a:r>
              <a:rPr lang="en-US" dirty="0">
                <a:solidFill>
                  <a:srgbClr val="00067B"/>
                </a:solidFill>
              </a:rPr>
              <a:t>negative attraction</a:t>
            </a:r>
            <a:r>
              <a:rPr lang="ja-JP" altLang="en-US" dirty="0">
                <a:solidFill>
                  <a:srgbClr val="00067B"/>
                </a:solidFill>
              </a:rPr>
              <a:t>”</a:t>
            </a:r>
            <a:r>
              <a:rPr lang="en-US" dirty="0">
                <a:solidFill>
                  <a:srgbClr val="00067B"/>
                </a:solidFill>
              </a:rPr>
              <a:t> of missing mass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     below that was assumed in slab correction…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6DB33E-5085-B7D3-0B3E-C1C140DA3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259" y="1826944"/>
            <a:ext cx="7421563" cy="1060450"/>
          </a:xfrm>
          <a:prstGeom prst="rect">
            <a:avLst/>
          </a:prstGeom>
          <a:solidFill>
            <a:srgbClr val="FF0106">
              <a:alpha val="64000"/>
            </a:srgbClr>
          </a:solidFill>
          <a:ln w="9525">
            <a:solidFill>
              <a:srgbClr val="FF010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607F85DD-449E-7AA2-8402-CFF93A027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409" y="1617394"/>
            <a:ext cx="139700" cy="198438"/>
          </a:xfrm>
          <a:prstGeom prst="can">
            <a:avLst>
              <a:gd name="adj" fmla="val 355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F9305E-1F45-139E-5FEF-D24784E58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84" y="3598594"/>
            <a:ext cx="54324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rgbClr val="C8C8C8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25400">
                <a:solidFill>
                  <a:srgbClr val="FF0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Line 9">
            <a:extLst>
              <a:ext uri="{FF2B5EF4-FFF2-40B4-BE49-F238E27FC236}">
                <a16:creationId xmlns:a16="http://schemas.microsoft.com/office/drawing/2014/main" id="{0492FF01-1389-10E9-9A36-861BB1966E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0909" y="1815832"/>
            <a:ext cx="0" cy="1062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4BA5CAF-D312-4F62-2275-CF476C102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572" y="2092057"/>
            <a:ext cx="303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0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56D90AA-DF34-8F4A-A1F8-11DD4485DC14}"/>
              </a:ext>
            </a:extLst>
          </p:cNvPr>
          <p:cNvGraphicFramePr>
            <a:graphicFrameLocks/>
          </p:cNvGraphicFramePr>
          <p:nvPr/>
        </p:nvGraphicFramePr>
        <p:xfrm>
          <a:off x="2087310" y="1284764"/>
          <a:ext cx="8045450" cy="410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5">
            <a:extLst>
              <a:ext uri="{FF2B5EF4-FFF2-40B4-BE49-F238E27FC236}">
                <a16:creationId xmlns:a16="http://schemas.microsoft.com/office/drawing/2014/main" id="{E5287B51-7DDC-6D4D-AEAF-E4BD6A1CC4BB}"/>
              </a:ext>
            </a:extLst>
          </p:cNvPr>
          <p:cNvSpPr txBox="1"/>
          <p:nvPr/>
        </p:nvSpPr>
        <p:spPr>
          <a:xfrm rot="16200000">
            <a:off x="123839" y="3007823"/>
            <a:ext cx="3590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Terrain correction (</a:t>
            </a:r>
            <a:r>
              <a:rPr lang="en-US" dirty="0" err="1"/>
              <a:t>mGal</a:t>
            </a:r>
            <a:r>
              <a:rPr lang="en-US" dirty="0"/>
              <a:t>)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7AF306B6-A1C1-A541-A5AB-585994F08176}"/>
              </a:ext>
            </a:extLst>
          </p:cNvPr>
          <p:cNvSpPr txBox="1"/>
          <p:nvPr/>
        </p:nvSpPr>
        <p:spPr>
          <a:xfrm>
            <a:off x="3253244" y="5268264"/>
            <a:ext cx="6001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Distance from Mouth of Green Canyon (m)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EC2A81A6-7904-434B-87A3-C8D91673270A}"/>
              </a:ext>
            </a:extLst>
          </p:cNvPr>
          <p:cNvSpPr txBox="1"/>
          <p:nvPr/>
        </p:nvSpPr>
        <p:spPr>
          <a:xfrm>
            <a:off x="1912882" y="270302"/>
            <a:ext cx="8590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i="1" dirty="0">
                <a:solidFill>
                  <a:srgbClr val="0006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Note</a:t>
            </a:r>
            <a:r>
              <a:rPr lang="en-US" dirty="0">
                <a:solidFill>
                  <a:srgbClr val="00067B"/>
                </a:solidFill>
              </a:rPr>
              <a:t> what this implies though! “Free-air” terrestrial gravity</a:t>
            </a:r>
          </a:p>
          <a:p>
            <a:r>
              <a:rPr lang="en-US" dirty="0">
                <a:solidFill>
                  <a:srgbClr val="00067B"/>
                </a:solidFill>
              </a:rPr>
              <a:t>has both positive </a:t>
            </a:r>
            <a:r>
              <a:rPr lang="en-US" b="1" i="1" dirty="0">
                <a:solidFill>
                  <a:srgbClr val="0006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&amp;</a:t>
            </a:r>
            <a:r>
              <a:rPr lang="en-US" dirty="0">
                <a:solidFill>
                  <a:srgbClr val="00067B"/>
                </a:solidFill>
              </a:rPr>
              <a:t> negative contributions from topography…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0E19693-C5D9-5246-A61D-1B069A5E2238}"/>
              </a:ext>
            </a:extLst>
          </p:cNvPr>
          <p:cNvSpPr txBox="1"/>
          <p:nvPr/>
        </p:nvSpPr>
        <p:spPr>
          <a:xfrm>
            <a:off x="2571705" y="391039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East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26A93E85-D123-D24D-AE69-6A496D15753C}"/>
              </a:ext>
            </a:extLst>
          </p:cNvPr>
          <p:cNvSpPr txBox="1"/>
          <p:nvPr/>
        </p:nvSpPr>
        <p:spPr>
          <a:xfrm>
            <a:off x="9107867" y="3910391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West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804AC87-1F4A-7A45-AAA7-3558D97A56DD}"/>
              </a:ext>
            </a:extLst>
          </p:cNvPr>
          <p:cNvSpPr txBox="1"/>
          <p:nvPr/>
        </p:nvSpPr>
        <p:spPr>
          <a:xfrm>
            <a:off x="2060550" y="5756702"/>
            <a:ext cx="7715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Whereas free-air from satellites sees topographic mass</a:t>
            </a:r>
          </a:p>
          <a:p>
            <a:r>
              <a:rPr lang="en-US" b="1" i="1" dirty="0">
                <a:solidFill>
                  <a:srgbClr val="0006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only below </a:t>
            </a:r>
            <a:r>
              <a:rPr lang="en-US" dirty="0">
                <a:solidFill>
                  <a:srgbClr val="00067B"/>
                </a:solidFill>
              </a:rPr>
              <a:t>the level of the satellite…</a:t>
            </a:r>
          </a:p>
        </p:txBody>
      </p:sp>
    </p:spTree>
    <p:extLst>
      <p:ext uri="{BB962C8B-B14F-4D97-AF65-F5344CB8AC3E}">
        <p14:creationId xmlns:p14="http://schemas.microsoft.com/office/powerpoint/2010/main" val="154678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3218</TotalTime>
  <Words>740</Words>
  <Application>Microsoft Macintosh PowerPoint</Application>
  <PresentationFormat>Widescreen</PresentationFormat>
  <Paragraphs>139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57</cp:revision>
  <dcterms:created xsi:type="dcterms:W3CDTF">2023-08-28T16:47:08Z</dcterms:created>
  <dcterms:modified xsi:type="dcterms:W3CDTF">2023-11-03T22:06:48Z</dcterms:modified>
</cp:coreProperties>
</file>