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4" r:id="rId8"/>
    <p:sldId id="265"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D457C-AFFA-4348-A561-C500A45F5D6C}" v="14" dt="2023-12-04T03:52:34.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38"/>
  </p:normalViewPr>
  <p:slideViewPr>
    <p:cSldViewPr snapToGrid="0">
      <p:cViewPr varScale="1">
        <p:scale>
          <a:sx n="113" d="100"/>
          <a:sy n="113" d="100"/>
        </p:scale>
        <p:origin x="6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Harrow" userId="3b18c59d665f192d" providerId="LiveId" clId="{013D457C-AFFA-4348-A561-C500A45F5D6C}"/>
    <pc:docChg chg="undo custSel addSld delSld modSld">
      <pc:chgData name="Ethan Harrow" userId="3b18c59d665f192d" providerId="LiveId" clId="{013D457C-AFFA-4348-A561-C500A45F5D6C}" dt="2023-12-04T18:26:51.471" v="266" actId="1076"/>
      <pc:docMkLst>
        <pc:docMk/>
      </pc:docMkLst>
      <pc:sldChg chg="addSp delSp modSp mod">
        <pc:chgData name="Ethan Harrow" userId="3b18c59d665f192d" providerId="LiveId" clId="{013D457C-AFFA-4348-A561-C500A45F5D6C}" dt="2023-12-04T03:49:33.753" v="238" actId="26606"/>
        <pc:sldMkLst>
          <pc:docMk/>
          <pc:sldMk cId="3803045633" sldId="257"/>
        </pc:sldMkLst>
        <pc:spChg chg="mod">
          <ac:chgData name="Ethan Harrow" userId="3b18c59d665f192d" providerId="LiveId" clId="{013D457C-AFFA-4348-A561-C500A45F5D6C}" dt="2023-12-04T03:42:09.904" v="231" actId="26606"/>
          <ac:spMkLst>
            <pc:docMk/>
            <pc:sldMk cId="3803045633" sldId="257"/>
            <ac:spMk id="2" creationId="{293A17D3-D4C9-FA3F-79FB-53D562DD3775}"/>
          </ac:spMkLst>
        </pc:spChg>
        <pc:spChg chg="mod">
          <ac:chgData name="Ethan Harrow" userId="3b18c59d665f192d" providerId="LiveId" clId="{013D457C-AFFA-4348-A561-C500A45F5D6C}" dt="2023-12-04T03:42:09.904" v="231" actId="26606"/>
          <ac:spMkLst>
            <pc:docMk/>
            <pc:sldMk cId="3803045633" sldId="257"/>
            <ac:spMk id="17" creationId="{C341E602-476E-9FA4-7983-2D24277808EF}"/>
          </ac:spMkLst>
        </pc:spChg>
        <pc:spChg chg="del">
          <ac:chgData name="Ethan Harrow" userId="3b18c59d665f192d" providerId="LiveId" clId="{013D457C-AFFA-4348-A561-C500A45F5D6C}" dt="2023-12-04T03:42:09.904" v="231" actId="26606"/>
          <ac:spMkLst>
            <pc:docMk/>
            <pc:sldMk cId="3803045633" sldId="257"/>
            <ac:spMk id="20" creationId="{1D868099-6145-4BC0-A5EA-74BEF1776BA9}"/>
          </ac:spMkLst>
        </pc:spChg>
        <pc:spChg chg="del">
          <ac:chgData name="Ethan Harrow" userId="3b18c59d665f192d" providerId="LiveId" clId="{013D457C-AFFA-4348-A561-C500A45F5D6C}" dt="2023-12-04T03:42:09.904" v="231" actId="26606"/>
          <ac:spMkLst>
            <pc:docMk/>
            <pc:sldMk cId="3803045633" sldId="257"/>
            <ac:spMk id="22" creationId="{CC1026F7-DECB-49B4-A565-518BBA445471}"/>
          </ac:spMkLst>
        </pc:spChg>
        <pc:picChg chg="add mod">
          <ac:chgData name="Ethan Harrow" userId="3b18c59d665f192d" providerId="LiveId" clId="{013D457C-AFFA-4348-A561-C500A45F5D6C}" dt="2023-12-04T03:49:33.753" v="238" actId="26606"/>
          <ac:picMkLst>
            <pc:docMk/>
            <pc:sldMk cId="3803045633" sldId="257"/>
            <ac:picMk id="4" creationId="{5D3271EE-2DFC-B6DF-6A68-1029247BB94E}"/>
          </ac:picMkLst>
        </pc:picChg>
        <pc:picChg chg="del mod ord">
          <ac:chgData name="Ethan Harrow" userId="3b18c59d665f192d" providerId="LiveId" clId="{013D457C-AFFA-4348-A561-C500A45F5D6C}" dt="2023-12-04T03:42:37.751" v="232" actId="478"/>
          <ac:picMkLst>
            <pc:docMk/>
            <pc:sldMk cId="3803045633" sldId="257"/>
            <ac:picMk id="5" creationId="{13A7DA49-8ECC-3B37-3A9B-149204ACD5CA}"/>
          </ac:picMkLst>
        </pc:picChg>
      </pc:sldChg>
      <pc:sldChg chg="modSp mod">
        <pc:chgData name="Ethan Harrow" userId="3b18c59d665f192d" providerId="LiveId" clId="{013D457C-AFFA-4348-A561-C500A45F5D6C}" dt="2023-12-04T18:23:21.379" v="261" actId="20577"/>
        <pc:sldMkLst>
          <pc:docMk/>
          <pc:sldMk cId="3132308782" sldId="258"/>
        </pc:sldMkLst>
        <pc:spChg chg="mod">
          <ac:chgData name="Ethan Harrow" userId="3b18c59d665f192d" providerId="LiveId" clId="{013D457C-AFFA-4348-A561-C500A45F5D6C}" dt="2023-12-04T18:23:21.379" v="261" actId="20577"/>
          <ac:spMkLst>
            <pc:docMk/>
            <pc:sldMk cId="3132308782" sldId="258"/>
            <ac:spMk id="15" creationId="{591EC3D1-BAA3-D66F-A333-8D9DF76C9586}"/>
          </ac:spMkLst>
        </pc:spChg>
        <pc:picChg chg="mod">
          <ac:chgData name="Ethan Harrow" userId="3b18c59d665f192d" providerId="LiveId" clId="{013D457C-AFFA-4348-A561-C500A45F5D6C}" dt="2023-12-04T03:49:20.510" v="233" actId="14826"/>
          <ac:picMkLst>
            <pc:docMk/>
            <pc:sldMk cId="3132308782" sldId="258"/>
            <ac:picMk id="4" creationId="{30FD4034-E034-6932-F982-AB11223E49BF}"/>
          </ac:picMkLst>
        </pc:picChg>
      </pc:sldChg>
      <pc:sldChg chg="addSp delSp modSp mod">
        <pc:chgData name="Ethan Harrow" userId="3b18c59d665f192d" providerId="LiveId" clId="{013D457C-AFFA-4348-A561-C500A45F5D6C}" dt="2023-12-04T18:26:51.471" v="266" actId="1076"/>
        <pc:sldMkLst>
          <pc:docMk/>
          <pc:sldMk cId="3678690847" sldId="259"/>
        </pc:sldMkLst>
        <pc:spChg chg="mod">
          <ac:chgData name="Ethan Harrow" userId="3b18c59d665f192d" providerId="LiveId" clId="{013D457C-AFFA-4348-A561-C500A45F5D6C}" dt="2023-12-04T03:50:40.444" v="247" actId="26606"/>
          <ac:spMkLst>
            <pc:docMk/>
            <pc:sldMk cId="3678690847" sldId="259"/>
            <ac:spMk id="2" creationId="{3271E3DD-FB23-6A51-CD84-FDC328133A96}"/>
          </ac:spMkLst>
        </pc:spChg>
        <pc:spChg chg="mod">
          <ac:chgData name="Ethan Harrow" userId="3b18c59d665f192d" providerId="LiveId" clId="{013D457C-AFFA-4348-A561-C500A45F5D6C}" dt="2023-12-04T18:26:33.900" v="262" actId="1076"/>
          <ac:spMkLst>
            <pc:docMk/>
            <pc:sldMk cId="3678690847" sldId="259"/>
            <ac:spMk id="3" creationId="{476B0AF1-BAAC-E6FE-AAE4-2B300E39D900}"/>
          </ac:spMkLst>
        </pc:spChg>
        <pc:spChg chg="add del mod">
          <ac:chgData name="Ethan Harrow" userId="3b18c59d665f192d" providerId="LiveId" clId="{013D457C-AFFA-4348-A561-C500A45F5D6C}" dt="2023-12-04T03:50:37.639" v="243" actId="931"/>
          <ac:spMkLst>
            <pc:docMk/>
            <pc:sldMk cId="3678690847" sldId="259"/>
            <ac:spMk id="5" creationId="{768DF2D2-5E80-2833-FA35-2E6AFEFC07EE}"/>
          </ac:spMkLst>
        </pc:spChg>
        <pc:spChg chg="del">
          <ac:chgData name="Ethan Harrow" userId="3b18c59d665f192d" providerId="LiveId" clId="{013D457C-AFFA-4348-A561-C500A45F5D6C}" dt="2023-12-04T03:50:40.444" v="247" actId="26606"/>
          <ac:spMkLst>
            <pc:docMk/>
            <pc:sldMk cId="3678690847" sldId="259"/>
            <ac:spMk id="27" creationId="{7BB74091-09FE-44AF-8325-7FE6E175F727}"/>
          </ac:spMkLst>
        </pc:spChg>
        <pc:spChg chg="del">
          <ac:chgData name="Ethan Harrow" userId="3b18c59d665f192d" providerId="LiveId" clId="{013D457C-AFFA-4348-A561-C500A45F5D6C}" dt="2023-12-04T03:50:40.444" v="247" actId="26606"/>
          <ac:spMkLst>
            <pc:docMk/>
            <pc:sldMk cId="3678690847" sldId="259"/>
            <ac:spMk id="28" creationId="{0F30CCEB-94C4-4F72-BA5A-9CEA853022DA}"/>
          </ac:spMkLst>
        </pc:spChg>
        <pc:spChg chg="del">
          <ac:chgData name="Ethan Harrow" userId="3b18c59d665f192d" providerId="LiveId" clId="{013D457C-AFFA-4348-A561-C500A45F5D6C}" dt="2023-12-04T03:50:40.444" v="247" actId="26606"/>
          <ac:spMkLst>
            <pc:docMk/>
            <pc:sldMk cId="3678690847" sldId="259"/>
            <ac:spMk id="29" creationId="{0DE1A94F-CC8B-4954-97A7-ADD4F300D647}"/>
          </ac:spMkLst>
        </pc:spChg>
        <pc:grpChg chg="del">
          <ac:chgData name="Ethan Harrow" userId="3b18c59d665f192d" providerId="LiveId" clId="{013D457C-AFFA-4348-A561-C500A45F5D6C}" dt="2023-12-04T03:50:40.444" v="247" actId="26606"/>
          <ac:grpSpMkLst>
            <pc:docMk/>
            <pc:sldMk cId="3678690847" sldId="259"/>
            <ac:grpSpMk id="26" creationId="{57500303-A207-4812-BEB9-51E132FEB73F}"/>
          </ac:grpSpMkLst>
        </pc:grpChg>
        <pc:picChg chg="add mod">
          <ac:chgData name="Ethan Harrow" userId="3b18c59d665f192d" providerId="LiveId" clId="{013D457C-AFFA-4348-A561-C500A45F5D6C}" dt="2023-12-04T18:26:51.471" v="266" actId="1076"/>
          <ac:picMkLst>
            <pc:docMk/>
            <pc:sldMk cId="3678690847" sldId="259"/>
            <ac:picMk id="7" creationId="{943526EC-9077-1932-1FB4-91BCA90D426F}"/>
          </ac:picMkLst>
        </pc:picChg>
        <pc:picChg chg="del">
          <ac:chgData name="Ethan Harrow" userId="3b18c59d665f192d" providerId="LiveId" clId="{013D457C-AFFA-4348-A561-C500A45F5D6C}" dt="2023-12-04T03:50:25.451" v="241" actId="478"/>
          <ac:picMkLst>
            <pc:docMk/>
            <pc:sldMk cId="3678690847" sldId="259"/>
            <ac:picMk id="10" creationId="{32941ECA-9CEC-CCC4-426F-459F8EE149E2}"/>
          </ac:picMkLst>
        </pc:picChg>
        <pc:picChg chg="del">
          <ac:chgData name="Ethan Harrow" userId="3b18c59d665f192d" providerId="LiveId" clId="{013D457C-AFFA-4348-A561-C500A45F5D6C}" dt="2023-12-04T03:50:27.205" v="242" actId="478"/>
          <ac:picMkLst>
            <pc:docMk/>
            <pc:sldMk cId="3678690847" sldId="259"/>
            <ac:picMk id="11" creationId="{834F368C-7F27-8BFF-4482-4294AA67E3B2}"/>
          </ac:picMkLst>
        </pc:picChg>
      </pc:sldChg>
      <pc:sldChg chg="del">
        <pc:chgData name="Ethan Harrow" userId="3b18c59d665f192d" providerId="LiveId" clId="{013D457C-AFFA-4348-A561-C500A45F5D6C}" dt="2023-12-04T03:51:23.463" v="255" actId="2696"/>
        <pc:sldMkLst>
          <pc:docMk/>
          <pc:sldMk cId="3874571940" sldId="260"/>
        </pc:sldMkLst>
      </pc:sldChg>
      <pc:sldChg chg="modSp mod">
        <pc:chgData name="Ethan Harrow" userId="3b18c59d665f192d" providerId="LiveId" clId="{013D457C-AFFA-4348-A561-C500A45F5D6C}" dt="2023-12-04T03:51:35.801" v="257" actId="1076"/>
        <pc:sldMkLst>
          <pc:docMk/>
          <pc:sldMk cId="1321146142" sldId="261"/>
        </pc:sldMkLst>
        <pc:picChg chg="mod">
          <ac:chgData name="Ethan Harrow" userId="3b18c59d665f192d" providerId="LiveId" clId="{013D457C-AFFA-4348-A561-C500A45F5D6C}" dt="2023-12-04T03:51:35.801" v="257" actId="1076"/>
          <ac:picMkLst>
            <pc:docMk/>
            <pc:sldMk cId="1321146142" sldId="261"/>
            <ac:picMk id="4" creationId="{6C21E57A-A2FF-CCA3-E868-3D3B0FAE27AC}"/>
          </ac:picMkLst>
        </pc:picChg>
      </pc:sldChg>
      <pc:sldChg chg="modSp">
        <pc:chgData name="Ethan Harrow" userId="3b18c59d665f192d" providerId="LiveId" clId="{013D457C-AFFA-4348-A561-C500A45F5D6C}" dt="2023-12-04T03:52:34.873" v="258" actId="14826"/>
        <pc:sldMkLst>
          <pc:docMk/>
          <pc:sldMk cId="1496821485" sldId="264"/>
        </pc:sldMkLst>
        <pc:picChg chg="mod">
          <ac:chgData name="Ethan Harrow" userId="3b18c59d665f192d" providerId="LiveId" clId="{013D457C-AFFA-4348-A561-C500A45F5D6C}" dt="2023-12-04T03:52:34.873" v="258" actId="14826"/>
          <ac:picMkLst>
            <pc:docMk/>
            <pc:sldMk cId="1496821485" sldId="264"/>
            <ac:picMk id="4" creationId="{093FF0EB-6218-78DC-A277-B56BE053A94B}"/>
          </ac:picMkLst>
        </pc:picChg>
      </pc:sldChg>
      <pc:sldChg chg="addSp delSp modSp mod setBg">
        <pc:chgData name="Ethan Harrow" userId="3b18c59d665f192d" providerId="LiveId" clId="{013D457C-AFFA-4348-A561-C500A45F5D6C}" dt="2023-12-04T03:31:59.367" v="113" actId="27636"/>
        <pc:sldMkLst>
          <pc:docMk/>
          <pc:sldMk cId="87239333" sldId="265"/>
        </pc:sldMkLst>
        <pc:spChg chg="mod">
          <ac:chgData name="Ethan Harrow" userId="3b18c59d665f192d" providerId="LiveId" clId="{013D457C-AFFA-4348-A561-C500A45F5D6C}" dt="2023-12-04T03:28:49.401" v="106" actId="14100"/>
          <ac:spMkLst>
            <pc:docMk/>
            <pc:sldMk cId="87239333" sldId="265"/>
            <ac:spMk id="2" creationId="{02EE87CD-1953-9EA2-4FC1-DAF6C6EDEC37}"/>
          </ac:spMkLst>
        </pc:spChg>
        <pc:spChg chg="mod ord">
          <ac:chgData name="Ethan Harrow" userId="3b18c59d665f192d" providerId="LiveId" clId="{013D457C-AFFA-4348-A561-C500A45F5D6C}" dt="2023-12-04T03:31:59.367" v="113" actId="27636"/>
          <ac:spMkLst>
            <pc:docMk/>
            <pc:sldMk cId="87239333" sldId="265"/>
            <ac:spMk id="3" creationId="{79BA04D0-165E-E391-EEAA-5E6AF1D76297}"/>
          </ac:spMkLst>
        </pc:spChg>
        <pc:spChg chg="add del">
          <ac:chgData name="Ethan Harrow" userId="3b18c59d665f192d" providerId="LiveId" clId="{013D457C-AFFA-4348-A561-C500A45F5D6C}" dt="2023-12-04T03:28:04.028" v="89" actId="26606"/>
          <ac:spMkLst>
            <pc:docMk/>
            <pc:sldMk cId="87239333" sldId="265"/>
            <ac:spMk id="10" creationId="{1D868099-6145-4BC0-A5EA-74BEF1776BA9}"/>
          </ac:spMkLst>
        </pc:spChg>
        <pc:spChg chg="add del">
          <ac:chgData name="Ethan Harrow" userId="3b18c59d665f192d" providerId="LiveId" clId="{013D457C-AFFA-4348-A561-C500A45F5D6C}" dt="2023-12-04T03:28:04.028" v="89" actId="26606"/>
          <ac:spMkLst>
            <pc:docMk/>
            <pc:sldMk cId="87239333" sldId="265"/>
            <ac:spMk id="12" creationId="{CC1026F7-DECB-49B4-A565-518BBA445471}"/>
          </ac:spMkLst>
        </pc:spChg>
        <pc:picChg chg="add mod">
          <ac:chgData name="Ethan Harrow" userId="3b18c59d665f192d" providerId="LiveId" clId="{013D457C-AFFA-4348-A561-C500A45F5D6C}" dt="2023-12-04T03:29:00.362" v="108" actId="1076"/>
          <ac:picMkLst>
            <pc:docMk/>
            <pc:sldMk cId="87239333" sldId="265"/>
            <ac:picMk id="5" creationId="{EAD321A7-75CD-5DBE-D5F5-BBC921859660}"/>
          </ac:picMkLst>
        </pc:picChg>
      </pc:sldChg>
      <pc:sldChg chg="addSp delSp modSp new mod setBg">
        <pc:chgData name="Ethan Harrow" userId="3b18c59d665f192d" providerId="LiveId" clId="{013D457C-AFFA-4348-A561-C500A45F5D6C}" dt="2023-12-04T03:33:24.421" v="134" actId="27636"/>
        <pc:sldMkLst>
          <pc:docMk/>
          <pc:sldMk cId="214697023" sldId="266"/>
        </pc:sldMkLst>
        <pc:spChg chg="mod">
          <ac:chgData name="Ethan Harrow" userId="3b18c59d665f192d" providerId="LiveId" clId="{013D457C-AFFA-4348-A561-C500A45F5D6C}" dt="2023-12-04T03:33:01.260" v="126" actId="26606"/>
          <ac:spMkLst>
            <pc:docMk/>
            <pc:sldMk cId="214697023" sldId="266"/>
            <ac:spMk id="2" creationId="{B9FEFEFF-DD80-62C4-EAD2-F245B5C56003}"/>
          </ac:spMkLst>
        </pc:spChg>
        <pc:spChg chg="mod ord">
          <ac:chgData name="Ethan Harrow" userId="3b18c59d665f192d" providerId="LiveId" clId="{013D457C-AFFA-4348-A561-C500A45F5D6C}" dt="2023-12-04T03:33:24.421" v="134" actId="27636"/>
          <ac:spMkLst>
            <pc:docMk/>
            <pc:sldMk cId="214697023" sldId="266"/>
            <ac:spMk id="3" creationId="{0AF92EDE-B1A5-8429-CF9B-14310B6F2678}"/>
          </ac:spMkLst>
        </pc:spChg>
        <pc:spChg chg="add del mod">
          <ac:chgData name="Ethan Harrow" userId="3b18c59d665f192d" providerId="LiveId" clId="{013D457C-AFFA-4348-A561-C500A45F5D6C}" dt="2023-12-04T03:25:51.722" v="43"/>
          <ac:spMkLst>
            <pc:docMk/>
            <pc:sldMk cId="214697023" sldId="266"/>
            <ac:spMk id="4" creationId="{749335A1-C3D3-9808-959A-8478B2748AFC}"/>
          </ac:spMkLst>
        </pc:spChg>
        <pc:spChg chg="add del">
          <ac:chgData name="Ethan Harrow" userId="3b18c59d665f192d" providerId="LiveId" clId="{013D457C-AFFA-4348-A561-C500A45F5D6C}" dt="2023-12-04T03:33:01.260" v="126" actId="26606"/>
          <ac:spMkLst>
            <pc:docMk/>
            <pc:sldMk cId="214697023" sldId="266"/>
            <ac:spMk id="10" creationId="{1D868099-6145-4BC0-A5EA-74BEF1776BA9}"/>
          </ac:spMkLst>
        </pc:spChg>
        <pc:spChg chg="add del">
          <ac:chgData name="Ethan Harrow" userId="3b18c59d665f192d" providerId="LiveId" clId="{013D457C-AFFA-4348-A561-C500A45F5D6C}" dt="2023-12-04T03:33:01.260" v="126" actId="26606"/>
          <ac:spMkLst>
            <pc:docMk/>
            <pc:sldMk cId="214697023" sldId="266"/>
            <ac:spMk id="12" creationId="{CC1026F7-DECB-49B4-A565-518BBA445471}"/>
          </ac:spMkLst>
        </pc:spChg>
        <pc:picChg chg="add mod">
          <ac:chgData name="Ethan Harrow" userId="3b18c59d665f192d" providerId="LiveId" clId="{013D457C-AFFA-4348-A561-C500A45F5D6C}" dt="2023-12-04T03:33:20.287" v="132" actId="1076"/>
          <ac:picMkLst>
            <pc:docMk/>
            <pc:sldMk cId="214697023" sldId="266"/>
            <ac:picMk id="5" creationId="{AC416D23-DC2C-8C34-104C-2146AD3835F7}"/>
          </ac:picMkLst>
        </pc:picChg>
      </pc:sldChg>
      <pc:sldChg chg="addSp modSp new mod">
        <pc:chgData name="Ethan Harrow" userId="3b18c59d665f192d" providerId="LiveId" clId="{013D457C-AFFA-4348-A561-C500A45F5D6C}" dt="2023-12-04T03:34:36.541" v="153" actId="14100"/>
        <pc:sldMkLst>
          <pc:docMk/>
          <pc:sldMk cId="4251048312" sldId="267"/>
        </pc:sldMkLst>
        <pc:spChg chg="mod">
          <ac:chgData name="Ethan Harrow" userId="3b18c59d665f192d" providerId="LiveId" clId="{013D457C-AFFA-4348-A561-C500A45F5D6C}" dt="2023-12-04T03:25:50.432" v="41" actId="313"/>
          <ac:spMkLst>
            <pc:docMk/>
            <pc:sldMk cId="4251048312" sldId="267"/>
            <ac:spMk id="2" creationId="{F8D67647-2449-975B-C046-AA8E7E98C937}"/>
          </ac:spMkLst>
        </pc:spChg>
        <pc:spChg chg="mod">
          <ac:chgData name="Ethan Harrow" userId="3b18c59d665f192d" providerId="LiveId" clId="{013D457C-AFFA-4348-A561-C500A45F5D6C}" dt="2023-12-04T03:34:36.541" v="153" actId="14100"/>
          <ac:spMkLst>
            <pc:docMk/>
            <pc:sldMk cId="4251048312" sldId="267"/>
            <ac:spMk id="3" creationId="{FF7F18C1-C640-8A74-1321-021E41188368}"/>
          </ac:spMkLst>
        </pc:spChg>
        <pc:picChg chg="add mod">
          <ac:chgData name="Ethan Harrow" userId="3b18c59d665f192d" providerId="LiveId" clId="{013D457C-AFFA-4348-A561-C500A45F5D6C}" dt="2023-12-04T03:34:23.493" v="150" actId="1076"/>
          <ac:picMkLst>
            <pc:docMk/>
            <pc:sldMk cId="4251048312" sldId="267"/>
            <ac:picMk id="5" creationId="{9D89B585-87C7-FD19-D42E-541D9FAADB2E}"/>
          </ac:picMkLst>
        </pc:picChg>
      </pc:sldChg>
      <pc:sldChg chg="addSp modSp new mod">
        <pc:chgData name="Ethan Harrow" userId="3b18c59d665f192d" providerId="LiveId" clId="{013D457C-AFFA-4348-A561-C500A45F5D6C}" dt="2023-12-04T03:36:04.142" v="172" actId="1076"/>
        <pc:sldMkLst>
          <pc:docMk/>
          <pc:sldMk cId="4116336449" sldId="268"/>
        </pc:sldMkLst>
        <pc:spChg chg="mod">
          <ac:chgData name="Ethan Harrow" userId="3b18c59d665f192d" providerId="LiveId" clId="{013D457C-AFFA-4348-A561-C500A45F5D6C}" dt="2023-12-04T03:26:14.201" v="48" actId="20577"/>
          <ac:spMkLst>
            <pc:docMk/>
            <pc:sldMk cId="4116336449" sldId="268"/>
            <ac:spMk id="2" creationId="{1E99E192-FFAB-78FF-F755-9E49A93BA94B}"/>
          </ac:spMkLst>
        </pc:spChg>
        <pc:spChg chg="mod">
          <ac:chgData name="Ethan Harrow" userId="3b18c59d665f192d" providerId="LiveId" clId="{013D457C-AFFA-4348-A561-C500A45F5D6C}" dt="2023-12-04T03:35:43.448" v="166" actId="27636"/>
          <ac:spMkLst>
            <pc:docMk/>
            <pc:sldMk cId="4116336449" sldId="268"/>
            <ac:spMk id="3" creationId="{D9F74684-6A3C-F47E-5B74-7A3400049F69}"/>
          </ac:spMkLst>
        </pc:spChg>
        <pc:picChg chg="add mod">
          <ac:chgData name="Ethan Harrow" userId="3b18c59d665f192d" providerId="LiveId" clId="{013D457C-AFFA-4348-A561-C500A45F5D6C}" dt="2023-12-04T03:36:04.142" v="172" actId="1076"/>
          <ac:picMkLst>
            <pc:docMk/>
            <pc:sldMk cId="4116336449" sldId="268"/>
            <ac:picMk id="5" creationId="{45BA5ACE-388F-C308-30C8-7E960869C264}"/>
          </ac:picMkLst>
        </pc:picChg>
      </pc:sldChg>
      <pc:sldChg chg="addSp modSp new mod">
        <pc:chgData name="Ethan Harrow" userId="3b18c59d665f192d" providerId="LiveId" clId="{013D457C-AFFA-4348-A561-C500A45F5D6C}" dt="2023-12-04T03:38:05.040" v="184" actId="1076"/>
        <pc:sldMkLst>
          <pc:docMk/>
          <pc:sldMk cId="880261847" sldId="269"/>
        </pc:sldMkLst>
        <pc:spChg chg="mod">
          <ac:chgData name="Ethan Harrow" userId="3b18c59d665f192d" providerId="LiveId" clId="{013D457C-AFFA-4348-A561-C500A45F5D6C}" dt="2023-12-04T03:26:19.349" v="51" actId="20577"/>
          <ac:spMkLst>
            <pc:docMk/>
            <pc:sldMk cId="880261847" sldId="269"/>
            <ac:spMk id="2" creationId="{CFE4D737-3057-2045-42CA-74A8530860CB}"/>
          </ac:spMkLst>
        </pc:spChg>
        <pc:spChg chg="mod">
          <ac:chgData name="Ethan Harrow" userId="3b18c59d665f192d" providerId="LiveId" clId="{013D457C-AFFA-4348-A561-C500A45F5D6C}" dt="2023-12-04T03:36:40.279" v="178" actId="27636"/>
          <ac:spMkLst>
            <pc:docMk/>
            <pc:sldMk cId="880261847" sldId="269"/>
            <ac:spMk id="3" creationId="{0E531B41-535E-3518-ADF4-4905D56D89D2}"/>
          </ac:spMkLst>
        </pc:spChg>
        <pc:picChg chg="add mod">
          <ac:chgData name="Ethan Harrow" userId="3b18c59d665f192d" providerId="LiveId" clId="{013D457C-AFFA-4348-A561-C500A45F5D6C}" dt="2023-12-04T03:38:05.040" v="184" actId="1076"/>
          <ac:picMkLst>
            <pc:docMk/>
            <pc:sldMk cId="880261847" sldId="269"/>
            <ac:picMk id="5" creationId="{2CADFDAD-6AB3-87B1-A4D6-403F113B79FE}"/>
          </ac:picMkLst>
        </pc:picChg>
      </pc:sldChg>
      <pc:sldChg chg="addSp modSp new mod">
        <pc:chgData name="Ethan Harrow" userId="3b18c59d665f192d" providerId="LiveId" clId="{013D457C-AFFA-4348-A561-C500A45F5D6C}" dt="2023-12-04T03:39:07.792" v="203" actId="1076"/>
        <pc:sldMkLst>
          <pc:docMk/>
          <pc:sldMk cId="732095984" sldId="270"/>
        </pc:sldMkLst>
        <pc:spChg chg="mod">
          <ac:chgData name="Ethan Harrow" userId="3b18c59d665f192d" providerId="LiveId" clId="{013D457C-AFFA-4348-A561-C500A45F5D6C}" dt="2023-12-04T03:39:07.792" v="203" actId="1076"/>
          <ac:spMkLst>
            <pc:docMk/>
            <pc:sldMk cId="732095984" sldId="270"/>
            <ac:spMk id="2" creationId="{8D1955F6-B416-1CFD-CD09-883CCCBBAD1E}"/>
          </ac:spMkLst>
        </pc:spChg>
        <pc:spChg chg="mod">
          <ac:chgData name="Ethan Harrow" userId="3b18c59d665f192d" providerId="LiveId" clId="{013D457C-AFFA-4348-A561-C500A45F5D6C}" dt="2023-12-04T03:38:44.309" v="197" actId="1076"/>
          <ac:spMkLst>
            <pc:docMk/>
            <pc:sldMk cId="732095984" sldId="270"/>
            <ac:spMk id="3" creationId="{70C1A00C-DF3C-3E0B-A67B-3109E0E013B0}"/>
          </ac:spMkLst>
        </pc:spChg>
        <pc:picChg chg="add mod">
          <ac:chgData name="Ethan Harrow" userId="3b18c59d665f192d" providerId="LiveId" clId="{013D457C-AFFA-4348-A561-C500A45F5D6C}" dt="2023-12-04T03:39:02.016" v="202" actId="1076"/>
          <ac:picMkLst>
            <pc:docMk/>
            <pc:sldMk cId="732095984" sldId="270"/>
            <ac:picMk id="5" creationId="{4760B16F-7B21-2DF0-D174-C5706FF82088}"/>
          </ac:picMkLst>
        </pc:picChg>
      </pc:sldChg>
      <pc:sldChg chg="addSp modSp new mod">
        <pc:chgData name="Ethan Harrow" userId="3b18c59d665f192d" providerId="LiveId" clId="{013D457C-AFFA-4348-A561-C500A45F5D6C}" dt="2023-12-04T03:40:51.763" v="224" actId="1076"/>
        <pc:sldMkLst>
          <pc:docMk/>
          <pc:sldMk cId="3607771939" sldId="271"/>
        </pc:sldMkLst>
        <pc:spChg chg="mod">
          <ac:chgData name="Ethan Harrow" userId="3b18c59d665f192d" providerId="LiveId" clId="{013D457C-AFFA-4348-A561-C500A45F5D6C}" dt="2023-12-04T03:26:33.161" v="61" actId="20577"/>
          <ac:spMkLst>
            <pc:docMk/>
            <pc:sldMk cId="3607771939" sldId="271"/>
            <ac:spMk id="2" creationId="{197F1179-0961-E51A-5055-8A34B8D4A1C9}"/>
          </ac:spMkLst>
        </pc:spChg>
        <pc:spChg chg="mod">
          <ac:chgData name="Ethan Harrow" userId="3b18c59d665f192d" providerId="LiveId" clId="{013D457C-AFFA-4348-A561-C500A45F5D6C}" dt="2023-12-04T03:40:28.431" v="220" actId="27636"/>
          <ac:spMkLst>
            <pc:docMk/>
            <pc:sldMk cId="3607771939" sldId="271"/>
            <ac:spMk id="3" creationId="{AE7EEAEF-C0AA-B23A-0F3F-064D35204171}"/>
          </ac:spMkLst>
        </pc:spChg>
        <pc:picChg chg="add mod">
          <ac:chgData name="Ethan Harrow" userId="3b18c59d665f192d" providerId="LiveId" clId="{013D457C-AFFA-4348-A561-C500A45F5D6C}" dt="2023-12-04T03:40:51.763" v="224" actId="1076"/>
          <ac:picMkLst>
            <pc:docMk/>
            <pc:sldMk cId="3607771939" sldId="271"/>
            <ac:picMk id="5" creationId="{D8CA9345-7732-5226-49F2-14F257E717F2}"/>
          </ac:picMkLst>
        </pc:picChg>
      </pc:sldChg>
      <pc:sldChg chg="addSp delSp modSp new mod setBg">
        <pc:chgData name="Ethan Harrow" userId="3b18c59d665f192d" providerId="LiveId" clId="{013D457C-AFFA-4348-A561-C500A45F5D6C}" dt="2023-12-04T03:41:31.005" v="230" actId="14100"/>
        <pc:sldMkLst>
          <pc:docMk/>
          <pc:sldMk cId="3043817684" sldId="272"/>
        </pc:sldMkLst>
        <pc:spChg chg="mod">
          <ac:chgData name="Ethan Harrow" userId="3b18c59d665f192d" providerId="LiveId" clId="{013D457C-AFFA-4348-A561-C500A45F5D6C}" dt="2023-12-04T03:41:21.510" v="228" actId="26606"/>
          <ac:spMkLst>
            <pc:docMk/>
            <pc:sldMk cId="3043817684" sldId="272"/>
            <ac:spMk id="2" creationId="{0C0AC729-0555-69AC-96EA-10410534879B}"/>
          </ac:spMkLst>
        </pc:spChg>
        <pc:spChg chg="del mod">
          <ac:chgData name="Ethan Harrow" userId="3b18c59d665f192d" providerId="LiveId" clId="{013D457C-AFFA-4348-A561-C500A45F5D6C}" dt="2023-12-04T03:41:16.182" v="225" actId="931"/>
          <ac:spMkLst>
            <pc:docMk/>
            <pc:sldMk cId="3043817684" sldId="272"/>
            <ac:spMk id="3" creationId="{676E032C-398A-B26B-A867-7FAAB618BFB6}"/>
          </ac:spMkLst>
        </pc:spChg>
        <pc:spChg chg="add">
          <ac:chgData name="Ethan Harrow" userId="3b18c59d665f192d" providerId="LiveId" clId="{013D457C-AFFA-4348-A561-C500A45F5D6C}" dt="2023-12-04T03:41:21.510" v="228" actId="26606"/>
          <ac:spMkLst>
            <pc:docMk/>
            <pc:sldMk cId="3043817684" sldId="272"/>
            <ac:spMk id="9" creationId="{C1AB7EAD-58F9-DA87-778B-44610F8B1A53}"/>
          </ac:spMkLst>
        </pc:spChg>
        <pc:picChg chg="add mod">
          <ac:chgData name="Ethan Harrow" userId="3b18c59d665f192d" providerId="LiveId" clId="{013D457C-AFFA-4348-A561-C500A45F5D6C}" dt="2023-12-04T03:41:31.005" v="230" actId="14100"/>
          <ac:picMkLst>
            <pc:docMk/>
            <pc:sldMk cId="3043817684" sldId="272"/>
            <ac:picMk id="5" creationId="{5BB24F02-664F-5793-4FF8-19C7DA4D01F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12/4/23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12/4/23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12/4/23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12/4/23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12/4/23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583D-B684-DF08-F0B0-0338BDFFD454}"/>
              </a:ext>
            </a:extLst>
          </p:cNvPr>
          <p:cNvSpPr>
            <a:spLocks noGrp="1"/>
          </p:cNvSpPr>
          <p:nvPr>
            <p:ph type="ctrTitle"/>
          </p:nvPr>
        </p:nvSpPr>
        <p:spPr>
          <a:xfrm>
            <a:off x="1281929" y="1348686"/>
            <a:ext cx="9628142" cy="2416154"/>
          </a:xfrm>
        </p:spPr>
        <p:txBody>
          <a:bodyPr/>
          <a:lstStyle/>
          <a:p>
            <a:r>
              <a:rPr lang="en-US" sz="5900" dirty="0"/>
              <a:t>Glacial isostatic uplift of the European Alps</a:t>
            </a:r>
          </a:p>
        </p:txBody>
      </p:sp>
      <p:sp>
        <p:nvSpPr>
          <p:cNvPr id="3" name="Subtitle 2">
            <a:extLst>
              <a:ext uri="{FF2B5EF4-FFF2-40B4-BE49-F238E27FC236}">
                <a16:creationId xmlns:a16="http://schemas.microsoft.com/office/drawing/2014/main" id="{C6260FD4-D117-E679-DC88-AF4BBF5B69D0}"/>
              </a:ext>
            </a:extLst>
          </p:cNvPr>
          <p:cNvSpPr>
            <a:spLocks noGrp="1"/>
          </p:cNvSpPr>
          <p:nvPr>
            <p:ph type="subTitle" idx="1"/>
          </p:nvPr>
        </p:nvSpPr>
        <p:spPr/>
        <p:txBody>
          <a:bodyPr/>
          <a:lstStyle/>
          <a:p>
            <a:r>
              <a:rPr lang="en-US" dirty="0" err="1"/>
              <a:t>Mey</a:t>
            </a:r>
            <a:r>
              <a:rPr lang="en-US" dirty="0"/>
              <a:t>, M.G., et al.</a:t>
            </a:r>
          </a:p>
        </p:txBody>
      </p:sp>
    </p:spTree>
    <p:extLst>
      <p:ext uri="{BB962C8B-B14F-4D97-AF65-F5344CB8AC3E}">
        <p14:creationId xmlns:p14="http://schemas.microsoft.com/office/powerpoint/2010/main" val="275301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7647-2449-975B-C046-AA8E7E98C937}"/>
              </a:ext>
            </a:extLst>
          </p:cNvPr>
          <p:cNvSpPr>
            <a:spLocks noGrp="1"/>
          </p:cNvSpPr>
          <p:nvPr>
            <p:ph type="title"/>
          </p:nvPr>
        </p:nvSpPr>
        <p:spPr/>
        <p:txBody>
          <a:bodyPr/>
          <a:lstStyle/>
          <a:p>
            <a:r>
              <a:rPr lang="en-US" dirty="0"/>
              <a:t>Supplementary Figure 3</a:t>
            </a:r>
          </a:p>
        </p:txBody>
      </p:sp>
      <p:sp>
        <p:nvSpPr>
          <p:cNvPr id="3" name="Content Placeholder 2">
            <a:extLst>
              <a:ext uri="{FF2B5EF4-FFF2-40B4-BE49-F238E27FC236}">
                <a16:creationId xmlns:a16="http://schemas.microsoft.com/office/drawing/2014/main" id="{FF7F18C1-C640-8A74-1321-021E41188368}"/>
              </a:ext>
            </a:extLst>
          </p:cNvPr>
          <p:cNvSpPr>
            <a:spLocks noGrp="1"/>
          </p:cNvSpPr>
          <p:nvPr>
            <p:ph idx="1"/>
          </p:nvPr>
        </p:nvSpPr>
        <p:spPr>
          <a:xfrm>
            <a:off x="1295400" y="2729345"/>
            <a:ext cx="5853545" cy="4128656"/>
          </a:xfrm>
        </p:spPr>
        <p:txBody>
          <a:bodyPr>
            <a:normAutofit/>
          </a:bodyPr>
          <a:lstStyle/>
          <a:p>
            <a:r>
              <a:rPr lang="en-US" sz="1800" dirty="0">
                <a:effectLst/>
                <a:latin typeface="TimesNewRoman,Bold"/>
              </a:rPr>
              <a:t>Results for increased erosional unloading</a:t>
            </a:r>
          </a:p>
          <a:p>
            <a:r>
              <a:rPr lang="en-US" sz="1800" dirty="0">
                <a:effectLst/>
                <a:latin typeface="TimesNewRoman,Bold"/>
              </a:rPr>
              <a:t>a</a:t>
            </a:r>
            <a:r>
              <a:rPr lang="en-US" sz="1800" dirty="0">
                <a:effectLst/>
                <a:latin typeface="TimesNewRoman"/>
              </a:rPr>
              <a:t>, Deglaciation component. </a:t>
            </a:r>
            <a:r>
              <a:rPr lang="en-US" sz="1800" dirty="0">
                <a:effectLst/>
                <a:latin typeface="TimesNewRoman,Bold"/>
              </a:rPr>
              <a:t>b</a:t>
            </a:r>
            <a:r>
              <a:rPr lang="en-US" sz="1800" dirty="0">
                <a:effectLst/>
                <a:latin typeface="TimesNewRoman"/>
              </a:rPr>
              <a:t>, Uplift rate due to erosional unloading assuming that 90% of the postglacially eroded material has been exported. </a:t>
            </a:r>
            <a:r>
              <a:rPr lang="en-US" sz="1800" dirty="0">
                <a:effectLst/>
                <a:latin typeface="TimesNewRoman,Bold"/>
              </a:rPr>
              <a:t>c</a:t>
            </a:r>
            <a:r>
              <a:rPr lang="en-US" sz="1800" dirty="0">
                <a:effectLst/>
                <a:latin typeface="TimesNewRoman"/>
              </a:rPr>
              <a:t>, Comparison of the combined signal with the geodetic observations. Note that the French leveling data was not used in the optimization (see main text for details). </a:t>
            </a:r>
            <a:endParaRPr lang="en-US" dirty="0"/>
          </a:p>
          <a:p>
            <a:endParaRPr lang="en-US" dirty="0"/>
          </a:p>
        </p:txBody>
      </p:sp>
      <p:pic>
        <p:nvPicPr>
          <p:cNvPr id="5" name="Picture 4" descr="A blue and green diagram of a satellite&#10;&#10;Description automatically generated with medium confidence">
            <a:extLst>
              <a:ext uri="{FF2B5EF4-FFF2-40B4-BE49-F238E27FC236}">
                <a16:creationId xmlns:a16="http://schemas.microsoft.com/office/drawing/2014/main" id="{9D89B585-87C7-FD19-D42E-541D9FAADB2E}"/>
              </a:ext>
            </a:extLst>
          </p:cNvPr>
          <p:cNvPicPr>
            <a:picLocks noChangeAspect="1"/>
          </p:cNvPicPr>
          <p:nvPr/>
        </p:nvPicPr>
        <p:blipFill>
          <a:blip r:embed="rId2"/>
          <a:stretch>
            <a:fillRect/>
          </a:stretch>
        </p:blipFill>
        <p:spPr>
          <a:xfrm>
            <a:off x="7814094" y="0"/>
            <a:ext cx="3269411" cy="6858000"/>
          </a:xfrm>
          <a:prstGeom prst="rect">
            <a:avLst/>
          </a:prstGeom>
        </p:spPr>
      </p:pic>
    </p:spTree>
    <p:extLst>
      <p:ext uri="{BB962C8B-B14F-4D97-AF65-F5344CB8AC3E}">
        <p14:creationId xmlns:p14="http://schemas.microsoft.com/office/powerpoint/2010/main" val="4251048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E192-FFAB-78FF-F755-9E49A93BA94B}"/>
              </a:ext>
            </a:extLst>
          </p:cNvPr>
          <p:cNvSpPr>
            <a:spLocks noGrp="1"/>
          </p:cNvSpPr>
          <p:nvPr>
            <p:ph type="title"/>
          </p:nvPr>
        </p:nvSpPr>
        <p:spPr/>
        <p:txBody>
          <a:bodyPr/>
          <a:lstStyle/>
          <a:p>
            <a:r>
              <a:rPr lang="en-US" dirty="0"/>
              <a:t>Supplementary Figure 4</a:t>
            </a:r>
          </a:p>
        </p:txBody>
      </p:sp>
      <p:sp>
        <p:nvSpPr>
          <p:cNvPr id="3" name="Content Placeholder 2">
            <a:extLst>
              <a:ext uri="{FF2B5EF4-FFF2-40B4-BE49-F238E27FC236}">
                <a16:creationId xmlns:a16="http://schemas.microsoft.com/office/drawing/2014/main" id="{D9F74684-6A3C-F47E-5B74-7A3400049F69}"/>
              </a:ext>
            </a:extLst>
          </p:cNvPr>
          <p:cNvSpPr>
            <a:spLocks noGrp="1"/>
          </p:cNvSpPr>
          <p:nvPr>
            <p:ph idx="1"/>
          </p:nvPr>
        </p:nvSpPr>
        <p:spPr>
          <a:xfrm>
            <a:off x="1371600" y="5195455"/>
            <a:ext cx="9601200" cy="1662545"/>
          </a:xfrm>
        </p:spPr>
        <p:txBody>
          <a:bodyPr>
            <a:normAutofit fontScale="92500" lnSpcReduction="10000"/>
          </a:bodyPr>
          <a:lstStyle/>
          <a:p>
            <a:r>
              <a:rPr lang="en-US" sz="1800" dirty="0">
                <a:effectLst/>
                <a:latin typeface="TimesNewRoman,Bold"/>
              </a:rPr>
              <a:t>Model error in a seismotectonic context</a:t>
            </a:r>
          </a:p>
          <a:p>
            <a:r>
              <a:rPr lang="en-US" sz="1800" dirty="0">
                <a:effectLst/>
                <a:latin typeface="TimesNewRoman,Bold"/>
              </a:rPr>
              <a:t>a</a:t>
            </a:r>
            <a:r>
              <a:rPr lang="en-US" sz="1800" dirty="0">
                <a:effectLst/>
                <a:latin typeface="TimesNewRoman"/>
              </a:rPr>
              <a:t>, </a:t>
            </a:r>
            <a:r>
              <a:rPr lang="en-US" sz="1800" dirty="0">
                <a:solidFill>
                  <a:srgbClr val="000007"/>
                </a:solidFill>
                <a:effectLst/>
                <a:latin typeface="TimesNewRoman"/>
              </a:rPr>
              <a:t>Seismogenic faults (black solid lines, http://</a:t>
            </a:r>
            <a:r>
              <a:rPr lang="en-US" sz="1800" dirty="0" err="1">
                <a:solidFill>
                  <a:srgbClr val="000007"/>
                </a:solidFill>
                <a:effectLst/>
                <a:latin typeface="TimesNewRoman"/>
              </a:rPr>
              <a:t>diss.rm.ingv.it</a:t>
            </a:r>
            <a:r>
              <a:rPr lang="en-US" sz="1800" dirty="0">
                <a:solidFill>
                  <a:srgbClr val="000007"/>
                </a:solidFill>
                <a:effectLst/>
                <a:latin typeface="TimesNewRoman"/>
              </a:rPr>
              <a:t>/share-</a:t>
            </a:r>
            <a:r>
              <a:rPr lang="en-US" sz="1800" dirty="0" err="1">
                <a:solidFill>
                  <a:srgbClr val="000007"/>
                </a:solidFill>
                <a:effectLst/>
                <a:latin typeface="TimesNewRoman"/>
              </a:rPr>
              <a:t>edsf</a:t>
            </a:r>
            <a:r>
              <a:rPr lang="en-US" sz="1800" dirty="0">
                <a:solidFill>
                  <a:srgbClr val="000007"/>
                </a:solidFill>
                <a:effectLst/>
                <a:latin typeface="TimesNewRoman"/>
              </a:rPr>
              <a:t>/), and focal plane solutions from the global Centroid-Moment-Tensor catalogue superimposed on a DEM of the study area. Negative errors indicate overestimation. </a:t>
            </a:r>
            <a:r>
              <a:rPr lang="en-US" sz="1800" dirty="0">
                <a:solidFill>
                  <a:srgbClr val="000007"/>
                </a:solidFill>
                <a:effectLst/>
                <a:latin typeface="TimesNewRoman,Bold"/>
              </a:rPr>
              <a:t>b</a:t>
            </a:r>
            <a:r>
              <a:rPr lang="en-US" sz="1800" dirty="0">
                <a:solidFill>
                  <a:srgbClr val="000007"/>
                </a:solidFill>
                <a:effectLst/>
                <a:latin typeface="TimesNewRoman"/>
              </a:rPr>
              <a:t>, Inset focusing on the Western Alps. Grey dots: seismicity after NEIC, 1973-2008. Thin solid lines are uplift contours modified after (ref. 7) and given in mm yr</a:t>
            </a:r>
            <a:r>
              <a:rPr lang="en-US" sz="1800" baseline="30000" dirty="0">
                <a:solidFill>
                  <a:srgbClr val="000007"/>
                </a:solidFill>
                <a:effectLst/>
                <a:latin typeface="TimesNewRoman"/>
              </a:rPr>
              <a:t>-1</a:t>
            </a:r>
            <a:r>
              <a:rPr lang="en-US" sz="1800" dirty="0">
                <a:solidFill>
                  <a:srgbClr val="000007"/>
                </a:solidFill>
                <a:effectLst/>
                <a:latin typeface="TimesNewRoman"/>
              </a:rPr>
              <a:t>. Dashed lines show the uplift contours derived in this study (see </a:t>
            </a:r>
            <a:r>
              <a:rPr lang="en-US" sz="1800" dirty="0">
                <a:solidFill>
                  <a:srgbClr val="0000FF"/>
                </a:solidFill>
                <a:effectLst/>
                <a:latin typeface="TimesNewRoman"/>
              </a:rPr>
              <a:t>Fig. 6</a:t>
            </a:r>
            <a:r>
              <a:rPr lang="en-US" sz="1800" dirty="0">
                <a:solidFill>
                  <a:srgbClr val="000007"/>
                </a:solidFill>
                <a:effectLst/>
                <a:latin typeface="TimesNewRoman"/>
              </a:rPr>
              <a:t>). RV = </a:t>
            </a:r>
            <a:r>
              <a:rPr lang="en-US" sz="1800" dirty="0" err="1">
                <a:solidFill>
                  <a:srgbClr val="000007"/>
                </a:solidFill>
                <a:effectLst/>
                <a:latin typeface="TimesNewRoman"/>
              </a:rPr>
              <a:t>Rhône</a:t>
            </a:r>
            <a:r>
              <a:rPr lang="en-US" sz="1800" dirty="0">
                <a:solidFill>
                  <a:srgbClr val="000007"/>
                </a:solidFill>
                <a:effectLst/>
                <a:latin typeface="TimesNewRoman"/>
              </a:rPr>
              <a:t> Valley, TW = Tauern Window. </a:t>
            </a:r>
            <a:endParaRPr lang="en-US" dirty="0"/>
          </a:p>
          <a:p>
            <a:endParaRPr lang="en-US" dirty="0"/>
          </a:p>
        </p:txBody>
      </p:sp>
      <p:pic>
        <p:nvPicPr>
          <p:cNvPr id="5" name="Picture 4" descr="A map of weather conditions&#10;&#10;Description automatically generated">
            <a:extLst>
              <a:ext uri="{FF2B5EF4-FFF2-40B4-BE49-F238E27FC236}">
                <a16:creationId xmlns:a16="http://schemas.microsoft.com/office/drawing/2014/main" id="{45BA5ACE-388F-C308-30C8-7E960869C264}"/>
              </a:ext>
            </a:extLst>
          </p:cNvPr>
          <p:cNvPicPr>
            <a:picLocks noChangeAspect="1"/>
          </p:cNvPicPr>
          <p:nvPr/>
        </p:nvPicPr>
        <p:blipFill>
          <a:blip r:embed="rId2"/>
          <a:stretch>
            <a:fillRect/>
          </a:stretch>
        </p:blipFill>
        <p:spPr>
          <a:xfrm>
            <a:off x="2286000" y="1404041"/>
            <a:ext cx="7772400" cy="3791414"/>
          </a:xfrm>
          <a:prstGeom prst="rect">
            <a:avLst/>
          </a:prstGeom>
        </p:spPr>
      </p:pic>
    </p:spTree>
    <p:extLst>
      <p:ext uri="{BB962C8B-B14F-4D97-AF65-F5344CB8AC3E}">
        <p14:creationId xmlns:p14="http://schemas.microsoft.com/office/powerpoint/2010/main" val="411633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D737-3057-2045-42CA-74A8530860CB}"/>
              </a:ext>
            </a:extLst>
          </p:cNvPr>
          <p:cNvSpPr>
            <a:spLocks noGrp="1"/>
          </p:cNvSpPr>
          <p:nvPr>
            <p:ph type="title"/>
          </p:nvPr>
        </p:nvSpPr>
        <p:spPr/>
        <p:txBody>
          <a:bodyPr/>
          <a:lstStyle/>
          <a:p>
            <a:r>
              <a:rPr lang="en-US" dirty="0"/>
              <a:t>Supplementary Figure 5</a:t>
            </a:r>
          </a:p>
        </p:txBody>
      </p:sp>
      <p:sp>
        <p:nvSpPr>
          <p:cNvPr id="3" name="Content Placeholder 2">
            <a:extLst>
              <a:ext uri="{FF2B5EF4-FFF2-40B4-BE49-F238E27FC236}">
                <a16:creationId xmlns:a16="http://schemas.microsoft.com/office/drawing/2014/main" id="{0E531B41-535E-3518-ADF4-4905D56D89D2}"/>
              </a:ext>
            </a:extLst>
          </p:cNvPr>
          <p:cNvSpPr>
            <a:spLocks noGrp="1"/>
          </p:cNvSpPr>
          <p:nvPr>
            <p:ph idx="1"/>
          </p:nvPr>
        </p:nvSpPr>
        <p:spPr>
          <a:xfrm>
            <a:off x="1371600" y="5822373"/>
            <a:ext cx="9601200" cy="1035627"/>
          </a:xfrm>
        </p:spPr>
        <p:txBody>
          <a:bodyPr>
            <a:normAutofit lnSpcReduction="10000"/>
          </a:bodyPr>
          <a:lstStyle/>
          <a:p>
            <a:r>
              <a:rPr lang="en-US" sz="1800" dirty="0">
                <a:solidFill>
                  <a:srgbClr val="000007"/>
                </a:solidFill>
                <a:effectLst/>
                <a:latin typeface="TimesNewRoman,Bold"/>
              </a:rPr>
              <a:t>Map of mean annual precipitation</a:t>
            </a:r>
            <a:r>
              <a:rPr lang="en-US" sz="1800" dirty="0">
                <a:solidFill>
                  <a:srgbClr val="000007"/>
                </a:solidFill>
                <a:effectLst/>
                <a:latin typeface="TimesNewRoman"/>
              </a:rPr>
              <a:t>. </a:t>
            </a:r>
          </a:p>
          <a:p>
            <a:r>
              <a:rPr lang="en-US" sz="1800" dirty="0">
                <a:solidFill>
                  <a:srgbClr val="000007"/>
                </a:solidFill>
                <a:effectLst/>
                <a:latin typeface="TimesNewRoman"/>
              </a:rPr>
              <a:t>Mean annual precipitation was determined from rain-gauge measurements from 1971–2008, which were used to impose spatially variable maximum accumulation rates in the ice model. </a:t>
            </a:r>
            <a:endParaRPr lang="en-US" dirty="0"/>
          </a:p>
          <a:p>
            <a:endParaRPr lang="en-US" dirty="0"/>
          </a:p>
        </p:txBody>
      </p:sp>
      <p:pic>
        <p:nvPicPr>
          <p:cNvPr id="5" name="Picture 4" descr="A map of the world&#10;&#10;Description automatically generated">
            <a:extLst>
              <a:ext uri="{FF2B5EF4-FFF2-40B4-BE49-F238E27FC236}">
                <a16:creationId xmlns:a16="http://schemas.microsoft.com/office/drawing/2014/main" id="{2CADFDAD-6AB3-87B1-A4D6-403F113B79FE}"/>
              </a:ext>
            </a:extLst>
          </p:cNvPr>
          <p:cNvPicPr>
            <a:picLocks noChangeAspect="1"/>
          </p:cNvPicPr>
          <p:nvPr/>
        </p:nvPicPr>
        <p:blipFill>
          <a:blip r:embed="rId2"/>
          <a:stretch>
            <a:fillRect/>
          </a:stretch>
        </p:blipFill>
        <p:spPr>
          <a:xfrm>
            <a:off x="3227064" y="1350396"/>
            <a:ext cx="5737872" cy="4471977"/>
          </a:xfrm>
          <a:prstGeom prst="rect">
            <a:avLst/>
          </a:prstGeom>
        </p:spPr>
      </p:pic>
    </p:spTree>
    <p:extLst>
      <p:ext uri="{BB962C8B-B14F-4D97-AF65-F5344CB8AC3E}">
        <p14:creationId xmlns:p14="http://schemas.microsoft.com/office/powerpoint/2010/main" val="880261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55F6-B416-1CFD-CD09-883CCCBBAD1E}"/>
              </a:ext>
            </a:extLst>
          </p:cNvPr>
          <p:cNvSpPr>
            <a:spLocks noGrp="1"/>
          </p:cNvSpPr>
          <p:nvPr>
            <p:ph type="title"/>
          </p:nvPr>
        </p:nvSpPr>
        <p:spPr>
          <a:xfrm>
            <a:off x="1371600" y="516187"/>
            <a:ext cx="9601200" cy="1485900"/>
          </a:xfrm>
        </p:spPr>
        <p:txBody>
          <a:bodyPr/>
          <a:lstStyle/>
          <a:p>
            <a:r>
              <a:rPr lang="en-US" dirty="0"/>
              <a:t>Supplementary Figure 6</a:t>
            </a:r>
          </a:p>
        </p:txBody>
      </p:sp>
      <p:sp>
        <p:nvSpPr>
          <p:cNvPr id="3" name="Content Placeholder 2">
            <a:extLst>
              <a:ext uri="{FF2B5EF4-FFF2-40B4-BE49-F238E27FC236}">
                <a16:creationId xmlns:a16="http://schemas.microsoft.com/office/drawing/2014/main" id="{70C1A00C-DF3C-3E0B-A67B-3109E0E013B0}"/>
              </a:ext>
            </a:extLst>
          </p:cNvPr>
          <p:cNvSpPr>
            <a:spLocks noGrp="1"/>
          </p:cNvSpPr>
          <p:nvPr>
            <p:ph idx="1"/>
          </p:nvPr>
        </p:nvSpPr>
        <p:spPr>
          <a:xfrm>
            <a:off x="1371600" y="5770418"/>
            <a:ext cx="9601200" cy="1087582"/>
          </a:xfrm>
        </p:spPr>
        <p:txBody>
          <a:bodyPr/>
          <a:lstStyle/>
          <a:p>
            <a:r>
              <a:rPr lang="en-US" sz="1800" dirty="0">
                <a:effectLst/>
                <a:latin typeface="TimesNewRoman,Bold"/>
              </a:rPr>
              <a:t>Map of equilibrium line altitudes </a:t>
            </a:r>
          </a:p>
          <a:p>
            <a:r>
              <a:rPr lang="en-US" sz="1800" dirty="0">
                <a:solidFill>
                  <a:srgbClr val="000007"/>
                </a:solidFill>
                <a:effectLst/>
                <a:latin typeface="TimesNewRoman"/>
              </a:rPr>
              <a:t>Distribution of equilibrium line altitudes for the ice model, which best fits LGM ice-geometry indicators, i.e., moraines and trimlines. </a:t>
            </a:r>
            <a:endParaRPr lang="en-US" dirty="0"/>
          </a:p>
          <a:p>
            <a:endParaRPr lang="en-US" dirty="0"/>
          </a:p>
        </p:txBody>
      </p:sp>
      <p:pic>
        <p:nvPicPr>
          <p:cNvPr id="5" name="Picture 4" descr="A map of the arctic&#10;&#10;Description automatically generated">
            <a:extLst>
              <a:ext uri="{FF2B5EF4-FFF2-40B4-BE49-F238E27FC236}">
                <a16:creationId xmlns:a16="http://schemas.microsoft.com/office/drawing/2014/main" id="{4760B16F-7B21-2DF0-D174-C5706FF82088}"/>
              </a:ext>
            </a:extLst>
          </p:cNvPr>
          <p:cNvPicPr>
            <a:picLocks noChangeAspect="1"/>
          </p:cNvPicPr>
          <p:nvPr/>
        </p:nvPicPr>
        <p:blipFill>
          <a:blip r:embed="rId2"/>
          <a:stretch>
            <a:fillRect/>
          </a:stretch>
        </p:blipFill>
        <p:spPr>
          <a:xfrm>
            <a:off x="3211103" y="1259137"/>
            <a:ext cx="5769794" cy="4511281"/>
          </a:xfrm>
          <a:prstGeom prst="rect">
            <a:avLst/>
          </a:prstGeom>
        </p:spPr>
      </p:pic>
    </p:spTree>
    <p:extLst>
      <p:ext uri="{BB962C8B-B14F-4D97-AF65-F5344CB8AC3E}">
        <p14:creationId xmlns:p14="http://schemas.microsoft.com/office/powerpoint/2010/main" val="73209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1179-0961-E51A-5055-8A34B8D4A1C9}"/>
              </a:ext>
            </a:extLst>
          </p:cNvPr>
          <p:cNvSpPr>
            <a:spLocks noGrp="1"/>
          </p:cNvSpPr>
          <p:nvPr>
            <p:ph type="title"/>
          </p:nvPr>
        </p:nvSpPr>
        <p:spPr/>
        <p:txBody>
          <a:bodyPr/>
          <a:lstStyle/>
          <a:p>
            <a:r>
              <a:rPr lang="en-US" dirty="0"/>
              <a:t>Supplementary Figure 7</a:t>
            </a:r>
          </a:p>
        </p:txBody>
      </p:sp>
      <p:sp>
        <p:nvSpPr>
          <p:cNvPr id="3" name="Content Placeholder 2">
            <a:extLst>
              <a:ext uri="{FF2B5EF4-FFF2-40B4-BE49-F238E27FC236}">
                <a16:creationId xmlns:a16="http://schemas.microsoft.com/office/drawing/2014/main" id="{AE7EEAEF-C0AA-B23A-0F3F-064D35204171}"/>
              </a:ext>
            </a:extLst>
          </p:cNvPr>
          <p:cNvSpPr>
            <a:spLocks noGrp="1"/>
          </p:cNvSpPr>
          <p:nvPr>
            <p:ph idx="1"/>
          </p:nvPr>
        </p:nvSpPr>
        <p:spPr>
          <a:xfrm>
            <a:off x="1371600" y="1537855"/>
            <a:ext cx="3761509" cy="5320145"/>
          </a:xfrm>
        </p:spPr>
        <p:txBody>
          <a:bodyPr>
            <a:normAutofit/>
          </a:bodyPr>
          <a:lstStyle/>
          <a:p>
            <a:r>
              <a:rPr lang="en-US" sz="1800" dirty="0">
                <a:effectLst/>
                <a:latin typeface="TimesNewRoman,Bold"/>
              </a:rPr>
              <a:t>Sensitivity of viscosity and modelled uplift rates to changes in EET</a:t>
            </a:r>
          </a:p>
          <a:p>
            <a:r>
              <a:rPr lang="en-US" sz="1800" dirty="0">
                <a:effectLst/>
                <a:latin typeface="TimesNewRoman,Bold"/>
              </a:rPr>
              <a:t>a, </a:t>
            </a:r>
            <a:r>
              <a:rPr lang="en-US" sz="1800" dirty="0">
                <a:effectLst/>
                <a:latin typeface="TimesNewRoman"/>
              </a:rPr>
              <a:t>Root mean squared error (RMS) and viscosity (</a:t>
            </a:r>
            <a:r>
              <a:rPr lang="el-GR" sz="1800" dirty="0">
                <a:effectLst/>
                <a:latin typeface="TimesNewRoman,Italic"/>
              </a:rPr>
              <a:t>μ</a:t>
            </a:r>
            <a:r>
              <a:rPr lang="el-GR" sz="1800" dirty="0">
                <a:effectLst/>
                <a:latin typeface="TimesNewRoman"/>
              </a:rPr>
              <a:t>) </a:t>
            </a:r>
            <a:r>
              <a:rPr lang="en-US" sz="1800" dirty="0">
                <a:effectLst/>
                <a:latin typeface="TimesNewRoman"/>
              </a:rPr>
              <a:t>as a function of the average </a:t>
            </a:r>
            <a:r>
              <a:rPr lang="en-US" sz="1800" dirty="0">
                <a:effectLst/>
                <a:latin typeface="TimesNewRoman,Italic"/>
              </a:rPr>
              <a:t>EET</a:t>
            </a:r>
            <a:r>
              <a:rPr lang="en-US" sz="1800" dirty="0">
                <a:effectLst/>
                <a:latin typeface="TimesNewRoman"/>
              </a:rPr>
              <a:t>. A minimum error occurs at 50 km with </a:t>
            </a:r>
            <a:r>
              <a:rPr lang="el-GR" sz="1800" dirty="0">
                <a:effectLst/>
                <a:latin typeface="TimesNewRoman,Italic"/>
              </a:rPr>
              <a:t>μ </a:t>
            </a:r>
            <a:r>
              <a:rPr lang="el-GR" sz="1800" dirty="0">
                <a:effectLst/>
                <a:latin typeface="TimesNewRoman"/>
              </a:rPr>
              <a:t>= 2.2 × 10</a:t>
            </a:r>
            <a:r>
              <a:rPr lang="el-GR" sz="1800" baseline="30000" dirty="0">
                <a:effectLst/>
                <a:latin typeface="TimesNewRoman"/>
              </a:rPr>
              <a:t>20</a:t>
            </a:r>
            <a:r>
              <a:rPr lang="el-GR" sz="1800" dirty="0">
                <a:effectLst/>
                <a:latin typeface="TimesNewRoman"/>
              </a:rPr>
              <a:t> </a:t>
            </a:r>
            <a:r>
              <a:rPr lang="en-US" sz="1800" dirty="0">
                <a:effectLst/>
                <a:latin typeface="TimesNewRoman"/>
              </a:rPr>
              <a:t>Pa s. </a:t>
            </a:r>
            <a:r>
              <a:rPr lang="en-US" sz="1800" dirty="0">
                <a:effectLst/>
                <a:latin typeface="TimesNewRoman,Bold"/>
              </a:rPr>
              <a:t>b, </a:t>
            </a:r>
            <a:r>
              <a:rPr lang="en-US" sz="1800" dirty="0">
                <a:effectLst/>
                <a:latin typeface="TimesNewRoman"/>
              </a:rPr>
              <a:t>Modelled versus measured uplift rates for 20, 30, 40, 50, 60, and 70 km of </a:t>
            </a:r>
            <a:r>
              <a:rPr lang="en-US" sz="1800" dirty="0">
                <a:effectLst/>
                <a:latin typeface="TimesNewRoman,Italic"/>
              </a:rPr>
              <a:t>EET</a:t>
            </a:r>
            <a:r>
              <a:rPr lang="en-US" sz="1800" dirty="0">
                <a:effectLst/>
                <a:latin typeface="TimesNewRoman"/>
              </a:rPr>
              <a:t>. Blue circles = Swiss levelling data. Orange triangles = Austrian levelling data. Magenta diamonds = French Alps levelling data. Yellow rectangles = permanent GPS data. Avg. = average </a:t>
            </a:r>
            <a:endParaRPr lang="en-US" dirty="0"/>
          </a:p>
          <a:p>
            <a:endParaRPr lang="en-US" dirty="0"/>
          </a:p>
        </p:txBody>
      </p:sp>
      <p:pic>
        <p:nvPicPr>
          <p:cNvPr id="5" name="Picture 4" descr="A group of graphs showing different colored dots&#10;&#10;Description automatically generated with medium confidence">
            <a:extLst>
              <a:ext uri="{FF2B5EF4-FFF2-40B4-BE49-F238E27FC236}">
                <a16:creationId xmlns:a16="http://schemas.microsoft.com/office/drawing/2014/main" id="{D8CA9345-7732-5226-49F2-14F257E717F2}"/>
              </a:ext>
            </a:extLst>
          </p:cNvPr>
          <p:cNvPicPr>
            <a:picLocks noChangeAspect="1"/>
          </p:cNvPicPr>
          <p:nvPr/>
        </p:nvPicPr>
        <p:blipFill>
          <a:blip r:embed="rId2"/>
          <a:stretch>
            <a:fillRect/>
          </a:stretch>
        </p:blipFill>
        <p:spPr>
          <a:xfrm>
            <a:off x="7337609" y="0"/>
            <a:ext cx="4370024" cy="6858000"/>
          </a:xfrm>
          <a:prstGeom prst="rect">
            <a:avLst/>
          </a:prstGeom>
        </p:spPr>
      </p:pic>
    </p:spTree>
    <p:extLst>
      <p:ext uri="{BB962C8B-B14F-4D97-AF65-F5344CB8AC3E}">
        <p14:creationId xmlns:p14="http://schemas.microsoft.com/office/powerpoint/2010/main" val="3607771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C729-0555-69AC-96EA-10410534879B}"/>
              </a:ext>
            </a:extLst>
          </p:cNvPr>
          <p:cNvSpPr>
            <a:spLocks noGrp="1"/>
          </p:cNvSpPr>
          <p:nvPr>
            <p:ph type="title"/>
          </p:nvPr>
        </p:nvSpPr>
        <p:spPr>
          <a:xfrm>
            <a:off x="1371600" y="685800"/>
            <a:ext cx="3282695" cy="1485900"/>
          </a:xfrm>
        </p:spPr>
        <p:txBody>
          <a:bodyPr>
            <a:normAutofit/>
          </a:bodyPr>
          <a:lstStyle/>
          <a:p>
            <a:r>
              <a:rPr lang="en-US" sz="3700"/>
              <a:t>Supplementary Tables 1 &amp; 2</a:t>
            </a:r>
          </a:p>
        </p:txBody>
      </p:sp>
      <p:sp>
        <p:nvSpPr>
          <p:cNvPr id="9" name="Content Placeholder 8">
            <a:extLst>
              <a:ext uri="{FF2B5EF4-FFF2-40B4-BE49-F238E27FC236}">
                <a16:creationId xmlns:a16="http://schemas.microsoft.com/office/drawing/2014/main" id="{C1AB7EAD-58F9-DA87-778B-44610F8B1A53}"/>
              </a:ext>
            </a:extLst>
          </p:cNvPr>
          <p:cNvSpPr>
            <a:spLocks noGrp="1"/>
          </p:cNvSpPr>
          <p:nvPr>
            <p:ph idx="1"/>
          </p:nvPr>
        </p:nvSpPr>
        <p:spPr>
          <a:xfrm>
            <a:off x="1371600" y="2286000"/>
            <a:ext cx="3282694" cy="3581400"/>
          </a:xfrm>
        </p:spPr>
        <p:txBody>
          <a:bodyPr>
            <a:normAutofit/>
          </a:bodyPr>
          <a:lstStyle/>
          <a:p>
            <a:endParaRPr lang="en-US"/>
          </a:p>
        </p:txBody>
      </p:sp>
      <p:pic>
        <p:nvPicPr>
          <p:cNvPr id="5" name="Content Placeholder 4" descr="A table of text with black text&#10;&#10;Description automatically generated with medium confidence">
            <a:extLst>
              <a:ext uri="{FF2B5EF4-FFF2-40B4-BE49-F238E27FC236}">
                <a16:creationId xmlns:a16="http://schemas.microsoft.com/office/drawing/2014/main" id="{5BB24F02-664F-5793-4FF8-19C7DA4D01FB}"/>
              </a:ext>
            </a:extLst>
          </p:cNvPr>
          <p:cNvPicPr>
            <a:picLocks noChangeAspect="1"/>
          </p:cNvPicPr>
          <p:nvPr/>
        </p:nvPicPr>
        <p:blipFill>
          <a:blip r:embed="rId2"/>
          <a:stretch>
            <a:fillRect/>
          </a:stretch>
        </p:blipFill>
        <p:spPr>
          <a:xfrm>
            <a:off x="6220690" y="-2654"/>
            <a:ext cx="4336473" cy="6856084"/>
          </a:xfrm>
          <a:prstGeom prst="rect">
            <a:avLst/>
          </a:prstGeom>
        </p:spPr>
      </p:pic>
    </p:spTree>
    <p:extLst>
      <p:ext uri="{BB962C8B-B14F-4D97-AF65-F5344CB8AC3E}">
        <p14:creationId xmlns:p14="http://schemas.microsoft.com/office/powerpoint/2010/main" val="304381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A17D3-D4C9-FA3F-79FB-53D562DD3775}"/>
              </a:ext>
            </a:extLst>
          </p:cNvPr>
          <p:cNvSpPr>
            <a:spLocks noGrp="1"/>
          </p:cNvSpPr>
          <p:nvPr>
            <p:ph type="title"/>
          </p:nvPr>
        </p:nvSpPr>
        <p:spPr>
          <a:xfrm>
            <a:off x="1371600" y="685800"/>
            <a:ext cx="3282695" cy="1485900"/>
          </a:xfrm>
        </p:spPr>
        <p:txBody>
          <a:bodyPr>
            <a:normAutofit/>
          </a:bodyPr>
          <a:lstStyle/>
          <a:p>
            <a:r>
              <a:rPr lang="en-US"/>
              <a:t>Figure 1</a:t>
            </a:r>
          </a:p>
        </p:txBody>
      </p:sp>
      <p:sp>
        <p:nvSpPr>
          <p:cNvPr id="17" name="Content Placeholder 16">
            <a:extLst>
              <a:ext uri="{FF2B5EF4-FFF2-40B4-BE49-F238E27FC236}">
                <a16:creationId xmlns:a16="http://schemas.microsoft.com/office/drawing/2014/main" id="{C341E602-476E-9FA4-7983-2D24277808EF}"/>
              </a:ext>
            </a:extLst>
          </p:cNvPr>
          <p:cNvSpPr>
            <a:spLocks noGrp="1"/>
          </p:cNvSpPr>
          <p:nvPr>
            <p:ph idx="1"/>
          </p:nvPr>
        </p:nvSpPr>
        <p:spPr>
          <a:xfrm>
            <a:off x="1371600" y="2286000"/>
            <a:ext cx="3282694" cy="3581400"/>
          </a:xfrm>
        </p:spPr>
        <p:txBody>
          <a:bodyPr>
            <a:normAutofit/>
          </a:bodyPr>
          <a:lstStyle/>
          <a:p>
            <a:r>
              <a:rPr lang="en-US" sz="1900" b="0" i="0">
                <a:effectLst/>
                <a:latin typeface="Helvetica" pitchFamily="2" charset="0"/>
              </a:rPr>
              <a:t>Processes contributing to rock uplift in a contractional orogen.</a:t>
            </a:r>
            <a:endParaRPr lang="en-US" sz="1900">
              <a:effectLst/>
              <a:latin typeface="Helvetica" pitchFamily="2" charset="0"/>
            </a:endParaRPr>
          </a:p>
          <a:p>
            <a:r>
              <a:rPr lang="en-US" sz="1900" b="0" i="0">
                <a:effectLst/>
                <a:latin typeface="Helvetica" pitchFamily="2" charset="0"/>
              </a:rPr>
              <a:t>The individual components are interdependent and their relative contribution to rock uplift changes over time. Blue and orange polygons indicate glaciers and alluvial fans, respectively.</a:t>
            </a:r>
            <a:endParaRPr lang="en-US" sz="1900">
              <a:effectLst/>
              <a:latin typeface="Helvetica" pitchFamily="2" charset="0"/>
            </a:endParaRPr>
          </a:p>
        </p:txBody>
      </p:sp>
      <p:pic>
        <p:nvPicPr>
          <p:cNvPr id="4" name="Picture 3" descr="A diagram of a mountain formation&#10;&#10;Description automatically generated">
            <a:extLst>
              <a:ext uri="{FF2B5EF4-FFF2-40B4-BE49-F238E27FC236}">
                <a16:creationId xmlns:a16="http://schemas.microsoft.com/office/drawing/2014/main" id="{5D3271EE-2DFC-B6DF-6A68-1029247BB94E}"/>
              </a:ext>
            </a:extLst>
          </p:cNvPr>
          <p:cNvPicPr>
            <a:picLocks noChangeAspect="1"/>
          </p:cNvPicPr>
          <p:nvPr/>
        </p:nvPicPr>
        <p:blipFill>
          <a:blip r:embed="rId2"/>
          <a:stretch>
            <a:fillRect/>
          </a:stretch>
        </p:blipFill>
        <p:spPr>
          <a:xfrm>
            <a:off x="5031467" y="1322007"/>
            <a:ext cx="6517065" cy="3893945"/>
          </a:xfrm>
          <a:prstGeom prst="rect">
            <a:avLst/>
          </a:prstGeom>
        </p:spPr>
      </p:pic>
    </p:spTree>
    <p:extLst>
      <p:ext uri="{BB962C8B-B14F-4D97-AF65-F5344CB8AC3E}">
        <p14:creationId xmlns:p14="http://schemas.microsoft.com/office/powerpoint/2010/main" val="380304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7049-4F71-EB56-F411-5447E053FC1C}"/>
              </a:ext>
            </a:extLst>
          </p:cNvPr>
          <p:cNvSpPr>
            <a:spLocks noGrp="1"/>
          </p:cNvSpPr>
          <p:nvPr>
            <p:ph type="title"/>
          </p:nvPr>
        </p:nvSpPr>
        <p:spPr/>
        <p:txBody>
          <a:bodyPr/>
          <a:lstStyle/>
          <a:p>
            <a:r>
              <a:rPr lang="en-US" dirty="0"/>
              <a:t>Figure 2</a:t>
            </a:r>
          </a:p>
        </p:txBody>
      </p:sp>
      <p:pic>
        <p:nvPicPr>
          <p:cNvPr id="4" name="Content Placeholder 3">
            <a:extLst>
              <a:ext uri="{FF2B5EF4-FFF2-40B4-BE49-F238E27FC236}">
                <a16:creationId xmlns:a16="http://schemas.microsoft.com/office/drawing/2014/main" id="{30FD4034-E034-6932-F982-AB11223E49BF}"/>
              </a:ext>
            </a:extLst>
          </p:cNvPr>
          <p:cNvPicPr>
            <a:picLocks noGrp="1" noChangeAspect="1"/>
          </p:cNvPicPr>
          <p:nvPr>
            <p:ph idx="1"/>
          </p:nvPr>
        </p:nvPicPr>
        <p:blipFill>
          <a:blip r:embed="rId2"/>
          <a:srcRect/>
          <a:stretch/>
        </p:blipFill>
        <p:spPr>
          <a:xfrm>
            <a:off x="1317339" y="1509560"/>
            <a:ext cx="7077884" cy="4939633"/>
          </a:xfrm>
        </p:spPr>
      </p:pic>
      <p:sp>
        <p:nvSpPr>
          <p:cNvPr id="6" name="Content Placeholder 16">
            <a:extLst>
              <a:ext uri="{FF2B5EF4-FFF2-40B4-BE49-F238E27FC236}">
                <a16:creationId xmlns:a16="http://schemas.microsoft.com/office/drawing/2014/main" id="{918D48DA-2BF0-A897-D672-1BA8446190D3}"/>
              </a:ext>
            </a:extLst>
          </p:cNvPr>
          <p:cNvSpPr txBox="1">
            <a:spLocks/>
          </p:cNvSpPr>
          <p:nvPr/>
        </p:nvSpPr>
        <p:spPr>
          <a:xfrm>
            <a:off x="8471423" y="2286000"/>
            <a:ext cx="3053039" cy="39319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n-US" sz="1400" dirty="0">
              <a:latin typeface="Helvetica" pitchFamily="2" charset="0"/>
            </a:endParaRPr>
          </a:p>
        </p:txBody>
      </p:sp>
      <p:sp>
        <p:nvSpPr>
          <p:cNvPr id="9" name="TextBox 8">
            <a:extLst>
              <a:ext uri="{FF2B5EF4-FFF2-40B4-BE49-F238E27FC236}">
                <a16:creationId xmlns:a16="http://schemas.microsoft.com/office/drawing/2014/main" id="{741F4A21-C97A-11D5-DF2A-57DD18849967}"/>
              </a:ext>
            </a:extLst>
          </p:cNvPr>
          <p:cNvSpPr txBox="1"/>
          <p:nvPr/>
        </p:nvSpPr>
        <p:spPr>
          <a:xfrm>
            <a:off x="5184942" y="2527968"/>
            <a:ext cx="1828800" cy="1828800"/>
          </a:xfrm>
          <a:prstGeom prst="rect">
            <a:avLst/>
          </a:prstGeom>
          <a:noFill/>
        </p:spPr>
        <p:txBody>
          <a:bodyPr wrap="square" rtlCol="0">
            <a:spAutoFit/>
          </a:bodyPr>
          <a:lstStyle/>
          <a:p>
            <a:pPr algn="l"/>
            <a:endParaRPr lang="en-US" dirty="0"/>
          </a:p>
        </p:txBody>
      </p:sp>
      <p:sp>
        <p:nvSpPr>
          <p:cNvPr id="13" name="Content Placeholder 16">
            <a:extLst>
              <a:ext uri="{FF2B5EF4-FFF2-40B4-BE49-F238E27FC236}">
                <a16:creationId xmlns:a16="http://schemas.microsoft.com/office/drawing/2014/main" id="{5FF212A1-7C9A-F754-1D90-AD809B128E05}"/>
              </a:ext>
            </a:extLst>
          </p:cNvPr>
          <p:cNvSpPr txBox="1">
            <a:spLocks/>
          </p:cNvSpPr>
          <p:nvPr/>
        </p:nvSpPr>
        <p:spPr>
          <a:xfrm>
            <a:off x="8623823" y="2438400"/>
            <a:ext cx="3053039" cy="39319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n-US" sz="1400" dirty="0">
              <a:latin typeface="Helvetica" pitchFamily="2" charset="0"/>
            </a:endParaRPr>
          </a:p>
        </p:txBody>
      </p:sp>
      <p:sp>
        <p:nvSpPr>
          <p:cNvPr id="15" name="Content Placeholder 16">
            <a:extLst>
              <a:ext uri="{FF2B5EF4-FFF2-40B4-BE49-F238E27FC236}">
                <a16:creationId xmlns:a16="http://schemas.microsoft.com/office/drawing/2014/main" id="{591EC3D1-BAA3-D66F-A333-8D9DF76C9586}"/>
              </a:ext>
            </a:extLst>
          </p:cNvPr>
          <p:cNvSpPr txBox="1">
            <a:spLocks/>
          </p:cNvSpPr>
          <p:nvPr/>
        </p:nvSpPr>
        <p:spPr>
          <a:xfrm>
            <a:off x="8547623" y="1509560"/>
            <a:ext cx="3053040" cy="393192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200" b="0" i="0" dirty="0">
                <a:effectLst/>
                <a:latin typeface="Helvetica" pitchFamily="2" charset="0"/>
              </a:rPr>
              <a:t>Seismotectonic setting.</a:t>
            </a:r>
          </a:p>
          <a:p>
            <a:r>
              <a:rPr lang="en-US" sz="1200" b="0" i="0" dirty="0">
                <a:effectLst/>
                <a:latin typeface="Helvetica" pitchFamily="2" charset="0"/>
              </a:rPr>
              <a:t> Seismicity (grey dots, NEIC, 1973-2008), focal plane solutions and seismogenic faults (black solid lines) superimposed over a DEM of the study area. Red arrows depict the horizontal velocity field of permanent GPS stations in a Europe-fixed reference frame. Error ellipses show 1-sigma (67%) confidence level. Stars indicate locations of the reference points for the Swiss and Austrian precise levelling data, respectively. 'I' and 'Z' are the locations of the permanent GPS stations used to adjust the levelling data to the global reference frame IGb08. Fr., Friuli; Lo., Lombardy; TW, Tauern Window.</a:t>
            </a:r>
            <a:endParaRPr lang="en-US" sz="1200" dirty="0">
              <a:effectLst/>
              <a:latin typeface="Helvetica" pitchFamily="2" charset="0"/>
            </a:endParaRPr>
          </a:p>
        </p:txBody>
      </p:sp>
    </p:spTree>
    <p:extLst>
      <p:ext uri="{BB962C8B-B14F-4D97-AF65-F5344CB8AC3E}">
        <p14:creationId xmlns:p14="http://schemas.microsoft.com/office/powerpoint/2010/main" val="313230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E3DD-FB23-6A51-CD84-FDC328133A96}"/>
              </a:ext>
            </a:extLst>
          </p:cNvPr>
          <p:cNvSpPr>
            <a:spLocks noGrp="1"/>
          </p:cNvSpPr>
          <p:nvPr>
            <p:ph type="title"/>
          </p:nvPr>
        </p:nvSpPr>
        <p:spPr>
          <a:xfrm>
            <a:off x="1371600" y="685800"/>
            <a:ext cx="3282695" cy="1485900"/>
          </a:xfrm>
        </p:spPr>
        <p:txBody>
          <a:bodyPr vert="horz" lIns="91440" tIns="45720" rIns="91440" bIns="45720" rtlCol="0" anchor="t">
            <a:normAutofit/>
          </a:bodyPr>
          <a:lstStyle/>
          <a:p>
            <a:r>
              <a:rPr lang="en-US" cap="all"/>
              <a:t>Figure 3</a:t>
            </a:r>
          </a:p>
        </p:txBody>
      </p:sp>
      <p:sp>
        <p:nvSpPr>
          <p:cNvPr id="3" name="Content Placeholder 16">
            <a:extLst>
              <a:ext uri="{FF2B5EF4-FFF2-40B4-BE49-F238E27FC236}">
                <a16:creationId xmlns:a16="http://schemas.microsoft.com/office/drawing/2014/main" id="{476B0AF1-BAAC-E6FE-AAE4-2B300E39D900}"/>
              </a:ext>
            </a:extLst>
          </p:cNvPr>
          <p:cNvSpPr txBox="1">
            <a:spLocks/>
          </p:cNvSpPr>
          <p:nvPr/>
        </p:nvSpPr>
        <p:spPr>
          <a:xfrm>
            <a:off x="716844" y="1371600"/>
            <a:ext cx="3282694" cy="548640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1200" dirty="0">
                <a:effectLst/>
              </a:rPr>
              <a:t>Valley-fill thickness and postglacial erosion rates </a:t>
            </a:r>
            <a:endParaRPr lang="en-US" sz="1200" b="0" i="0" dirty="0">
              <a:effectLst/>
            </a:endParaRPr>
          </a:p>
          <a:p>
            <a:r>
              <a:rPr lang="en-US" sz="1200" b="0" i="0" dirty="0">
                <a:effectLst/>
              </a:rPr>
              <a:t>(a) Present-day ice cover (white), LGM ice extent (black outline), distribution of sedimentary valley fills and locations of fill-thickness measurements (see legend). (b) Map of postglacial erosion rates derived from the sediment distribution in a and an additional 10% of exported material (see text for details). Data from catchments 1 to 6 (highlighted with red boundaries) are provided in d. The eroded mass in catchments 7 and 8 was manually increased to smooth abrupt changes in erosion rates across the corresponding basin boundaries. </a:t>
            </a:r>
          </a:p>
          <a:p>
            <a:r>
              <a:rPr lang="en-US" sz="1200" dirty="0"/>
              <a:t>(c) Comparison of estimated and measured valley-fill thicknesses (see key in panel a for symbol details). See Supplementary Table 1 for data sources. (d) Comparison of the derived erosion rates with data from modern river loads, cosmogenic nuclides and thermochronology. On each box, the central red mark is the median, the edges of the box are the 25th and 75th percentiles and the whiskers extend to the minimum and maximum values. Rivers and corresponding marginal lakes are indicated. L., Lake. </a:t>
            </a:r>
          </a:p>
          <a:p>
            <a:endParaRPr lang="en-US" sz="1200" b="0" i="0" dirty="0">
              <a:effectLst/>
            </a:endParaRPr>
          </a:p>
          <a:p>
            <a:endParaRPr lang="en-US" sz="1200" b="0" i="0" dirty="0">
              <a:effectLst/>
            </a:endParaRPr>
          </a:p>
          <a:p>
            <a:pPr>
              <a:buFont typeface="Franklin Gothic Book" panose="020B0503020102020204" pitchFamily="34" charset="0"/>
              <a:buNone/>
            </a:pPr>
            <a:endParaRPr lang="en-US" sz="800" dirty="0">
              <a:effectLst/>
            </a:endParaRPr>
          </a:p>
        </p:txBody>
      </p:sp>
      <p:pic>
        <p:nvPicPr>
          <p:cNvPr id="7" name="Content Placeholder 6" descr="A map of different terrains&#10;&#10;Description automatically generated with medium confidence">
            <a:extLst>
              <a:ext uri="{FF2B5EF4-FFF2-40B4-BE49-F238E27FC236}">
                <a16:creationId xmlns:a16="http://schemas.microsoft.com/office/drawing/2014/main" id="{943526EC-9077-1932-1FB4-91BCA90D426F}"/>
              </a:ext>
            </a:extLst>
          </p:cNvPr>
          <p:cNvPicPr>
            <a:picLocks noGrp="1" noChangeAspect="1"/>
          </p:cNvPicPr>
          <p:nvPr>
            <p:ph idx="1"/>
          </p:nvPr>
        </p:nvPicPr>
        <p:blipFill>
          <a:blip r:embed="rId2"/>
          <a:stretch>
            <a:fillRect/>
          </a:stretch>
        </p:blipFill>
        <p:spPr>
          <a:xfrm>
            <a:off x="3823773" y="791036"/>
            <a:ext cx="8368227" cy="6066964"/>
          </a:xfrm>
          <a:prstGeom prst="rect">
            <a:avLst/>
          </a:prstGeom>
        </p:spPr>
      </p:pic>
    </p:spTree>
    <p:extLst>
      <p:ext uri="{BB962C8B-B14F-4D97-AF65-F5344CB8AC3E}">
        <p14:creationId xmlns:p14="http://schemas.microsoft.com/office/powerpoint/2010/main" val="367869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26DB-FF23-AB64-F711-01D1EE371967}"/>
              </a:ext>
            </a:extLst>
          </p:cNvPr>
          <p:cNvSpPr>
            <a:spLocks noGrp="1"/>
          </p:cNvSpPr>
          <p:nvPr>
            <p:ph type="title"/>
          </p:nvPr>
        </p:nvSpPr>
        <p:spPr>
          <a:xfrm>
            <a:off x="1644650" y="5049981"/>
            <a:ext cx="9601200" cy="696192"/>
          </a:xfrm>
        </p:spPr>
        <p:txBody>
          <a:bodyPr/>
          <a:lstStyle/>
          <a:p>
            <a:r>
              <a:rPr lang="en-US" dirty="0"/>
              <a:t>Figure 4</a:t>
            </a:r>
          </a:p>
        </p:txBody>
      </p:sp>
      <p:pic>
        <p:nvPicPr>
          <p:cNvPr id="4" name="Content Placeholder 3">
            <a:extLst>
              <a:ext uri="{FF2B5EF4-FFF2-40B4-BE49-F238E27FC236}">
                <a16:creationId xmlns:a16="http://schemas.microsoft.com/office/drawing/2014/main" id="{6C21E57A-A2FF-CCA3-E868-3D3B0FAE27AC}"/>
              </a:ext>
            </a:extLst>
          </p:cNvPr>
          <p:cNvPicPr>
            <a:picLocks noGrp="1" noChangeAspect="1"/>
          </p:cNvPicPr>
          <p:nvPr>
            <p:ph idx="1"/>
          </p:nvPr>
        </p:nvPicPr>
        <p:blipFill>
          <a:blip r:embed="rId2"/>
          <a:srcRect/>
          <a:stretch/>
        </p:blipFill>
        <p:spPr>
          <a:xfrm>
            <a:off x="828466" y="342899"/>
            <a:ext cx="11233568" cy="4707082"/>
          </a:xfrm>
        </p:spPr>
      </p:pic>
      <p:sp>
        <p:nvSpPr>
          <p:cNvPr id="9" name="TextBox 8">
            <a:extLst>
              <a:ext uri="{FF2B5EF4-FFF2-40B4-BE49-F238E27FC236}">
                <a16:creationId xmlns:a16="http://schemas.microsoft.com/office/drawing/2014/main" id="{19CC042A-6EC2-0795-4724-F49D737C6527}"/>
              </a:ext>
            </a:extLst>
          </p:cNvPr>
          <p:cNvSpPr txBox="1"/>
          <p:nvPr/>
        </p:nvSpPr>
        <p:spPr>
          <a:xfrm>
            <a:off x="1644649" y="5746173"/>
            <a:ext cx="9754177" cy="1200329"/>
          </a:xfrm>
          <a:prstGeom prst="rect">
            <a:avLst/>
          </a:prstGeom>
          <a:noFill/>
        </p:spPr>
        <p:txBody>
          <a:bodyPr wrap="square">
            <a:spAutoFit/>
          </a:bodyPr>
          <a:lstStyle/>
          <a:p>
            <a:pPr marL="285750" indent="-285750">
              <a:buFont typeface="Wingdings" pitchFamily="2" charset="2"/>
              <a:buChar char="§"/>
            </a:pPr>
            <a:r>
              <a:rPr lang="en-US" sz="1800" dirty="0">
                <a:effectLst/>
              </a:rPr>
              <a:t>Alpine LGM ice cap </a:t>
            </a:r>
            <a:endParaRPr lang="en-US" dirty="0"/>
          </a:p>
          <a:p>
            <a:pPr marL="285750" indent="-285750">
              <a:buFont typeface="Wingdings" pitchFamily="2" charset="2"/>
              <a:buChar char="§"/>
            </a:pPr>
            <a:r>
              <a:rPr lang="en-US" dirty="0"/>
              <a:t>(a) Steady-state ice geometry and location of trimline measurements (orange circles). (b) Comparison of trimline elevations with modelled ice-surface elevations. Model resolution is 3 km. </a:t>
            </a:r>
          </a:p>
        </p:txBody>
      </p:sp>
    </p:spTree>
    <p:extLst>
      <p:ext uri="{BB962C8B-B14F-4D97-AF65-F5344CB8AC3E}">
        <p14:creationId xmlns:p14="http://schemas.microsoft.com/office/powerpoint/2010/main" val="132114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C588-1D84-3D26-0AD7-72B4FC79B3CC}"/>
              </a:ext>
            </a:extLst>
          </p:cNvPr>
          <p:cNvSpPr>
            <a:spLocks noGrp="1"/>
          </p:cNvSpPr>
          <p:nvPr>
            <p:ph type="title"/>
          </p:nvPr>
        </p:nvSpPr>
        <p:spPr>
          <a:xfrm>
            <a:off x="785527" y="39254"/>
            <a:ext cx="9601200" cy="1485900"/>
          </a:xfrm>
        </p:spPr>
        <p:txBody>
          <a:bodyPr/>
          <a:lstStyle/>
          <a:p>
            <a:r>
              <a:rPr lang="en-US" dirty="0"/>
              <a:t>Figure 5</a:t>
            </a:r>
          </a:p>
        </p:txBody>
      </p:sp>
      <p:sp>
        <p:nvSpPr>
          <p:cNvPr id="15" name="Content Placeholder 14">
            <a:extLst>
              <a:ext uri="{FF2B5EF4-FFF2-40B4-BE49-F238E27FC236}">
                <a16:creationId xmlns:a16="http://schemas.microsoft.com/office/drawing/2014/main" id="{8D98196B-52A7-45BD-B4CD-E56D6F72E2FF}"/>
              </a:ext>
            </a:extLst>
          </p:cNvPr>
          <p:cNvSpPr>
            <a:spLocks noGrp="1"/>
          </p:cNvSpPr>
          <p:nvPr>
            <p:ph idx="1"/>
          </p:nvPr>
        </p:nvSpPr>
        <p:spPr>
          <a:xfrm>
            <a:off x="9414163" y="665018"/>
            <a:ext cx="2576945" cy="5202382"/>
          </a:xfrm>
        </p:spPr>
        <p:txBody>
          <a:bodyPr>
            <a:normAutofit fontScale="92500" lnSpcReduction="20000"/>
          </a:bodyPr>
          <a:lstStyle/>
          <a:p>
            <a:r>
              <a:rPr lang="en-US" sz="1800" dirty="0">
                <a:effectLst/>
                <a:latin typeface="AdvOTcb88df00"/>
              </a:rPr>
              <a:t>Uplift rates caused by deglaciation and postglacial erosion and deposition </a:t>
            </a:r>
            <a:endParaRPr lang="en-US" sz="1800" dirty="0">
              <a:effectLst/>
              <a:latin typeface="AdvOTea1a7398"/>
            </a:endParaRPr>
          </a:p>
          <a:p>
            <a:r>
              <a:rPr lang="en-US" sz="1800" dirty="0">
                <a:effectLst/>
                <a:latin typeface="AdvOTea1a7398"/>
              </a:rPr>
              <a:t>(</a:t>
            </a:r>
            <a:r>
              <a:rPr lang="en-US" sz="1800" dirty="0">
                <a:effectLst/>
                <a:latin typeface="AdvOTcb88df00"/>
              </a:rPr>
              <a:t>a</a:t>
            </a:r>
            <a:r>
              <a:rPr lang="en-US" sz="1800" dirty="0">
                <a:effectLst/>
                <a:latin typeface="AdvOTea1a7398"/>
              </a:rPr>
              <a:t>) Deglaciation component, (</a:t>
            </a:r>
            <a:r>
              <a:rPr lang="en-US" sz="1800" dirty="0">
                <a:effectLst/>
                <a:latin typeface="AdvOTcb88df00"/>
              </a:rPr>
              <a:t>c</a:t>
            </a:r>
            <a:r>
              <a:rPr lang="en-US" sz="1800" dirty="0">
                <a:effectLst/>
                <a:latin typeface="AdvOTea1a7398"/>
              </a:rPr>
              <a:t>) erosion and deposition component and (</a:t>
            </a:r>
            <a:r>
              <a:rPr lang="en-US" sz="1800" dirty="0">
                <a:effectLst/>
                <a:latin typeface="AdvOTcb88df00"/>
              </a:rPr>
              <a:t>e</a:t>
            </a:r>
            <a:r>
              <a:rPr lang="en-US" sz="1800" dirty="0">
                <a:effectLst/>
                <a:latin typeface="AdvOTea1a7398"/>
              </a:rPr>
              <a:t>) comparison of the combined signal with geodetic measurements computed for an average EET of 20 km. (</a:t>
            </a:r>
            <a:r>
              <a:rPr lang="en-US" sz="1800" dirty="0" err="1">
                <a:effectLst/>
                <a:latin typeface="AdvOTcb88df00"/>
              </a:rPr>
              <a:t>b</a:t>
            </a:r>
            <a:r>
              <a:rPr lang="en-US" sz="1800" dirty="0" err="1">
                <a:effectLst/>
                <a:latin typeface="AdvOTea1a7398"/>
              </a:rPr>
              <a:t>,</a:t>
            </a:r>
            <a:r>
              <a:rPr lang="en-US" sz="1800" dirty="0" err="1">
                <a:effectLst/>
                <a:latin typeface="AdvOTcb88df00"/>
              </a:rPr>
              <a:t>d</a:t>
            </a:r>
            <a:r>
              <a:rPr lang="en-US" sz="1800" dirty="0" err="1">
                <a:effectLst/>
                <a:latin typeface="AdvOTea1a7398"/>
              </a:rPr>
              <a:t>,</a:t>
            </a:r>
            <a:r>
              <a:rPr lang="en-US" sz="1800" dirty="0" err="1">
                <a:effectLst/>
                <a:latin typeface="AdvOTcb88df00"/>
              </a:rPr>
              <a:t>f</a:t>
            </a:r>
            <a:r>
              <a:rPr lang="en-US" sz="1800" dirty="0">
                <a:effectLst/>
                <a:latin typeface="AdvOTea1a7398"/>
              </a:rPr>
              <a:t>), same as (</a:t>
            </a:r>
            <a:r>
              <a:rPr lang="en-US" sz="1800" dirty="0" err="1">
                <a:effectLst/>
                <a:latin typeface="AdvOTcb88df00"/>
              </a:rPr>
              <a:t>a</a:t>
            </a:r>
            <a:r>
              <a:rPr lang="en-US" sz="1800" dirty="0" err="1">
                <a:effectLst/>
                <a:latin typeface="AdvOTea1a7398"/>
              </a:rPr>
              <a:t>,</a:t>
            </a:r>
            <a:r>
              <a:rPr lang="en-US" sz="1800" dirty="0" err="1">
                <a:effectLst/>
                <a:latin typeface="AdvOTcb88df00"/>
              </a:rPr>
              <a:t>c</a:t>
            </a:r>
            <a:r>
              <a:rPr lang="en-US" sz="1800" dirty="0" err="1">
                <a:effectLst/>
                <a:latin typeface="AdvOTea1a7398"/>
              </a:rPr>
              <a:t>,</a:t>
            </a:r>
            <a:r>
              <a:rPr lang="en-US" sz="1800" dirty="0" err="1">
                <a:effectLst/>
                <a:latin typeface="AdvOTcb88df00"/>
              </a:rPr>
              <a:t>e</a:t>
            </a:r>
            <a:r>
              <a:rPr lang="en-US" sz="1800" dirty="0">
                <a:effectLst/>
                <a:latin typeface="AdvOTea1a7398"/>
              </a:rPr>
              <a:t>) but for an average EET of 50 km. Location of highlighted data cluster in </a:t>
            </a:r>
            <a:r>
              <a:rPr lang="en-US" sz="1800" dirty="0">
                <a:effectLst/>
                <a:latin typeface="AdvOTcb88df00"/>
              </a:rPr>
              <a:t>f </a:t>
            </a:r>
            <a:r>
              <a:rPr lang="en-US" sz="1800" dirty="0">
                <a:effectLst/>
                <a:latin typeface="AdvOTea1a7398"/>
              </a:rPr>
              <a:t>is shown in Fig. 6. French data were not used in the optimization (see text for details). RV, Rhône Valley. </a:t>
            </a:r>
            <a:endParaRPr lang="en-US" dirty="0"/>
          </a:p>
          <a:p>
            <a:endParaRPr lang="en-US" dirty="0"/>
          </a:p>
        </p:txBody>
      </p:sp>
      <p:pic>
        <p:nvPicPr>
          <p:cNvPr id="19" name="Picture 18" descr="A collage of images of a map&#10;&#10;Description automatically generated">
            <a:extLst>
              <a:ext uri="{FF2B5EF4-FFF2-40B4-BE49-F238E27FC236}">
                <a16:creationId xmlns:a16="http://schemas.microsoft.com/office/drawing/2014/main" id="{40F29E85-B1A1-5C38-FB5D-8276FDB69334}"/>
              </a:ext>
            </a:extLst>
          </p:cNvPr>
          <p:cNvPicPr>
            <a:picLocks noChangeAspect="1"/>
          </p:cNvPicPr>
          <p:nvPr/>
        </p:nvPicPr>
        <p:blipFill>
          <a:blip r:embed="rId2"/>
          <a:stretch>
            <a:fillRect/>
          </a:stretch>
        </p:blipFill>
        <p:spPr>
          <a:xfrm>
            <a:off x="2877784" y="0"/>
            <a:ext cx="6436432" cy="6858000"/>
          </a:xfrm>
          <a:prstGeom prst="rect">
            <a:avLst/>
          </a:prstGeom>
        </p:spPr>
      </p:pic>
    </p:spTree>
    <p:extLst>
      <p:ext uri="{BB962C8B-B14F-4D97-AF65-F5344CB8AC3E}">
        <p14:creationId xmlns:p14="http://schemas.microsoft.com/office/powerpoint/2010/main" val="3013348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147F-4EC7-21B4-18CA-C57C35A04166}"/>
              </a:ext>
            </a:extLst>
          </p:cNvPr>
          <p:cNvSpPr>
            <a:spLocks noGrp="1"/>
          </p:cNvSpPr>
          <p:nvPr>
            <p:ph type="title"/>
          </p:nvPr>
        </p:nvSpPr>
        <p:spPr>
          <a:xfrm>
            <a:off x="1371600" y="685800"/>
            <a:ext cx="3282695" cy="1485900"/>
          </a:xfrm>
        </p:spPr>
        <p:txBody>
          <a:bodyPr>
            <a:normAutofit/>
          </a:bodyPr>
          <a:lstStyle/>
          <a:p>
            <a:r>
              <a:rPr lang="en-US" dirty="0"/>
              <a:t>Figure 6</a:t>
            </a:r>
          </a:p>
        </p:txBody>
      </p:sp>
      <p:sp>
        <p:nvSpPr>
          <p:cNvPr id="8" name="Content Placeholder 7">
            <a:extLst>
              <a:ext uri="{FF2B5EF4-FFF2-40B4-BE49-F238E27FC236}">
                <a16:creationId xmlns:a16="http://schemas.microsoft.com/office/drawing/2014/main" id="{DE146C57-1609-BE14-39A5-C0A9CE629588}"/>
              </a:ext>
            </a:extLst>
          </p:cNvPr>
          <p:cNvSpPr>
            <a:spLocks noGrp="1"/>
          </p:cNvSpPr>
          <p:nvPr>
            <p:ph idx="1"/>
          </p:nvPr>
        </p:nvSpPr>
        <p:spPr>
          <a:xfrm>
            <a:off x="1371600" y="2286000"/>
            <a:ext cx="3282694" cy="3581400"/>
          </a:xfrm>
        </p:spPr>
        <p:txBody>
          <a:bodyPr>
            <a:normAutofit lnSpcReduction="10000"/>
          </a:bodyPr>
          <a:lstStyle/>
          <a:p>
            <a:r>
              <a:rPr lang="en-US" sz="1800" dirty="0">
                <a:effectLst/>
                <a:latin typeface="AdvOTcb88df00"/>
              </a:rPr>
              <a:t>Observed and modelled uplift rates</a:t>
            </a:r>
          </a:p>
          <a:p>
            <a:r>
              <a:rPr lang="en-US" sz="1800" dirty="0">
                <a:effectLst/>
                <a:latin typeface="AdvOTea1a7398"/>
              </a:rPr>
              <a:t>Modelled uplift rate for an average EET of 50 km with the adjusted geodetic measurements superimposed. Black solid lines indicate seismogenic faults. Dashed ellipse indicates cluster of excess uplift in the Rhône Valley (RV). TW, Tauern Window (dashed outline). </a:t>
            </a:r>
            <a:endParaRPr lang="en-US" dirty="0"/>
          </a:p>
          <a:p>
            <a:endParaRPr lang="en-US" dirty="0"/>
          </a:p>
        </p:txBody>
      </p:sp>
      <p:pic>
        <p:nvPicPr>
          <p:cNvPr id="4" name="Content Placeholder 3">
            <a:extLst>
              <a:ext uri="{FF2B5EF4-FFF2-40B4-BE49-F238E27FC236}">
                <a16:creationId xmlns:a16="http://schemas.microsoft.com/office/drawing/2014/main" id="{093FF0EB-6218-78DC-A277-B56BE053A94B}"/>
              </a:ext>
            </a:extLst>
          </p:cNvPr>
          <p:cNvPicPr>
            <a:picLocks noChangeAspect="1"/>
          </p:cNvPicPr>
          <p:nvPr/>
        </p:nvPicPr>
        <p:blipFill>
          <a:blip r:embed="rId2"/>
          <a:srcRect/>
          <a:stretch/>
        </p:blipFill>
        <p:spPr>
          <a:xfrm>
            <a:off x="5120649" y="759910"/>
            <a:ext cx="6338701" cy="5018139"/>
          </a:xfrm>
          <a:prstGeom prst="rect">
            <a:avLst/>
          </a:prstGeom>
        </p:spPr>
      </p:pic>
    </p:spTree>
    <p:extLst>
      <p:ext uri="{BB962C8B-B14F-4D97-AF65-F5344CB8AC3E}">
        <p14:creationId xmlns:p14="http://schemas.microsoft.com/office/powerpoint/2010/main" val="1496821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87CD-1953-9EA2-4FC1-DAF6C6EDEC37}"/>
              </a:ext>
            </a:extLst>
          </p:cNvPr>
          <p:cNvSpPr>
            <a:spLocks noGrp="1"/>
          </p:cNvSpPr>
          <p:nvPr>
            <p:ph type="title"/>
          </p:nvPr>
        </p:nvSpPr>
        <p:spPr>
          <a:xfrm>
            <a:off x="1371600" y="394854"/>
            <a:ext cx="6511636" cy="699655"/>
          </a:xfrm>
        </p:spPr>
        <p:txBody>
          <a:bodyPr>
            <a:normAutofit/>
          </a:bodyPr>
          <a:lstStyle/>
          <a:p>
            <a:r>
              <a:rPr lang="en-US" sz="3700" dirty="0"/>
              <a:t>Supplementary Figure 1</a:t>
            </a:r>
          </a:p>
        </p:txBody>
      </p:sp>
      <p:sp>
        <p:nvSpPr>
          <p:cNvPr id="3" name="Content Placeholder 2">
            <a:extLst>
              <a:ext uri="{FF2B5EF4-FFF2-40B4-BE49-F238E27FC236}">
                <a16:creationId xmlns:a16="http://schemas.microsoft.com/office/drawing/2014/main" id="{79BA04D0-165E-E391-EEAA-5E6AF1D76297}"/>
              </a:ext>
            </a:extLst>
          </p:cNvPr>
          <p:cNvSpPr>
            <a:spLocks noGrp="1"/>
          </p:cNvSpPr>
          <p:nvPr>
            <p:ph idx="1"/>
          </p:nvPr>
        </p:nvSpPr>
        <p:spPr>
          <a:xfrm>
            <a:off x="1648692" y="5612577"/>
            <a:ext cx="9186794" cy="1245423"/>
          </a:xfrm>
        </p:spPr>
        <p:txBody>
          <a:bodyPr>
            <a:normAutofit fontScale="92500"/>
          </a:bodyPr>
          <a:lstStyle/>
          <a:p>
            <a:r>
              <a:rPr lang="en-US" dirty="0">
                <a:effectLst/>
                <a:latin typeface="TimesNewRoman,Bold"/>
              </a:rPr>
              <a:t>Deflection of a heterogeneous Alpine lithosphere</a:t>
            </a:r>
            <a:r>
              <a:rPr lang="en-US" dirty="0">
                <a:effectLst/>
                <a:latin typeface="TimesNewRoman"/>
              </a:rPr>
              <a:t>. </a:t>
            </a:r>
          </a:p>
          <a:p>
            <a:r>
              <a:rPr lang="en-US" dirty="0">
                <a:effectLst/>
                <a:latin typeface="TimesNewRoman"/>
              </a:rPr>
              <a:t>Subsidence due to the load of the LGM icecap for (</a:t>
            </a:r>
            <a:r>
              <a:rPr lang="en-US" dirty="0">
                <a:effectLst/>
                <a:latin typeface="TimesNewRoman,Bold"/>
              </a:rPr>
              <a:t>a), </a:t>
            </a:r>
            <a:r>
              <a:rPr lang="en-US" dirty="0">
                <a:effectLst/>
                <a:latin typeface="TimesNewRoman"/>
              </a:rPr>
              <a:t>a low rigidity1 (avg. </a:t>
            </a:r>
            <a:r>
              <a:rPr lang="en-US" dirty="0">
                <a:effectLst/>
                <a:latin typeface="TimesNewRoman,Italic"/>
              </a:rPr>
              <a:t>EET </a:t>
            </a:r>
            <a:r>
              <a:rPr lang="en-US" dirty="0">
                <a:effectLst/>
                <a:latin typeface="TimesNewRoman"/>
              </a:rPr>
              <a:t>for the Alps is 10 km) and (</a:t>
            </a:r>
            <a:r>
              <a:rPr lang="en-US" dirty="0">
                <a:effectLst/>
                <a:latin typeface="TimesNewRoman,Bold"/>
              </a:rPr>
              <a:t>b), </a:t>
            </a:r>
            <a:r>
              <a:rPr lang="en-US" dirty="0">
                <a:effectLst/>
                <a:latin typeface="TimesNewRoman"/>
              </a:rPr>
              <a:t>a high rigidity lithosphere (avg. </a:t>
            </a:r>
            <a:r>
              <a:rPr lang="en-US" dirty="0">
                <a:effectLst/>
                <a:latin typeface="TimesNewRoman,Italic"/>
              </a:rPr>
              <a:t>EET </a:t>
            </a:r>
            <a:r>
              <a:rPr lang="en-US" dirty="0">
                <a:effectLst/>
                <a:latin typeface="TimesNewRoman"/>
              </a:rPr>
              <a:t>= 70 km). avg. = average. </a:t>
            </a:r>
            <a:endParaRPr lang="en-US" dirty="0"/>
          </a:p>
          <a:p>
            <a:endParaRPr lang="en-US" dirty="0"/>
          </a:p>
        </p:txBody>
      </p:sp>
      <p:pic>
        <p:nvPicPr>
          <p:cNvPr id="5" name="Picture 4" descr="A comparison of a map of a weather condition&#10;&#10;Description automatically generated with medium confidence">
            <a:extLst>
              <a:ext uri="{FF2B5EF4-FFF2-40B4-BE49-F238E27FC236}">
                <a16:creationId xmlns:a16="http://schemas.microsoft.com/office/drawing/2014/main" id="{EAD321A7-75CD-5DBE-D5F5-BBC921859660}"/>
              </a:ext>
            </a:extLst>
          </p:cNvPr>
          <p:cNvPicPr>
            <a:picLocks noChangeAspect="1"/>
          </p:cNvPicPr>
          <p:nvPr/>
        </p:nvPicPr>
        <p:blipFill>
          <a:blip r:embed="rId2"/>
          <a:stretch>
            <a:fillRect/>
          </a:stretch>
        </p:blipFill>
        <p:spPr>
          <a:xfrm>
            <a:off x="976746" y="1094509"/>
            <a:ext cx="10758054" cy="4222533"/>
          </a:xfrm>
          <a:prstGeom prst="rect">
            <a:avLst/>
          </a:prstGeom>
        </p:spPr>
      </p:pic>
    </p:spTree>
    <p:extLst>
      <p:ext uri="{BB962C8B-B14F-4D97-AF65-F5344CB8AC3E}">
        <p14:creationId xmlns:p14="http://schemas.microsoft.com/office/powerpoint/2010/main" val="8723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FEFF-DD80-62C4-EAD2-F245B5C56003}"/>
              </a:ext>
            </a:extLst>
          </p:cNvPr>
          <p:cNvSpPr>
            <a:spLocks noGrp="1"/>
          </p:cNvSpPr>
          <p:nvPr>
            <p:ph type="title"/>
          </p:nvPr>
        </p:nvSpPr>
        <p:spPr/>
        <p:txBody>
          <a:bodyPr/>
          <a:lstStyle/>
          <a:p>
            <a:r>
              <a:rPr lang="en-US"/>
              <a:t>Supplementary Figure 2</a:t>
            </a:r>
            <a:endParaRPr lang="en-US" dirty="0"/>
          </a:p>
        </p:txBody>
      </p:sp>
      <p:sp>
        <p:nvSpPr>
          <p:cNvPr id="3" name="Content Placeholder 2">
            <a:extLst>
              <a:ext uri="{FF2B5EF4-FFF2-40B4-BE49-F238E27FC236}">
                <a16:creationId xmlns:a16="http://schemas.microsoft.com/office/drawing/2014/main" id="{0AF92EDE-B1A5-8429-CF9B-14310B6F2678}"/>
              </a:ext>
            </a:extLst>
          </p:cNvPr>
          <p:cNvSpPr>
            <a:spLocks noGrp="1"/>
          </p:cNvSpPr>
          <p:nvPr>
            <p:ph idx="1"/>
          </p:nvPr>
        </p:nvSpPr>
        <p:spPr>
          <a:xfrm>
            <a:off x="1295400" y="5846620"/>
            <a:ext cx="9601200" cy="1011380"/>
          </a:xfrm>
        </p:spPr>
        <p:txBody>
          <a:bodyPr>
            <a:normAutofit lnSpcReduction="10000"/>
          </a:bodyPr>
          <a:lstStyle/>
          <a:p>
            <a:r>
              <a:rPr lang="en-US" sz="1800" dirty="0">
                <a:solidFill>
                  <a:srgbClr val="000007"/>
                </a:solidFill>
                <a:effectLst/>
                <a:latin typeface="TimesNewRoman,Bold"/>
              </a:rPr>
              <a:t>Effect of spatial variations in </a:t>
            </a:r>
            <a:r>
              <a:rPr lang="en-US" sz="1800" dirty="0">
                <a:solidFill>
                  <a:srgbClr val="000007"/>
                </a:solidFill>
                <a:effectLst/>
                <a:latin typeface="TimesNewRoman,BoldItalic"/>
              </a:rPr>
              <a:t>EET</a:t>
            </a:r>
            <a:endParaRPr lang="en-US" sz="1800" dirty="0">
              <a:solidFill>
                <a:srgbClr val="000007"/>
              </a:solidFill>
              <a:latin typeface="TimesNewRoman"/>
            </a:endParaRPr>
          </a:p>
          <a:p>
            <a:r>
              <a:rPr lang="en-US" sz="1800" dirty="0">
                <a:solidFill>
                  <a:srgbClr val="000007"/>
                </a:solidFill>
                <a:effectLst/>
                <a:latin typeface="TimesNewRoman"/>
              </a:rPr>
              <a:t> Difference in lithospheric deflection, relative to a lithosphere with a uniform </a:t>
            </a:r>
            <a:r>
              <a:rPr lang="en-US" sz="1800" dirty="0">
                <a:solidFill>
                  <a:srgbClr val="000007"/>
                </a:solidFill>
                <a:effectLst/>
                <a:latin typeface="TimesNewRoman,Italic"/>
              </a:rPr>
              <a:t>EET </a:t>
            </a:r>
            <a:r>
              <a:rPr lang="en-US" sz="1800" dirty="0">
                <a:solidFill>
                  <a:srgbClr val="000007"/>
                </a:solidFill>
                <a:effectLst/>
                <a:latin typeface="TimesNewRoman"/>
              </a:rPr>
              <a:t>of </a:t>
            </a:r>
            <a:r>
              <a:rPr lang="en-US" sz="1800" dirty="0">
                <a:solidFill>
                  <a:srgbClr val="000007"/>
                </a:solidFill>
                <a:effectLst/>
                <a:latin typeface="TimesNewRoman,Bold"/>
              </a:rPr>
              <a:t>a, </a:t>
            </a:r>
            <a:r>
              <a:rPr lang="en-US" sz="1800" dirty="0">
                <a:solidFill>
                  <a:srgbClr val="000007"/>
                </a:solidFill>
                <a:effectLst/>
                <a:latin typeface="TimesNewRoman"/>
              </a:rPr>
              <a:t>10 km and </a:t>
            </a:r>
            <a:r>
              <a:rPr lang="en-US" sz="1800" dirty="0">
                <a:solidFill>
                  <a:srgbClr val="000007"/>
                </a:solidFill>
                <a:effectLst/>
                <a:latin typeface="TimesNewRoman,Bold"/>
              </a:rPr>
              <a:t>b, </a:t>
            </a:r>
            <a:r>
              <a:rPr lang="en-US" sz="1800" dirty="0">
                <a:solidFill>
                  <a:srgbClr val="000007"/>
                </a:solidFill>
                <a:effectLst/>
                <a:latin typeface="TimesNewRoman"/>
              </a:rPr>
              <a:t>70 km. </a:t>
            </a:r>
            <a:endParaRPr lang="en-US" dirty="0"/>
          </a:p>
          <a:p>
            <a:endParaRPr lang="en-US" dirty="0"/>
          </a:p>
        </p:txBody>
      </p:sp>
      <p:pic>
        <p:nvPicPr>
          <p:cNvPr id="5" name="Picture 4" descr="A comparison of a map of the weather&#10;&#10;Description automatically generated with medium confidence">
            <a:extLst>
              <a:ext uri="{FF2B5EF4-FFF2-40B4-BE49-F238E27FC236}">
                <a16:creationId xmlns:a16="http://schemas.microsoft.com/office/drawing/2014/main" id="{AC416D23-DC2C-8C34-104C-2146AD3835F7}"/>
              </a:ext>
            </a:extLst>
          </p:cNvPr>
          <p:cNvPicPr>
            <a:picLocks noChangeAspect="1"/>
          </p:cNvPicPr>
          <p:nvPr/>
        </p:nvPicPr>
        <p:blipFill>
          <a:blip r:embed="rId2"/>
          <a:stretch>
            <a:fillRect/>
          </a:stretch>
        </p:blipFill>
        <p:spPr>
          <a:xfrm>
            <a:off x="879944" y="1316184"/>
            <a:ext cx="11087647" cy="4530436"/>
          </a:xfrm>
          <a:prstGeom prst="rect">
            <a:avLst/>
          </a:prstGeom>
        </p:spPr>
      </p:pic>
    </p:spTree>
    <p:extLst>
      <p:ext uri="{BB962C8B-B14F-4D97-AF65-F5344CB8AC3E}">
        <p14:creationId xmlns:p14="http://schemas.microsoft.com/office/powerpoint/2010/main" val="21469702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36</TotalTime>
  <Words>1031</Words>
  <Application>Microsoft Macintosh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AdvOTcb88df00</vt:lpstr>
      <vt:lpstr>AdvOTea1a7398</vt:lpstr>
      <vt:lpstr>Franklin Gothic Book</vt:lpstr>
      <vt:lpstr>Helvetica</vt:lpstr>
      <vt:lpstr>TimesNewRoman</vt:lpstr>
      <vt:lpstr>TimesNewRoman,Bold</vt:lpstr>
      <vt:lpstr>TimesNewRoman,BoldItalic</vt:lpstr>
      <vt:lpstr>TimesNewRoman,Italic</vt:lpstr>
      <vt:lpstr>Wingdings</vt:lpstr>
      <vt:lpstr>Crop</vt:lpstr>
      <vt:lpstr>Glacial isostatic uplift of the European Alps</vt:lpstr>
      <vt:lpstr>Figure 1</vt:lpstr>
      <vt:lpstr>Figure 2</vt:lpstr>
      <vt:lpstr>Figure 3</vt:lpstr>
      <vt:lpstr>Figure 4</vt:lpstr>
      <vt:lpstr>Figure 5</vt:lpstr>
      <vt:lpstr>Figure 6</vt:lpstr>
      <vt:lpstr>Supplementary Figure 1</vt:lpstr>
      <vt:lpstr>Supplementary Figure 2</vt:lpstr>
      <vt:lpstr>Supplementary Figure 3</vt:lpstr>
      <vt:lpstr>Supplementary Figure 4</vt:lpstr>
      <vt:lpstr>Supplementary Figure 5</vt:lpstr>
      <vt:lpstr>Supplementary Figure 6</vt:lpstr>
      <vt:lpstr>Supplementary Figure 7</vt:lpstr>
      <vt:lpstr>Supplementary Tables 1 &amp;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Glacial isostatic uplift of the European Alps</dc:title>
  <dc:creator>Ethan Harrow</dc:creator>
  <cp:lastModifiedBy>Ethan Harrow</cp:lastModifiedBy>
  <cp:revision>3</cp:revision>
  <dcterms:created xsi:type="dcterms:W3CDTF">2023-12-04T00:21:47Z</dcterms:created>
  <dcterms:modified xsi:type="dcterms:W3CDTF">2023-12-04T18:26:54Z</dcterms:modified>
</cp:coreProperties>
</file>