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8" r:id="rId3"/>
    <p:sldId id="273" r:id="rId4"/>
    <p:sldId id="284" r:id="rId5"/>
    <p:sldId id="287" r:id="rId6"/>
    <p:sldId id="281" r:id="rId7"/>
    <p:sldId id="275" r:id="rId8"/>
    <p:sldId id="288" r:id="rId9"/>
    <p:sldId id="269" r:id="rId10"/>
    <p:sldId id="267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6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4 Oct 2023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08C84C0-496F-27D3-4092-A7DC5D44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476" y="1166681"/>
            <a:ext cx="887775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 bit more discussion of Herring et al. (2016) </a:t>
            </a:r>
            <a:r>
              <a:rPr lang="en-US" i="1" dirty="0">
                <a:solidFill>
                  <a:srgbClr val="00067B"/>
                </a:solidFill>
              </a:rPr>
              <a:t>Rev. </a:t>
            </a:r>
            <a:r>
              <a:rPr lang="en-US" i="1" dirty="0" err="1">
                <a:solidFill>
                  <a:srgbClr val="00067B"/>
                </a:solidFill>
              </a:rPr>
              <a:t>Geophys</a:t>
            </a:r>
            <a:r>
              <a:rPr lang="en-US" i="1" dirty="0">
                <a:solidFill>
                  <a:srgbClr val="00067B"/>
                </a:solidFill>
              </a:rPr>
              <a:t>.</a:t>
            </a:r>
          </a:p>
          <a:p>
            <a:r>
              <a:rPr lang="en-US" i="1" dirty="0">
                <a:solidFill>
                  <a:srgbClr val="00067B"/>
                </a:solidFill>
              </a:rPr>
              <a:t>  </a:t>
            </a:r>
            <a:r>
              <a:rPr lang="en-US" dirty="0">
                <a:solidFill>
                  <a:srgbClr val="00067B"/>
                </a:solidFill>
              </a:rPr>
              <a:t> on analysis of PBO products… 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North America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reference frame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by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minimizing velocities in “stable” North America; find large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(sometimes surprising) velocities in deforming zones…</a:t>
            </a:r>
          </a:p>
          <a:p>
            <a:r>
              <a:rPr lang="en-US" dirty="0">
                <a:solidFill>
                  <a:srgbClr val="00067B"/>
                </a:solidFill>
              </a:rPr>
              <a:t>• Global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reference frame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time dependent and changes</a:t>
            </a:r>
          </a:p>
          <a:p>
            <a:r>
              <a:rPr lang="en-US" dirty="0">
                <a:solidFill>
                  <a:srgbClr val="00067B"/>
                </a:solidFill>
              </a:rPr>
              <a:t>   with global CGPS site sampling, new satellites, …</a:t>
            </a: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• Early GPS reference frames were updated annually; now ~2x</a:t>
            </a: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per decade</a:t>
            </a:r>
            <a:r>
              <a:rPr lang="mr-IN" dirty="0">
                <a:solidFill>
                  <a:srgbClr val="00067B"/>
                </a:solidFill>
                <a:latin typeface="Arial"/>
                <a:cs typeface="Arial"/>
              </a:rPr>
              <a:t>…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Still find small adjustments to plate motion rates</a:t>
            </a:r>
          </a:p>
          <a:p>
            <a:r>
              <a:rPr lang="en-US" dirty="0">
                <a:solidFill>
                  <a:srgbClr val="00067B"/>
                </a:solidFill>
              </a:rPr>
              <a:t>• Monument stability is slightly greater for drilled-braced</a:t>
            </a:r>
          </a:p>
          <a:p>
            <a:r>
              <a:rPr lang="en-US" dirty="0">
                <a:solidFill>
                  <a:srgbClr val="00067B"/>
                </a:solidFill>
              </a:rPr>
              <a:t>   monuments (but perhaps not enough to justify price-tag</a:t>
            </a:r>
          </a:p>
          <a:p>
            <a:r>
              <a:rPr lang="en-US" dirty="0">
                <a:solidFill>
                  <a:srgbClr val="00067B"/>
                </a:solidFill>
              </a:rPr>
              <a:t>   of deep-drilled-braced monuments)</a:t>
            </a:r>
          </a:p>
          <a:p>
            <a:r>
              <a:rPr lang="en-US" dirty="0">
                <a:solidFill>
                  <a:srgbClr val="00067B"/>
                </a:solidFill>
              </a:rPr>
              <a:t>• Site selection is important for both multipath reduction and</a:t>
            </a:r>
          </a:p>
          <a:p>
            <a:r>
              <a:rPr lang="en-US" dirty="0">
                <a:solidFill>
                  <a:srgbClr val="00067B"/>
                </a:solidFill>
              </a:rPr>
              <a:t>   to mitigate effects of soil deformation</a:t>
            </a: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26C1D-679C-DA41-86B8-0A1A8F90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4"/>
            <a:ext cx="9144000" cy="68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3D86C7-758E-9042-A926-86EF02CB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52"/>
            <a:ext cx="9144000" cy="68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8E632-2C09-71D0-45BB-702EC1F7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9" y="0"/>
            <a:ext cx="47845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A4C279-B7B8-2CCF-4FB4-73D572B3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00" y="2425148"/>
            <a:ext cx="4808058" cy="4432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269AF-8D65-521F-D137-E4D209D59553}"/>
              </a:ext>
            </a:extLst>
          </p:cNvPr>
          <p:cNvSpPr txBox="1"/>
          <p:nvPr/>
        </p:nvSpPr>
        <p:spPr>
          <a:xfrm>
            <a:off x="6215276" y="789451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Post-glacial rebound appears to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dominate most of </a:t>
            </a:r>
            <a:r>
              <a:rPr lang="en-US" sz="2400" dirty="0" err="1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cratonic</a:t>
            </a:r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America…</a:t>
            </a:r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1007C-E5A9-5989-74B9-875AFDF3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15" y="1045630"/>
            <a:ext cx="4498975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824F5-0CB8-9538-9041-4097F946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33" y="143858"/>
            <a:ext cx="2939217" cy="329184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0B79B352-7F6E-F535-6E2E-FB667F07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090" y="3876142"/>
            <a:ext cx="45640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GPS vertical velocities show</a:t>
            </a:r>
          </a:p>
          <a:p>
            <a:r>
              <a:rPr lang="en-US" dirty="0">
                <a:solidFill>
                  <a:srgbClr val="00067B"/>
                </a:solidFill>
              </a:rPr>
              <a:t>some general correspondence</a:t>
            </a:r>
          </a:p>
          <a:p>
            <a:r>
              <a:rPr lang="en-US" dirty="0">
                <a:solidFill>
                  <a:srgbClr val="00067B"/>
                </a:solidFill>
              </a:rPr>
              <a:t>to GRACE measurements…</a:t>
            </a:r>
          </a:p>
          <a:p>
            <a:r>
              <a:rPr lang="en-US" dirty="0">
                <a:solidFill>
                  <a:srgbClr val="00067B"/>
                </a:solidFill>
              </a:rPr>
              <a:t>Difficult to see given differences</a:t>
            </a:r>
          </a:p>
          <a:p>
            <a:r>
              <a:rPr lang="en-US" dirty="0">
                <a:solidFill>
                  <a:srgbClr val="00067B"/>
                </a:solidFill>
              </a:rPr>
              <a:t>in map projections here and</a:t>
            </a:r>
          </a:p>
          <a:p>
            <a:r>
              <a:rPr lang="en-US" dirty="0">
                <a:solidFill>
                  <a:srgbClr val="00067B"/>
                </a:solidFill>
              </a:rPr>
              <a:t>point vs continuous sampling,</a:t>
            </a:r>
          </a:p>
          <a:p>
            <a:r>
              <a:rPr lang="en-US" dirty="0">
                <a:solidFill>
                  <a:srgbClr val="00067B"/>
                </a:solidFill>
              </a:rPr>
              <a:t>but these are comparable!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C127B-ADA5-59FA-B576-9D627025A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90" y="183617"/>
            <a:ext cx="4153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GRACE geoid rate (</a:t>
            </a:r>
            <a:r>
              <a:rPr lang="en-US" dirty="0">
                <a:solidFill>
                  <a:schemeClr val="tx2"/>
                </a:solidFill>
              </a:rPr>
              <a:t>Detlef &amp;</a:t>
            </a:r>
          </a:p>
          <a:p>
            <a:r>
              <a:rPr lang="en-US" dirty="0">
                <a:solidFill>
                  <a:schemeClr val="tx2"/>
                </a:solidFill>
              </a:rPr>
              <a:t>Ivins, </a:t>
            </a:r>
            <a:r>
              <a:rPr lang="en-US" i="1" dirty="0">
                <a:solidFill>
                  <a:schemeClr val="tx2"/>
                </a:solidFill>
              </a:rPr>
              <a:t>J. Geodynamics</a:t>
            </a:r>
            <a:r>
              <a:rPr lang="en-US" dirty="0">
                <a:solidFill>
                  <a:schemeClr val="tx2"/>
                </a:solidFill>
              </a:rPr>
              <a:t>, 2008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FD5777-0A23-759F-0EAF-800CD020AFC3}"/>
              </a:ext>
            </a:extLst>
          </p:cNvPr>
          <p:cNvSpPr/>
          <p:nvPr/>
        </p:nvSpPr>
        <p:spPr>
          <a:xfrm>
            <a:off x="690890" y="643453"/>
            <a:ext cx="2141173" cy="2292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Sella et al. (GRL, 2004) used both campaign and continuous GPS data; get better spatial sampling than continuous….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E1BD4B-76C0-24D0-9A70-55DA04E6E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344" y="3486814"/>
            <a:ext cx="4338606" cy="3291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41D066-8A4A-BEB7-7301-4B41DEFE0F28}"/>
              </a:ext>
            </a:extLst>
          </p:cNvPr>
          <p:cNvSpPr txBox="1"/>
          <p:nvPr/>
        </p:nvSpPr>
        <p:spPr>
          <a:xfrm>
            <a:off x="4505025" y="3559997"/>
            <a:ext cx="140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Herring et al.</a:t>
            </a:r>
          </a:p>
          <a:p>
            <a:r>
              <a:rPr lang="en-US" dirty="0"/>
              <a:t>(RG 2016)</a:t>
            </a:r>
          </a:p>
        </p:txBody>
      </p:sp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A21B8-0C57-F25C-5986-A7C15A34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5" y="207218"/>
            <a:ext cx="8477568" cy="6432204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306FC3CF-818E-D0B5-9E8D-CA4B1514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482" y="1536174"/>
            <a:ext cx="25932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Arguably though</a:t>
            </a:r>
          </a:p>
          <a:p>
            <a:r>
              <a:rPr lang="en-US" dirty="0">
                <a:solidFill>
                  <a:srgbClr val="00067B"/>
                </a:solidFill>
              </a:rPr>
              <a:t>it’s just as/more</a:t>
            </a:r>
          </a:p>
          <a:p>
            <a:r>
              <a:rPr lang="en-US" dirty="0">
                <a:solidFill>
                  <a:srgbClr val="00067B"/>
                </a:solidFill>
              </a:rPr>
              <a:t>interesting to</a:t>
            </a:r>
          </a:p>
          <a:p>
            <a:r>
              <a:rPr lang="en-US" dirty="0">
                <a:solidFill>
                  <a:srgbClr val="00067B"/>
                </a:solidFill>
              </a:rPr>
              <a:t>consider the</a:t>
            </a:r>
          </a:p>
          <a:p>
            <a:r>
              <a:rPr lang="en-US" dirty="0">
                <a:solidFill>
                  <a:srgbClr val="00067B"/>
                </a:solidFill>
              </a:rPr>
              <a:t>patterns evident</a:t>
            </a:r>
          </a:p>
          <a:p>
            <a:r>
              <a:rPr lang="en-US" dirty="0">
                <a:solidFill>
                  <a:srgbClr val="00067B"/>
                </a:solidFill>
              </a:rPr>
              <a:t>in regions where</a:t>
            </a:r>
          </a:p>
          <a:p>
            <a:r>
              <a:rPr lang="en-US" dirty="0">
                <a:solidFill>
                  <a:srgbClr val="00067B"/>
                </a:solidFill>
              </a:rPr>
              <a:t>it’s not dominated</a:t>
            </a:r>
          </a:p>
          <a:p>
            <a:r>
              <a:rPr lang="en-US" dirty="0">
                <a:solidFill>
                  <a:srgbClr val="00067B"/>
                </a:solidFill>
              </a:rPr>
              <a:t>by Laurentide ice</a:t>
            </a:r>
          </a:p>
          <a:p>
            <a:r>
              <a:rPr lang="en-US" dirty="0">
                <a:solidFill>
                  <a:srgbClr val="00067B"/>
                </a:solidFill>
              </a:rPr>
              <a:t>sheet post-glacial</a:t>
            </a:r>
          </a:p>
          <a:p>
            <a:r>
              <a:rPr lang="en-US" dirty="0">
                <a:solidFill>
                  <a:srgbClr val="00067B"/>
                </a:solidFill>
              </a:rPr>
              <a:t>rebound!</a:t>
            </a:r>
          </a:p>
        </p:txBody>
      </p:sp>
    </p:spTree>
    <p:extLst>
      <p:ext uri="{BB962C8B-B14F-4D97-AF65-F5344CB8AC3E}">
        <p14:creationId xmlns:p14="http://schemas.microsoft.com/office/powerpoint/2010/main" val="360373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1FE21A49-E4D5-A842-743A-320CBAA3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3138"/>
            <a:ext cx="4525963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">
            <a:extLst>
              <a:ext uri="{FF2B5EF4-FFF2-40B4-BE49-F238E27FC236}">
                <a16:creationId xmlns:a16="http://schemas.microsoft.com/office/drawing/2014/main" id="{4450FBAA-A33A-D4FD-FEE5-BA006566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73138"/>
            <a:ext cx="4384675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FBE6471-5D8A-8CDE-06CF-74270CD3F926}"/>
              </a:ext>
            </a:extLst>
          </p:cNvPr>
          <p:cNvSpPr txBox="1"/>
          <p:nvPr/>
        </p:nvSpPr>
        <p:spPr>
          <a:xfrm>
            <a:off x="1600200" y="114300"/>
            <a:ext cx="827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Given current data accuracy, it is possible to assess how</a:t>
            </a:r>
          </a:p>
          <a:p>
            <a:r>
              <a:rPr lang="en-US" dirty="0">
                <a:solidFill>
                  <a:srgbClr val="00067B"/>
                </a:solidFill>
              </a:rPr>
              <a:t>   plate motions have changed over time in some locations!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EF654E3-8847-E465-DB23-D01DE905B495}"/>
              </a:ext>
            </a:extLst>
          </p:cNvPr>
          <p:cNvSpPr txBox="1"/>
          <p:nvPr/>
        </p:nvSpPr>
        <p:spPr>
          <a:xfrm>
            <a:off x="5181600" y="6374368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/>
              <a:t>Sella</a:t>
            </a:r>
            <a:r>
              <a:rPr lang="en-US" sz="1800" dirty="0"/>
              <a:t> et al. (2002)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E907-9AA0-8C4A-93CD-237BB1D4BAF9}"/>
              </a:ext>
            </a:extLst>
          </p:cNvPr>
          <p:cNvSpPr/>
          <p:nvPr/>
        </p:nvSpPr>
        <p:spPr bwMode="auto">
          <a:xfrm>
            <a:off x="2763253" y="1499937"/>
            <a:ext cx="1167063" cy="3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21D1C0D-E52F-274D-AFFB-3C1398CB71C2}"/>
              </a:ext>
            </a:extLst>
          </p:cNvPr>
          <p:cNvSpPr txBox="1"/>
          <p:nvPr/>
        </p:nvSpPr>
        <p:spPr>
          <a:xfrm>
            <a:off x="2510589" y="1455593"/>
            <a:ext cx="309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Nubia-South America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57CCE-FB69-D94B-9FF9-169A5C246FB9}"/>
              </a:ext>
            </a:extLst>
          </p:cNvPr>
          <p:cNvSpPr/>
          <p:nvPr/>
        </p:nvSpPr>
        <p:spPr bwMode="auto">
          <a:xfrm>
            <a:off x="9224211" y="1235242"/>
            <a:ext cx="1076407" cy="354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EBB444C-E7FD-134D-9977-5708FA4293FF}"/>
              </a:ext>
            </a:extLst>
          </p:cNvPr>
          <p:cNvSpPr txBox="1"/>
          <p:nvPr/>
        </p:nvSpPr>
        <p:spPr>
          <a:xfrm>
            <a:off x="7259571" y="1181875"/>
            <a:ext cx="314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Pacific-North America</a:t>
            </a:r>
          </a:p>
        </p:txBody>
      </p:sp>
    </p:spTree>
    <p:extLst>
      <p:ext uri="{BB962C8B-B14F-4D97-AF65-F5344CB8AC3E}">
        <p14:creationId xmlns:p14="http://schemas.microsoft.com/office/powerpoint/2010/main" val="132105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033379-4116-DE37-5DB7-E6D906C5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94865"/>
            <a:ext cx="7772400" cy="32747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3B2E78-C488-515D-1927-5DB32A3ACA61}"/>
              </a:ext>
            </a:extLst>
          </p:cNvPr>
          <p:cNvSpPr txBox="1"/>
          <p:nvPr/>
        </p:nvSpPr>
        <p:spPr>
          <a:xfrm>
            <a:off x="2296722" y="1363868"/>
            <a:ext cx="7598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absolute plate motion can be inferred from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seamount chains (on much longer timescales) </a:t>
            </a:r>
          </a:p>
        </p:txBody>
      </p:sp>
    </p:spTree>
    <p:extLst>
      <p:ext uri="{BB962C8B-B14F-4D97-AF65-F5344CB8AC3E}">
        <p14:creationId xmlns:p14="http://schemas.microsoft.com/office/powerpoint/2010/main" val="240197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ture07138-f2">
            <a:extLst>
              <a:ext uri="{FF2B5EF4-FFF2-40B4-BE49-F238E27FC236}">
                <a16:creationId xmlns:a16="http://schemas.microsoft.com/office/drawing/2014/main" id="{3A6E6D6C-EB36-FC8C-1AA3-4C2089F9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8425"/>
            <a:ext cx="4459288" cy="63246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ture07138-f1">
            <a:extLst>
              <a:ext uri="{FF2B5EF4-FFF2-40B4-BE49-F238E27FC236}">
                <a16:creationId xmlns:a16="http://schemas.microsoft.com/office/drawing/2014/main" id="{51E9BD87-1DD2-404F-0C9B-87963B45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98425"/>
            <a:ext cx="4210050" cy="26035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ature07138-f3">
            <a:extLst>
              <a:ext uri="{FF2B5EF4-FFF2-40B4-BE49-F238E27FC236}">
                <a16:creationId xmlns:a16="http://schemas.microsoft.com/office/drawing/2014/main" id="{6525F571-B9AB-AE7D-C14A-FA8F208B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765425"/>
            <a:ext cx="4210050" cy="30448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B39A7DF7-A55D-30C4-EE48-38EF1267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1393825"/>
            <a:ext cx="868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~30 Ma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DB937AF-6B01-2AB6-E984-5C0B24E7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75" y="1851025"/>
            <a:ext cx="868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~15 Ma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7384E7A-551A-8534-C74D-409FB205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5829300"/>
            <a:ext cx="4807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Geological evidence for such past</a:t>
            </a:r>
          </a:p>
          <a:p>
            <a:r>
              <a:rPr lang="en-US" dirty="0">
                <a:solidFill>
                  <a:srgbClr val="00067B"/>
                </a:solidFill>
              </a:rPr>
              <a:t>changes suggests collisions…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842A397-FDBB-3962-8AA7-0BCC0E61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6423025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i="1"/>
              <a:t>Knesel et al., Nature, </a:t>
            </a:r>
            <a:r>
              <a:rPr lang="en-US" sz="1600"/>
              <a:t>2008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53620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2E30F-F982-804B-80A9-3ED0295A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444"/>
            <a:ext cx="9144000" cy="616439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0F06646-9F8D-7D43-A20D-C35999E2969B}"/>
              </a:ext>
            </a:extLst>
          </p:cNvPr>
          <p:cNvSpPr txBox="1"/>
          <p:nvPr/>
        </p:nvSpPr>
        <p:spPr>
          <a:xfrm>
            <a:off x="1899242" y="6276891"/>
            <a:ext cx="839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*Introduction to </a:t>
            </a:r>
            <a:r>
              <a:rPr lang="en-US" dirty="0" err="1">
                <a:solidFill>
                  <a:srgbClr val="00067B"/>
                </a:solidFill>
              </a:rPr>
              <a:t>InSAR</a:t>
            </a:r>
            <a:r>
              <a:rPr lang="en-US" dirty="0">
                <a:solidFill>
                  <a:srgbClr val="00067B"/>
                </a:solidFill>
              </a:rPr>
              <a:t>: Borrowed from </a:t>
            </a:r>
            <a:r>
              <a:rPr lang="en-US" dirty="0" err="1">
                <a:solidFill>
                  <a:srgbClr val="00067B"/>
                </a:solidFill>
              </a:rPr>
              <a:t>Agram’s</a:t>
            </a:r>
            <a:r>
              <a:rPr lang="en-US" dirty="0">
                <a:solidFill>
                  <a:srgbClr val="00067B"/>
                </a:solidFill>
              </a:rPr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4D200-BF77-0449-8638-1BF33D2D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75" y="0"/>
            <a:ext cx="912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352</Words>
  <Application>Microsoft Macintosh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33</cp:revision>
  <dcterms:created xsi:type="dcterms:W3CDTF">2023-08-28T16:47:08Z</dcterms:created>
  <dcterms:modified xsi:type="dcterms:W3CDTF">2023-10-04T21:37:03Z</dcterms:modified>
</cp:coreProperties>
</file>