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312" r:id="rId3"/>
    <p:sldId id="309" r:id="rId4"/>
    <p:sldId id="310" r:id="rId5"/>
    <p:sldId id="311" r:id="rId6"/>
    <p:sldId id="313" r:id="rId7"/>
    <p:sldId id="299" r:id="rId8"/>
    <p:sldId id="278" r:id="rId9"/>
    <p:sldId id="295" r:id="rId10"/>
    <p:sldId id="300" r:id="rId11"/>
    <p:sldId id="301" r:id="rId12"/>
    <p:sldId id="302" r:id="rId13"/>
    <p:sldId id="304" r:id="rId14"/>
    <p:sldId id="303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FF0000"/>
    <a:srgbClr val="0000FF"/>
    <a:srgbClr val="BDD7EE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55"/>
    <p:restoredTop sz="96327"/>
  </p:normalViewPr>
  <p:slideViewPr>
    <p:cSldViewPr snapToGrid="0">
      <p:cViewPr varScale="1">
        <p:scale>
          <a:sx n="224" d="100"/>
          <a:sy n="224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760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6 Dec 2023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06995E7C-A9E7-50C7-E57B-7E799624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230" y="1249277"/>
            <a:ext cx="957108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time: Fault Slip (Slow &amp; </a:t>
            </a:r>
            <a:r>
              <a:rPr lang="en-US" i="1" dirty="0" err="1">
                <a:solidFill>
                  <a:srgbClr val="00067B"/>
                </a:solidFill>
                <a:latin typeface="Arial Black" charset="0"/>
              </a:rPr>
              <a:t>Postseismic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 Slip)</a:t>
            </a:r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</a:rPr>
              <a:t>• </a:t>
            </a:r>
            <a:r>
              <a:rPr lang="en-US" dirty="0">
                <a:solidFill>
                  <a:srgbClr val="00067B"/>
                </a:solidFill>
              </a:rPr>
              <a:t>Slow fault slip events are consistent with rate-state friction</a:t>
            </a:r>
          </a:p>
          <a:p>
            <a:r>
              <a:rPr lang="en-US" dirty="0">
                <a:solidFill>
                  <a:srgbClr val="00067B"/>
                </a:solidFill>
              </a:rPr>
              <a:t>   dynamics and generally occur near the frictional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stability transition</a:t>
            </a:r>
            <a:endParaRPr lang="is-IS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dirty="0">
                <a:solidFill>
                  <a:srgbClr val="00067B"/>
                </a:solidFill>
              </a:rPr>
              <a:t>• SSEs can occur at both the deep (~350</a:t>
            </a:r>
            <a:r>
              <a:rPr lang="is-IS" kern="700" spc="-1200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is-IS" dirty="0">
                <a:solidFill>
                  <a:srgbClr val="00067B"/>
                </a:solidFill>
              </a:rPr>
              <a:t>C) &amp; shallow (~125</a:t>
            </a:r>
            <a:r>
              <a:rPr lang="is-IS" spc="-1200" dirty="0">
                <a:solidFill>
                  <a:srgbClr val="00067B"/>
                </a:solidFill>
              </a:rPr>
              <a:t>°</a:t>
            </a:r>
            <a:r>
              <a:rPr lang="is-IS" dirty="0">
                <a:solidFill>
                  <a:srgbClr val="00067B"/>
                </a:solidFill>
              </a:rPr>
              <a:t>C)</a:t>
            </a:r>
          </a:p>
          <a:p>
            <a:r>
              <a:rPr lang="is-IS" dirty="0">
                <a:solidFill>
                  <a:srgbClr val="00067B"/>
                </a:solidFill>
              </a:rPr>
              <a:t>   frictional stability transitions, </a:t>
            </a:r>
            <a:r>
              <a:rPr lang="en-US" dirty="0">
                <a:solidFill>
                  <a:srgbClr val="00067B"/>
                </a:solidFill>
              </a:rPr>
              <a:t>with important hazard implications for</a:t>
            </a:r>
          </a:p>
          <a:p>
            <a:r>
              <a:rPr lang="en-US" dirty="0">
                <a:solidFill>
                  <a:srgbClr val="00067B"/>
                </a:solidFill>
              </a:rPr>
              <a:t>   possible rupture in future earthquakes</a:t>
            </a:r>
          </a:p>
          <a:p>
            <a:r>
              <a:rPr lang="is-IS" dirty="0">
                <a:solidFill>
                  <a:srgbClr val="00067B"/>
                </a:solidFill>
              </a:rPr>
              <a:t>• SSE recurrence is quasi-periodic, and the periods + patch sizes</a:t>
            </a:r>
            <a:endParaRPr lang="is-IS" dirty="0">
              <a:solidFill>
                <a:srgbClr val="000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provide insight into effective normal stress &amp; other parameters</a:t>
            </a:r>
          </a:p>
          <a:p>
            <a:r>
              <a:rPr lang="en-US" dirty="0">
                <a:solidFill>
                  <a:srgbClr val="00067B"/>
                </a:solidFill>
              </a:rPr>
              <a:t>• </a:t>
            </a:r>
            <a:r>
              <a:rPr lang="en-US" dirty="0" err="1">
                <a:solidFill>
                  <a:srgbClr val="00067B"/>
                </a:solidFill>
              </a:rPr>
              <a:t>Postseismic</a:t>
            </a:r>
            <a:r>
              <a:rPr lang="en-US" dirty="0">
                <a:solidFill>
                  <a:srgbClr val="00067B"/>
                </a:solidFill>
              </a:rPr>
              <a:t> slip usually is focused in the stable frictional regime</a:t>
            </a:r>
          </a:p>
          <a:p>
            <a:r>
              <a:rPr lang="en-US" dirty="0">
                <a:solidFill>
                  <a:srgbClr val="00067B"/>
                </a:solidFill>
              </a:rPr>
              <a:t>   downdip of an earthquake rupture. Viscoelastic relaxation</a:t>
            </a:r>
          </a:p>
          <a:p>
            <a:r>
              <a:rPr lang="en-US" dirty="0">
                <a:solidFill>
                  <a:srgbClr val="00067B"/>
                </a:solidFill>
              </a:rPr>
              <a:t>   following a large-magnitude earthquake can both accelerate deep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 err="1">
                <a:solidFill>
                  <a:srgbClr val="00067B"/>
                </a:solidFill>
              </a:rPr>
              <a:t>postseismic</a:t>
            </a:r>
            <a:r>
              <a:rPr lang="en-US" dirty="0">
                <a:solidFill>
                  <a:srgbClr val="00067B"/>
                </a:solidFill>
              </a:rPr>
              <a:t> slip and mask its effects (because the sense of vertical</a:t>
            </a:r>
          </a:p>
          <a:p>
            <a:r>
              <a:rPr lang="en-US" dirty="0">
                <a:solidFill>
                  <a:srgbClr val="00067B"/>
                </a:solidFill>
              </a:rPr>
              <a:t>   is opposite for the two), and both quickly reload shallow earthquake</a:t>
            </a:r>
          </a:p>
          <a:p>
            <a:r>
              <a:rPr lang="en-US" dirty="0">
                <a:solidFill>
                  <a:srgbClr val="00067B"/>
                </a:solidFill>
              </a:rPr>
              <a:t>   strain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A7EE46-A364-7B43-0E62-522C629B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7" y="165100"/>
            <a:ext cx="7721600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B8E3B49-FD2B-3AC9-06BB-3D840830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2" y="352425"/>
            <a:ext cx="217239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Looking closer</a:t>
            </a:r>
          </a:p>
          <a:p>
            <a:r>
              <a:rPr lang="en-US" dirty="0">
                <a:solidFill>
                  <a:srgbClr val="00067B"/>
                </a:solidFill>
              </a:rPr>
              <a:t>though there</a:t>
            </a:r>
          </a:p>
          <a:p>
            <a:r>
              <a:rPr lang="en-US" dirty="0">
                <a:solidFill>
                  <a:srgbClr val="00067B"/>
                </a:solidFill>
              </a:rPr>
              <a:t>are some</a:t>
            </a:r>
          </a:p>
          <a:p>
            <a:r>
              <a:rPr lang="en-US" dirty="0">
                <a:solidFill>
                  <a:srgbClr val="00067B"/>
                </a:solidFill>
              </a:rPr>
              <a:t>interesting</a:t>
            </a:r>
          </a:p>
          <a:p>
            <a:r>
              <a:rPr lang="en-US" dirty="0">
                <a:solidFill>
                  <a:srgbClr val="00067B"/>
                </a:solidFill>
              </a:rPr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382074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56BF3-B90F-0BC1-9355-3470A102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2400"/>
            <a:ext cx="769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3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A_n100_uplift_0km_1000x550">
            <a:extLst>
              <a:ext uri="{FF2B5EF4-FFF2-40B4-BE49-F238E27FC236}">
                <a16:creationId xmlns:a16="http://schemas.microsoft.com/office/drawing/2014/main" id="{8B67BA31-FD5B-9946-A2FB-B4C63AC1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998538"/>
            <a:ext cx="8966200" cy="448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4FF6353-A4ED-1852-F952-7A5E527C1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61963"/>
            <a:ext cx="810869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This from </a:t>
            </a:r>
            <a:r>
              <a:rPr lang="en-US" dirty="0" err="1">
                <a:solidFill>
                  <a:srgbClr val="00067B"/>
                </a:solidFill>
              </a:rPr>
              <a:t>Wahr</a:t>
            </a:r>
            <a:r>
              <a:rPr lang="en-US" dirty="0">
                <a:solidFill>
                  <a:srgbClr val="00067B"/>
                </a:solidFill>
              </a:rPr>
              <a:t> &amp; Zhong on the GRACE website…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 Gulf Coast has slightly less subsidence than nearby</a:t>
            </a:r>
          </a:p>
          <a:p>
            <a:r>
              <a:rPr lang="en-US" dirty="0">
                <a:solidFill>
                  <a:srgbClr val="00067B"/>
                </a:solidFill>
              </a:rPr>
              <a:t>regions (offset by ocean mass GIA?) but not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that</a:t>
            </a:r>
            <a:r>
              <a:rPr lang="en-US" dirty="0">
                <a:solidFill>
                  <a:srgbClr val="00067B"/>
                </a:solidFill>
              </a:rPr>
              <a:t> much…</a:t>
            </a:r>
          </a:p>
        </p:txBody>
      </p:sp>
    </p:spTree>
    <p:extLst>
      <p:ext uri="{BB962C8B-B14F-4D97-AF65-F5344CB8AC3E}">
        <p14:creationId xmlns:p14="http://schemas.microsoft.com/office/powerpoint/2010/main" val="154799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752D7-5AF3-15A4-C04D-C412B331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616075"/>
            <a:ext cx="413067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2EE03-440E-F244-830E-9AA5D5A1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619250"/>
            <a:ext cx="459898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AE6D5A-A75B-EE35-26DA-403A5031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20675"/>
            <a:ext cx="82125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On the likely depocenter of Pleistocene ice: Some past</a:t>
            </a:r>
          </a:p>
          <a:p>
            <a:r>
              <a:rPr lang="en-US" dirty="0">
                <a:solidFill>
                  <a:srgbClr val="00067B"/>
                </a:solidFill>
              </a:rPr>
              <a:t>studies identify it with a free-air gravity anomaly throughout</a:t>
            </a:r>
          </a:p>
          <a:p>
            <a:r>
              <a:rPr lang="en-US" dirty="0">
                <a:solidFill>
                  <a:srgbClr val="00067B"/>
                </a:solidFill>
              </a:rPr>
              <a:t>eastern Canada…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1165ACA-56DE-1EBA-64E3-1B8892948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5654675"/>
            <a:ext cx="86697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For practical purposes, probably further west than where they</a:t>
            </a:r>
          </a:p>
          <a:p>
            <a:r>
              <a:rPr lang="en-US" dirty="0">
                <a:solidFill>
                  <a:srgbClr val="00067B"/>
                </a:solidFill>
              </a:rPr>
              <a:t>put it.</a:t>
            </a:r>
          </a:p>
        </p:txBody>
      </p:sp>
    </p:spTree>
    <p:extLst>
      <p:ext uri="{BB962C8B-B14F-4D97-AF65-F5344CB8AC3E}">
        <p14:creationId xmlns:p14="http://schemas.microsoft.com/office/powerpoint/2010/main" val="336873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6F7C0-899D-464A-B175-17E26111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39688"/>
            <a:ext cx="5362575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C5867-0CC3-F916-87F3-860D6FFF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3382963"/>
            <a:ext cx="5362575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842B4D4-D41E-0D03-28BF-85A06565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1366838"/>
            <a:ext cx="35060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Secular (i.e., linear)</a:t>
            </a:r>
          </a:p>
          <a:p>
            <a:r>
              <a:rPr lang="en-US" dirty="0">
                <a:solidFill>
                  <a:srgbClr val="00067B"/>
                </a:solidFill>
              </a:rPr>
              <a:t>change in the GRACE</a:t>
            </a:r>
          </a:p>
          <a:p>
            <a:r>
              <a:rPr lang="en-US" dirty="0">
                <a:solidFill>
                  <a:srgbClr val="00067B"/>
                </a:solidFill>
              </a:rPr>
              <a:t>geoid is less </a:t>
            </a:r>
          </a:p>
          <a:p>
            <a:r>
              <a:rPr lang="en-US" dirty="0">
                <a:solidFill>
                  <a:srgbClr val="00067B"/>
                </a:solidFill>
              </a:rPr>
              <a:t>ambiguous about </a:t>
            </a:r>
          </a:p>
          <a:p>
            <a:r>
              <a:rPr lang="en-US" dirty="0">
                <a:solidFill>
                  <a:srgbClr val="00067B"/>
                </a:solidFill>
              </a:rPr>
              <a:t>where uplift is </a:t>
            </a:r>
          </a:p>
          <a:p>
            <a:r>
              <a:rPr lang="en-US" dirty="0">
                <a:solidFill>
                  <a:srgbClr val="00067B"/>
                </a:solidFill>
              </a:rPr>
              <a:t>occurring than earlier</a:t>
            </a:r>
          </a:p>
          <a:p>
            <a:r>
              <a:rPr lang="en-US" dirty="0">
                <a:solidFill>
                  <a:srgbClr val="00067B"/>
                </a:solidFill>
              </a:rPr>
              <a:t>data such as shorelines,</a:t>
            </a:r>
          </a:p>
          <a:p>
            <a:r>
              <a:rPr lang="en-US" dirty="0">
                <a:solidFill>
                  <a:srgbClr val="00067B"/>
                </a:solidFill>
              </a:rPr>
              <a:t>tide gauges and lake</a:t>
            </a:r>
          </a:p>
          <a:p>
            <a:r>
              <a:rPr lang="en-US" dirty="0">
                <a:solidFill>
                  <a:srgbClr val="00067B"/>
                </a:solidFill>
              </a:rPr>
              <a:t>levels…</a:t>
            </a:r>
          </a:p>
          <a:p>
            <a:r>
              <a:rPr lang="en-US" dirty="0">
                <a:solidFill>
                  <a:srgbClr val="00067B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Detlef &amp; Ivins, </a:t>
            </a:r>
            <a:r>
              <a:rPr lang="en-US" i="1" dirty="0">
                <a:solidFill>
                  <a:schemeClr val="tx2"/>
                </a:solidFill>
              </a:rPr>
              <a:t>J.</a:t>
            </a:r>
          </a:p>
          <a:p>
            <a:r>
              <a:rPr lang="en-US" i="1" dirty="0">
                <a:solidFill>
                  <a:schemeClr val="tx2"/>
                </a:solidFill>
              </a:rPr>
              <a:t>Geodynamics</a:t>
            </a:r>
            <a:r>
              <a:rPr lang="en-US" dirty="0">
                <a:solidFill>
                  <a:schemeClr val="tx2"/>
                </a:solidFill>
              </a:rPr>
              <a:t>, 2008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098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D6033-0955-C771-684C-C539AC29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56" y="1247775"/>
            <a:ext cx="4513263" cy="345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28366-AF03-6B69-8ECA-3975ED89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1247775"/>
            <a:ext cx="4498975" cy="345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E3DB66-B039-6405-EF32-CE891BB1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519" y="304800"/>
            <a:ext cx="8505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Recall also that the strain response depends on assumptions</a:t>
            </a:r>
          </a:p>
          <a:p>
            <a:r>
              <a:rPr lang="en-US" dirty="0">
                <a:solidFill>
                  <a:srgbClr val="00067B"/>
                </a:solidFill>
              </a:rPr>
              <a:t>about rheology of the lithosphere!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812287D-E8E2-30BD-6CD6-AEF899390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94" y="5000625"/>
            <a:ext cx="78021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Expect to see significant focusing of strain in zones of</a:t>
            </a:r>
          </a:p>
          <a:p>
            <a:r>
              <a:rPr lang="en-US" dirty="0">
                <a:solidFill>
                  <a:srgbClr val="00067B"/>
                </a:solidFill>
              </a:rPr>
              <a:t>rheological weakness, even if those zones are far from</a:t>
            </a:r>
          </a:p>
          <a:p>
            <a:r>
              <a:rPr lang="en-US" dirty="0">
                <a:solidFill>
                  <a:srgbClr val="00067B"/>
                </a:solidFill>
              </a:rPr>
              <a:t>the edges of the ice sheet. Note plate-like behavior and </a:t>
            </a:r>
          </a:p>
          <a:p>
            <a:r>
              <a:rPr lang="en-US" dirty="0">
                <a:solidFill>
                  <a:srgbClr val="00067B"/>
                </a:solidFill>
              </a:rPr>
              <a:t>strain focusing along San Andreas for this model…</a:t>
            </a:r>
          </a:p>
        </p:txBody>
      </p:sp>
    </p:spTree>
    <p:extLst>
      <p:ext uri="{BB962C8B-B14F-4D97-AF65-F5344CB8AC3E}">
        <p14:creationId xmlns:p14="http://schemas.microsoft.com/office/powerpoint/2010/main" val="227311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_NoAM">
            <a:extLst>
              <a:ext uri="{FF2B5EF4-FFF2-40B4-BE49-F238E27FC236}">
                <a16:creationId xmlns:a16="http://schemas.microsoft.com/office/drawing/2014/main" id="{E6EA3F23-BAC5-2A57-1102-FC10F132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724843"/>
            <a:ext cx="8637587" cy="544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FA6BE-C8C8-25D0-9EE3-5E325A49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77393"/>
            <a:ext cx="3505200" cy="2963863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0">
              <a:rot lat="21304592" lon="21547773" rev="6786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B5022BF2-B3AF-A76B-9440-AF66BDC99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00968"/>
            <a:ext cx="874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Rheological variations of course are much more complicated…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1BDED8EE-DF51-6AF1-C5F9-0D1AA272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195368"/>
            <a:ext cx="7659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proxy for lithospheric strength from Marta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mapping</a:t>
            </a:r>
          </a:p>
        </p:txBody>
      </p:sp>
    </p:spTree>
    <p:extLst>
      <p:ext uri="{BB962C8B-B14F-4D97-AF65-F5344CB8AC3E}">
        <p14:creationId xmlns:p14="http://schemas.microsoft.com/office/powerpoint/2010/main" val="96711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705BF-103A-CBB1-E750-3337A81D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39" y="1011994"/>
            <a:ext cx="5836733" cy="4606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20B325-0281-B1A5-6A99-BD3F5B4232C8}"/>
              </a:ext>
            </a:extLst>
          </p:cNvPr>
          <p:cNvSpPr txBox="1"/>
          <p:nvPr/>
        </p:nvSpPr>
        <p:spPr>
          <a:xfrm>
            <a:off x="8189859" y="1141577"/>
            <a:ext cx="160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Chao, Eos 2003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ED3187E-A963-2AB9-657C-429F13D9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87374"/>
            <a:ext cx="834478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However it is clear that GIA deformation biases earthquake</a:t>
            </a:r>
          </a:p>
          <a:p>
            <a:r>
              <a:rPr lang="en-US" dirty="0">
                <a:solidFill>
                  <a:srgbClr val="00067B"/>
                </a:solidFill>
              </a:rPr>
              <a:t>deformation. Here, we see the Earth’s change in oblateness</a:t>
            </a:r>
          </a:p>
          <a:p>
            <a:r>
              <a:rPr lang="en-US" dirty="0">
                <a:solidFill>
                  <a:srgbClr val="00067B"/>
                </a:solidFill>
              </a:rPr>
              <a:t>(“flatness” of the</a:t>
            </a:r>
          </a:p>
          <a:p>
            <a:r>
              <a:rPr lang="en-US" dirty="0">
                <a:solidFill>
                  <a:srgbClr val="00067B"/>
                </a:solidFill>
              </a:rPr>
              <a:t>ellipsoid) is </a:t>
            </a:r>
          </a:p>
          <a:p>
            <a:r>
              <a:rPr lang="en-US" dirty="0">
                <a:solidFill>
                  <a:srgbClr val="00067B"/>
                </a:solidFill>
              </a:rPr>
              <a:t>dominated by GIA</a:t>
            </a:r>
          </a:p>
          <a:p>
            <a:r>
              <a:rPr lang="en-US" dirty="0">
                <a:solidFill>
                  <a:srgbClr val="00067B"/>
                </a:solidFill>
              </a:rPr>
              <a:t>flow, and large</a:t>
            </a:r>
          </a:p>
          <a:p>
            <a:r>
              <a:rPr lang="en-US" dirty="0">
                <a:solidFill>
                  <a:srgbClr val="00067B"/>
                </a:solidFill>
              </a:rPr>
              <a:t>earthquakes that</a:t>
            </a:r>
          </a:p>
          <a:p>
            <a:r>
              <a:rPr lang="en-US" dirty="0">
                <a:solidFill>
                  <a:srgbClr val="00067B"/>
                </a:solidFill>
              </a:rPr>
              <a:t>decrease </a:t>
            </a:r>
          </a:p>
          <a:p>
            <a:r>
              <a:rPr lang="en-US" dirty="0">
                <a:solidFill>
                  <a:srgbClr val="00067B"/>
                </a:solidFill>
              </a:rPr>
              <a:t>oblateness are</a:t>
            </a:r>
          </a:p>
          <a:p>
            <a:r>
              <a:rPr lang="en-US" dirty="0">
                <a:solidFill>
                  <a:srgbClr val="00067B"/>
                </a:solidFill>
              </a:rPr>
              <a:t>much more likely</a:t>
            </a:r>
          </a:p>
          <a:p>
            <a:r>
              <a:rPr lang="en-US" dirty="0">
                <a:solidFill>
                  <a:srgbClr val="00067B"/>
                </a:solidFill>
              </a:rPr>
              <a:t>than large</a:t>
            </a:r>
          </a:p>
          <a:p>
            <a:r>
              <a:rPr lang="en-US" dirty="0">
                <a:solidFill>
                  <a:srgbClr val="00067B"/>
                </a:solidFill>
              </a:rPr>
              <a:t>earthquakes that</a:t>
            </a:r>
          </a:p>
          <a:p>
            <a:r>
              <a:rPr lang="en-US" dirty="0">
                <a:solidFill>
                  <a:srgbClr val="00067B"/>
                </a:solidFill>
              </a:rPr>
              <a:t>don’t! GIA has been</a:t>
            </a:r>
          </a:p>
          <a:p>
            <a:r>
              <a:rPr lang="en-US" dirty="0">
                <a:solidFill>
                  <a:srgbClr val="00067B"/>
                </a:solidFill>
              </a:rPr>
              <a:t>postulated to have</a:t>
            </a:r>
          </a:p>
          <a:p>
            <a:r>
              <a:rPr lang="en-US" dirty="0">
                <a:solidFill>
                  <a:srgbClr val="00067B"/>
                </a:solidFill>
              </a:rPr>
              <a:t>accelerated, or be</a:t>
            </a:r>
          </a:p>
          <a:p>
            <a:r>
              <a:rPr lang="en-US" dirty="0">
                <a:solidFill>
                  <a:srgbClr val="00067B"/>
                </a:solidFill>
              </a:rPr>
              <a:t>entirely responsible for, seismicity in the Wasatch front, the</a:t>
            </a:r>
          </a:p>
          <a:p>
            <a:r>
              <a:rPr lang="en-US" dirty="0">
                <a:solidFill>
                  <a:srgbClr val="00067B"/>
                </a:solidFill>
              </a:rPr>
              <a:t>Wabash-</a:t>
            </a:r>
            <a:r>
              <a:rPr lang="en-US" dirty="0" err="1">
                <a:solidFill>
                  <a:srgbClr val="00067B"/>
                </a:solidFill>
              </a:rPr>
              <a:t>Reelfoot</a:t>
            </a:r>
            <a:r>
              <a:rPr lang="en-US" dirty="0">
                <a:solidFill>
                  <a:srgbClr val="00067B"/>
                </a:solidFill>
              </a:rPr>
              <a:t> midcontinent, St Lawrence seaway and</a:t>
            </a:r>
          </a:p>
          <a:p>
            <a:r>
              <a:rPr lang="en-US" dirty="0">
                <a:solidFill>
                  <a:srgbClr val="00067B"/>
                </a:solidFill>
              </a:rPr>
              <a:t>elsewhere near Laurentide glaciation depocenters!</a:t>
            </a:r>
          </a:p>
        </p:txBody>
      </p:sp>
    </p:spTree>
    <p:extLst>
      <p:ext uri="{BB962C8B-B14F-4D97-AF65-F5344CB8AC3E}">
        <p14:creationId xmlns:p14="http://schemas.microsoft.com/office/powerpoint/2010/main" val="26687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B5DF10D-63DE-D621-747A-275F8306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82" y="257969"/>
            <a:ext cx="8016813" cy="318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i="1" dirty="0" err="1">
                <a:solidFill>
                  <a:srgbClr val="00067B"/>
                </a:solidFill>
                <a:latin typeface="Arial Black" charset="0"/>
              </a:rPr>
              <a:t>Isostasy</a:t>
            </a: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 in a viscoelastic fluid</a:t>
            </a:r>
          </a:p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(</a:t>
            </a:r>
            <a:r>
              <a:rPr lang="ja-JP" altLang="en-US" sz="3600" i="1" dirty="0">
                <a:solidFill>
                  <a:srgbClr val="00067B"/>
                </a:solidFill>
                <a:latin typeface="Arial Black" charset="0"/>
              </a:rPr>
              <a:t>“</a:t>
            </a:r>
            <a:r>
              <a:rPr lang="en-US" sz="3600" i="1" dirty="0">
                <a:solidFill>
                  <a:srgbClr val="FF3300"/>
                </a:solidFill>
                <a:latin typeface="Arial Black" charset="0"/>
              </a:rPr>
              <a:t>Rebound</a:t>
            </a:r>
            <a:r>
              <a:rPr lang="ja-JP" altLang="en-US" sz="3600" i="1" dirty="0">
                <a:solidFill>
                  <a:srgbClr val="00067B"/>
                </a:solidFill>
                <a:latin typeface="Arial Black" charset="0"/>
              </a:rPr>
              <a:t>”</a:t>
            </a: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)</a:t>
            </a:r>
          </a:p>
          <a:p>
            <a:endParaRPr lang="en-US" sz="12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Given some initial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sinusoidal</a:t>
            </a:r>
            <a:r>
              <a:rPr lang="en-US" dirty="0">
                <a:solidFill>
                  <a:srgbClr val="00067B"/>
                </a:solidFill>
              </a:rPr>
              <a:t> deflection of the Earth’s</a:t>
            </a:r>
          </a:p>
          <a:p>
            <a:r>
              <a:rPr lang="en-US" dirty="0">
                <a:solidFill>
                  <a:srgbClr val="00067B"/>
                </a:solidFill>
              </a:rPr>
              <a:t>   surface:</a:t>
            </a:r>
          </a:p>
          <a:p>
            <a:endParaRPr lang="en-US" sz="900" i="1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chemeClr val="accent2"/>
                </a:solidFill>
              </a:rPr>
              <a:t>                       </a:t>
            </a:r>
            <a:r>
              <a:rPr lang="en-US" dirty="0">
                <a:solidFill>
                  <a:srgbClr val="00067B"/>
                </a:solidFill>
              </a:rPr>
              <a:t>where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wavenumber </a:t>
            </a:r>
            <a:r>
              <a:rPr lang="en-US" dirty="0">
                <a:solidFill>
                  <a:schemeClr val="tx2"/>
                </a:solidFill>
              </a:rPr>
              <a:t>=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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endParaRPr lang="en-US" i="1" dirty="0">
              <a:solidFill>
                <a:srgbClr val="00067B"/>
              </a:solidFill>
              <a:latin typeface="Symbol" charset="0"/>
              <a:sym typeface="Symbol" charset="0"/>
            </a:endParaRPr>
          </a:p>
          <a:p>
            <a:endParaRPr lang="en-US" sz="1200" i="1" dirty="0">
              <a:solidFill>
                <a:srgbClr val="00067B"/>
              </a:solidFill>
              <a:latin typeface="Symbol" charset="0"/>
              <a:sym typeface="Symbol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Symbol" charset="0"/>
                <a:sym typeface="Symbol" charset="0"/>
              </a:rPr>
              <a:t></a:t>
            </a:r>
            <a:r>
              <a:rPr lang="en-US" dirty="0">
                <a:solidFill>
                  <a:srgbClr val="00067B"/>
                </a:solidFill>
              </a:rPr>
              <a:t>what is the evolution of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through time?</a:t>
            </a:r>
            <a:endParaRPr lang="en-US" sz="1200" i="1" dirty="0">
              <a:solidFill>
                <a:srgbClr val="00067B"/>
              </a:solidFill>
              <a:latin typeface="Symbol" charset="0"/>
              <a:sym typeface="Symb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2DCD1-D5F2-9C73-3528-563D9AEA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7" y="2429886"/>
            <a:ext cx="18351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trandlines">
            <a:extLst>
              <a:ext uri="{FF2B5EF4-FFF2-40B4-BE49-F238E27FC236}">
                <a16:creationId xmlns:a16="http://schemas.microsoft.com/office/drawing/2014/main" id="{F149B99A-34F3-54A0-CA2C-9A876B74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57" y="3413919"/>
            <a:ext cx="4724400" cy="3186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32696DFF-C58A-6AFE-66D8-7CED8810D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957" y="4412456"/>
            <a:ext cx="366488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Elevated beaches or</a:t>
            </a:r>
          </a:p>
          <a:p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strandlines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in Hudson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</a:t>
            </a:r>
          </a:p>
          <a:p>
            <a:r>
              <a:rPr lang="en-US" dirty="0">
                <a:solidFill>
                  <a:srgbClr val="00067B"/>
                </a:solidFill>
              </a:rPr>
              <a:t>Bay region of Canada…</a:t>
            </a:r>
          </a:p>
        </p:txBody>
      </p:sp>
    </p:spTree>
    <p:extLst>
      <p:ext uri="{BB962C8B-B14F-4D97-AF65-F5344CB8AC3E}">
        <p14:creationId xmlns:p14="http://schemas.microsoft.com/office/powerpoint/2010/main" val="95241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431BC12-7004-F34B-72CC-191B1955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37356"/>
            <a:ext cx="42242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solidFill>
                  <a:srgbClr val="00067B"/>
                </a:solidFill>
                <a:latin typeface="Arial Black" charset="0"/>
              </a:rPr>
              <a:t>We impose:</a:t>
            </a:r>
          </a:p>
          <a:p>
            <a:endParaRPr lang="en-US" sz="1200">
              <a:solidFill>
                <a:srgbClr val="00067B"/>
              </a:solidFill>
            </a:endParaRPr>
          </a:p>
          <a:p>
            <a:r>
              <a:rPr lang="en-US">
                <a:solidFill>
                  <a:srgbClr val="00067B"/>
                </a:solidFill>
              </a:rPr>
              <a:t>(1) Conservation of fluid: (2D)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B8E30-2956-B2AD-7A96-60B9A1D1D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445543"/>
            <a:ext cx="3200400" cy="30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0006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993D473-5593-957A-C253-F63EEB75EB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1600" y="3969543"/>
            <a:ext cx="12192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E30E485-1B76-1911-6D8E-A6A9EF8875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3969543"/>
            <a:ext cx="14478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65A568F-F426-0160-4CEF-420F7F8D1E5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667500" y="1721643"/>
            <a:ext cx="14478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C2EB8E0-C00E-CECE-87F5-CE9C35D9E42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819900" y="6065043"/>
            <a:ext cx="11430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1CF23EA-166D-1FF9-FD94-04BD721D5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351234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u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540F8F-17C0-3544-BF80-EB7A31EE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31343"/>
            <a:ext cx="11811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D910A-870F-B15D-C390-8286E452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5631656"/>
            <a:ext cx="115252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801A7984-232A-DED6-C1C6-AF9932036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45494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14F98B5-BFF3-3D48-EFF0-27D70E29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725" y="200739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3F32E18-58D2-DFD1-A90B-ADD78B03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5" y="2188368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4B33D5F-665E-00AA-3299-DA3FA656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253831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z + 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E6A7EC9B-6699-26B1-6F5F-E4FCC071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64543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x + 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4383CE-C556-F296-A64E-6E1DBB07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54956"/>
            <a:ext cx="13716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18">
            <a:extLst>
              <a:ext uri="{FF2B5EF4-FFF2-40B4-BE49-F238E27FC236}">
                <a16:creationId xmlns:a16="http://schemas.microsoft.com/office/drawing/2014/main" id="{15412A53-FFB3-0B83-680B-45274B653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850" y="2521743"/>
            <a:ext cx="286027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Where:</a:t>
            </a:r>
          </a:p>
          <a:p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and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are flow</a:t>
            </a:r>
          </a:p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endParaRPr lang="en-US" dirty="0">
              <a:solidFill>
                <a:srgbClr val="333399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directions...</a:t>
            </a:r>
          </a:p>
          <a:p>
            <a:endParaRPr lang="en-US" dirty="0">
              <a:solidFill>
                <a:srgbClr val="333399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Note this implies</a:t>
            </a:r>
          </a:p>
          <a:p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the fluid is </a:t>
            </a:r>
          </a:p>
          <a:p>
            <a:r>
              <a:rPr lang="en-US" i="1" dirty="0">
                <a:solidFill>
                  <a:srgbClr val="333399"/>
                </a:solidFill>
                <a:latin typeface="Arial Black"/>
                <a:cs typeface="Arial Black"/>
              </a:rPr>
              <a:t>incompressible</a:t>
            </a:r>
          </a:p>
        </p:txBody>
      </p:sp>
    </p:spTree>
    <p:extLst>
      <p:ext uri="{BB962C8B-B14F-4D97-AF65-F5344CB8AC3E}">
        <p14:creationId xmlns:p14="http://schemas.microsoft.com/office/powerpoint/2010/main" val="182453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4C703D67-E32B-FA36-0E26-81FD83F3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618" y="443706"/>
            <a:ext cx="440702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We impose: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(2) Elemental force balance:</a:t>
            </a:r>
          </a:p>
          <a:p>
            <a:r>
              <a:rPr lang="en-US" dirty="0">
                <a:solidFill>
                  <a:srgbClr val="00067B"/>
                </a:solidFill>
              </a:rPr>
              <a:t>   includes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pressure forces</a:t>
            </a:r>
            <a:r>
              <a:rPr lang="en-US" dirty="0">
                <a:solidFill>
                  <a:srgbClr val="00067B"/>
                </a:solidFill>
              </a:rPr>
              <a:t>,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viscous forces</a:t>
            </a:r>
            <a:r>
              <a:rPr lang="en-US" dirty="0">
                <a:solidFill>
                  <a:srgbClr val="00067B"/>
                </a:solidFill>
              </a:rPr>
              <a:t>, and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body force</a:t>
            </a:r>
            <a:r>
              <a:rPr lang="en-US" dirty="0">
                <a:solidFill>
                  <a:srgbClr val="00067B"/>
                </a:solidFill>
              </a:rPr>
              <a:t> (= gravity).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For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pressure forces</a:t>
            </a:r>
            <a:r>
              <a:rPr lang="en-US" dirty="0">
                <a:solidFill>
                  <a:srgbClr val="00067B"/>
                </a:solidFill>
              </a:rPr>
              <a:t>, the </a:t>
            </a:r>
          </a:p>
          <a:p>
            <a:r>
              <a:rPr lang="en-US" dirty="0">
                <a:solidFill>
                  <a:srgbClr val="00067B"/>
                </a:solidFill>
              </a:rPr>
              <a:t>imbalance is given</a:t>
            </a:r>
          </a:p>
          <a:p>
            <a:r>
              <a:rPr lang="en-US" dirty="0">
                <a:solidFill>
                  <a:srgbClr val="00067B"/>
                </a:solidFill>
              </a:rPr>
              <a:t>by the pressure</a:t>
            </a:r>
          </a:p>
          <a:p>
            <a:r>
              <a:rPr lang="en-US" dirty="0">
                <a:solidFill>
                  <a:srgbClr val="00067B"/>
                </a:solidFill>
              </a:rPr>
              <a:t>gradients: (2D)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B7CF62-5F84-A094-FD03-08661B29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018" y="2680493"/>
            <a:ext cx="3200400" cy="30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0006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2B31C222-F7D3-5802-58AC-D7C79EFB0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9418" y="4204493"/>
            <a:ext cx="12192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B9453BB8-E3D5-5AF5-13FB-ACEC9F7FC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1218" y="4204493"/>
            <a:ext cx="14478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F1A59EEC-A98F-0F01-AC44-5745AD42994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995318" y="1956593"/>
            <a:ext cx="14478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BE7D6732-780B-2238-8E3D-CF0FB547B051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147718" y="6299993"/>
            <a:ext cx="11430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686C75E-5BE5-55DF-ED20-27C098B3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818" y="3755231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p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</a:t>
            </a:r>
            <a:r>
              <a:rPr lang="en-US">
                <a:latin typeface="Times New Roman" charset="0"/>
              </a:rPr>
              <a:t>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C97BD83-3B31-6370-808C-2DEB54E8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418" y="1697831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p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z</a:t>
            </a:r>
            <a:r>
              <a:rPr lang="en-US">
                <a:latin typeface="Times New Roman" charset="0"/>
              </a:rPr>
              <a:t>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566A476A-FB51-430F-9D1D-23CEE741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543" y="224234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B8AC4776-BB8D-DDEE-4878-20EAF444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943" y="2423318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9839D4E-57BD-A1DC-BE5F-4B2830D0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418" y="5488781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z + 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8E37730-1F37-0B15-CF60-FB15D2D5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018" y="2299493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x + 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CE0AA58-3423-E1A1-3244-99EABC18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418" y="5957093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p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z+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r>
              <a:rPr lang="en-US">
                <a:latin typeface="Times New Roman" charset="0"/>
              </a:rPr>
              <a:t>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>
              <a:latin typeface="Times New Roman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92261F90-3EEF-3878-615C-2EAE561C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218" y="374729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p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x+dx</a:t>
            </a:r>
            <a:r>
              <a:rPr lang="en-US">
                <a:latin typeface="Times New Roman" charset="0"/>
              </a:rPr>
              <a:t>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ECF754-5206-D2B4-9055-285A6934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31" y="4661693"/>
            <a:ext cx="1881187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0298A36A-19CA-7E80-9D73-307220E6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106" y="138907"/>
            <a:ext cx="425058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We impose: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(2) Cont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d: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viscous forces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r>
              <a:rPr lang="en-US" dirty="0">
                <a:solidFill>
                  <a:srgbClr val="00067B"/>
                </a:solidFill>
              </a:rPr>
              <a:t>   The net viscous forces are</a:t>
            </a:r>
          </a:p>
          <a:p>
            <a:r>
              <a:rPr lang="en-US" dirty="0">
                <a:solidFill>
                  <a:srgbClr val="00067B"/>
                </a:solidFill>
              </a:rPr>
              <a:t>   given by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(to first</a:t>
            </a:r>
          </a:p>
          <a:p>
            <a:r>
              <a:rPr lang="en-US" dirty="0">
                <a:solidFill>
                  <a:srgbClr val="00067B"/>
                </a:solidFill>
              </a:rPr>
              <a:t>   order).</a:t>
            </a:r>
          </a:p>
          <a:p>
            <a:r>
              <a:rPr lang="en-US" dirty="0">
                <a:solidFill>
                  <a:srgbClr val="00067B"/>
                </a:solidFill>
              </a:rPr>
              <a:t>   For a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Newtonian</a:t>
            </a:r>
            <a:endParaRPr lang="en-US" i="1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</a:rPr>
              <a:t>fluid with </a:t>
            </a:r>
          </a:p>
          <a:p>
            <a:r>
              <a:rPr lang="en-US" dirty="0">
                <a:solidFill>
                  <a:srgbClr val="00067B"/>
                </a:solidFill>
              </a:rPr>
              <a:t>   viscosity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</a:t>
            </a:r>
            <a:r>
              <a:rPr lang="en-US" dirty="0">
                <a:solidFill>
                  <a:srgbClr val="00067B"/>
                </a:solidFill>
              </a:rPr>
              <a:t>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D8DB8-C7A8-5AF0-FDAC-0AA1DB076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106" y="2147094"/>
            <a:ext cx="3200400" cy="30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00067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464A17AC-5166-20CD-C907-76038A528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0506" y="3671094"/>
            <a:ext cx="8382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8FBFFA66-917E-B7B2-E996-339174B46A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1306" y="3671094"/>
            <a:ext cx="10668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E5D2B2DD-4715-7796-B378-55BF1F288D9F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6615906" y="1232694"/>
            <a:ext cx="10668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497947B-FFE3-ED43-C85A-FEBC49819DD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730206" y="5918994"/>
            <a:ext cx="8382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BA0435C-1EEC-C9F3-C471-124E1B3E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906" y="318294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zz</a:t>
            </a:r>
            <a:r>
              <a:rPr lang="en-US" i="1">
                <a:latin typeface="Times New Roman" charset="0"/>
              </a:rPr>
              <a:t>(z)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7607D8C-59D8-AF0A-6275-C7199C81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631" y="1708944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731E0373-4C36-B16E-5FF4-43953920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031" y="1889919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0BDD8328-0C8D-7172-D345-3939429D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506" y="4955382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z + 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FBFC6E9-2964-A30E-3BE3-2553445A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106" y="1766094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x + 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EA65505-801C-97D5-8404-3D31C81FE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306" y="6261894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zz</a:t>
            </a:r>
            <a:r>
              <a:rPr lang="en-US" i="1">
                <a:latin typeface="Times New Roman" charset="0"/>
              </a:rPr>
              <a:t>(z+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5EC77F1-9641-0885-6B12-A77E0CFE3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8106" y="2909094"/>
            <a:ext cx="0" cy="152400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E2657FE-895A-1D39-1C23-71AC5C14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406" y="3137694"/>
            <a:ext cx="110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xx</a:t>
            </a:r>
            <a:r>
              <a:rPr lang="en-US" i="1">
                <a:latin typeface="Times New Roman" charset="0"/>
              </a:rPr>
              <a:t>(x)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C3135025-B0B9-362D-48CB-38545CA5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06" y="3061494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xx</a:t>
            </a:r>
            <a:r>
              <a:rPr lang="en-US" i="1">
                <a:latin typeface="Times New Roman" charset="0"/>
              </a:rPr>
              <a:t>(x+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22F6CB78-9858-CA3B-B147-999A4D16E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906" y="2604294"/>
            <a:ext cx="109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xz</a:t>
            </a:r>
            <a:r>
              <a:rPr lang="en-US" i="1">
                <a:latin typeface="Times New Roman" charset="0"/>
              </a:rPr>
              <a:t>(x)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5D8FCD88-8728-EEEB-A61C-061C9DE20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506" y="2985294"/>
            <a:ext cx="0" cy="144780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CDC485F7-2798-6F48-8CF7-AB933212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06" y="4356894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xz</a:t>
            </a:r>
            <a:r>
              <a:rPr lang="en-US" i="1">
                <a:latin typeface="Times New Roman" charset="0"/>
              </a:rPr>
              <a:t>(x+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E4CBC515-23E9-0A74-5568-458D146BD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906" y="1918494"/>
            <a:ext cx="21336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B545F348-31A5-DA02-594B-F9644EF60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2506" y="5347494"/>
            <a:ext cx="2057400" cy="0"/>
          </a:xfrm>
          <a:prstGeom prst="line">
            <a:avLst/>
          </a:prstGeom>
          <a:noFill/>
          <a:ln w="50800">
            <a:solidFill>
              <a:srgbClr val="00067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2CA82A3A-B273-6DDE-763C-98EC78441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106" y="1385094"/>
            <a:ext cx="109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zx</a:t>
            </a:r>
            <a:r>
              <a:rPr lang="en-US" i="1">
                <a:latin typeface="Times New Roman" charset="0"/>
              </a:rPr>
              <a:t>(z)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3C35ED2B-0492-3B6E-7C61-24155B1C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906" y="5423694"/>
            <a:ext cx="157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</a:t>
            </a:r>
            <a:r>
              <a:rPr lang="en-US" i="1" baseline="-25000">
                <a:latin typeface="Times New Roman" charset="0"/>
              </a:rPr>
              <a:t>zx</a:t>
            </a:r>
            <a:r>
              <a:rPr lang="en-US" i="1">
                <a:latin typeface="Times New Roman" charset="0"/>
              </a:rPr>
              <a:t>(z+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z)</a:t>
            </a:r>
            <a:r>
              <a:rPr lang="en-US" i="1">
                <a:latin typeface="Symbol" charset="0"/>
                <a:sym typeface="Symbol" charset="0"/>
              </a:rPr>
              <a:t></a:t>
            </a:r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8201BFA-F232-FD55-C296-DE591B69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2023269"/>
            <a:ext cx="3121025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542E04-92E7-2D48-1021-918B8B50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06" y="5158582"/>
            <a:ext cx="29718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0486D6-CF31-3320-2406-E5B383CF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06" y="5845969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87E04A85-8D58-3EE8-149E-DF537DBA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979488"/>
            <a:ext cx="82989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body force</a:t>
            </a:r>
            <a:r>
              <a:rPr lang="en-US" dirty="0">
                <a:solidFill>
                  <a:srgbClr val="00067B"/>
                </a:solidFill>
              </a:rPr>
              <a:t> is simply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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i="1" dirty="0" err="1">
                <a:solidFill>
                  <a:srgbClr val="000000"/>
                </a:solidFill>
                <a:latin typeface="Symbol" charset="0"/>
                <a:sym typeface="Symbol" charset="0"/>
              </a:rPr>
              <a:t>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in the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direction. Typically</a:t>
            </a:r>
          </a:p>
          <a:p>
            <a:r>
              <a:rPr lang="en-US" dirty="0">
                <a:solidFill>
                  <a:srgbClr val="00067B"/>
                </a:solidFill>
              </a:rPr>
              <a:t>   we simplify pressure by subtracting a hydrostatic: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P = p –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gz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Then (after some algebra; see T&amp;S) we have the force</a:t>
            </a:r>
          </a:p>
          <a:p>
            <a:r>
              <a:rPr lang="en-US" dirty="0">
                <a:solidFill>
                  <a:srgbClr val="00067B"/>
                </a:solidFill>
              </a:rPr>
              <a:t>   balance equations: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173B9-6953-6F50-3155-FFFE9A5D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048000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DA500-4CA8-BC71-AD25-D9DAA45F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021263"/>
            <a:ext cx="3017837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1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83D8763-CFDE-528D-91E5-096C0E32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600" y="400844"/>
            <a:ext cx="8396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can define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stream function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</a:t>
            </a:r>
            <a:r>
              <a:rPr lang="en-US" dirty="0">
                <a:solidFill>
                  <a:schemeClr val="accent2"/>
                </a:solidFill>
                <a:latin typeface="Symbol" charset="0"/>
                <a:sym typeface="Symbol" charset="0"/>
              </a:rPr>
              <a:t></a:t>
            </a:r>
            <a:r>
              <a:rPr lang="en-US" dirty="0">
                <a:solidFill>
                  <a:srgbClr val="00067B"/>
                </a:solidFill>
              </a:rPr>
              <a:t>(= potential of the</a:t>
            </a:r>
          </a:p>
          <a:p>
            <a:r>
              <a:rPr lang="en-US" dirty="0">
                <a:solidFill>
                  <a:srgbClr val="00067B"/>
                </a:solidFill>
              </a:rPr>
              <a:t>   flow field) such that (for an incompressible fluid):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                  is flow velocity in the </a:t>
            </a:r>
            <a:r>
              <a:rPr lang="en-US" i="1" dirty="0">
                <a:solidFill>
                  <a:srgbClr val="00067B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rgbClr val="00067B"/>
                </a:solidFill>
              </a:rPr>
              <a:t>-direction;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                  is flow velocity in the </a:t>
            </a:r>
            <a:r>
              <a:rPr lang="en-US" i="1" dirty="0">
                <a:solidFill>
                  <a:srgbClr val="00067B"/>
                </a:solidFill>
                <a:latin typeface="Times New Roman" charset="0"/>
              </a:rPr>
              <a:t>z</a:t>
            </a:r>
            <a:r>
              <a:rPr lang="en-US" dirty="0">
                <a:solidFill>
                  <a:srgbClr val="00067B"/>
                </a:solidFill>
              </a:rPr>
              <a:t>-direction (vertical).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Solutions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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must satisfy: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Substituting for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dirty="0">
                <a:solidFill>
                  <a:srgbClr val="00067B"/>
                </a:solidFill>
              </a:rPr>
              <a:t>, we find the </a:t>
            </a:r>
            <a:r>
              <a:rPr lang="en-US" dirty="0" err="1">
                <a:solidFill>
                  <a:srgbClr val="00067B"/>
                </a:solidFill>
              </a:rPr>
              <a:t>biharmonic</a:t>
            </a:r>
            <a:r>
              <a:rPr lang="en-US" dirty="0">
                <a:solidFill>
                  <a:srgbClr val="00067B"/>
                </a:solidFill>
              </a:rPr>
              <a:t> equation has</a:t>
            </a:r>
          </a:p>
          <a:p>
            <a:r>
              <a:rPr lang="en-US" dirty="0">
                <a:solidFill>
                  <a:srgbClr val="00067B"/>
                </a:solidFill>
              </a:rPr>
              <a:t>   (</a:t>
            </a:r>
            <a:r>
              <a:rPr lang="en-US" dirty="0" err="1">
                <a:solidFill>
                  <a:srgbClr val="00067B"/>
                </a:solidFill>
              </a:rPr>
              <a:t>eigenfunction</a:t>
            </a:r>
            <a:r>
              <a:rPr lang="en-US" dirty="0">
                <a:solidFill>
                  <a:srgbClr val="00067B"/>
                </a:solidFill>
              </a:rPr>
              <a:t>) solutions of the form:</a:t>
            </a:r>
            <a:endParaRPr lang="en-US" sz="3600" i="1" dirty="0">
              <a:solidFill>
                <a:srgbClr val="00067B"/>
              </a:solidFill>
              <a:latin typeface="Arial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3EAF5-3E64-C07E-AC82-6819AEEF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00" y="1224756"/>
            <a:ext cx="10985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F6061-C2F0-8264-E705-EB069C0B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88" y="1913731"/>
            <a:ext cx="10985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6D7C3-0206-10D4-A4B4-3C932FE1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38" y="3399631"/>
            <a:ext cx="37369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78D4E-07D6-DE5E-A768-59436625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75" y="5533231"/>
            <a:ext cx="1549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CD9CB-8B3B-BDC1-646D-D3558225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75" y="5533231"/>
            <a:ext cx="17287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0C46C0CD-EFFA-31A1-6BE4-F3458AE3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25" y="5766594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18492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4C85AE-DEEF-BEF5-C85F-F5D2A4C343ED}"/>
              </a:ext>
            </a:extLst>
          </p:cNvPr>
          <p:cNvSpPr/>
          <p:nvPr/>
        </p:nvSpPr>
        <p:spPr>
          <a:xfrm>
            <a:off x="5353136" y="2817315"/>
            <a:ext cx="1473628" cy="10477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83F82-918E-9AB9-D37D-7127EBE10004}"/>
              </a:ext>
            </a:extLst>
          </p:cNvPr>
          <p:cNvSpPr/>
          <p:nvPr/>
        </p:nvSpPr>
        <p:spPr>
          <a:xfrm>
            <a:off x="3562593" y="1222445"/>
            <a:ext cx="5066814" cy="10477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A1AE332-4A84-1DA1-2E62-911B8643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23" y="612845"/>
            <a:ext cx="8772353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Solving (with boundary conditions) we find that: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where the decay constant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Note: This solution is specific to the case of a viscoelastic half-</a:t>
            </a:r>
          </a:p>
          <a:p>
            <a:r>
              <a:rPr lang="en-US" dirty="0">
                <a:solidFill>
                  <a:srgbClr val="00067B"/>
                </a:solidFill>
              </a:rPr>
              <a:t>   space! To zero-</a:t>
            </a:r>
            <a:r>
              <a:rPr lang="en-US" baseline="30000" dirty="0" err="1">
                <a:solidFill>
                  <a:srgbClr val="00067B"/>
                </a:solidFill>
              </a:rPr>
              <a:t>th</a:t>
            </a:r>
            <a:r>
              <a:rPr lang="en-US" dirty="0">
                <a:solidFill>
                  <a:srgbClr val="00067B"/>
                </a:solidFill>
              </a:rPr>
              <a:t> order, would be better approximated by an</a:t>
            </a:r>
          </a:p>
          <a:p>
            <a:r>
              <a:rPr lang="en-US" dirty="0">
                <a:solidFill>
                  <a:srgbClr val="00067B"/>
                </a:solidFill>
              </a:rPr>
              <a:t>   elastic layer over a viscoelastic </a:t>
            </a:r>
            <a:r>
              <a:rPr lang="en-US" dirty="0" err="1">
                <a:solidFill>
                  <a:srgbClr val="00067B"/>
                </a:solidFill>
              </a:rPr>
              <a:t>halfspace</a:t>
            </a:r>
            <a:r>
              <a:rPr lang="en-US" dirty="0">
                <a:solidFill>
                  <a:srgbClr val="00067B"/>
                </a:solidFill>
              </a:rPr>
              <a:t>, in which case one</a:t>
            </a:r>
          </a:p>
          <a:p>
            <a:r>
              <a:rPr lang="en-US" dirty="0">
                <a:solidFill>
                  <a:srgbClr val="00067B"/>
                </a:solidFill>
              </a:rPr>
              <a:t>   would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filter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the viscoelastic response (multiply in the</a:t>
            </a:r>
          </a:p>
          <a:p>
            <a:r>
              <a:rPr lang="en-US" dirty="0">
                <a:solidFill>
                  <a:srgbClr val="00067B"/>
                </a:solidFill>
              </a:rPr>
              <a:t>   spectral domain) by the amplitude response for the elastic</a:t>
            </a:r>
          </a:p>
          <a:p>
            <a:r>
              <a:rPr lang="en-US" dirty="0">
                <a:solidFill>
                  <a:srgbClr val="00067B"/>
                </a:solidFill>
              </a:rPr>
              <a:t>   layer.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898D7-EEF7-C0D9-130A-1BF89F34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1" y="1222445"/>
            <a:ext cx="4953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416CC-246D-BB96-AA15-B25D2DB2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36" y="2784545"/>
            <a:ext cx="14033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33AD0D-2FD1-726C-76E8-786F4577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871538"/>
            <a:ext cx="86106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A627EEF7-B76F-2314-A212-22C5BAC2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80963"/>
            <a:ext cx="90989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00067B"/>
                </a:solidFill>
              </a:rPr>
              <a:t>Calais et al. examined GPS velocities in the </a:t>
            </a:r>
            <a:r>
              <a:rPr lang="ja-JP" altLang="en-US">
                <a:solidFill>
                  <a:srgbClr val="00067B"/>
                </a:solidFill>
                <a:latin typeface="Arial"/>
              </a:rPr>
              <a:t>“</a:t>
            </a:r>
            <a:r>
              <a:rPr lang="en-US">
                <a:solidFill>
                  <a:srgbClr val="00067B"/>
                </a:solidFill>
              </a:rPr>
              <a:t>stable</a:t>
            </a:r>
            <a:r>
              <a:rPr lang="ja-JP" altLang="en-US">
                <a:solidFill>
                  <a:srgbClr val="00067B"/>
                </a:solidFill>
                <a:latin typeface="Arial"/>
              </a:rPr>
              <a:t>”</a:t>
            </a:r>
            <a:r>
              <a:rPr lang="en-US">
                <a:solidFill>
                  <a:srgbClr val="00067B"/>
                </a:solidFill>
              </a:rPr>
              <a:t> NoAm plate</a:t>
            </a:r>
          </a:p>
          <a:p>
            <a:r>
              <a:rPr lang="en-US">
                <a:solidFill>
                  <a:srgbClr val="00067B"/>
                </a:solidFill>
              </a:rPr>
              <a:t>interior with main result: Patterns are broadly consistent with GIA.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1655-C3ED-CB3B-BD05-86E8602A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1252538"/>
            <a:ext cx="3821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Calais et al., </a:t>
            </a:r>
            <a:r>
              <a:rPr lang="en-US" sz="1600" i="1"/>
              <a:t>J. Geophys. Res</a:t>
            </a:r>
            <a:r>
              <a:rPr lang="en-US" sz="1600"/>
              <a:t>. </a:t>
            </a:r>
            <a:r>
              <a:rPr lang="en-US" sz="1600" b="1"/>
              <a:t>111</a:t>
            </a:r>
            <a:r>
              <a:rPr lang="en-US" sz="160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95286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8508</TotalTime>
  <Words>974</Words>
  <Application>Microsoft Macintosh PowerPoint</Application>
  <PresentationFormat>Widescreen</PresentationFormat>
  <Paragraphs>196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Tony Lowry</dc:creator>
  <cp:keywords/>
  <dc:description/>
  <cp:lastModifiedBy>Tony Lowry</cp:lastModifiedBy>
  <cp:revision>76</cp:revision>
  <dcterms:created xsi:type="dcterms:W3CDTF">2023-08-28T16:47:08Z</dcterms:created>
  <dcterms:modified xsi:type="dcterms:W3CDTF">2023-12-06T21:13:51Z</dcterms:modified>
  <cp:category/>
</cp:coreProperties>
</file>