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8" r:id="rId3"/>
    <p:sldId id="277" r:id="rId4"/>
    <p:sldId id="276" r:id="rId5"/>
    <p:sldId id="272" r:id="rId6"/>
    <p:sldId id="271" r:id="rId7"/>
    <p:sldId id="269" r:id="rId8"/>
    <p:sldId id="268" r:id="rId9"/>
    <p:sldId id="267" r:id="rId10"/>
    <p:sldId id="275" r:id="rId11"/>
    <p:sldId id="284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9F"/>
    <a:srgbClr val="00067B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DD827EF-7D1C-CEC3-AE71-4FA010CCD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15" y="6309003"/>
            <a:ext cx="6679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67B"/>
                </a:solidFill>
              </a:rPr>
              <a:t>Read for Fri 8 Sep: </a:t>
            </a:r>
            <a:r>
              <a:rPr lang="en-US" i="1" dirty="0" err="1">
                <a:solidFill>
                  <a:srgbClr val="00067B"/>
                </a:solidFill>
              </a:rPr>
              <a:t>Wahr</a:t>
            </a:r>
            <a:r>
              <a:rPr lang="en-US" dirty="0">
                <a:solidFill>
                  <a:srgbClr val="00067B"/>
                </a:solidFill>
              </a:rPr>
              <a:t> §1 (1-3); §2.5 24-75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7604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6 Sep 2023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AA458846-C1C2-5B0D-DFAA-F5009DB31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55" y="1679085"/>
            <a:ext cx="873829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Geodesy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is the measurement and representation of the </a:t>
            </a:r>
          </a:p>
          <a:p>
            <a:r>
              <a:rPr lang="en-US" dirty="0">
                <a:solidFill>
                  <a:srgbClr val="00067B"/>
                </a:solidFill>
              </a:rPr>
              <a:t>   shape of the Earth and its gravity field</a:t>
            </a:r>
          </a:p>
          <a:p>
            <a:endParaRPr lang="en-US" sz="1200" i="1" dirty="0">
              <a:solidFill>
                <a:srgbClr val="00067B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Motivation</a:t>
            </a:r>
            <a:r>
              <a:rPr lang="en-US" dirty="0">
                <a:solidFill>
                  <a:srgbClr val="00067B"/>
                </a:solidFill>
              </a:rPr>
              <a:t>: Most active processes that are of interest to</a:t>
            </a:r>
          </a:p>
          <a:p>
            <a:r>
              <a:rPr lang="en-US" dirty="0">
                <a:solidFill>
                  <a:srgbClr val="00067B"/>
                </a:solidFill>
              </a:rPr>
              <a:t>   Earth scientists change the shape of the planetary </a:t>
            </a:r>
          </a:p>
          <a:p>
            <a:r>
              <a:rPr lang="en-US" dirty="0">
                <a:solidFill>
                  <a:srgbClr val="00067B"/>
                </a:solidFill>
              </a:rPr>
              <a:t>   surface </a:t>
            </a:r>
            <a:r>
              <a:rPr lang="en-US" b="1" i="1" dirty="0">
                <a:solidFill>
                  <a:srgbClr val="00067B"/>
                </a:solidFill>
              </a:rPr>
              <a:t>and</a:t>
            </a:r>
            <a:r>
              <a:rPr lang="en-US" dirty="0">
                <a:solidFill>
                  <a:srgbClr val="00067B"/>
                </a:solidFill>
              </a:rPr>
              <a:t> change the gravity field.</a:t>
            </a: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Applications</a:t>
            </a:r>
            <a:r>
              <a:rPr lang="en-US" dirty="0">
                <a:solidFill>
                  <a:srgbClr val="00067B"/>
                </a:solidFill>
              </a:rPr>
              <a:t> of geodesy include tectonics &amp; the</a:t>
            </a:r>
          </a:p>
          <a:p>
            <a:r>
              <a:rPr lang="en-US" dirty="0">
                <a:solidFill>
                  <a:srgbClr val="00067B"/>
                </a:solidFill>
              </a:rPr>
              <a:t>   earthquake cycle, hazard analyses/modeling (landslide &amp;</a:t>
            </a:r>
          </a:p>
          <a:p>
            <a:r>
              <a:rPr lang="en-US" dirty="0">
                <a:solidFill>
                  <a:srgbClr val="00067B"/>
                </a:solidFill>
              </a:rPr>
              <a:t>   mass wasting, volcano studies &amp; monitoring), climate</a:t>
            </a:r>
          </a:p>
          <a:p>
            <a:r>
              <a:rPr lang="en-US" dirty="0">
                <a:solidFill>
                  <a:srgbClr val="00067B"/>
                </a:solidFill>
              </a:rPr>
              <a:t>   studies (sea level, water &amp; ice mass), and water monitoring</a:t>
            </a:r>
          </a:p>
        </p:txBody>
      </p:sp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4682D124-C21B-83BC-9EEE-D5139E8C2A7E}"/>
              </a:ext>
            </a:extLst>
          </p:cNvPr>
          <p:cNvGrpSpPr/>
          <p:nvPr/>
        </p:nvGrpSpPr>
        <p:grpSpPr>
          <a:xfrm>
            <a:off x="1524000" y="922287"/>
            <a:ext cx="9144000" cy="1670329"/>
            <a:chOff x="0" y="1024207"/>
            <a:chExt cx="10080625" cy="1841230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BD25470-D5A3-DB38-9AC3-4F120EFE3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63396"/>
              <a:ext cx="10080625" cy="1802041"/>
            </a:xfrm>
            <a:prstGeom prst="rect">
              <a:avLst/>
            </a:prstGeom>
          </p:spPr>
        </p:pic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1AB61E5-6CA9-973B-B8DC-631D4D2202EB}"/>
                </a:ext>
              </a:extLst>
            </p:cNvPr>
            <p:cNvSpPr/>
            <p:nvPr/>
          </p:nvSpPr>
          <p:spPr bwMode="auto">
            <a:xfrm>
              <a:off x="6243126" y="2048416"/>
              <a:ext cx="1817965" cy="1365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2015FDD-6ABA-BD99-6823-E635E3D1682A}"/>
                </a:ext>
              </a:extLst>
            </p:cNvPr>
            <p:cNvCxnSpPr/>
            <p:nvPr/>
          </p:nvCxnSpPr>
          <p:spPr bwMode="auto">
            <a:xfrm>
              <a:off x="7417454" y="1676121"/>
              <a:ext cx="0" cy="36575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A098A9E-1908-E07F-FEE0-5B7BA6FAFF5E}"/>
                </a:ext>
              </a:extLst>
            </p:cNvPr>
            <p:cNvCxnSpPr/>
            <p:nvPr/>
          </p:nvCxnSpPr>
          <p:spPr bwMode="auto">
            <a:xfrm>
              <a:off x="7395041" y="1684192"/>
              <a:ext cx="0" cy="36575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6FCDA1E-D9D8-155B-1615-B5199E9640DB}"/>
                </a:ext>
              </a:extLst>
            </p:cNvPr>
            <p:cNvSpPr/>
            <p:nvPr/>
          </p:nvSpPr>
          <p:spPr bwMode="auto">
            <a:xfrm>
              <a:off x="5604102" y="1048788"/>
              <a:ext cx="319533" cy="67188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DC65B6B-A042-E8A3-38A5-B1760D98F9D6}"/>
                </a:ext>
              </a:extLst>
            </p:cNvPr>
            <p:cNvCxnSpPr/>
            <p:nvPr/>
          </p:nvCxnSpPr>
          <p:spPr bwMode="auto">
            <a:xfrm>
              <a:off x="6107112" y="1627395"/>
              <a:ext cx="0" cy="55473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2348146-BB29-42E1-3E8E-E0EB8B186D0F}"/>
                </a:ext>
              </a:extLst>
            </p:cNvPr>
            <p:cNvCxnSpPr/>
            <p:nvPr/>
          </p:nvCxnSpPr>
          <p:spPr bwMode="auto">
            <a:xfrm>
              <a:off x="6074340" y="1722438"/>
              <a:ext cx="0" cy="46329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7383768-73D6-1DB5-3A0A-043D1F19A7EB}"/>
                </a:ext>
              </a:extLst>
            </p:cNvPr>
            <p:cNvCxnSpPr/>
            <p:nvPr/>
          </p:nvCxnSpPr>
          <p:spPr bwMode="auto">
            <a:xfrm>
              <a:off x="5979291" y="1961332"/>
              <a:ext cx="0" cy="22554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9F718B9-26EA-7C11-264E-BE1DA3F0D317}"/>
                </a:ext>
              </a:extLst>
            </p:cNvPr>
            <p:cNvCxnSpPr/>
            <p:nvPr/>
          </p:nvCxnSpPr>
          <p:spPr bwMode="auto">
            <a:xfrm>
              <a:off x="5829354" y="1747019"/>
              <a:ext cx="0" cy="43586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4BBA888-1AD0-649D-DEDF-FD141DE8832D}"/>
                </a:ext>
              </a:extLst>
            </p:cNvPr>
            <p:cNvSpPr/>
            <p:nvPr/>
          </p:nvSpPr>
          <p:spPr bwMode="auto">
            <a:xfrm>
              <a:off x="6628244" y="1474859"/>
              <a:ext cx="163863" cy="2376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A6BA907-E76C-1667-D4A9-BD6898CC18CB}"/>
                </a:ext>
              </a:extLst>
            </p:cNvPr>
            <p:cNvSpPr/>
            <p:nvPr/>
          </p:nvSpPr>
          <p:spPr bwMode="auto">
            <a:xfrm>
              <a:off x="6103883" y="1024207"/>
              <a:ext cx="966790" cy="45884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D99E34D-7DF3-AAC7-10C5-97A904E68711}"/>
                </a:ext>
              </a:extLst>
            </p:cNvPr>
            <p:cNvCxnSpPr/>
            <p:nvPr/>
          </p:nvCxnSpPr>
          <p:spPr bwMode="auto">
            <a:xfrm>
              <a:off x="6362754" y="2020191"/>
              <a:ext cx="0" cy="9144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1589768-28F0-8923-362E-330AF9EEC75C}"/>
                </a:ext>
              </a:extLst>
            </p:cNvPr>
            <p:cNvCxnSpPr/>
            <p:nvPr/>
          </p:nvCxnSpPr>
          <p:spPr bwMode="auto">
            <a:xfrm>
              <a:off x="6471726" y="1835015"/>
              <a:ext cx="0" cy="21031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5C366B9-33FE-AE01-F2AA-AEC65CCD0A52}"/>
                </a:ext>
              </a:extLst>
            </p:cNvPr>
            <p:cNvCxnSpPr/>
            <p:nvPr/>
          </p:nvCxnSpPr>
          <p:spPr bwMode="auto">
            <a:xfrm>
              <a:off x="6447147" y="1987417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4C86844-6B5B-7663-2C59-DC8D3E5AD5D5}"/>
                </a:ext>
              </a:extLst>
            </p:cNvPr>
            <p:cNvCxnSpPr/>
            <p:nvPr/>
          </p:nvCxnSpPr>
          <p:spPr bwMode="auto">
            <a:xfrm>
              <a:off x="6523347" y="1934649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C5DF3AC-22F4-089D-1848-A3F109E6A99A}"/>
                </a:ext>
              </a:extLst>
            </p:cNvPr>
            <p:cNvCxnSpPr/>
            <p:nvPr/>
          </p:nvCxnSpPr>
          <p:spPr bwMode="auto">
            <a:xfrm>
              <a:off x="6547926" y="1934649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6A2DC53-29E7-8D00-9CD9-F11ECCD8F997}"/>
                </a:ext>
              </a:extLst>
            </p:cNvPr>
            <p:cNvCxnSpPr/>
            <p:nvPr/>
          </p:nvCxnSpPr>
          <p:spPr bwMode="auto">
            <a:xfrm>
              <a:off x="5718641" y="1854593"/>
              <a:ext cx="0" cy="32613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C2C32F6-1A46-102A-6D2F-1ABF999FE2C0}"/>
                </a:ext>
              </a:extLst>
            </p:cNvPr>
            <p:cNvCxnSpPr/>
            <p:nvPr/>
          </p:nvCxnSpPr>
          <p:spPr bwMode="auto">
            <a:xfrm>
              <a:off x="6621960" y="1992637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A7787AD-4BBA-701E-D2FA-72945839D106}"/>
                </a:ext>
              </a:extLst>
            </p:cNvPr>
            <p:cNvCxnSpPr/>
            <p:nvPr/>
          </p:nvCxnSpPr>
          <p:spPr bwMode="auto">
            <a:xfrm>
              <a:off x="6640512" y="1973450"/>
              <a:ext cx="0" cy="1645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5CDF2CA-F077-1DF1-82AE-E72007B61A65}"/>
                </a:ext>
              </a:extLst>
            </p:cNvPr>
            <p:cNvCxnSpPr/>
            <p:nvPr/>
          </p:nvCxnSpPr>
          <p:spPr bwMode="auto">
            <a:xfrm>
              <a:off x="6679357" y="1779203"/>
              <a:ext cx="0" cy="27431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35B3159-40A3-4713-7F3D-7A9B1FBE245F}"/>
                </a:ext>
              </a:extLst>
            </p:cNvPr>
            <p:cNvCxnSpPr/>
            <p:nvPr/>
          </p:nvCxnSpPr>
          <p:spPr bwMode="auto">
            <a:xfrm>
              <a:off x="6731654" y="1806108"/>
              <a:ext cx="0" cy="27431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D0FFD2C-9C1C-5383-FADD-E65116884341}"/>
                </a:ext>
              </a:extLst>
            </p:cNvPr>
            <p:cNvCxnSpPr/>
            <p:nvPr/>
          </p:nvCxnSpPr>
          <p:spPr bwMode="auto">
            <a:xfrm>
              <a:off x="6911354" y="1668648"/>
              <a:ext cx="0" cy="40232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B0665F6-727C-36B2-EFF6-9FB0E16EDAA3}"/>
                </a:ext>
              </a:extLst>
            </p:cNvPr>
            <p:cNvCxnSpPr/>
            <p:nvPr/>
          </p:nvCxnSpPr>
          <p:spPr bwMode="auto">
            <a:xfrm>
              <a:off x="7250112" y="1471419"/>
              <a:ext cx="0" cy="57605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F2F8782-872E-1B76-7CEC-26F3A8A4A9DE}"/>
                </a:ext>
              </a:extLst>
            </p:cNvPr>
            <p:cNvCxnSpPr/>
            <p:nvPr/>
          </p:nvCxnSpPr>
          <p:spPr bwMode="auto">
            <a:xfrm>
              <a:off x="7471241" y="1341432"/>
              <a:ext cx="0" cy="71321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4D2355C-94DD-0B6E-B216-A388E733A50E}"/>
                </a:ext>
              </a:extLst>
            </p:cNvPr>
            <p:cNvCxnSpPr/>
            <p:nvPr/>
          </p:nvCxnSpPr>
          <p:spPr bwMode="auto">
            <a:xfrm>
              <a:off x="7532499" y="1593938"/>
              <a:ext cx="0" cy="44804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26FED5B-D1A4-5484-C916-8A71761B7B58}"/>
                </a:ext>
              </a:extLst>
            </p:cNvPr>
            <p:cNvCxnSpPr/>
            <p:nvPr/>
          </p:nvCxnSpPr>
          <p:spPr bwMode="auto">
            <a:xfrm>
              <a:off x="7714783" y="1638765"/>
              <a:ext cx="0" cy="42061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949F4E4-977C-C7CF-4DFD-661837F6F7B5}"/>
                </a:ext>
              </a:extLst>
            </p:cNvPr>
            <p:cNvCxnSpPr/>
            <p:nvPr/>
          </p:nvCxnSpPr>
          <p:spPr bwMode="auto">
            <a:xfrm>
              <a:off x="7790983" y="1265232"/>
              <a:ext cx="0" cy="78636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3D06063-FF02-040C-8E76-8C46E6AB0AEF}"/>
                </a:ext>
              </a:extLst>
            </p:cNvPr>
            <p:cNvCxnSpPr/>
            <p:nvPr/>
          </p:nvCxnSpPr>
          <p:spPr bwMode="auto">
            <a:xfrm>
              <a:off x="7906028" y="1447517"/>
              <a:ext cx="0" cy="62177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09FCAE7-0382-1F3F-2521-54092C909BDD}"/>
                </a:ext>
              </a:extLst>
            </p:cNvPr>
            <p:cNvSpPr/>
            <p:nvPr/>
          </p:nvSpPr>
          <p:spPr bwMode="auto">
            <a:xfrm>
              <a:off x="9766214" y="1032401"/>
              <a:ext cx="172055" cy="65549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3E9E658-B981-176D-516F-DF8358A2A8A2}"/>
                </a:ext>
              </a:extLst>
            </p:cNvPr>
            <p:cNvSpPr/>
            <p:nvPr/>
          </p:nvSpPr>
          <p:spPr bwMode="auto">
            <a:xfrm>
              <a:off x="8332415" y="1196274"/>
              <a:ext cx="188442" cy="36871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8F529B5-7C6F-2C87-EE42-CF66396CD2FE}"/>
                </a:ext>
              </a:extLst>
            </p:cNvPr>
            <p:cNvSpPr/>
            <p:nvPr/>
          </p:nvSpPr>
          <p:spPr bwMode="auto">
            <a:xfrm>
              <a:off x="7668772" y="1040595"/>
              <a:ext cx="1081493" cy="16387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57F6A5F-0588-3C06-419B-A8D15926439C}"/>
                </a:ext>
              </a:extLst>
            </p:cNvPr>
            <p:cNvSpPr/>
            <p:nvPr/>
          </p:nvSpPr>
          <p:spPr bwMode="auto">
            <a:xfrm>
              <a:off x="4719244" y="1597764"/>
              <a:ext cx="221215" cy="737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EF1EADD-E6EF-F1E2-30E7-354E56BA17A1}"/>
                </a:ext>
              </a:extLst>
            </p:cNvPr>
            <p:cNvSpPr/>
            <p:nvPr/>
          </p:nvSpPr>
          <p:spPr bwMode="auto">
            <a:xfrm>
              <a:off x="4170305" y="1614151"/>
              <a:ext cx="352304" cy="9832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47C0F0-EF89-F559-9508-771E9AC8F336}"/>
                </a:ext>
              </a:extLst>
            </p:cNvPr>
            <p:cNvSpPr/>
            <p:nvPr/>
          </p:nvSpPr>
          <p:spPr bwMode="auto">
            <a:xfrm>
              <a:off x="3973512" y="1036637"/>
              <a:ext cx="909595" cy="57751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F8ED48E-9190-F340-D874-E8E0879851D0}"/>
                </a:ext>
              </a:extLst>
            </p:cNvPr>
            <p:cNvSpPr/>
            <p:nvPr/>
          </p:nvSpPr>
          <p:spPr bwMode="auto">
            <a:xfrm>
              <a:off x="565326" y="1036637"/>
              <a:ext cx="3211708" cy="6594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7BD3AAE-7179-876F-F9F7-8F52E98DB5DC}"/>
                </a:ext>
              </a:extLst>
            </p:cNvPr>
            <p:cNvCxnSpPr/>
            <p:nvPr/>
          </p:nvCxnSpPr>
          <p:spPr bwMode="auto">
            <a:xfrm>
              <a:off x="8028544" y="1971618"/>
              <a:ext cx="0" cy="191998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25BF507-2953-9947-B76A-52DC1880D8A9}"/>
                </a:ext>
              </a:extLst>
            </p:cNvPr>
            <p:cNvCxnSpPr/>
            <p:nvPr/>
          </p:nvCxnSpPr>
          <p:spPr bwMode="auto">
            <a:xfrm>
              <a:off x="8088312" y="2101608"/>
              <a:ext cx="0" cy="8226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16524A7-F1BC-D62A-6C69-AB091C0E63AD}"/>
                </a:ext>
              </a:extLst>
            </p:cNvPr>
            <p:cNvCxnSpPr/>
            <p:nvPr/>
          </p:nvCxnSpPr>
          <p:spPr bwMode="auto">
            <a:xfrm>
              <a:off x="8331854" y="1675365"/>
              <a:ext cx="0" cy="50288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71D87E5-22E6-707B-408C-AAC2F82BB7AE}"/>
                </a:ext>
              </a:extLst>
            </p:cNvPr>
            <p:cNvCxnSpPr/>
            <p:nvPr/>
          </p:nvCxnSpPr>
          <p:spPr bwMode="auto">
            <a:xfrm>
              <a:off x="8454370" y="1631293"/>
              <a:ext cx="0" cy="54859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EA87F82-BAE5-64CD-E2BC-79A610E88C54}"/>
                </a:ext>
              </a:extLst>
            </p:cNvPr>
            <p:cNvSpPr/>
            <p:nvPr/>
          </p:nvSpPr>
          <p:spPr bwMode="auto">
            <a:xfrm>
              <a:off x="8248499" y="2049650"/>
              <a:ext cx="1059013" cy="1365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1B4961E-ED8F-8BC2-7383-F18A46EE619D}"/>
                </a:ext>
              </a:extLst>
            </p:cNvPr>
            <p:cNvCxnSpPr/>
            <p:nvPr/>
          </p:nvCxnSpPr>
          <p:spPr bwMode="auto">
            <a:xfrm>
              <a:off x="8629183" y="1822540"/>
              <a:ext cx="0" cy="23771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FE4F494-B417-B398-C46B-95C56C4608CE}"/>
                </a:ext>
              </a:extLst>
            </p:cNvPr>
            <p:cNvCxnSpPr/>
            <p:nvPr/>
          </p:nvCxnSpPr>
          <p:spPr bwMode="auto">
            <a:xfrm>
              <a:off x="8721815" y="1882308"/>
              <a:ext cx="0" cy="23771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D7B22E8-3F07-013A-2BFD-DCEC0E645E55}"/>
                </a:ext>
              </a:extLst>
            </p:cNvPr>
            <p:cNvCxnSpPr/>
            <p:nvPr/>
          </p:nvCxnSpPr>
          <p:spPr bwMode="auto">
            <a:xfrm>
              <a:off x="8865254" y="1653705"/>
              <a:ext cx="0" cy="4023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9AB4B12-7488-9335-0D22-BEE8AD596C91}"/>
                </a:ext>
              </a:extLst>
            </p:cNvPr>
            <p:cNvCxnSpPr/>
            <p:nvPr/>
          </p:nvCxnSpPr>
          <p:spPr bwMode="auto">
            <a:xfrm>
              <a:off x="8941454" y="1753808"/>
              <a:ext cx="0" cy="40230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2B4B34A-3909-6F51-93B9-6483087CB46E}"/>
                </a:ext>
              </a:extLst>
            </p:cNvPr>
            <p:cNvCxnSpPr/>
            <p:nvPr/>
          </p:nvCxnSpPr>
          <p:spPr bwMode="auto">
            <a:xfrm>
              <a:off x="9073005" y="1746063"/>
              <a:ext cx="0" cy="32000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304C166-A23D-80CC-333F-9458DA05AA19}"/>
                </a:ext>
              </a:extLst>
            </p:cNvPr>
            <p:cNvCxnSpPr/>
            <p:nvPr/>
          </p:nvCxnSpPr>
          <p:spPr bwMode="auto">
            <a:xfrm>
              <a:off x="9143889" y="2010307"/>
              <a:ext cx="0" cy="12798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71F6E55-029D-32F2-FBE9-EF311AEF24C5}"/>
                </a:ext>
              </a:extLst>
            </p:cNvPr>
            <p:cNvCxnSpPr/>
            <p:nvPr/>
          </p:nvCxnSpPr>
          <p:spPr bwMode="auto">
            <a:xfrm>
              <a:off x="9289791" y="1980849"/>
              <a:ext cx="0" cy="146269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468195E-35D9-F269-3AD3-BED9B007B5F4}"/>
                </a:ext>
              </a:extLst>
            </p:cNvPr>
            <p:cNvCxnSpPr/>
            <p:nvPr/>
          </p:nvCxnSpPr>
          <p:spPr bwMode="auto">
            <a:xfrm>
              <a:off x="9624126" y="2097530"/>
              <a:ext cx="0" cy="8226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00C5AB9-6849-0CFF-B8D8-088EB624615C}"/>
                </a:ext>
              </a:extLst>
            </p:cNvPr>
            <p:cNvCxnSpPr/>
            <p:nvPr/>
          </p:nvCxnSpPr>
          <p:spPr bwMode="auto">
            <a:xfrm>
              <a:off x="9782433" y="2149949"/>
              <a:ext cx="0" cy="3654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8C1E943-15E1-5466-39BE-BFA7EAC2532B}"/>
                </a:ext>
              </a:extLst>
            </p:cNvPr>
            <p:cNvCxnSpPr/>
            <p:nvPr/>
          </p:nvCxnSpPr>
          <p:spPr bwMode="auto">
            <a:xfrm>
              <a:off x="9835005" y="2091623"/>
              <a:ext cx="0" cy="91403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F01DF9-448D-2291-7412-791BD56E9F39}"/>
                </a:ext>
              </a:extLst>
            </p:cNvPr>
            <p:cNvCxnSpPr/>
            <p:nvPr/>
          </p:nvCxnSpPr>
          <p:spPr bwMode="auto">
            <a:xfrm>
              <a:off x="9858633" y="2050274"/>
              <a:ext cx="0" cy="13712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4E7F6A0-D2EF-3451-328D-596BE27AD1D4}"/>
                </a:ext>
              </a:extLst>
            </p:cNvPr>
            <p:cNvCxnSpPr/>
            <p:nvPr/>
          </p:nvCxnSpPr>
          <p:spPr bwMode="auto">
            <a:xfrm>
              <a:off x="9893484" y="2150102"/>
              <a:ext cx="0" cy="2739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5F122CB-C7FA-8514-84DD-C1FCE6CBEB1E}"/>
                </a:ext>
              </a:extLst>
            </p:cNvPr>
            <p:cNvCxnSpPr/>
            <p:nvPr/>
          </p:nvCxnSpPr>
          <p:spPr bwMode="auto">
            <a:xfrm>
              <a:off x="5626822" y="1992602"/>
              <a:ext cx="0" cy="18283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D7D2E56-734A-CD6B-6CA3-4618BAFB3925}"/>
                </a:ext>
              </a:extLst>
            </p:cNvPr>
            <p:cNvCxnSpPr/>
            <p:nvPr/>
          </p:nvCxnSpPr>
          <p:spPr bwMode="auto">
            <a:xfrm>
              <a:off x="5375132" y="1962583"/>
              <a:ext cx="0" cy="21941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D8A702F-8DCF-35B4-E973-391AB2955035}"/>
                </a:ext>
              </a:extLst>
            </p:cNvPr>
            <p:cNvCxnSpPr/>
            <p:nvPr/>
          </p:nvCxnSpPr>
          <p:spPr bwMode="auto">
            <a:xfrm>
              <a:off x="5268912" y="1870214"/>
              <a:ext cx="0" cy="310849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ECC373E-C080-06DA-AE43-578A07A4CF40}"/>
                </a:ext>
              </a:extLst>
            </p:cNvPr>
            <p:cNvCxnSpPr/>
            <p:nvPr/>
          </p:nvCxnSpPr>
          <p:spPr bwMode="auto">
            <a:xfrm>
              <a:off x="5204257" y="1482285"/>
              <a:ext cx="0" cy="69488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689B340-5FA6-B93C-8192-2475C217AF67}"/>
                </a:ext>
              </a:extLst>
            </p:cNvPr>
            <p:cNvCxnSpPr/>
            <p:nvPr/>
          </p:nvCxnSpPr>
          <p:spPr bwMode="auto">
            <a:xfrm>
              <a:off x="4758602" y="1851744"/>
              <a:ext cx="0" cy="32913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FAF872A-1B36-A3ED-4D1E-78B44FA8E94D}"/>
                </a:ext>
              </a:extLst>
            </p:cNvPr>
            <p:cNvCxnSpPr/>
            <p:nvPr/>
          </p:nvCxnSpPr>
          <p:spPr bwMode="auto">
            <a:xfrm>
              <a:off x="4636222" y="1699342"/>
              <a:ext cx="0" cy="47543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4D0F15F-83F2-A5D3-C41D-C971F29F8284}"/>
                </a:ext>
              </a:extLst>
            </p:cNvPr>
            <p:cNvCxnSpPr/>
            <p:nvPr/>
          </p:nvCxnSpPr>
          <p:spPr bwMode="auto">
            <a:xfrm>
              <a:off x="4583112" y="1840196"/>
              <a:ext cx="0" cy="33827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88DA455-9867-6CC6-D655-F58C2072B818}"/>
                </a:ext>
              </a:extLst>
            </p:cNvPr>
            <p:cNvCxnSpPr/>
            <p:nvPr/>
          </p:nvCxnSpPr>
          <p:spPr bwMode="auto">
            <a:xfrm>
              <a:off x="4536932" y="2038783"/>
              <a:ext cx="0" cy="14624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28BF6B7-2A54-530E-9461-F45AB27BA4B7}"/>
                </a:ext>
              </a:extLst>
            </p:cNvPr>
            <p:cNvCxnSpPr/>
            <p:nvPr/>
          </p:nvCxnSpPr>
          <p:spPr bwMode="auto">
            <a:xfrm>
              <a:off x="4479452" y="1896117"/>
              <a:ext cx="0" cy="28340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EE74665-0912-6BD4-C1A0-9C11ACE1D26A}"/>
                </a:ext>
              </a:extLst>
            </p:cNvPr>
            <p:cNvCxnSpPr/>
            <p:nvPr/>
          </p:nvCxnSpPr>
          <p:spPr bwMode="auto">
            <a:xfrm>
              <a:off x="4451307" y="1861107"/>
              <a:ext cx="0" cy="31998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61E7CC2-42BB-CC36-ED53-2F4B149E6D78}"/>
                </a:ext>
              </a:extLst>
            </p:cNvPr>
            <p:cNvCxnSpPr/>
            <p:nvPr/>
          </p:nvCxnSpPr>
          <p:spPr bwMode="auto">
            <a:xfrm>
              <a:off x="4146507" y="1729300"/>
              <a:ext cx="0" cy="45713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1160544-493A-9964-9203-2AD67B7F439C}"/>
                </a:ext>
              </a:extLst>
            </p:cNvPr>
            <p:cNvCxnSpPr/>
            <p:nvPr/>
          </p:nvCxnSpPr>
          <p:spPr bwMode="auto">
            <a:xfrm>
              <a:off x="4105317" y="1646236"/>
              <a:ext cx="0" cy="53943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5BE7CFE7-B512-5677-C2A6-318CEDED2DA2}"/>
                </a:ext>
              </a:extLst>
            </p:cNvPr>
            <p:cNvCxnSpPr/>
            <p:nvPr/>
          </p:nvCxnSpPr>
          <p:spPr bwMode="auto">
            <a:xfrm>
              <a:off x="4049712" y="1910682"/>
              <a:ext cx="0" cy="27425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A0828ECC-A044-75EA-63A4-A7D29A50F610}"/>
                </a:ext>
              </a:extLst>
            </p:cNvPr>
            <p:cNvCxnSpPr/>
            <p:nvPr/>
          </p:nvCxnSpPr>
          <p:spPr bwMode="auto">
            <a:xfrm>
              <a:off x="4423847" y="2035626"/>
              <a:ext cx="0" cy="13708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D4E7E0A-9E31-379F-475E-2A575B55ADA8}"/>
                </a:ext>
              </a:extLst>
            </p:cNvPr>
            <p:cNvCxnSpPr/>
            <p:nvPr/>
          </p:nvCxnSpPr>
          <p:spPr bwMode="auto">
            <a:xfrm>
              <a:off x="4388837" y="2042552"/>
              <a:ext cx="0" cy="137085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5E41FCB-EE72-6931-B2A2-F6853C77BEA3}"/>
                </a:ext>
              </a:extLst>
            </p:cNvPr>
            <p:cNvCxnSpPr/>
            <p:nvPr/>
          </p:nvCxnSpPr>
          <p:spPr bwMode="auto">
            <a:xfrm>
              <a:off x="3994107" y="1715568"/>
              <a:ext cx="0" cy="46626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610CDDE-1B09-F94B-59AB-ED97C958C392}"/>
                </a:ext>
              </a:extLst>
            </p:cNvPr>
            <p:cNvCxnSpPr/>
            <p:nvPr/>
          </p:nvCxnSpPr>
          <p:spPr bwMode="auto">
            <a:xfrm>
              <a:off x="3952917" y="1819232"/>
              <a:ext cx="0" cy="36568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96500B1-5D1C-A256-B95F-00BF1192D111}"/>
                </a:ext>
              </a:extLst>
            </p:cNvPr>
            <p:cNvCxnSpPr/>
            <p:nvPr/>
          </p:nvCxnSpPr>
          <p:spPr bwMode="auto">
            <a:xfrm>
              <a:off x="3897312" y="1895432"/>
              <a:ext cx="0" cy="28338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3B91126-62B2-68FF-C129-A134C80C3280}"/>
                </a:ext>
              </a:extLst>
            </p:cNvPr>
            <p:cNvSpPr/>
            <p:nvPr/>
          </p:nvSpPr>
          <p:spPr bwMode="auto">
            <a:xfrm>
              <a:off x="3239657" y="2215780"/>
              <a:ext cx="1059013" cy="1365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829452"/>
              <a:endParaRPr lang="en-US" sz="440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980E096-6C8E-BAFB-8632-277400C7A587}"/>
                </a:ext>
              </a:extLst>
            </p:cNvPr>
            <p:cNvCxnSpPr/>
            <p:nvPr/>
          </p:nvCxnSpPr>
          <p:spPr bwMode="auto">
            <a:xfrm>
              <a:off x="2511982" y="1874837"/>
              <a:ext cx="0" cy="31081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A35339F-38CF-67E7-333E-CE468FB3BD53}"/>
                </a:ext>
              </a:extLst>
            </p:cNvPr>
            <p:cNvCxnSpPr/>
            <p:nvPr/>
          </p:nvCxnSpPr>
          <p:spPr bwMode="auto">
            <a:xfrm>
              <a:off x="2331437" y="1937307"/>
              <a:ext cx="0" cy="246809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A1F310D-0D55-E61C-AB13-B6FA862C4050}"/>
                </a:ext>
              </a:extLst>
            </p:cNvPr>
            <p:cNvCxnSpPr/>
            <p:nvPr/>
          </p:nvCxnSpPr>
          <p:spPr bwMode="auto">
            <a:xfrm>
              <a:off x="2588182" y="1986048"/>
              <a:ext cx="0" cy="201087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441F86DC-33FD-3385-FCA8-3A6F9DD1EB64}"/>
                </a:ext>
              </a:extLst>
            </p:cNvPr>
            <p:cNvCxnSpPr/>
            <p:nvPr/>
          </p:nvCxnSpPr>
          <p:spPr bwMode="auto">
            <a:xfrm>
              <a:off x="2913577" y="2013509"/>
              <a:ext cx="0" cy="173651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CB59D68-5326-7E91-C357-8DCC806CDCEE}"/>
                </a:ext>
              </a:extLst>
            </p:cNvPr>
            <p:cNvCxnSpPr/>
            <p:nvPr/>
          </p:nvCxnSpPr>
          <p:spPr bwMode="auto">
            <a:xfrm>
              <a:off x="2283382" y="2110303"/>
              <a:ext cx="0" cy="73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BF1C139-D838-1C89-0441-10068159ED04}"/>
                </a:ext>
              </a:extLst>
            </p:cNvPr>
            <p:cNvCxnSpPr/>
            <p:nvPr/>
          </p:nvCxnSpPr>
          <p:spPr bwMode="auto">
            <a:xfrm>
              <a:off x="3357047" y="2027237"/>
              <a:ext cx="0" cy="164506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0EBC077-30FE-B667-8965-42DFAB31A8AE}"/>
                </a:ext>
              </a:extLst>
            </p:cNvPr>
            <p:cNvCxnSpPr/>
            <p:nvPr/>
          </p:nvCxnSpPr>
          <p:spPr bwMode="auto">
            <a:xfrm>
              <a:off x="3488852" y="2111927"/>
              <a:ext cx="0" cy="73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D80CD75-88E8-1730-D3DC-D2532755973C}"/>
                </a:ext>
              </a:extLst>
            </p:cNvPr>
            <p:cNvCxnSpPr/>
            <p:nvPr/>
          </p:nvCxnSpPr>
          <p:spPr bwMode="auto">
            <a:xfrm>
              <a:off x="3689307" y="2103437"/>
              <a:ext cx="0" cy="73064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59091A1-16C4-0411-DFCF-9A63E26DA474}"/>
                </a:ext>
              </a:extLst>
            </p:cNvPr>
            <p:cNvCxnSpPr/>
            <p:nvPr/>
          </p:nvCxnSpPr>
          <p:spPr bwMode="auto">
            <a:xfrm>
              <a:off x="3626837" y="2140757"/>
              <a:ext cx="0" cy="45632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47144ACB-FD23-A024-C0D0-D29E1E1160A5}"/>
              </a:ext>
            </a:extLst>
          </p:cNvPr>
          <p:cNvSpPr/>
          <p:nvPr/>
        </p:nvSpPr>
        <p:spPr bwMode="auto">
          <a:xfrm>
            <a:off x="2640000" y="1279201"/>
            <a:ext cx="7395840" cy="90731"/>
          </a:xfrm>
          <a:prstGeom prst="rect">
            <a:avLst/>
          </a:prstGeom>
          <a:solidFill>
            <a:srgbClr val="00B8FF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829452"/>
            <a:endParaRPr lang="en-US" sz="4400">
              <a:solidFill>
                <a:srgbClr val="FF0000"/>
              </a:solidFill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5562BFA-CE19-53E0-625A-72404AF04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46" y="3123237"/>
            <a:ext cx="4877107" cy="3658214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F5845C4-1684-3D94-0ACF-A829EF17B309}"/>
              </a:ext>
            </a:extLst>
          </p:cNvPr>
          <p:cNvCxnSpPr/>
          <p:nvPr/>
        </p:nvCxnSpPr>
        <p:spPr bwMode="auto">
          <a:xfrm flipH="1" flipV="1">
            <a:off x="4216800" y="1865392"/>
            <a:ext cx="1612800" cy="232590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DBAA935-9709-AC18-AB9E-2307BD891360}"/>
              </a:ext>
            </a:extLst>
          </p:cNvPr>
          <p:cNvCxnSpPr/>
          <p:nvPr/>
        </p:nvCxnSpPr>
        <p:spPr bwMode="auto">
          <a:xfrm flipH="1" flipV="1">
            <a:off x="5764800" y="1548550"/>
            <a:ext cx="79200" cy="263554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59886FD-D796-29D9-C485-B0F2CBF720C5}"/>
              </a:ext>
            </a:extLst>
          </p:cNvPr>
          <p:cNvCxnSpPr/>
          <p:nvPr/>
        </p:nvCxnSpPr>
        <p:spPr bwMode="auto">
          <a:xfrm flipV="1">
            <a:off x="5851201" y="1354125"/>
            <a:ext cx="2138400" cy="283717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TextBox 14">
            <a:extLst>
              <a:ext uri="{FF2B5EF4-FFF2-40B4-BE49-F238E27FC236}">
                <a16:creationId xmlns:a16="http://schemas.microsoft.com/office/drawing/2014/main" id="{0F538797-F520-C872-E193-93B04144DE94}"/>
              </a:ext>
            </a:extLst>
          </p:cNvPr>
          <p:cNvSpPr txBox="1"/>
          <p:nvPr/>
        </p:nvSpPr>
        <p:spPr>
          <a:xfrm>
            <a:off x="4105832" y="1348328"/>
            <a:ext cx="33868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3" name="TextBox 15">
            <a:extLst>
              <a:ext uri="{FF2B5EF4-FFF2-40B4-BE49-F238E27FC236}">
                <a16:creationId xmlns:a16="http://schemas.microsoft.com/office/drawing/2014/main" id="{96A53AFF-D450-32F8-4D42-08CD18D393DF}"/>
              </a:ext>
            </a:extLst>
          </p:cNvPr>
          <p:cNvSpPr txBox="1"/>
          <p:nvPr/>
        </p:nvSpPr>
        <p:spPr>
          <a:xfrm>
            <a:off x="5776317" y="1279201"/>
            <a:ext cx="33868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4" name="TextBox 16">
            <a:extLst>
              <a:ext uri="{FF2B5EF4-FFF2-40B4-BE49-F238E27FC236}">
                <a16:creationId xmlns:a16="http://schemas.microsoft.com/office/drawing/2014/main" id="{E8DC1099-18E8-8EA5-3133-9BA18D83DE59}"/>
              </a:ext>
            </a:extLst>
          </p:cNvPr>
          <p:cNvSpPr txBox="1"/>
          <p:nvPr/>
        </p:nvSpPr>
        <p:spPr>
          <a:xfrm>
            <a:off x="7893120" y="1210074"/>
            <a:ext cx="33868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5" name="TextBox 22">
            <a:extLst>
              <a:ext uri="{FF2B5EF4-FFF2-40B4-BE49-F238E27FC236}">
                <a16:creationId xmlns:a16="http://schemas.microsoft.com/office/drawing/2014/main" id="{926BF957-278A-52EA-A13F-B37868E9F0A2}"/>
              </a:ext>
            </a:extLst>
          </p:cNvPr>
          <p:cNvSpPr txBox="1"/>
          <p:nvPr/>
        </p:nvSpPr>
        <p:spPr>
          <a:xfrm>
            <a:off x="1953205" y="76549"/>
            <a:ext cx="8291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Comparison of the &gt; 2 m average slip indicated by geodesy</a:t>
            </a:r>
          </a:p>
          <a:p>
            <a:r>
              <a:rPr lang="en-US" dirty="0"/>
              <a:t>   to surface rupture mapping highlights a limitation of</a:t>
            </a:r>
          </a:p>
          <a:p>
            <a:r>
              <a:rPr lang="en-US" dirty="0"/>
              <a:t>   </a:t>
            </a:r>
            <a:r>
              <a:rPr lang="en-US" dirty="0" err="1"/>
              <a:t>paleoseismic</a:t>
            </a:r>
            <a:r>
              <a:rPr lang="en-US" dirty="0"/>
              <a:t> estimates of hazard… </a:t>
            </a:r>
          </a:p>
        </p:txBody>
      </p:sp>
      <p:sp>
        <p:nvSpPr>
          <p:cNvPr id="106" name="TextBox 9">
            <a:extLst>
              <a:ext uri="{FF2B5EF4-FFF2-40B4-BE49-F238E27FC236}">
                <a16:creationId xmlns:a16="http://schemas.microsoft.com/office/drawing/2014/main" id="{FC34CCC5-392B-C3B5-AEAE-DB1CAE90FC3F}"/>
              </a:ext>
            </a:extLst>
          </p:cNvPr>
          <p:cNvSpPr txBox="1"/>
          <p:nvPr/>
        </p:nvSpPr>
        <p:spPr>
          <a:xfrm>
            <a:off x="3730924" y="2601853"/>
            <a:ext cx="4730152" cy="47465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dirty="0"/>
              <a:t>M</a:t>
            </a:r>
            <a:r>
              <a:rPr lang="en-US" sz="2500" baseline="-25000" dirty="0"/>
              <a:t>w</a:t>
            </a:r>
            <a:r>
              <a:rPr lang="en-US" sz="2500" dirty="0"/>
              <a:t> 6.9 Borah Peak earthquake</a:t>
            </a:r>
          </a:p>
        </p:txBody>
      </p:sp>
      <p:sp>
        <p:nvSpPr>
          <p:cNvPr id="107" name="TextBox 5">
            <a:extLst>
              <a:ext uri="{FF2B5EF4-FFF2-40B4-BE49-F238E27FC236}">
                <a16:creationId xmlns:a16="http://schemas.microsoft.com/office/drawing/2014/main" id="{C090DC6A-3BB5-8245-9022-D4AE238A4034}"/>
              </a:ext>
            </a:extLst>
          </p:cNvPr>
          <p:cNvSpPr txBox="1"/>
          <p:nvPr/>
        </p:nvSpPr>
        <p:spPr>
          <a:xfrm>
            <a:off x="1524000" y="229081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Crone et al., BSSA, 1987</a:t>
            </a:r>
          </a:p>
        </p:txBody>
      </p:sp>
      <p:sp>
        <p:nvSpPr>
          <p:cNvPr id="108" name="TextBox 33">
            <a:extLst>
              <a:ext uri="{FF2B5EF4-FFF2-40B4-BE49-F238E27FC236}">
                <a16:creationId xmlns:a16="http://schemas.microsoft.com/office/drawing/2014/main" id="{BB49DA96-E8B1-C149-A961-A571446267D7}"/>
              </a:ext>
            </a:extLst>
          </p:cNvPr>
          <p:cNvSpPr txBox="1"/>
          <p:nvPr/>
        </p:nvSpPr>
        <p:spPr>
          <a:xfrm>
            <a:off x="1711424" y="4156226"/>
            <a:ext cx="1883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Trench of</a:t>
            </a:r>
          </a:p>
          <a:p>
            <a:r>
              <a:rPr lang="en-US" dirty="0"/>
              <a:t>the Wasatch</a:t>
            </a:r>
          </a:p>
          <a:p>
            <a:r>
              <a:rPr lang="en-US" dirty="0"/>
              <a:t>fault scarp</a:t>
            </a:r>
          </a:p>
        </p:txBody>
      </p:sp>
    </p:spTree>
    <p:extLst>
      <p:ext uri="{BB962C8B-B14F-4D97-AF65-F5344CB8AC3E}">
        <p14:creationId xmlns:p14="http://schemas.microsoft.com/office/powerpoint/2010/main" val="253620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5DBD22-E3F2-4A32-B5DF-70C6FE74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62234"/>
            <a:ext cx="3200400" cy="1748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D0ED3E-0E6F-27B6-34A9-AF4018A37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54" y="1081552"/>
            <a:ext cx="5843346" cy="54864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2B184E74-5834-1179-AF05-F2AEDCE1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694" y="137647"/>
            <a:ext cx="87672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Leveling has been used to study </a:t>
            </a:r>
            <a:r>
              <a:rPr lang="en-US" dirty="0" err="1"/>
              <a:t>interseismic</a:t>
            </a:r>
            <a:r>
              <a:rPr lang="en-US" dirty="0"/>
              <a:t> deformation. This</a:t>
            </a:r>
          </a:p>
          <a:p>
            <a:r>
              <a:rPr lang="en-US" dirty="0"/>
              <a:t>study of the Teton fault achieved precision of tenths of a mm!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97789B7-6E94-4D31-0C54-9377D69CB99B}"/>
              </a:ext>
            </a:extLst>
          </p:cNvPr>
          <p:cNvSpPr txBox="1"/>
          <p:nvPr/>
        </p:nvSpPr>
        <p:spPr>
          <a:xfrm>
            <a:off x="5029200" y="3919630"/>
            <a:ext cx="2636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/>
              <a:t>Sylvester et al., GRL, 1991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E052BDA-EB47-8197-6751-880C53D0725A}"/>
              </a:ext>
            </a:extLst>
          </p:cNvPr>
          <p:cNvSpPr txBox="1"/>
          <p:nvPr/>
        </p:nvSpPr>
        <p:spPr>
          <a:xfrm>
            <a:off x="1600200" y="2934700"/>
            <a:ext cx="32129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These authors</a:t>
            </a:r>
          </a:p>
          <a:p>
            <a:r>
              <a:rPr lang="en-US" dirty="0"/>
              <a:t>interpreted basin-side</a:t>
            </a:r>
          </a:p>
          <a:p>
            <a:r>
              <a:rPr lang="en-US" dirty="0"/>
              <a:t>uplift as reverse</a:t>
            </a:r>
          </a:p>
          <a:p>
            <a:r>
              <a:rPr lang="en-US" dirty="0"/>
              <a:t>aseismic creep, but</a:t>
            </a:r>
          </a:p>
          <a:p>
            <a:r>
              <a:rPr lang="en-US" dirty="0"/>
              <a:t>more likely an elastic</a:t>
            </a:r>
          </a:p>
          <a:p>
            <a:r>
              <a:rPr lang="en-US" dirty="0"/>
              <a:t>or </a:t>
            </a:r>
            <a:r>
              <a:rPr lang="en-US" dirty="0" err="1"/>
              <a:t>poroelastic</a:t>
            </a:r>
            <a:endParaRPr lang="en-US" dirty="0"/>
          </a:p>
          <a:p>
            <a:r>
              <a:rPr lang="en-US" dirty="0"/>
              <a:t>response to hydrology</a:t>
            </a:r>
          </a:p>
          <a:p>
            <a:r>
              <a:rPr lang="en-US" dirty="0"/>
              <a:t>(probably </a:t>
            </a:r>
            <a:r>
              <a:rPr lang="en-US" dirty="0" err="1"/>
              <a:t>poroelastic</a:t>
            </a:r>
            <a:endParaRPr lang="en-US" dirty="0"/>
          </a:p>
          <a:p>
            <a:r>
              <a:rPr lang="en-US" dirty="0"/>
              <a:t>because groundwater</a:t>
            </a:r>
          </a:p>
          <a:p>
            <a:r>
              <a:rPr lang="en-US" dirty="0"/>
              <a:t>levels increased!)</a:t>
            </a:r>
          </a:p>
        </p:txBody>
      </p:sp>
    </p:spTree>
    <p:extLst>
      <p:ext uri="{BB962C8B-B14F-4D97-AF65-F5344CB8AC3E}">
        <p14:creationId xmlns:p14="http://schemas.microsoft.com/office/powerpoint/2010/main" val="360373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A925C9F8-4107-4417-FD89-6CF0EDA0D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127" y="1045369"/>
            <a:ext cx="86877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000" i="1" dirty="0">
                <a:solidFill>
                  <a:srgbClr val="00099F"/>
                </a:solidFill>
                <a:latin typeface="Arial Black" charset="0"/>
              </a:rPr>
              <a:t>Distance measurements</a:t>
            </a:r>
            <a:r>
              <a:rPr lang="en-US" sz="3000" dirty="0">
                <a:solidFill>
                  <a:srgbClr val="00099F"/>
                </a:solidFill>
                <a:latin typeface="Arial Black" charset="0"/>
              </a:rPr>
              <a:t> </a:t>
            </a:r>
            <a:r>
              <a:rPr lang="en-US" dirty="0"/>
              <a:t>by latter-half of the 20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   century generally used light interferometry </a:t>
            </a:r>
            <a:r>
              <a:rPr lang="en-US" dirty="0">
                <a:solidFill>
                  <a:srgbClr val="00099F"/>
                </a:solidFill>
              </a:rPr>
              <a:t>(</a:t>
            </a:r>
            <a:r>
              <a:rPr lang="en-US" i="1" dirty="0" err="1">
                <a:solidFill>
                  <a:srgbClr val="00099F"/>
                </a:solidFill>
                <a:latin typeface="Arial Black" charset="0"/>
              </a:rPr>
              <a:t>geodimeters</a:t>
            </a:r>
            <a:r>
              <a:rPr lang="en-US" dirty="0">
                <a:solidFill>
                  <a:srgbClr val="00099F"/>
                </a:solidFill>
              </a:rPr>
              <a:t>)</a:t>
            </a:r>
            <a:endParaRPr lang="en-US" sz="3000" dirty="0">
              <a:solidFill>
                <a:srgbClr val="00099F"/>
              </a:solidFill>
              <a:latin typeface="Arial Black" charset="0"/>
            </a:endParaRPr>
          </a:p>
        </p:txBody>
      </p:sp>
      <p:pic>
        <p:nvPicPr>
          <p:cNvPr id="6" name="Picture 5" descr="surveying2_USGS">
            <a:extLst>
              <a:ext uri="{FF2B5EF4-FFF2-40B4-BE49-F238E27FC236}">
                <a16:creationId xmlns:a16="http://schemas.microsoft.com/office/drawing/2014/main" id="{2DA607CC-C32C-39E2-611D-EC8DCA68A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49" y="2210594"/>
            <a:ext cx="3097213" cy="3200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495F65BC-F4C6-9B4A-1A77-77C62C46F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4" y="5476081"/>
            <a:ext cx="163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/>
              <a:t>Courtesy USGS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2B41788-742A-01BD-C1DE-78F3F8C10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49" y="2667794"/>
            <a:ext cx="45809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Using phase difference between</a:t>
            </a:r>
          </a:p>
          <a:p>
            <a:r>
              <a:rPr lang="en-US" dirty="0"/>
              <a:t>transmitted &amp; reflected mono-</a:t>
            </a:r>
          </a:p>
          <a:p>
            <a:r>
              <a:rPr lang="en-US" dirty="0"/>
              <a:t>chromatic light, can get very </a:t>
            </a:r>
          </a:p>
          <a:p>
            <a:r>
              <a:rPr lang="en-US" dirty="0"/>
              <a:t>accurate distance (subject to</a:t>
            </a:r>
          </a:p>
          <a:p>
            <a:r>
              <a:rPr lang="en-US" dirty="0"/>
              <a:t>errors in unknown refractivity</a:t>
            </a:r>
          </a:p>
          <a:p>
            <a:r>
              <a:rPr lang="en-US" dirty="0"/>
              <a:t>along propagation path).</a:t>
            </a:r>
          </a:p>
        </p:txBody>
      </p:sp>
    </p:spTree>
    <p:extLst>
      <p:ext uri="{BB962C8B-B14F-4D97-AF65-F5344CB8AC3E}">
        <p14:creationId xmlns:p14="http://schemas.microsoft.com/office/powerpoint/2010/main" val="239085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7249A94-0CD9-99B9-43DF-5B2B98015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521" y="2116931"/>
            <a:ext cx="579998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EDM studies over a &gt;10-yr</a:t>
            </a:r>
          </a:p>
          <a:p>
            <a:r>
              <a:rPr lang="en-US" dirty="0"/>
              <a:t>timespan found strain in the</a:t>
            </a:r>
          </a:p>
          <a:p>
            <a:r>
              <a:rPr lang="en-US" dirty="0" err="1"/>
              <a:t>Hebgen</a:t>
            </a:r>
            <a:r>
              <a:rPr lang="en-US" dirty="0"/>
              <a:t> Lake area, but no</a:t>
            </a:r>
          </a:p>
          <a:p>
            <a:r>
              <a:rPr lang="en-US" dirty="0"/>
              <a:t>Rio Grande Rift or Wasatch strain above</a:t>
            </a:r>
          </a:p>
          <a:p>
            <a:r>
              <a:rPr lang="en-US" dirty="0"/>
              <a:t>uncertainties (observable after only a few</a:t>
            </a:r>
          </a:p>
          <a:p>
            <a:r>
              <a:rPr lang="en-US" dirty="0"/>
              <a:t>years of GPS campaigns)</a:t>
            </a:r>
          </a:p>
        </p:txBody>
      </p:sp>
      <p:pic>
        <p:nvPicPr>
          <p:cNvPr id="3" name="Picture 2" descr="Finas">
            <a:extLst>
              <a:ext uri="{FF2B5EF4-FFF2-40B4-BE49-F238E27FC236}">
                <a16:creationId xmlns:a16="http://schemas.microsoft.com/office/drawing/2014/main" id="{53950DFB-F2FA-A8FE-2A77-09D3DE75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92869"/>
            <a:ext cx="3373437" cy="66722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">
            <a:extLst>
              <a:ext uri="{FF2B5EF4-FFF2-40B4-BE49-F238E27FC236}">
                <a16:creationId xmlns:a16="http://schemas.microsoft.com/office/drawing/2014/main" id="{E3C2A970-B121-F5AF-ADFA-D8E177FB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35731"/>
            <a:ext cx="2819400" cy="19780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">
            <a:extLst>
              <a:ext uri="{FF2B5EF4-FFF2-40B4-BE49-F238E27FC236}">
                <a16:creationId xmlns:a16="http://schemas.microsoft.com/office/drawing/2014/main" id="{7C0B3427-15C8-9246-12B2-6BAF25950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05569"/>
            <a:ext cx="1619250" cy="32305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">
            <a:extLst>
              <a:ext uri="{FF2B5EF4-FFF2-40B4-BE49-F238E27FC236}">
                <a16:creationId xmlns:a16="http://schemas.microsoft.com/office/drawing/2014/main" id="{3A013621-CFA3-A20B-64D5-2DB1A72E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555331"/>
            <a:ext cx="1905000" cy="12922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">
            <a:extLst>
              <a:ext uri="{FF2B5EF4-FFF2-40B4-BE49-F238E27FC236}">
                <a16:creationId xmlns:a16="http://schemas.microsoft.com/office/drawing/2014/main" id="{57829E3D-242B-36FC-29BC-F2EB8039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328319"/>
            <a:ext cx="3511550" cy="243681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9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7F5CEA90-9D30-4414-382F-5D44DC71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504" y="335846"/>
            <a:ext cx="1018099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Terrestrial measurement techniques are rarely used for hazard studies</a:t>
            </a:r>
          </a:p>
          <a:p>
            <a:r>
              <a:rPr lang="en-US" dirty="0"/>
              <a:t>   post-2000 because GNSS measurements are more accurate (with</a:t>
            </a:r>
          </a:p>
          <a:p>
            <a:r>
              <a:rPr lang="en-US" dirty="0"/>
              <a:t>   the possible exception of leveling), much cheaper (leveling</a:t>
            </a:r>
            <a:r>
              <a:rPr lang="en-US" dirty="0">
                <a:latin typeface="Arial"/>
              </a:rPr>
              <a:t> i</a:t>
            </a:r>
            <a:r>
              <a:rPr lang="en-US" dirty="0"/>
              <a:t>s very</a:t>
            </a:r>
          </a:p>
          <a:p>
            <a:r>
              <a:rPr lang="en-US" dirty="0"/>
              <a:t>   expensive and GNSS is approaching that height accuracy), and pose</a:t>
            </a:r>
          </a:p>
          <a:p>
            <a:r>
              <a:rPr lang="en-US" dirty="0"/>
              <a:t>   less mortal danger (more than a dozen volcano scientists died in the</a:t>
            </a:r>
          </a:p>
          <a:p>
            <a:r>
              <a:rPr lang="en-US" dirty="0"/>
              <a:t>   1980s-90s, several while collecting geodetic monitoring data). </a:t>
            </a:r>
          </a:p>
          <a:p>
            <a:r>
              <a:rPr lang="en-US" dirty="0"/>
              <a:t>   Optical/radar/lidar methods sample more densely, and these as well</a:t>
            </a:r>
          </a:p>
          <a:p>
            <a:r>
              <a:rPr lang="en-US" dirty="0"/>
              <a:t>   as GNSS can be measured remotely (reducing risk).</a:t>
            </a:r>
          </a:p>
          <a:p>
            <a:endParaRPr lang="en-US" sz="600" dirty="0"/>
          </a:p>
          <a:p>
            <a:r>
              <a:rPr lang="en-US" dirty="0"/>
              <a:t>Other important terrestrial geodetic measurements that still provide</a:t>
            </a:r>
          </a:p>
          <a:p>
            <a:r>
              <a:rPr lang="en-US" dirty="0"/>
              <a:t>   (research-grade) information we can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duplicate with GNSS include</a:t>
            </a:r>
          </a:p>
          <a:p>
            <a:r>
              <a:rPr lang="en-US" dirty="0"/>
              <a:t>   • long-baseline </a:t>
            </a:r>
            <a:r>
              <a:rPr lang="en-US" dirty="0" err="1"/>
              <a:t>tiltmeters</a:t>
            </a:r>
            <a:r>
              <a:rPr lang="en-US" dirty="0"/>
              <a:t>,</a:t>
            </a:r>
          </a:p>
          <a:p>
            <a:r>
              <a:rPr lang="en-US" dirty="0"/>
              <a:t>   • borehole </a:t>
            </a:r>
            <a:r>
              <a:rPr lang="en-US" dirty="0" err="1"/>
              <a:t>strainmeters</a:t>
            </a:r>
            <a:endParaRPr lang="en-US" dirty="0"/>
          </a:p>
          <a:p>
            <a:r>
              <a:rPr lang="en-US" dirty="0"/>
              <a:t>   • borehole </a:t>
            </a:r>
            <a:r>
              <a:rPr lang="en-US" dirty="0" err="1"/>
              <a:t>tiltmeters</a:t>
            </a:r>
            <a:endParaRPr lang="en-US" dirty="0"/>
          </a:p>
          <a:p>
            <a:endParaRPr lang="en-US" sz="600" dirty="0"/>
          </a:p>
          <a:p>
            <a:r>
              <a:rPr lang="en-US" dirty="0"/>
              <a:t>All of these are much more sensitive to deformation than is GNSS</a:t>
            </a:r>
          </a:p>
          <a:p>
            <a:r>
              <a:rPr lang="en-US" dirty="0"/>
              <a:t>   positioning, which also makes them somewhat more finicky/problematic</a:t>
            </a:r>
          </a:p>
          <a:p>
            <a:r>
              <a:rPr lang="en-US" dirty="0"/>
              <a:t>   to include in deformation modeling studies…</a:t>
            </a:r>
          </a:p>
        </p:txBody>
      </p:sp>
    </p:spTree>
    <p:extLst>
      <p:ext uri="{BB962C8B-B14F-4D97-AF65-F5344CB8AC3E}">
        <p14:creationId xmlns:p14="http://schemas.microsoft.com/office/powerpoint/2010/main" val="240197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B57385D3-CC99-82BD-8808-78E8249B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237" y="289679"/>
            <a:ext cx="8463525" cy="62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000" i="1" dirty="0">
                <a:solidFill>
                  <a:srgbClr val="00067B"/>
                </a:solidFill>
                <a:latin typeface="Arial Black" charset="0"/>
              </a:rPr>
              <a:t>Surface (</a:t>
            </a:r>
            <a:r>
              <a:rPr lang="ja-JP" altLang="en-US" sz="3000" i="1" dirty="0">
                <a:solidFill>
                  <a:srgbClr val="00067B"/>
                </a:solidFill>
                <a:latin typeface="Arial Black" charset="0"/>
              </a:rPr>
              <a:t>“</a:t>
            </a:r>
            <a:r>
              <a:rPr lang="en-US" sz="3000" i="1" dirty="0">
                <a:solidFill>
                  <a:srgbClr val="00067B"/>
                </a:solidFill>
                <a:latin typeface="Arial Black" charset="0"/>
              </a:rPr>
              <a:t>Terrestrial</a:t>
            </a:r>
            <a:r>
              <a:rPr lang="ja-JP" altLang="en-US" sz="3000" i="1" dirty="0">
                <a:solidFill>
                  <a:srgbClr val="00067B"/>
                </a:solidFill>
                <a:latin typeface="Arial Black" charset="0"/>
              </a:rPr>
              <a:t>”</a:t>
            </a:r>
            <a:r>
              <a:rPr lang="en-US" sz="3000" i="1" dirty="0">
                <a:solidFill>
                  <a:srgbClr val="00067B"/>
                </a:solidFill>
                <a:latin typeface="Arial Black" charset="0"/>
              </a:rPr>
              <a:t>) Geodesy</a:t>
            </a:r>
            <a:endParaRPr lang="en-US" dirty="0">
              <a:solidFill>
                <a:srgbClr val="00067B"/>
              </a:solidFill>
            </a:endParaRPr>
          </a:p>
          <a:p>
            <a:endParaRPr lang="en-US" sz="1200" dirty="0"/>
          </a:p>
          <a:p>
            <a:r>
              <a:rPr lang="en-US" dirty="0" err="1"/>
              <a:t>Wahr</a:t>
            </a:r>
            <a:r>
              <a:rPr lang="en-US" dirty="0" err="1">
                <a:latin typeface="Arial"/>
              </a:rPr>
              <a:t>’</a:t>
            </a:r>
            <a:r>
              <a:rPr lang="en-US" dirty="0" err="1"/>
              <a:t>s</a:t>
            </a:r>
            <a:r>
              <a:rPr lang="en-US" dirty="0"/>
              <a:t> notes identify four types of positioning from:</a:t>
            </a:r>
          </a:p>
          <a:p>
            <a:r>
              <a:rPr lang="en-US" dirty="0"/>
              <a:t> • Measurements of horizontal angles between points</a:t>
            </a:r>
          </a:p>
          <a:p>
            <a:r>
              <a:rPr lang="en-US" dirty="0"/>
              <a:t> • Measurements of elevation differences between points</a:t>
            </a:r>
          </a:p>
          <a:p>
            <a:r>
              <a:rPr lang="en-US" dirty="0"/>
              <a:t> • Measurements of distances between points</a:t>
            </a:r>
          </a:p>
          <a:p>
            <a:r>
              <a:rPr lang="en-US" dirty="0"/>
              <a:t> • Measurements referenced to stars or other extraterrestrial</a:t>
            </a:r>
          </a:p>
          <a:p>
            <a:r>
              <a:rPr lang="en-US" dirty="0"/>
              <a:t>   bodies.</a:t>
            </a:r>
          </a:p>
          <a:p>
            <a:endParaRPr lang="en-US" dirty="0"/>
          </a:p>
          <a:p>
            <a:r>
              <a:rPr lang="en-US" dirty="0"/>
              <a:t>Earliest navigation used the latter;</a:t>
            </a:r>
          </a:p>
          <a:p>
            <a:r>
              <a:rPr lang="en-US" dirty="0"/>
              <a:t>   we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ve since come</a:t>
            </a:r>
          </a:p>
          <a:p>
            <a:r>
              <a:rPr lang="en-US" dirty="0"/>
              <a:t>   back full circle!</a:t>
            </a:r>
          </a:p>
          <a:p>
            <a:endParaRPr lang="en-US" dirty="0"/>
          </a:p>
          <a:p>
            <a:r>
              <a:rPr lang="en-US" dirty="0"/>
              <a:t>(Astrolabe inclination</a:t>
            </a:r>
          </a:p>
          <a:p>
            <a:r>
              <a:rPr lang="en-US" i="1" dirty="0">
                <a:latin typeface="Times New Roman" charset="0"/>
              </a:rPr>
              <a:t>  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to stars, plus an</a:t>
            </a:r>
          </a:p>
          <a:p>
            <a:r>
              <a:rPr lang="en-US" dirty="0"/>
              <a:t>   accurate clock, gives</a:t>
            </a:r>
          </a:p>
          <a:p>
            <a:r>
              <a:rPr lang="en-US" dirty="0"/>
              <a:t>   position!)</a:t>
            </a:r>
          </a:p>
        </p:txBody>
      </p:sp>
      <p:pic>
        <p:nvPicPr>
          <p:cNvPr id="7" name="Picture 6" descr="Astrolab">
            <a:extLst>
              <a:ext uri="{FF2B5EF4-FFF2-40B4-BE49-F238E27FC236}">
                <a16:creationId xmlns:a16="http://schemas.microsoft.com/office/drawing/2014/main" id="{5372BC76-A1A8-1ECF-64C4-F696DAFE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37" y="4094916"/>
            <a:ext cx="1981200" cy="2011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5">
            <a:extLst>
              <a:ext uri="{FF2B5EF4-FFF2-40B4-BE49-F238E27FC236}">
                <a16:creationId xmlns:a16="http://schemas.microsoft.com/office/drawing/2014/main" id="{C22E4A92-9501-0623-180D-8519BEF7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6037" y="2951916"/>
            <a:ext cx="304800" cy="304800"/>
          </a:xfrm>
          <a:prstGeom prst="star5">
            <a:avLst/>
          </a:prstGeom>
          <a:solidFill>
            <a:srgbClr val="FFF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1520F4D-42C4-31E6-5A7F-2F05C5FFEB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6900" y="3217029"/>
            <a:ext cx="3270250" cy="24193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068D71FB-AA3F-03F1-4FF6-0FC568455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6900" y="5647491"/>
            <a:ext cx="407987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E62F9EC-BE5F-1110-F4D8-CDAA3B641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731" y="4543602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 err="1">
                <a:latin typeface="Times New Roman" charset="0"/>
              </a:rPr>
              <a:t>i</a:t>
            </a:r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A2D070E-58A9-B247-D631-D9D7189DDCA1}"/>
              </a:ext>
            </a:extLst>
          </p:cNvPr>
          <p:cNvSpPr/>
          <p:nvPr/>
        </p:nvSpPr>
        <p:spPr>
          <a:xfrm>
            <a:off x="7150494" y="4350499"/>
            <a:ext cx="602028" cy="1300607"/>
          </a:xfrm>
          <a:custGeom>
            <a:avLst/>
            <a:gdLst>
              <a:gd name="connsiteX0" fmla="*/ 0 w 602028"/>
              <a:gd name="connsiteY0" fmla="*/ 0 h 1300607"/>
              <a:gd name="connsiteX1" fmla="*/ 301014 w 602028"/>
              <a:gd name="connsiteY1" fmla="*/ 272617 h 1300607"/>
              <a:gd name="connsiteX2" fmla="*/ 511156 w 602028"/>
              <a:gd name="connsiteY2" fmla="*/ 704259 h 1300607"/>
              <a:gd name="connsiteX3" fmla="*/ 602028 w 602028"/>
              <a:gd name="connsiteY3" fmla="*/ 1300607 h 130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028" h="1300607">
                <a:moveTo>
                  <a:pt x="0" y="0"/>
                </a:moveTo>
                <a:cubicBezTo>
                  <a:pt x="107910" y="77620"/>
                  <a:pt x="215821" y="155241"/>
                  <a:pt x="301014" y="272617"/>
                </a:cubicBezTo>
                <a:cubicBezTo>
                  <a:pt x="386207" y="389993"/>
                  <a:pt x="460987" y="532927"/>
                  <a:pt x="511156" y="704259"/>
                </a:cubicBezTo>
                <a:cubicBezTo>
                  <a:pt x="561325" y="875591"/>
                  <a:pt x="581676" y="1088099"/>
                  <a:pt x="602028" y="130060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9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9D809E70-76FD-52CC-34CF-124F0A07A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845" y="175419"/>
            <a:ext cx="814517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000" dirty="0">
                <a:solidFill>
                  <a:srgbClr val="00067B"/>
                </a:solidFill>
                <a:latin typeface="Arial Black" charset="0"/>
              </a:rPr>
              <a:t>Triangulation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was a common surveying approach</a:t>
            </a:r>
          </a:p>
          <a:p>
            <a:r>
              <a:rPr lang="en-US" dirty="0"/>
              <a:t>   until ~1990s… 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/>
              <a:t>Used a transit (telescope on a swivel, with very accurate</a:t>
            </a:r>
          </a:p>
          <a:p>
            <a:r>
              <a:rPr lang="en-US" dirty="0"/>
              <a:t>   measure of angular change, plus level)</a:t>
            </a:r>
          </a:p>
          <a:p>
            <a:endParaRPr lang="en-US" sz="1200" dirty="0"/>
          </a:p>
          <a:p>
            <a:r>
              <a:rPr lang="en-US" dirty="0"/>
              <a:t>Can use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triangulate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location, but accurate distance</a:t>
            </a:r>
          </a:p>
          <a:p>
            <a:r>
              <a:rPr lang="en-US" dirty="0"/>
              <a:t>   required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chaining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or another measurement of distance</a:t>
            </a:r>
          </a:p>
          <a:p>
            <a:r>
              <a:rPr lang="en-US" dirty="0"/>
              <a:t>   along at least one leg of a triangle within a network. </a:t>
            </a:r>
          </a:p>
        </p:txBody>
      </p:sp>
      <p:pic>
        <p:nvPicPr>
          <p:cNvPr id="7" name="Picture 6" descr="control_mark_000">
            <a:extLst>
              <a:ext uri="{FF2B5EF4-FFF2-40B4-BE49-F238E27FC236}">
                <a16:creationId xmlns:a16="http://schemas.microsoft.com/office/drawing/2014/main" id="{6E7B0865-3709-E061-0003-A6677DB6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06" y="3339307"/>
            <a:ext cx="3379788" cy="2741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DDC32291-E106-2758-878D-4C307B52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331" y="6071394"/>
            <a:ext cx="3313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Beacon marking a NZ triangulation</a:t>
            </a:r>
          </a:p>
          <a:p>
            <a:r>
              <a:rPr lang="en-US" sz="1600"/>
              <a:t>control point (courtesy LINZ)</a:t>
            </a:r>
          </a:p>
        </p:txBody>
      </p:sp>
      <p:pic>
        <p:nvPicPr>
          <p:cNvPr id="9" name="Picture 8" descr="Arn1">
            <a:extLst>
              <a:ext uri="{FF2B5EF4-FFF2-40B4-BE49-F238E27FC236}">
                <a16:creationId xmlns:a16="http://schemas.microsoft.com/office/drawing/2014/main" id="{25FFB2EB-AC33-E348-F951-CB662934F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06" y="3299619"/>
            <a:ext cx="3533775" cy="3382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8056F08E-1409-3DD7-D1C5-FE26A065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06" y="3994944"/>
            <a:ext cx="1720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Raukumara</a:t>
            </a:r>
          </a:p>
          <a:p>
            <a:r>
              <a:rPr lang="en-US" sz="1600"/>
              <a:t>peninsula (NZ)</a:t>
            </a:r>
          </a:p>
          <a:p>
            <a:r>
              <a:rPr lang="en-US" sz="1600"/>
              <a:t>geodetic network</a:t>
            </a:r>
          </a:p>
          <a:p>
            <a:r>
              <a:rPr lang="en-US" sz="1600"/>
              <a:t>(triangulation,</a:t>
            </a:r>
          </a:p>
          <a:p>
            <a:r>
              <a:rPr lang="en-US" sz="1600"/>
              <a:t>EDS, GPS!)</a:t>
            </a:r>
          </a:p>
          <a:p>
            <a:r>
              <a:rPr lang="en-US" sz="1600"/>
              <a:t>from Arnadottir</a:t>
            </a:r>
          </a:p>
          <a:p>
            <a:r>
              <a:rPr lang="en-US" sz="1600"/>
              <a:t>et al. (JGR,</a:t>
            </a:r>
          </a:p>
          <a:p>
            <a:r>
              <a:rPr lang="en-US" sz="1600"/>
              <a:t>1999).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EE850-6EAA-794E-066B-41122D8B6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17" t="5913" r="24658" b="6435"/>
          <a:stretch/>
        </p:blipFill>
        <p:spPr>
          <a:xfrm>
            <a:off x="837788" y="1050721"/>
            <a:ext cx="2255864" cy="2555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8AF88-2142-86EF-FC0F-390BF6B17837}"/>
              </a:ext>
            </a:extLst>
          </p:cNvPr>
          <p:cNvSpPr txBox="1"/>
          <p:nvPr/>
        </p:nvSpPr>
        <p:spPr>
          <a:xfrm>
            <a:off x="763421" y="659594"/>
            <a:ext cx="23743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Courtesy Smithsonian Institution</a:t>
            </a:r>
          </a:p>
          <a:p>
            <a:r>
              <a:rPr lang="en-US" sz="1100" i="1" dirty="0"/>
              <a:t>National Museum of American History</a:t>
            </a:r>
          </a:p>
        </p:txBody>
      </p:sp>
    </p:spTree>
    <p:extLst>
      <p:ext uri="{BB962C8B-B14F-4D97-AF65-F5344CB8AC3E}">
        <p14:creationId xmlns:p14="http://schemas.microsoft.com/office/powerpoint/2010/main" val="400818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">
            <a:extLst>
              <a:ext uri="{FF2B5EF4-FFF2-40B4-BE49-F238E27FC236}">
                <a16:creationId xmlns:a16="http://schemas.microsoft.com/office/drawing/2014/main" id="{E1D77EEA-95B3-71D9-4B1B-A77FF1AB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2" y="36513"/>
            <a:ext cx="3552825" cy="3382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">
            <a:extLst>
              <a:ext uri="{FF2B5EF4-FFF2-40B4-BE49-F238E27FC236}">
                <a16:creationId xmlns:a16="http://schemas.microsoft.com/office/drawing/2014/main" id="{F7805B22-6760-B381-71F8-568A64A2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2" y="3438525"/>
            <a:ext cx="7285038" cy="3382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9F0F93E8-FA37-1685-8493-EB4A0C1B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343" y="76200"/>
            <a:ext cx="669606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Still, highest-quality surveys (US, New</a:t>
            </a:r>
          </a:p>
          <a:p>
            <a:r>
              <a:rPr lang="en-US" dirty="0"/>
              <a:t>Zealand, India) could be accurate to ~</a:t>
            </a:r>
            <a:r>
              <a:rPr lang="en-US" dirty="0" err="1"/>
              <a:t>cms</a:t>
            </a:r>
            <a:r>
              <a:rPr lang="en-US" dirty="0"/>
              <a:t>…</a:t>
            </a:r>
          </a:p>
          <a:p>
            <a:r>
              <a:rPr lang="en-US" dirty="0"/>
              <a:t>Good enough to look at strain and strain</a:t>
            </a:r>
          </a:p>
          <a:p>
            <a:r>
              <a:rPr lang="en-US" dirty="0"/>
              <a:t>changes over timescales of decades.</a:t>
            </a:r>
          </a:p>
          <a:p>
            <a:endParaRPr lang="en-US" sz="1200" dirty="0"/>
          </a:p>
          <a:p>
            <a:r>
              <a:rPr lang="en-US" dirty="0"/>
              <a:t>Here, strain changes are interpreted to result</a:t>
            </a:r>
          </a:p>
          <a:p>
            <a:r>
              <a:rPr lang="en-US" dirty="0"/>
              <a:t>from </a:t>
            </a:r>
            <a:r>
              <a:rPr lang="en-US" dirty="0" err="1"/>
              <a:t>afterslip</a:t>
            </a:r>
            <a:r>
              <a:rPr lang="en-US" dirty="0"/>
              <a:t> excited by three M7+ earthquakes</a:t>
            </a:r>
          </a:p>
          <a:p>
            <a:r>
              <a:rPr lang="en-US" dirty="0"/>
              <a:t>in Hawkes’ Bay (1931-32) (bar direction is max</a:t>
            </a:r>
          </a:p>
          <a:p>
            <a:r>
              <a:rPr lang="en-US" dirty="0"/>
              <a:t>extension).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5455D1-B4BE-A630-3239-045BF536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0020" y="4595018"/>
            <a:ext cx="12112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/>
              <a:t>From </a:t>
            </a:r>
          </a:p>
          <a:p>
            <a:r>
              <a:rPr lang="en-US" sz="1600" dirty="0" err="1"/>
              <a:t>Arnadottir</a:t>
            </a:r>
            <a:endParaRPr lang="en-US" sz="1600" dirty="0"/>
          </a:p>
          <a:p>
            <a:r>
              <a:rPr lang="en-US" sz="1600" dirty="0"/>
              <a:t>et al. (JGR,</a:t>
            </a:r>
          </a:p>
          <a:p>
            <a:r>
              <a:rPr lang="en-US" sz="1600" dirty="0"/>
              <a:t>1999).</a:t>
            </a:r>
          </a:p>
        </p:txBody>
      </p:sp>
    </p:spTree>
    <p:extLst>
      <p:ext uri="{BB962C8B-B14F-4D97-AF65-F5344CB8AC3E}">
        <p14:creationId xmlns:p14="http://schemas.microsoft.com/office/powerpoint/2010/main" val="213715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">
            <a:extLst>
              <a:ext uri="{FF2B5EF4-FFF2-40B4-BE49-F238E27FC236}">
                <a16:creationId xmlns:a16="http://schemas.microsoft.com/office/drawing/2014/main" id="{6AA0D091-A319-012F-9BB1-195A611F0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34" y="190500"/>
            <a:ext cx="5591175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D3D7640-50BA-A293-8D3E-5172EB6D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759" y="390525"/>
            <a:ext cx="338586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GPS measurements</a:t>
            </a:r>
          </a:p>
          <a:p>
            <a:r>
              <a:rPr lang="en-US" dirty="0"/>
              <a:t>made later show</a:t>
            </a:r>
          </a:p>
          <a:p>
            <a:r>
              <a:rPr lang="en-US" dirty="0"/>
              <a:t>offshore </a:t>
            </a:r>
            <a:r>
              <a:rPr lang="en-US" dirty="0" err="1"/>
              <a:t>Raukumara</a:t>
            </a:r>
            <a:endParaRPr lang="en-US" dirty="0"/>
          </a:p>
          <a:p>
            <a:r>
              <a:rPr lang="en-US" dirty="0"/>
              <a:t>peninsula turns out</a:t>
            </a:r>
          </a:p>
          <a:p>
            <a:r>
              <a:rPr lang="en-US" dirty="0"/>
              <a:t>to be a very anomalous</a:t>
            </a:r>
          </a:p>
          <a:p>
            <a:r>
              <a:rPr lang="en-US" dirty="0"/>
              <a:t>location of (possibly)</a:t>
            </a:r>
          </a:p>
          <a:p>
            <a:r>
              <a:rPr lang="en-US" dirty="0"/>
              <a:t>shallow locking</a:t>
            </a:r>
          </a:p>
          <a:p>
            <a:r>
              <a:rPr lang="en-US" dirty="0"/>
              <a:t>depth and shallow</a:t>
            </a:r>
          </a:p>
          <a:p>
            <a:r>
              <a:rPr lang="en-US" dirty="0"/>
              <a:t>slow slip events…</a:t>
            </a:r>
          </a:p>
          <a:p>
            <a:endParaRPr lang="en-US" sz="1200" dirty="0"/>
          </a:p>
          <a:p>
            <a:r>
              <a:rPr lang="en-US" dirty="0"/>
              <a:t>This phenomenon</a:t>
            </a:r>
          </a:p>
          <a:p>
            <a:r>
              <a:rPr lang="en-US" dirty="0"/>
              <a:t>was targeted for a</a:t>
            </a:r>
          </a:p>
          <a:p>
            <a:r>
              <a:rPr lang="en-US" dirty="0"/>
              <a:t>drilling project in 2018!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835F1-5378-0CCB-BC3B-3B375123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634" y="5295900"/>
            <a:ext cx="21939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From McCaffrey et al. </a:t>
            </a:r>
          </a:p>
          <a:p>
            <a:r>
              <a:rPr lang="en-US" sz="1600"/>
              <a:t>(Nature Geoscience,</a:t>
            </a:r>
          </a:p>
          <a:p>
            <a:r>
              <a:rPr lang="en-US" sz="1600"/>
              <a:t>2008).</a:t>
            </a:r>
          </a:p>
        </p:txBody>
      </p:sp>
    </p:spTree>
    <p:extLst>
      <p:ext uri="{BB962C8B-B14F-4D97-AF65-F5344CB8AC3E}">
        <p14:creationId xmlns:p14="http://schemas.microsoft.com/office/powerpoint/2010/main" val="361304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C5E14C1A-8D54-9765-2603-1999F5EE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233" y="226924"/>
            <a:ext cx="781337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000" i="1" dirty="0">
                <a:solidFill>
                  <a:srgbClr val="00067B"/>
                </a:solidFill>
                <a:latin typeface="Arial Black" charset="0"/>
              </a:rPr>
              <a:t>Leveling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measures height differences referenced to</a:t>
            </a:r>
          </a:p>
          <a:p>
            <a:r>
              <a:rPr lang="en-US" dirty="0"/>
              <a:t>  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(i.e., a surface representing equipotential</a:t>
            </a:r>
          </a:p>
          <a:p>
            <a:r>
              <a:rPr lang="en-US" dirty="0"/>
              <a:t>   gravity!)</a:t>
            </a:r>
            <a:endParaRPr lang="en-US" sz="3000" i="1" dirty="0">
              <a:latin typeface="Arial Black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30A7233-23A2-CB9F-E8E1-39732FDA330D}"/>
              </a:ext>
            </a:extLst>
          </p:cNvPr>
          <p:cNvSpPr>
            <a:spLocks/>
          </p:cNvSpPr>
          <p:nvPr/>
        </p:nvSpPr>
        <p:spPr bwMode="auto">
          <a:xfrm flipV="1">
            <a:off x="1973708" y="3754349"/>
            <a:ext cx="8229600" cy="457200"/>
          </a:xfrm>
          <a:custGeom>
            <a:avLst/>
            <a:gdLst>
              <a:gd name="T0" fmla="*/ 0 w 5184"/>
              <a:gd name="T1" fmla="*/ 288 h 528"/>
              <a:gd name="T2" fmla="*/ 336 w 5184"/>
              <a:gd name="T3" fmla="*/ 144 h 528"/>
              <a:gd name="T4" fmla="*/ 576 w 5184"/>
              <a:gd name="T5" fmla="*/ 96 h 528"/>
              <a:gd name="T6" fmla="*/ 912 w 5184"/>
              <a:gd name="T7" fmla="*/ 48 h 528"/>
              <a:gd name="T8" fmla="*/ 1200 w 5184"/>
              <a:gd name="T9" fmla="*/ 48 h 528"/>
              <a:gd name="T10" fmla="*/ 1440 w 5184"/>
              <a:gd name="T11" fmla="*/ 96 h 528"/>
              <a:gd name="T12" fmla="*/ 1680 w 5184"/>
              <a:gd name="T13" fmla="*/ 192 h 528"/>
              <a:gd name="T14" fmla="*/ 2016 w 5184"/>
              <a:gd name="T15" fmla="*/ 384 h 528"/>
              <a:gd name="T16" fmla="*/ 2352 w 5184"/>
              <a:gd name="T17" fmla="*/ 480 h 528"/>
              <a:gd name="T18" fmla="*/ 2688 w 5184"/>
              <a:gd name="T19" fmla="*/ 528 h 528"/>
              <a:gd name="T20" fmla="*/ 3216 w 5184"/>
              <a:gd name="T21" fmla="*/ 432 h 528"/>
              <a:gd name="T22" fmla="*/ 3408 w 5184"/>
              <a:gd name="T23" fmla="*/ 336 h 528"/>
              <a:gd name="T24" fmla="*/ 3936 w 5184"/>
              <a:gd name="T25" fmla="*/ 48 h 528"/>
              <a:gd name="T26" fmla="*/ 4272 w 5184"/>
              <a:gd name="T27" fmla="*/ 0 h 528"/>
              <a:gd name="T28" fmla="*/ 4656 w 5184"/>
              <a:gd name="T29" fmla="*/ 48 h 528"/>
              <a:gd name="T30" fmla="*/ 5184 w 5184"/>
              <a:gd name="T31" fmla="*/ 28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84" h="528">
                <a:moveTo>
                  <a:pt x="0" y="288"/>
                </a:moveTo>
                <a:lnTo>
                  <a:pt x="336" y="144"/>
                </a:lnTo>
                <a:lnTo>
                  <a:pt x="576" y="96"/>
                </a:lnTo>
                <a:lnTo>
                  <a:pt x="912" y="48"/>
                </a:lnTo>
                <a:lnTo>
                  <a:pt x="1200" y="48"/>
                </a:lnTo>
                <a:lnTo>
                  <a:pt x="1440" y="96"/>
                </a:lnTo>
                <a:lnTo>
                  <a:pt x="1680" y="192"/>
                </a:lnTo>
                <a:lnTo>
                  <a:pt x="2016" y="384"/>
                </a:lnTo>
                <a:lnTo>
                  <a:pt x="2352" y="480"/>
                </a:lnTo>
                <a:lnTo>
                  <a:pt x="2688" y="528"/>
                </a:lnTo>
                <a:lnTo>
                  <a:pt x="3216" y="432"/>
                </a:lnTo>
                <a:lnTo>
                  <a:pt x="3408" y="336"/>
                </a:lnTo>
                <a:lnTo>
                  <a:pt x="3936" y="48"/>
                </a:lnTo>
                <a:lnTo>
                  <a:pt x="4272" y="0"/>
                </a:lnTo>
                <a:lnTo>
                  <a:pt x="4656" y="48"/>
                </a:lnTo>
                <a:lnTo>
                  <a:pt x="5184" y="28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DDE26-DC99-E69C-ACAE-72D966BC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508" y="3678149"/>
            <a:ext cx="12651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Geoid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D165F03-A422-CFBD-D8F9-F570DEBBF861}"/>
              </a:ext>
            </a:extLst>
          </p:cNvPr>
          <p:cNvSpPr>
            <a:spLocks/>
          </p:cNvSpPr>
          <p:nvPr/>
        </p:nvSpPr>
        <p:spPr bwMode="auto">
          <a:xfrm>
            <a:off x="2430908" y="1849349"/>
            <a:ext cx="7239000" cy="3352800"/>
          </a:xfrm>
          <a:custGeom>
            <a:avLst/>
            <a:gdLst>
              <a:gd name="T0" fmla="*/ 0 w 4560"/>
              <a:gd name="T1" fmla="*/ 48 h 2112"/>
              <a:gd name="T2" fmla="*/ 384 w 4560"/>
              <a:gd name="T3" fmla="*/ 240 h 2112"/>
              <a:gd name="T4" fmla="*/ 576 w 4560"/>
              <a:gd name="T5" fmla="*/ 432 h 2112"/>
              <a:gd name="T6" fmla="*/ 720 w 4560"/>
              <a:gd name="T7" fmla="*/ 576 h 2112"/>
              <a:gd name="T8" fmla="*/ 1056 w 4560"/>
              <a:gd name="T9" fmla="*/ 720 h 2112"/>
              <a:gd name="T10" fmla="*/ 1200 w 4560"/>
              <a:gd name="T11" fmla="*/ 960 h 2112"/>
              <a:gd name="T12" fmla="*/ 1344 w 4560"/>
              <a:gd name="T13" fmla="*/ 1152 h 2112"/>
              <a:gd name="T14" fmla="*/ 1728 w 4560"/>
              <a:gd name="T15" fmla="*/ 1344 h 2112"/>
              <a:gd name="T16" fmla="*/ 2064 w 4560"/>
              <a:gd name="T17" fmla="*/ 1632 h 2112"/>
              <a:gd name="T18" fmla="*/ 2400 w 4560"/>
              <a:gd name="T19" fmla="*/ 1872 h 2112"/>
              <a:gd name="T20" fmla="*/ 2544 w 4560"/>
              <a:gd name="T21" fmla="*/ 2064 h 2112"/>
              <a:gd name="T22" fmla="*/ 2688 w 4560"/>
              <a:gd name="T23" fmla="*/ 2064 h 2112"/>
              <a:gd name="T24" fmla="*/ 2928 w 4560"/>
              <a:gd name="T25" fmla="*/ 2112 h 2112"/>
              <a:gd name="T26" fmla="*/ 2976 w 4560"/>
              <a:gd name="T27" fmla="*/ 2112 h 2112"/>
              <a:gd name="T28" fmla="*/ 3072 w 4560"/>
              <a:gd name="T29" fmla="*/ 2064 h 2112"/>
              <a:gd name="T30" fmla="*/ 3264 w 4560"/>
              <a:gd name="T31" fmla="*/ 1776 h 2112"/>
              <a:gd name="T32" fmla="*/ 3312 w 4560"/>
              <a:gd name="T33" fmla="*/ 1584 h 2112"/>
              <a:gd name="T34" fmla="*/ 3552 w 4560"/>
              <a:gd name="T35" fmla="*/ 1296 h 2112"/>
              <a:gd name="T36" fmla="*/ 3552 w 4560"/>
              <a:gd name="T37" fmla="*/ 1200 h 2112"/>
              <a:gd name="T38" fmla="*/ 3648 w 4560"/>
              <a:gd name="T39" fmla="*/ 864 h 2112"/>
              <a:gd name="T40" fmla="*/ 3744 w 4560"/>
              <a:gd name="T41" fmla="*/ 768 h 2112"/>
              <a:gd name="T42" fmla="*/ 3936 w 4560"/>
              <a:gd name="T43" fmla="*/ 576 h 2112"/>
              <a:gd name="T44" fmla="*/ 4032 w 4560"/>
              <a:gd name="T45" fmla="*/ 384 h 2112"/>
              <a:gd name="T46" fmla="*/ 4128 w 4560"/>
              <a:gd name="T47" fmla="*/ 240 h 2112"/>
              <a:gd name="T48" fmla="*/ 4368 w 4560"/>
              <a:gd name="T49" fmla="*/ 144 h 2112"/>
              <a:gd name="T50" fmla="*/ 4512 w 4560"/>
              <a:gd name="T51" fmla="*/ 0 h 2112"/>
              <a:gd name="T52" fmla="*/ 4560 w 4560"/>
              <a:gd name="T53" fmla="*/ 0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560" h="2112">
                <a:moveTo>
                  <a:pt x="0" y="48"/>
                </a:moveTo>
                <a:lnTo>
                  <a:pt x="384" y="240"/>
                </a:lnTo>
                <a:lnTo>
                  <a:pt x="576" y="432"/>
                </a:lnTo>
                <a:lnTo>
                  <a:pt x="720" y="576"/>
                </a:lnTo>
                <a:lnTo>
                  <a:pt x="1056" y="720"/>
                </a:lnTo>
                <a:lnTo>
                  <a:pt x="1200" y="960"/>
                </a:lnTo>
                <a:lnTo>
                  <a:pt x="1344" y="1152"/>
                </a:lnTo>
                <a:lnTo>
                  <a:pt x="1728" y="1344"/>
                </a:lnTo>
                <a:lnTo>
                  <a:pt x="2064" y="1632"/>
                </a:lnTo>
                <a:lnTo>
                  <a:pt x="2400" y="1872"/>
                </a:lnTo>
                <a:lnTo>
                  <a:pt x="2544" y="2064"/>
                </a:lnTo>
                <a:lnTo>
                  <a:pt x="2688" y="2064"/>
                </a:lnTo>
                <a:lnTo>
                  <a:pt x="2928" y="2112"/>
                </a:lnTo>
                <a:lnTo>
                  <a:pt x="2976" y="2112"/>
                </a:lnTo>
                <a:lnTo>
                  <a:pt x="3072" y="2064"/>
                </a:lnTo>
                <a:lnTo>
                  <a:pt x="3264" y="1776"/>
                </a:lnTo>
                <a:lnTo>
                  <a:pt x="3312" y="1584"/>
                </a:lnTo>
                <a:lnTo>
                  <a:pt x="3552" y="1296"/>
                </a:lnTo>
                <a:lnTo>
                  <a:pt x="3552" y="1200"/>
                </a:lnTo>
                <a:lnTo>
                  <a:pt x="3648" y="864"/>
                </a:lnTo>
                <a:lnTo>
                  <a:pt x="3744" y="768"/>
                </a:lnTo>
                <a:lnTo>
                  <a:pt x="3936" y="576"/>
                </a:lnTo>
                <a:lnTo>
                  <a:pt x="4032" y="384"/>
                </a:lnTo>
                <a:lnTo>
                  <a:pt x="4128" y="240"/>
                </a:lnTo>
                <a:lnTo>
                  <a:pt x="4368" y="144"/>
                </a:lnTo>
                <a:lnTo>
                  <a:pt x="4512" y="0"/>
                </a:lnTo>
                <a:lnTo>
                  <a:pt x="4560" y="0"/>
                </a:lnTo>
              </a:path>
            </a:pathLst>
          </a:custGeom>
          <a:noFill/>
          <a:ln w="38100">
            <a:solidFill>
              <a:srgbClr val="00067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974F7-34E7-622C-6F0E-E4D741827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908" y="1773149"/>
            <a:ext cx="214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Topography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2CA329-1091-681C-5CD6-E52E6B43E6B2}"/>
              </a:ext>
            </a:extLst>
          </p:cNvPr>
          <p:cNvGrpSpPr>
            <a:grpSpLocks/>
          </p:cNvGrpSpPr>
          <p:nvPr/>
        </p:nvGrpSpPr>
        <p:grpSpPr bwMode="auto">
          <a:xfrm rot="-725869">
            <a:off x="4145408" y="2382749"/>
            <a:ext cx="76200" cy="914400"/>
            <a:chOff x="1584" y="1488"/>
            <a:chExt cx="48" cy="57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85A9AF-C415-C830-359B-56829F005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88"/>
              <a:ext cx="48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893B463-5B6A-C466-67D2-78CC0D93A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782"/>
              <a:ext cx="4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FAC7C7-E609-917C-9D85-F7F615FDD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88"/>
              <a:ext cx="4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07D66F-B61A-4D22-FCF5-2A4AF25FF0F9}"/>
              </a:ext>
            </a:extLst>
          </p:cNvPr>
          <p:cNvGrpSpPr>
            <a:grpSpLocks/>
          </p:cNvGrpSpPr>
          <p:nvPr/>
        </p:nvGrpSpPr>
        <p:grpSpPr bwMode="auto">
          <a:xfrm rot="148945">
            <a:off x="8450708" y="2068424"/>
            <a:ext cx="76200" cy="914400"/>
            <a:chOff x="1584" y="1488"/>
            <a:chExt cx="48" cy="5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925BA2-FB88-67EF-D787-B0CB3089F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88"/>
              <a:ext cx="48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D3CA92-2143-B968-CE2F-566DF8F29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782"/>
              <a:ext cx="4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9828FA-92DC-CFB1-5F8A-604D070EF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88"/>
              <a:ext cx="4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Line 17">
            <a:extLst>
              <a:ext uri="{FF2B5EF4-FFF2-40B4-BE49-F238E27FC236}">
                <a16:creationId xmlns:a16="http://schemas.microsoft.com/office/drawing/2014/main" id="{5DA20636-2947-02C2-2D1E-AA5F2ED2B800}"/>
              </a:ext>
            </a:extLst>
          </p:cNvPr>
          <p:cNvSpPr>
            <a:spLocks noChangeShapeType="1"/>
          </p:cNvSpPr>
          <p:nvPr/>
        </p:nvSpPr>
        <p:spPr bwMode="auto">
          <a:xfrm rot="20908195" flipV="1">
            <a:off x="4611541" y="3179649"/>
            <a:ext cx="246063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EF4B14AC-FB91-EB0B-0513-48843CCE3663}"/>
              </a:ext>
            </a:extLst>
          </p:cNvPr>
          <p:cNvSpPr>
            <a:spLocks noChangeShapeType="1"/>
          </p:cNvSpPr>
          <p:nvPr/>
        </p:nvSpPr>
        <p:spPr bwMode="auto">
          <a:xfrm rot="20908195" flipH="1">
            <a:off x="4788654" y="3169461"/>
            <a:ext cx="90488" cy="639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75D7476C-F2C3-B258-8F7C-C5EE7CF45A1A}"/>
              </a:ext>
            </a:extLst>
          </p:cNvPr>
          <p:cNvSpPr>
            <a:spLocks noChangeShapeType="1"/>
          </p:cNvSpPr>
          <p:nvPr/>
        </p:nvSpPr>
        <p:spPr bwMode="auto">
          <a:xfrm rot="20908195">
            <a:off x="4881073" y="3151810"/>
            <a:ext cx="71438" cy="803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2E7911B7-234E-E500-0EEB-2D64143B2DBB}"/>
              </a:ext>
            </a:extLst>
          </p:cNvPr>
          <p:cNvSpPr>
            <a:spLocks noChangeShapeType="1"/>
          </p:cNvSpPr>
          <p:nvPr/>
        </p:nvSpPr>
        <p:spPr bwMode="auto">
          <a:xfrm rot="248817" flipV="1">
            <a:off x="4374725" y="2337658"/>
            <a:ext cx="4040188" cy="10001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0E9CC4-07D7-33F3-5D86-0CA04DA569EB}"/>
              </a:ext>
            </a:extLst>
          </p:cNvPr>
          <p:cNvSpPr>
            <a:spLocks noChangeArrowheads="1"/>
          </p:cNvSpPr>
          <p:nvPr/>
        </p:nvSpPr>
        <p:spPr bwMode="auto">
          <a:xfrm rot="20908195">
            <a:off x="4545482" y="3081196"/>
            <a:ext cx="533400" cy="76200"/>
          </a:xfrm>
          <a:prstGeom prst="rect">
            <a:avLst/>
          </a:prstGeom>
          <a:solidFill>
            <a:srgbClr val="0003D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F73E4AD9-751C-6244-CDCB-9525AA6AC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233" y="5430749"/>
            <a:ext cx="8108059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Measures the difference in height from instrument to level</a:t>
            </a:r>
          </a:p>
          <a:p>
            <a:r>
              <a:rPr lang="en-US" dirty="0"/>
              <a:t>   staff,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dirty="0"/>
              <a:t> … Note that “vertical” is defined by local</a:t>
            </a:r>
          </a:p>
          <a:p>
            <a:r>
              <a:rPr lang="en-US" dirty="0"/>
              <a:t>   orthogonal to the geoid at instrument and staff.    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E1106A3E-3179-27D1-A48D-D41E8674DF75}"/>
              </a:ext>
            </a:extLst>
          </p:cNvPr>
          <p:cNvSpPr txBox="1">
            <a:spLocks noChangeArrowheads="1"/>
          </p:cNvSpPr>
          <p:nvPr/>
        </p:nvSpPr>
        <p:spPr bwMode="auto">
          <a:xfrm rot="-621006">
            <a:off x="4769296" y="2914562"/>
            <a:ext cx="379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5600">
                <a:latin typeface="Arial Narrow" charset="0"/>
              </a:rPr>
              <a:t>}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0F07FDB7-50B1-3F9D-295A-26C01BD49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708" y="3220949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0</a:t>
            </a:r>
            <a:endParaRPr lang="en-US"/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074FA2AD-D019-A286-45D2-7B8A0FBE803D}"/>
              </a:ext>
            </a:extLst>
          </p:cNvPr>
          <p:cNvSpPr txBox="1">
            <a:spLocks noChangeArrowheads="1"/>
          </p:cNvSpPr>
          <p:nvPr/>
        </p:nvSpPr>
        <p:spPr bwMode="auto">
          <a:xfrm rot="138636">
            <a:off x="8450708" y="2298612"/>
            <a:ext cx="371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400"/>
              <a:t>}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318E71B9-93B9-69FD-BB06-A780852A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158" y="2506574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80E2C98A-14A6-CBBE-4FB2-8CA78C3FC4CE}"/>
              </a:ext>
            </a:extLst>
          </p:cNvPr>
          <p:cNvSpPr txBox="1">
            <a:spLocks noChangeArrowheads="1"/>
          </p:cNvSpPr>
          <p:nvPr/>
        </p:nvSpPr>
        <p:spPr bwMode="auto">
          <a:xfrm rot="-621006">
            <a:off x="4073971" y="3143162"/>
            <a:ext cx="2238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b="1">
                <a:latin typeface="Arial Black" charset="0"/>
              </a:rPr>
              <a:t>{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0AB43B19-E2A4-A95D-CEED-82D3C93A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708" y="3049499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27" name="Line 29">
            <a:extLst>
              <a:ext uri="{FF2B5EF4-FFF2-40B4-BE49-F238E27FC236}">
                <a16:creationId xmlns:a16="http://schemas.microsoft.com/office/drawing/2014/main" id="{DA7E9CCC-7FF6-6C20-5D5E-ADCA69787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1471" y="2998699"/>
            <a:ext cx="41275" cy="13652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346F54FB-7B41-B0D5-BC5D-B307A3A409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1645" y="3297149"/>
            <a:ext cx="263525" cy="1295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6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DF8676-24F6-4243-A462-79467D64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99" y="647700"/>
            <a:ext cx="6883400" cy="52197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7B28932D-A0C3-7F47-A660-DE48CE6E5F68}"/>
              </a:ext>
            </a:extLst>
          </p:cNvPr>
          <p:cNvSpPr txBox="1"/>
          <p:nvPr/>
        </p:nvSpPr>
        <p:spPr>
          <a:xfrm>
            <a:off x="1774945" y="58847"/>
            <a:ext cx="864210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There were early hiccups in applying to surface deformation…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they figured out the errors (rod calibration &amp; refraction</a:t>
            </a:r>
          </a:p>
          <a:p>
            <a:r>
              <a:rPr lang="en-US" dirty="0"/>
              <a:t>effects) &amp; improved on the methodology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D2147CE-AF1B-2D4F-A826-1438844B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9" y="5454650"/>
            <a:ext cx="163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/>
              <a:t>Courtesy USGS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F8803AE-BA6C-D049-8350-E4336F70310D}"/>
              </a:ext>
            </a:extLst>
          </p:cNvPr>
          <p:cNvSpPr txBox="1"/>
          <p:nvPr/>
        </p:nvSpPr>
        <p:spPr>
          <a:xfrm rot="16200000">
            <a:off x="615279" y="3026718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Palmdale bulge, ca. 1975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714AFEF-95D0-7449-AC8D-28B14F3C1F8F}"/>
              </a:ext>
            </a:extLst>
          </p:cNvPr>
          <p:cNvSpPr txBox="1"/>
          <p:nvPr/>
        </p:nvSpPr>
        <p:spPr>
          <a:xfrm rot="16200000">
            <a:off x="7954220" y="3026718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Uplift positive, in meters</a:t>
            </a:r>
          </a:p>
        </p:txBody>
      </p:sp>
    </p:spTree>
    <p:extLst>
      <p:ext uri="{BB962C8B-B14F-4D97-AF65-F5344CB8AC3E}">
        <p14:creationId xmlns:p14="http://schemas.microsoft.com/office/powerpoint/2010/main" val="305080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">
            <a:extLst>
              <a:ext uri="{FF2B5EF4-FFF2-40B4-BE49-F238E27FC236}">
                <a16:creationId xmlns:a16="http://schemas.microsoft.com/office/drawing/2014/main" id="{9849D84D-C15C-6C24-517B-F031D875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73" y="938213"/>
            <a:ext cx="4387850" cy="58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">
            <a:extLst>
              <a:ext uri="{FF2B5EF4-FFF2-40B4-BE49-F238E27FC236}">
                <a16:creationId xmlns:a16="http://schemas.microsoft.com/office/drawing/2014/main" id="{D03FDC6D-0F40-D276-4D8A-A5FCC3EA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11" y="936625"/>
            <a:ext cx="3897312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8205E4DF-2F09-33C7-6E26-4E7C68C4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98" y="1539875"/>
            <a:ext cx="1787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From Smith et al.,</a:t>
            </a:r>
          </a:p>
          <a:p>
            <a:r>
              <a:rPr lang="en-US" sz="1600"/>
              <a:t>Eos, 1989.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30181F6-4B7A-E0A7-68D4-E86B59AB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448" y="88900"/>
            <a:ext cx="90391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Now accurate to mms or less… Enough to see e.g. 0.8 m uplift</a:t>
            </a:r>
          </a:p>
          <a:p>
            <a:r>
              <a:rPr lang="en-US" dirty="0"/>
              <a:t>   of Yellowstone from 1923-75, and &lt;1 cm changes subsequent!</a:t>
            </a:r>
          </a:p>
        </p:txBody>
      </p:sp>
    </p:spTree>
    <p:extLst>
      <p:ext uri="{BB962C8B-B14F-4D97-AF65-F5344CB8AC3E}">
        <p14:creationId xmlns:p14="http://schemas.microsoft.com/office/powerpoint/2010/main" val="410119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">
            <a:extLst>
              <a:ext uri="{FF2B5EF4-FFF2-40B4-BE49-F238E27FC236}">
                <a16:creationId xmlns:a16="http://schemas.microsoft.com/office/drawing/2014/main" id="{AFB9DD6E-B16D-49A3-545E-0352670C3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62" y="152400"/>
            <a:ext cx="65087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07457826-3AB5-7B91-0C4E-76BEFE1A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112" y="1524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/>
              <a:t>From Stein and Barrientos,</a:t>
            </a:r>
          </a:p>
          <a:p>
            <a:r>
              <a:rPr lang="en-US" sz="1600"/>
              <a:t>JGR, 1985.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874EAA9-D65D-2F5B-1DE5-CD11C630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437" y="2274838"/>
            <a:ext cx="23920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And &gt; 1 m</a:t>
            </a:r>
          </a:p>
          <a:p>
            <a:r>
              <a:rPr lang="en-US" dirty="0"/>
              <a:t>height changes</a:t>
            </a:r>
          </a:p>
          <a:p>
            <a:r>
              <a:rPr lang="en-US" dirty="0"/>
              <a:t>for the 1983</a:t>
            </a:r>
          </a:p>
          <a:p>
            <a:r>
              <a:rPr lang="en-US" i="1" dirty="0">
                <a:latin typeface="Times New Roman" charset="0"/>
              </a:rPr>
              <a:t>M</a:t>
            </a:r>
            <a:r>
              <a:rPr lang="en-US" i="1" baseline="-25000" dirty="0">
                <a:latin typeface="Times New Roman" charset="0"/>
              </a:rPr>
              <a:t>w</a:t>
            </a:r>
            <a:r>
              <a:rPr lang="en-US" dirty="0"/>
              <a:t> 6.9</a:t>
            </a:r>
          </a:p>
          <a:p>
            <a:r>
              <a:rPr lang="en-US" dirty="0"/>
              <a:t>Borah Peak (ID)</a:t>
            </a:r>
          </a:p>
          <a:p>
            <a:r>
              <a:rPr lang="en-US" dirty="0"/>
              <a:t>earthquake</a:t>
            </a:r>
          </a:p>
        </p:txBody>
      </p:sp>
    </p:spTree>
    <p:extLst>
      <p:ext uri="{BB962C8B-B14F-4D97-AF65-F5344CB8AC3E}">
        <p14:creationId xmlns:p14="http://schemas.microsoft.com/office/powerpoint/2010/main" val="15467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952</Words>
  <Application>Microsoft Macintosh PowerPoint</Application>
  <PresentationFormat>Widescreen</PresentationFormat>
  <Paragraphs>188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10</cp:revision>
  <dcterms:created xsi:type="dcterms:W3CDTF">2023-08-28T16:47:08Z</dcterms:created>
  <dcterms:modified xsi:type="dcterms:W3CDTF">2023-09-06T21:48:37Z</dcterms:modified>
</cp:coreProperties>
</file>