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94" r:id="rId3"/>
    <p:sldId id="279" r:id="rId4"/>
    <p:sldId id="286" r:id="rId5"/>
    <p:sldId id="278" r:id="rId6"/>
    <p:sldId id="291" r:id="rId7"/>
    <p:sldId id="293" r:id="rId8"/>
    <p:sldId id="273" r:id="rId9"/>
    <p:sldId id="292" r:id="rId10"/>
    <p:sldId id="268" r:id="rId11"/>
    <p:sldId id="288" r:id="rId12"/>
    <p:sldId id="269" r:id="rId13"/>
    <p:sldId id="267" r:id="rId14"/>
    <p:sldId id="285" r:id="rId15"/>
    <p:sldId id="289" r:id="rId16"/>
    <p:sldId id="295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0FF"/>
    <a:srgbClr val="4472C4"/>
    <a:srgbClr val="6EDDE6"/>
    <a:srgbClr val="DEEBF7"/>
    <a:srgbClr val="ACDFE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25"/>
    <p:restoredTop sz="96327"/>
  </p:normalViewPr>
  <p:slideViewPr>
    <p:cSldViewPr snapToGrid="0">
      <p:cViewPr varScale="1">
        <p:scale>
          <a:sx n="224" d="100"/>
          <a:sy n="224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10 Nov 2023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51D8515-0817-5B12-08A1-5E29BD50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99" y="1267491"/>
            <a:ext cx="856516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Kinematic modeling of GPS velocities</a:t>
            </a:r>
            <a:endParaRPr lang="en-US" dirty="0">
              <a:solidFill>
                <a:srgbClr val="00067B"/>
              </a:solidFill>
            </a:endParaRP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Kinematic strain modeling</a:t>
            </a:r>
            <a:r>
              <a:rPr lang="en-US" dirty="0">
                <a:solidFill>
                  <a:srgbClr val="00067B"/>
                </a:solidFill>
              </a:rPr>
              <a:t> assumes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two-dimensional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strain compatibility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(i.e., strain behaves like 2D flow):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</a:t>
            </a:r>
            <a:r>
              <a:rPr lang="en-US" dirty="0">
                <a:solidFill>
                  <a:srgbClr val="00067B"/>
                </a:solidFill>
              </a:rPr>
              <a:t> Interpolates velocity between measurements to calculate</a:t>
            </a:r>
          </a:p>
          <a:p>
            <a:r>
              <a:rPr lang="en-US" dirty="0">
                <a:solidFill>
                  <a:srgbClr val="00067B"/>
                </a:solidFill>
              </a:rPr>
              <a:t>        a strain field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</a:t>
            </a:r>
            <a:r>
              <a:rPr lang="en-US" dirty="0">
                <a:solidFill>
                  <a:srgbClr val="00067B"/>
                </a:solidFill>
              </a:rPr>
              <a:t> Assumes however that all strain is horizontal strain…</a:t>
            </a:r>
          </a:p>
          <a:p>
            <a:r>
              <a:rPr lang="en-US" dirty="0">
                <a:solidFill>
                  <a:srgbClr val="00067B"/>
                </a:solidFill>
              </a:rPr>
              <a:t>       so when velocity is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divergent</a:t>
            </a:r>
            <a:r>
              <a:rPr lang="en-US" dirty="0">
                <a:solidFill>
                  <a:srgbClr val="00067B"/>
                </a:solidFill>
              </a:rPr>
              <a:t>, imposes unrealistic</a:t>
            </a:r>
          </a:p>
          <a:p>
            <a:r>
              <a:rPr lang="en-US" dirty="0">
                <a:solidFill>
                  <a:srgbClr val="00067B"/>
                </a:solidFill>
              </a:rPr>
              <a:t>       assumptions (that require a balancing </a:t>
            </a:r>
            <a:r>
              <a:rPr lang="ja-JP" altLang="en-US" dirty="0">
                <a:solidFill>
                  <a:srgbClr val="00067B"/>
                </a:solidFill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source</a:t>
            </a:r>
            <a:r>
              <a:rPr lang="ja-JP" altLang="en-US" dirty="0">
                <a:solidFill>
                  <a:srgbClr val="00067B"/>
                </a:solidFill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or</a:t>
            </a:r>
          </a:p>
          <a:p>
            <a:r>
              <a:rPr lang="en-US" dirty="0">
                <a:solidFill>
                  <a:srgbClr val="00067B"/>
                </a:solidFill>
              </a:rPr>
              <a:t>       </a:t>
            </a:r>
            <a:r>
              <a:rPr lang="ja-JP" altLang="en-US" dirty="0">
                <a:solidFill>
                  <a:srgbClr val="00067B"/>
                </a:solidFill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sink</a:t>
            </a:r>
            <a:r>
              <a:rPr lang="ja-JP" altLang="en-US" dirty="0">
                <a:solidFill>
                  <a:srgbClr val="00067B"/>
                </a:solidFill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of strain somewhere nearby).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</a:t>
            </a:r>
            <a:r>
              <a:rPr lang="en-US" dirty="0">
                <a:solidFill>
                  <a:srgbClr val="00067B"/>
                </a:solidFill>
              </a:rPr>
              <a:t> Will reflect surface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horizontal velocity </a:t>
            </a:r>
            <a:r>
              <a:rPr lang="en-US" dirty="0">
                <a:solidFill>
                  <a:srgbClr val="00067B"/>
                </a:solidFill>
              </a:rPr>
              <a:t>but may not</a:t>
            </a:r>
          </a:p>
          <a:p>
            <a:r>
              <a:rPr lang="en-US" dirty="0">
                <a:solidFill>
                  <a:srgbClr val="00067B"/>
                </a:solidFill>
              </a:rPr>
              <a:t>       represent actual surface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strain</a:t>
            </a:r>
            <a:r>
              <a:rPr lang="en-US" dirty="0">
                <a:solidFill>
                  <a:srgbClr val="00067B"/>
                </a:solidFill>
              </a:rPr>
              <a:t>…</a:t>
            </a:r>
            <a:endParaRPr lang="en-US" b="1" i="1" dirty="0">
              <a:solidFill>
                <a:srgbClr val="00067B"/>
              </a:solidFill>
              <a:latin typeface="Symbol" charset="0"/>
              <a:sym typeface="Symbo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CF1440-7AFF-6AA0-1F4E-682A909C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24" y="2499391"/>
            <a:ext cx="30480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79C77-F0F3-4745-9CFD-819D45B0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6999"/>
            <a:ext cx="9144000" cy="5504749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06C8A412-570B-8C46-9AF6-811AC88EBF21}"/>
              </a:ext>
            </a:extLst>
          </p:cNvPr>
          <p:cNvSpPr txBox="1"/>
          <p:nvPr/>
        </p:nvSpPr>
        <p:spPr>
          <a:xfrm>
            <a:off x="1895171" y="5820004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 </a:t>
            </a:r>
            <a:r>
              <a:rPr lang="en-US" dirty="0" err="1">
                <a:solidFill>
                  <a:srgbClr val="00067B"/>
                </a:solidFill>
              </a:rPr>
              <a:t>Molchan</a:t>
            </a:r>
            <a:r>
              <a:rPr lang="en-US" dirty="0">
                <a:solidFill>
                  <a:srgbClr val="00067B"/>
                </a:solidFill>
              </a:rPr>
              <a:t> skill scores for shear versus dilatation (normal)</a:t>
            </a:r>
          </a:p>
          <a:p>
            <a:r>
              <a:rPr lang="en-US" dirty="0">
                <a:solidFill>
                  <a:srgbClr val="00067B"/>
                </a:solidFill>
              </a:rPr>
              <a:t>strain rates might have been more similar 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were used!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4C27616-4CDB-B24A-ACEF-5AAE17C7F0C0}"/>
              </a:ext>
            </a:extLst>
          </p:cNvPr>
          <p:cNvSpPr txBox="1"/>
          <p:nvPr/>
        </p:nvSpPr>
        <p:spPr>
          <a:xfrm>
            <a:off x="7930819" y="598662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7F818D2-6338-3846-8A69-3F49AE4E707E}"/>
              </a:ext>
            </a:extLst>
          </p:cNvPr>
          <p:cNvSpPr txBox="1"/>
          <p:nvPr/>
        </p:nvSpPr>
        <p:spPr>
          <a:xfrm>
            <a:off x="2660984" y="336492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Becker et al., Nature 2015</a:t>
            </a:r>
          </a:p>
        </p:txBody>
      </p:sp>
    </p:spTree>
    <p:extLst>
      <p:ext uri="{BB962C8B-B14F-4D97-AF65-F5344CB8AC3E}">
        <p14:creationId xmlns:p14="http://schemas.microsoft.com/office/powerpoint/2010/main" val="410119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D7C2AE5-BD02-3AA6-4B2D-7249B8AC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643" y="367595"/>
            <a:ext cx="6342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Modeling GPS Velocities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3EBB058-77E8-7A1C-E73D-70D73048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169" y="1042761"/>
            <a:ext cx="831830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An approach discussed earlier</a:t>
            </a:r>
            <a:r>
              <a:rPr lang="en-US" sz="1800" i="1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Block Modeling</a:t>
            </a:r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   Assumes rigid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blocks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(or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plates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) move independently</a:t>
            </a:r>
          </a:p>
          <a:p>
            <a:r>
              <a:rPr lang="en-US" dirty="0">
                <a:solidFill>
                  <a:srgbClr val="00067B"/>
                </a:solidFill>
              </a:rPr>
              <a:t>   relative to one another across the Earth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surface.</a:t>
            </a:r>
          </a:p>
          <a:p>
            <a:r>
              <a:rPr lang="en-US" dirty="0">
                <a:solidFill>
                  <a:srgbClr val="00067B"/>
                </a:solidFill>
              </a:rPr>
              <a:t>   GPS reference frame plate models are an example</a:t>
            </a:r>
          </a:p>
          <a:p>
            <a:r>
              <a:rPr lang="en-US" dirty="0">
                <a:solidFill>
                  <a:srgbClr val="00067B"/>
                </a:solidFill>
              </a:rPr>
              <a:t>   application of this.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Each block will have an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Euler Pole</a:t>
            </a:r>
            <a:r>
              <a:rPr lang="en-US" dirty="0">
                <a:solidFill>
                  <a:srgbClr val="00067B"/>
                </a:solidFill>
              </a:rPr>
              <a:t>: For the </a:t>
            </a:r>
            <a:r>
              <a:rPr lang="en-US" i="1" dirty="0" err="1">
                <a:solidFill>
                  <a:srgbClr val="00067B"/>
                </a:solidFill>
                <a:latin typeface="Times New Roman" charset="0"/>
              </a:rPr>
              <a:t>p</a:t>
            </a:r>
            <a:r>
              <a:rPr lang="en-US" dirty="0" err="1">
                <a:solidFill>
                  <a:srgbClr val="00067B"/>
                </a:solidFill>
              </a:rPr>
              <a:t>’th</a:t>
            </a:r>
            <a:r>
              <a:rPr lang="en-US" dirty="0">
                <a:solidFill>
                  <a:srgbClr val="00067B"/>
                </a:solidFill>
              </a:rPr>
              <a:t> block,</a:t>
            </a:r>
          </a:p>
          <a:p>
            <a:pPr>
              <a:buFontTx/>
              <a:buChar char="•"/>
            </a:pPr>
            <a:endParaRPr lang="en-US" dirty="0">
              <a:solidFill>
                <a:srgbClr val="00067B"/>
              </a:solidFill>
            </a:endParaRPr>
          </a:p>
          <a:p>
            <a:pPr>
              <a:buFontTx/>
              <a:buChar char="•"/>
            </a:pP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means the block rotates at angular velocity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around the </a:t>
            </a:r>
          </a:p>
          <a:p>
            <a:r>
              <a:rPr lang="en-US" dirty="0">
                <a:solidFill>
                  <a:srgbClr val="00067B"/>
                </a:solidFill>
              </a:rPr>
              <a:t>   pole at latitude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dirty="0">
                <a:solidFill>
                  <a:srgbClr val="00067B"/>
                </a:solidFill>
              </a:rPr>
              <a:t>, longitude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dirty="0">
                <a:solidFill>
                  <a:srgbClr val="00067B"/>
                </a:solidFill>
              </a:rPr>
              <a:t>. Then the velocity at any</a:t>
            </a:r>
          </a:p>
          <a:p>
            <a:r>
              <a:rPr lang="en-US" dirty="0">
                <a:solidFill>
                  <a:srgbClr val="00067B"/>
                </a:solidFill>
              </a:rPr>
              <a:t>   point </a:t>
            </a:r>
            <a:r>
              <a:rPr lang="en-US" dirty="0"/>
              <a:t>               </a:t>
            </a:r>
            <a:r>
              <a:rPr lang="en-US" dirty="0">
                <a:solidFill>
                  <a:srgbClr val="00067B"/>
                </a:solidFill>
              </a:rPr>
              <a:t>on the block is given by: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Assumes? How small a </a:t>
            </a:r>
            <a:r>
              <a:rPr lang="ja-JP" altLang="en-US" dirty="0">
                <a:solidFill>
                  <a:srgbClr val="00067B"/>
                </a:solidFill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plate</a:t>
            </a:r>
            <a:r>
              <a:rPr lang="ja-JP" altLang="en-US" dirty="0">
                <a:solidFill>
                  <a:srgbClr val="00067B"/>
                </a:solidFill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can we reasonably expect?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12471B-BDA9-97BC-2C44-F89ECFE6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06" y="3246414"/>
            <a:ext cx="2819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CAB31E-D93A-8C37-7B03-EEF9CD7E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31" y="4732314"/>
            <a:ext cx="1143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E0BE1-F501-46ED-CB40-8ABC52F5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06" y="5264127"/>
            <a:ext cx="21336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0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75252-3F0B-D4D9-CE2C-EEE887A8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57" y="817989"/>
            <a:ext cx="8816975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53595CD-A401-2A91-10D6-6BDB056A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420" y="208389"/>
            <a:ext cx="74789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Example</a:t>
            </a:r>
            <a:r>
              <a:rPr lang="en-US" dirty="0">
                <a:solidFill>
                  <a:srgbClr val="00067B"/>
                </a:solidFill>
              </a:rPr>
              <a:t>: </a:t>
            </a:r>
            <a:r>
              <a:rPr lang="en-US" i="1" dirty="0">
                <a:solidFill>
                  <a:srgbClr val="00067B"/>
                </a:solidFill>
              </a:rPr>
              <a:t>Peter Bird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(</a:t>
            </a:r>
            <a:r>
              <a:rPr lang="en-US" i="1" dirty="0">
                <a:solidFill>
                  <a:srgbClr val="00067B"/>
                </a:solidFill>
              </a:rPr>
              <a:t>G</a:t>
            </a:r>
            <a:r>
              <a:rPr lang="en-US" i="1" baseline="30000" dirty="0">
                <a:solidFill>
                  <a:srgbClr val="00067B"/>
                </a:solidFill>
              </a:rPr>
              <a:t>3</a:t>
            </a:r>
            <a:r>
              <a:rPr lang="en-US" dirty="0">
                <a:solidFill>
                  <a:srgbClr val="00067B"/>
                </a:solidFill>
              </a:rPr>
              <a:t>, 2002) digital plate model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D2C3141-6FF8-EF9C-3109-6F3CDE83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645" y="5818614"/>
            <a:ext cx="89627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increases the number of tectonic plates from 14 (ca. NUVEL-1A)</a:t>
            </a:r>
          </a:p>
          <a:p>
            <a:r>
              <a:rPr lang="en-US" dirty="0">
                <a:solidFill>
                  <a:srgbClr val="00067B"/>
                </a:solidFill>
              </a:rPr>
              <a:t>to 52…</a:t>
            </a:r>
          </a:p>
        </p:txBody>
      </p:sp>
    </p:spTree>
    <p:extLst>
      <p:ext uri="{BB962C8B-B14F-4D97-AF65-F5344CB8AC3E}">
        <p14:creationId xmlns:p14="http://schemas.microsoft.com/office/powerpoint/2010/main" val="305080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D81F8-B51C-C537-BF18-DC825917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68" y="128588"/>
            <a:ext cx="8780463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6086B6A2-7627-499E-F502-DE7C1B3EE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606" y="6272213"/>
            <a:ext cx="807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… And further suggests a fractal (power law) distribution…</a:t>
            </a:r>
          </a:p>
        </p:txBody>
      </p:sp>
    </p:spTree>
    <p:extLst>
      <p:ext uri="{BB962C8B-B14F-4D97-AF65-F5344CB8AC3E}">
        <p14:creationId xmlns:p14="http://schemas.microsoft.com/office/powerpoint/2010/main" val="15467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E7BA30A-B569-6641-82BF-DC5450F64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264" y="385118"/>
            <a:ext cx="6342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Modeling GPS Velocities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DD71FF7-06E0-D347-B686-BC623A0CD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790" y="1020832"/>
            <a:ext cx="87607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Another Approach</a:t>
            </a:r>
            <a:r>
              <a:rPr lang="en-US" dirty="0">
                <a:solidFill>
                  <a:srgbClr val="00067B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Thin elastic plate</a:t>
            </a:r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   Assumes an elastic plate overlying inviscid asthenosphere;</a:t>
            </a:r>
          </a:p>
          <a:p>
            <a:r>
              <a:rPr lang="en-US" dirty="0">
                <a:solidFill>
                  <a:srgbClr val="00067B"/>
                </a:solidFill>
              </a:rPr>
              <a:t>   inverts velocities for variable velocity boundary conditions</a:t>
            </a:r>
          </a:p>
          <a:p>
            <a:r>
              <a:rPr lang="en-US" dirty="0">
                <a:solidFill>
                  <a:srgbClr val="00067B"/>
                </a:solidFill>
              </a:rPr>
              <a:t>   and elastic properties of the plate (e.g., </a:t>
            </a:r>
            <a:r>
              <a:rPr lang="en-US" i="1" dirty="0">
                <a:solidFill>
                  <a:srgbClr val="00067B"/>
                </a:solidFill>
              </a:rPr>
              <a:t>Chery et al</a:t>
            </a:r>
            <a:r>
              <a:rPr lang="en-US" dirty="0">
                <a:solidFill>
                  <a:srgbClr val="00067B"/>
                </a:solidFill>
              </a:rPr>
              <a:t>. GJI</a:t>
            </a:r>
          </a:p>
          <a:p>
            <a:r>
              <a:rPr lang="en-US" dirty="0">
                <a:solidFill>
                  <a:srgbClr val="00067B"/>
                </a:solidFill>
              </a:rPr>
              <a:t>   2011; </a:t>
            </a:r>
            <a:r>
              <a:rPr lang="en-US" i="1" dirty="0" err="1">
                <a:solidFill>
                  <a:srgbClr val="00067B"/>
                </a:solidFill>
              </a:rPr>
              <a:t>Furst</a:t>
            </a:r>
            <a:r>
              <a:rPr lang="en-US" i="1" dirty="0">
                <a:solidFill>
                  <a:srgbClr val="00067B"/>
                </a:solidFill>
              </a:rPr>
              <a:t> et al.</a:t>
            </a:r>
            <a:r>
              <a:rPr lang="en-US" dirty="0">
                <a:solidFill>
                  <a:srgbClr val="00067B"/>
                </a:solidFill>
              </a:rPr>
              <a:t> Tectonophysics 2018).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8311A-DE38-6E4A-B0CD-3D7C681E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77" y="3167635"/>
            <a:ext cx="3184422" cy="2867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A2552-1EEF-8647-8C61-DAA384FC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750" y="3167634"/>
            <a:ext cx="5860678" cy="2889640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D1D2888B-7FEA-9E4E-A373-DF8748409CB1}"/>
              </a:ext>
            </a:extLst>
          </p:cNvPr>
          <p:cNvSpPr txBox="1"/>
          <p:nvPr/>
        </p:nvSpPr>
        <p:spPr>
          <a:xfrm>
            <a:off x="4601615" y="6011217"/>
            <a:ext cx="3154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Chery et al., GJI 2011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C05F4-1B55-0258-28F7-749CCAD39322}"/>
              </a:ext>
            </a:extLst>
          </p:cNvPr>
          <p:cNvSpPr txBox="1"/>
          <p:nvPr/>
        </p:nvSpPr>
        <p:spPr>
          <a:xfrm>
            <a:off x="5267807" y="3059668"/>
            <a:ext cx="192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Young’s modulus</a:t>
            </a:r>
          </a:p>
        </p:txBody>
      </p:sp>
    </p:spTree>
    <p:extLst>
      <p:ext uri="{BB962C8B-B14F-4D97-AF65-F5344CB8AC3E}">
        <p14:creationId xmlns:p14="http://schemas.microsoft.com/office/powerpoint/2010/main" val="345849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F60CF774-5B52-15D7-ADAC-0E464277A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76200"/>
            <a:ext cx="43815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F552F-2D31-D8EE-13BC-1973949DE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76201"/>
            <a:ext cx="4000868" cy="4271512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48FBB11-82C9-8F7E-BD91-C8B2B28CB063}"/>
              </a:ext>
            </a:extLst>
          </p:cNvPr>
          <p:cNvSpPr txBox="1"/>
          <p:nvPr/>
        </p:nvSpPr>
        <p:spPr>
          <a:xfrm>
            <a:off x="1675098" y="4343400"/>
            <a:ext cx="427352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Young’s modulus </a:t>
            </a:r>
            <a:r>
              <a:rPr lang="en-US" i="1" dirty="0">
                <a:latin typeface="Times New Roman"/>
                <a:cs typeface="Times New Roman"/>
              </a:rPr>
              <a:t>E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relates to</a:t>
            </a:r>
          </a:p>
          <a:p>
            <a:r>
              <a:rPr lang="en-US" dirty="0">
                <a:solidFill>
                  <a:srgbClr val="00067B"/>
                </a:solidFill>
              </a:rPr>
              <a:t>seismic velocity as:</a:t>
            </a:r>
          </a:p>
          <a:p>
            <a:endParaRPr lang="en-US" sz="3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For these numbers implies</a:t>
            </a:r>
          </a:p>
          <a:p>
            <a:r>
              <a:rPr lang="en-US" dirty="0">
                <a:latin typeface="Times New Roman"/>
                <a:cs typeface="Times New Roman"/>
              </a:rPr>
              <a:t>E = 7.98x10</a:t>
            </a:r>
            <a:r>
              <a:rPr lang="en-US" baseline="30000" dirty="0">
                <a:latin typeface="Times New Roman"/>
                <a:cs typeface="Times New Roman"/>
              </a:rPr>
              <a:t>10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latin typeface="Times New Roman"/>
                <a:cs typeface="Times New Roman"/>
              </a:rPr>
              <a:t> 1.18x10</a:t>
            </a:r>
            <a:r>
              <a:rPr lang="en-US" baseline="30000" dirty="0">
                <a:latin typeface="Times New Roman"/>
                <a:cs typeface="Times New Roman"/>
              </a:rPr>
              <a:t>11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Pa,</a:t>
            </a:r>
          </a:p>
          <a:p>
            <a:r>
              <a:rPr lang="en-US" dirty="0">
                <a:solidFill>
                  <a:srgbClr val="00067B"/>
                </a:solidFill>
              </a:rPr>
              <a:t>or max a factor of 1.5 change!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B7584-3D61-8CA4-00EA-66080988AF1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33700" y="5120640"/>
            <a:ext cx="1295400" cy="518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32849-C1B0-21AD-F54F-934752D59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00" y="4191000"/>
            <a:ext cx="4406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5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390B3973-9F84-5BE6-6F7B-E09BD6D8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938" y="274290"/>
            <a:ext cx="8222123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So now we’ve looked at:</a:t>
            </a:r>
            <a:endParaRPr lang="en-US" sz="12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•</a:t>
            </a:r>
            <a:r>
              <a:rPr lang="en-US" i="1" dirty="0">
                <a:solidFill>
                  <a:srgbClr val="00067B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Kinematic velocity modeling</a:t>
            </a:r>
            <a:r>
              <a:rPr lang="mr-IN" dirty="0">
                <a:solidFill>
                  <a:srgbClr val="00067B"/>
                </a:solidFill>
                <a:latin typeface="Arial"/>
                <a:cs typeface="Arial"/>
              </a:rPr>
              <a:t>…</a:t>
            </a:r>
            <a:endParaRPr lang="en-US" dirty="0">
              <a:solidFill>
                <a:srgbClr val="00067B"/>
              </a:solidFill>
              <a:latin typeface="Arial"/>
              <a:cs typeface="Arial"/>
            </a:endParaRP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(often modeled as a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thin viscous sheet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067B"/>
                </a:solidFill>
              </a:rPr>
              <a:t>...</a:t>
            </a:r>
            <a:endParaRPr lang="en-US" sz="2000" dirty="0">
              <a:solidFill>
                <a:srgbClr val="00067B"/>
              </a:solidFill>
            </a:endParaRP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Block Modeling </a:t>
            </a:r>
            <a:r>
              <a:rPr lang="en-US" dirty="0">
                <a:solidFill>
                  <a:srgbClr val="00067B"/>
                </a:solidFill>
              </a:rPr>
              <a:t>...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Thin elastic plate</a:t>
            </a:r>
            <a:r>
              <a:rPr lang="en-US" dirty="0">
                <a:solidFill>
                  <a:srgbClr val="00067B"/>
                </a:solidFill>
              </a:rPr>
              <a:t>...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sz="3200" i="1" dirty="0">
                <a:solidFill>
                  <a:srgbClr val="00067B"/>
                </a:solidFill>
                <a:latin typeface="Arial Black" charset="0"/>
              </a:rPr>
              <a:t>Thought Exercise:</a:t>
            </a:r>
          </a:p>
          <a:p>
            <a:endParaRPr lang="en-US" sz="6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What is the single most significant difference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in assumptions inherent in the various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velocity modeling approaches that we have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discussed thus far?</a:t>
            </a:r>
          </a:p>
          <a:p>
            <a:endParaRPr lang="en-US" sz="12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And if all of these various modeling approaches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can be used to model horizontal velocities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~equally well, does that assumption really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matter?</a:t>
            </a:r>
            <a:endParaRPr lang="en-US" sz="3200" i="1" dirty="0">
              <a:solidFill>
                <a:srgbClr val="00067B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6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53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8C5EA02-A595-4475-B21E-99ED9539B247}"/>
              </a:ext>
            </a:extLst>
          </p:cNvPr>
          <p:cNvSpPr txBox="1"/>
          <p:nvPr/>
        </p:nvSpPr>
        <p:spPr>
          <a:xfrm>
            <a:off x="2239624" y="2459504"/>
            <a:ext cx="77127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333399"/>
                </a:solidFill>
                <a:latin typeface="Arial Black"/>
                <a:cs typeface="Arial Black"/>
              </a:rPr>
              <a:t>Read for Monday, Nov 13:</a:t>
            </a:r>
          </a:p>
          <a:p>
            <a:r>
              <a:rPr lang="en-US" dirty="0"/>
              <a:t>Bato et al. (2021) The 2020 eruption and large lateral</a:t>
            </a:r>
          </a:p>
          <a:p>
            <a:r>
              <a:rPr lang="en-US" dirty="0"/>
              <a:t>dike emplacement at Taal volcano, Philippines: Insights</a:t>
            </a:r>
          </a:p>
          <a:p>
            <a:r>
              <a:rPr lang="en-US" dirty="0"/>
              <a:t>from satellite radar data, </a:t>
            </a:r>
            <a:r>
              <a:rPr lang="en-US" dirty="0" err="1"/>
              <a:t>Geophys</a:t>
            </a:r>
            <a:r>
              <a:rPr lang="en-US" dirty="0"/>
              <a:t>. Res. Lett., 48(7),</a:t>
            </a:r>
          </a:p>
          <a:p>
            <a:r>
              <a:rPr lang="en-US" dirty="0"/>
              <a:t>#e2021GL092803</a:t>
            </a:r>
          </a:p>
        </p:txBody>
      </p:sp>
    </p:spTree>
    <p:extLst>
      <p:ext uri="{BB962C8B-B14F-4D97-AF65-F5344CB8AC3E}">
        <p14:creationId xmlns:p14="http://schemas.microsoft.com/office/powerpoint/2010/main" val="247625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gi_sill">
            <a:extLst>
              <a:ext uri="{FF2B5EF4-FFF2-40B4-BE49-F238E27FC236}">
                <a16:creationId xmlns:a16="http://schemas.microsoft.com/office/drawing/2014/main" id="{90D9AC43-E5B7-A1D8-9841-53758928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65" y="114211"/>
            <a:ext cx="73167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90B2496E-D014-5E35-AE3F-FE01F6F26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2" y="5572036"/>
            <a:ext cx="82974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If one infers strain from </a:t>
            </a:r>
            <a:r>
              <a:rPr lang="en-US" i="1" dirty="0">
                <a:solidFill>
                  <a:srgbClr val="00067B"/>
                </a:solidFill>
              </a:rPr>
              <a:t>only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</a:rPr>
              <a:t>horizontal velocity</a:t>
            </a:r>
            <a:r>
              <a:rPr lang="en-US" dirty="0">
                <a:solidFill>
                  <a:srgbClr val="00067B"/>
                </a:solidFill>
              </a:rPr>
              <a:t>, would infer</a:t>
            </a:r>
          </a:p>
          <a:p>
            <a:r>
              <a:rPr lang="en-US" dirty="0">
                <a:solidFill>
                  <a:srgbClr val="00067B"/>
                </a:solidFill>
              </a:rPr>
              <a:t>contraction to balance extension… But in reality the surface</a:t>
            </a:r>
          </a:p>
          <a:p>
            <a:r>
              <a:rPr lang="en-US" dirty="0">
                <a:solidFill>
                  <a:srgbClr val="00067B"/>
                </a:solidFill>
              </a:rPr>
              <a:t>strain is all extensional.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Difference is the vertical!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B0B3557-DDCE-276B-5574-4675A5F1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90" y="85636"/>
            <a:ext cx="5937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Model displacements from an intruded sill: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E688A-001D-39B5-2560-134E5843B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540" y="520611"/>
            <a:ext cx="1990725" cy="1889125"/>
          </a:xfrm>
          <a:prstGeom prst="rect">
            <a:avLst/>
          </a:prstGeom>
          <a:solidFill>
            <a:srgbClr val="FF3300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i="1"/>
              <a:t>extension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56E64-8400-0F22-5D8F-7E5CBA4D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65" y="511086"/>
            <a:ext cx="1838325" cy="1898650"/>
          </a:xfrm>
          <a:prstGeom prst="rect">
            <a:avLst/>
          </a:prstGeom>
          <a:solidFill>
            <a:srgbClr val="0003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i="1"/>
              <a:t>contraction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B50D41-E160-1FBB-4B0A-5F4C5372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628" y="531724"/>
            <a:ext cx="1838325" cy="1898650"/>
          </a:xfrm>
          <a:prstGeom prst="rect">
            <a:avLst/>
          </a:prstGeom>
          <a:solidFill>
            <a:srgbClr val="0003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i="1"/>
              <a:t>contraction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A14F3-57A7-1F34-3A30-71DA1383C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628" y="3101886"/>
            <a:ext cx="5659437" cy="1879600"/>
          </a:xfrm>
          <a:prstGeom prst="rect">
            <a:avLst/>
          </a:prstGeom>
          <a:solidFill>
            <a:srgbClr val="FF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i="1"/>
              <a:t>extension</a:t>
            </a:r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E695086-0FCA-F744-A3A6-AC1BA74F6B82}"/>
              </a:ext>
            </a:extLst>
          </p:cNvPr>
          <p:cNvSpPr txBox="1"/>
          <p:nvPr/>
        </p:nvSpPr>
        <p:spPr>
          <a:xfrm>
            <a:off x="8326358" y="853497"/>
            <a:ext cx="2273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(Strain inferred</a:t>
            </a:r>
          </a:p>
          <a:p>
            <a:r>
              <a:rPr lang="en-US" dirty="0">
                <a:solidFill>
                  <a:srgbClr val="00067B"/>
                </a:solidFill>
              </a:rPr>
              <a:t>from horizontal</a:t>
            </a:r>
          </a:p>
          <a:p>
            <a:r>
              <a:rPr lang="en-US" dirty="0">
                <a:solidFill>
                  <a:srgbClr val="00067B"/>
                </a:solidFill>
              </a:rPr>
              <a:t>velocity only…)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079BE89-3C87-8E47-AA4C-5918E1ED0A11}"/>
              </a:ext>
            </a:extLst>
          </p:cNvPr>
          <p:cNvSpPr txBox="1"/>
          <p:nvPr/>
        </p:nvSpPr>
        <p:spPr>
          <a:xfrm>
            <a:off x="8326358" y="3442400"/>
            <a:ext cx="2273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(Surface strain</a:t>
            </a:r>
          </a:p>
          <a:p>
            <a:r>
              <a:rPr lang="en-US" dirty="0">
                <a:solidFill>
                  <a:srgbClr val="00067B"/>
                </a:solidFill>
              </a:rPr>
              <a:t>from a Mogi</a:t>
            </a:r>
          </a:p>
          <a:p>
            <a:r>
              <a:rPr lang="en-US" dirty="0">
                <a:solidFill>
                  <a:srgbClr val="00067B"/>
                </a:solidFill>
              </a:rPr>
              <a:t>model…)</a:t>
            </a:r>
          </a:p>
        </p:txBody>
      </p:sp>
    </p:spTree>
    <p:extLst>
      <p:ext uri="{BB962C8B-B14F-4D97-AF65-F5344CB8AC3E}">
        <p14:creationId xmlns:p14="http://schemas.microsoft.com/office/powerpoint/2010/main" val="239085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E9321-ABB1-E64B-9D63-70D7CA59DD78}"/>
              </a:ext>
            </a:extLst>
          </p:cNvPr>
          <p:cNvSpPr/>
          <p:nvPr/>
        </p:nvSpPr>
        <p:spPr bwMode="auto">
          <a:xfrm>
            <a:off x="7281561" y="873576"/>
            <a:ext cx="3163483" cy="1323325"/>
          </a:xfrm>
          <a:prstGeom prst="rect">
            <a:avLst/>
          </a:prstGeom>
          <a:solidFill>
            <a:srgbClr val="E8C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A0E16-FDEE-F649-917C-16471F0FC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55" y="98206"/>
            <a:ext cx="5515978" cy="5331085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3AC2D7A0-8733-F74D-A092-FDDD7A55C9AC}"/>
              </a:ext>
            </a:extLst>
          </p:cNvPr>
          <p:cNvSpPr txBox="1"/>
          <p:nvPr/>
        </p:nvSpPr>
        <p:spPr>
          <a:xfrm>
            <a:off x="1822483" y="5559466"/>
            <a:ext cx="8351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</a:t>
            </a:r>
            <a:r>
              <a:rPr lang="en-US" dirty="0">
                <a:solidFill>
                  <a:srgbClr val="00067B"/>
                </a:solidFill>
              </a:rPr>
              <a:t>, of course inflation does not occur in isolation… Melt</a:t>
            </a:r>
          </a:p>
          <a:p>
            <a:r>
              <a:rPr lang="en-US" dirty="0">
                <a:solidFill>
                  <a:srgbClr val="00067B"/>
                </a:solidFill>
              </a:rPr>
              <a:t>comes from somewhere! However superposed deep-seated</a:t>
            </a:r>
          </a:p>
          <a:p>
            <a:r>
              <a:rPr lang="en-US" dirty="0">
                <a:solidFill>
                  <a:srgbClr val="00067B"/>
                </a:solidFill>
              </a:rPr>
              <a:t>deflation will be broadly distributed instead of localized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6B8AC1-2538-F742-AC8B-4F26AD1B247B}"/>
              </a:ext>
            </a:extLst>
          </p:cNvPr>
          <p:cNvSpPr/>
          <p:nvPr/>
        </p:nvSpPr>
        <p:spPr bwMode="auto">
          <a:xfrm>
            <a:off x="8661680" y="1265462"/>
            <a:ext cx="403245" cy="3010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406C2C4-9D65-5A4A-BFAA-7DEA8DE5175E}"/>
              </a:ext>
            </a:extLst>
          </p:cNvPr>
          <p:cNvSpPr txBox="1"/>
          <p:nvPr/>
        </p:nvSpPr>
        <p:spPr>
          <a:xfrm>
            <a:off x="7236598" y="1867490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i="1" dirty="0"/>
              <a:t>Crust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8D0ED-D798-0D4A-8B15-EAB1F58B4AE6}"/>
              </a:ext>
            </a:extLst>
          </p:cNvPr>
          <p:cNvSpPr/>
          <p:nvPr/>
        </p:nvSpPr>
        <p:spPr bwMode="auto">
          <a:xfrm>
            <a:off x="7281561" y="2195953"/>
            <a:ext cx="3163483" cy="2085325"/>
          </a:xfrm>
          <a:prstGeom prst="rect">
            <a:avLst/>
          </a:prstGeom>
          <a:solidFill>
            <a:srgbClr val="89E2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E05CF7F-F9F2-0444-8468-A87DAAA38D0A}"/>
              </a:ext>
            </a:extLst>
          </p:cNvPr>
          <p:cNvSpPr txBox="1"/>
          <p:nvPr/>
        </p:nvSpPr>
        <p:spPr>
          <a:xfrm>
            <a:off x="7235651" y="219027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i="1" dirty="0"/>
              <a:t>Mantle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563E0F-3CFE-A243-820B-257E25BB41DC}"/>
              </a:ext>
            </a:extLst>
          </p:cNvPr>
          <p:cNvSpPr/>
          <p:nvPr/>
        </p:nvSpPr>
        <p:spPr bwMode="auto">
          <a:xfrm>
            <a:off x="7352555" y="2673032"/>
            <a:ext cx="3021494" cy="1883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2D74B-4976-D044-9AE9-2CE8BEC51BDC}"/>
              </a:ext>
            </a:extLst>
          </p:cNvPr>
          <p:cNvSpPr/>
          <p:nvPr/>
        </p:nvSpPr>
        <p:spPr bwMode="auto">
          <a:xfrm>
            <a:off x="8823546" y="1543756"/>
            <a:ext cx="79513" cy="116997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F6D15F-BE70-B543-927D-5E4FA81F1D74}"/>
              </a:ext>
            </a:extLst>
          </p:cNvPr>
          <p:cNvCxnSpPr>
            <a:cxnSpLocks/>
          </p:cNvCxnSpPr>
          <p:nvPr/>
        </p:nvCxnSpPr>
        <p:spPr bwMode="auto">
          <a:xfrm flipV="1">
            <a:off x="7505904" y="2770531"/>
            <a:ext cx="1298239" cy="2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474128-87C7-3440-BC9C-36C68FA71A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02109" y="2769584"/>
            <a:ext cx="1298239" cy="2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8D387D-2EB9-B046-9967-AAE0306FF56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60936" y="1645986"/>
            <a:ext cx="2367" cy="1033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4EFE2-75A9-DE46-AC95-494D7AD44A92}"/>
              </a:ext>
            </a:extLst>
          </p:cNvPr>
          <p:cNvCxnSpPr>
            <a:cxnSpLocks/>
          </p:cNvCxnSpPr>
          <p:nvPr/>
        </p:nvCxnSpPr>
        <p:spPr bwMode="auto">
          <a:xfrm>
            <a:off x="8895013" y="1441527"/>
            <a:ext cx="79513" cy="90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CE714C-28E3-FA4F-8375-231E9E03F8CC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2079" y="1434901"/>
            <a:ext cx="79513" cy="90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ADA7DE-899F-A94E-AE1D-89D7FA17309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52079" y="1298593"/>
            <a:ext cx="79513" cy="90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3965C3-20BB-A248-A9CF-E50B2D492D31}"/>
              </a:ext>
            </a:extLst>
          </p:cNvPr>
          <p:cNvCxnSpPr>
            <a:cxnSpLocks/>
          </p:cNvCxnSpPr>
          <p:nvPr/>
        </p:nvCxnSpPr>
        <p:spPr bwMode="auto">
          <a:xfrm flipV="1">
            <a:off x="8905425" y="1304273"/>
            <a:ext cx="79513" cy="90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03372B-FD2A-17AB-ED0A-0F602731E010}"/>
              </a:ext>
            </a:extLst>
          </p:cNvPr>
          <p:cNvSpPr txBox="1"/>
          <p:nvPr/>
        </p:nvSpPr>
        <p:spPr>
          <a:xfrm>
            <a:off x="3862062" y="289655"/>
            <a:ext cx="330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University of Utah ATRG</a:t>
            </a:r>
          </a:p>
        </p:txBody>
      </p:sp>
    </p:spTree>
    <p:extLst>
      <p:ext uri="{BB962C8B-B14F-4D97-AF65-F5344CB8AC3E}">
        <p14:creationId xmlns:p14="http://schemas.microsoft.com/office/powerpoint/2010/main" val="29609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C7339-D365-CAFA-1306-CAC3B9E4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34" y="190500"/>
            <a:ext cx="543083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9528442-2866-83BE-E857-CA1A0FE0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934" y="1166843"/>
            <a:ext cx="33734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Nevertheless strain</a:t>
            </a:r>
          </a:p>
          <a:p>
            <a:r>
              <a:rPr lang="en-US" dirty="0">
                <a:solidFill>
                  <a:srgbClr val="00067B"/>
                </a:solidFill>
              </a:rPr>
              <a:t>compatibility, horizontal</a:t>
            </a:r>
          </a:p>
          <a:p>
            <a:r>
              <a:rPr lang="en-US" dirty="0">
                <a:solidFill>
                  <a:srgbClr val="00067B"/>
                </a:solidFill>
              </a:rPr>
              <a:t>flow assumptions are</a:t>
            </a:r>
          </a:p>
          <a:p>
            <a:r>
              <a:rPr lang="en-US" dirty="0">
                <a:solidFill>
                  <a:srgbClr val="00067B"/>
                </a:solidFill>
              </a:rPr>
              <a:t>(arguably) okay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if </a:t>
            </a:r>
            <a:r>
              <a:rPr lang="en-US" dirty="0">
                <a:solidFill>
                  <a:srgbClr val="00067B"/>
                </a:solidFill>
              </a:rPr>
              <a:t>one</a:t>
            </a:r>
          </a:p>
          <a:p>
            <a:r>
              <a:rPr lang="en-US" dirty="0">
                <a:solidFill>
                  <a:srgbClr val="00067B"/>
                </a:solidFill>
              </a:rPr>
              <a:t>is considering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only</a:t>
            </a:r>
            <a:r>
              <a:rPr lang="en-US" dirty="0">
                <a:solidFill>
                  <a:srgbClr val="00067B"/>
                </a:solidFill>
              </a:rPr>
              <a:t> the</a:t>
            </a:r>
          </a:p>
          <a:p>
            <a:r>
              <a:rPr lang="en-US" dirty="0">
                <a:solidFill>
                  <a:srgbClr val="00067B"/>
                </a:solidFill>
              </a:rPr>
              <a:t>kinematic velocities,</a:t>
            </a:r>
          </a:p>
          <a:p>
            <a:r>
              <a:rPr lang="en-US" dirty="0">
                <a:solidFill>
                  <a:srgbClr val="00067B"/>
                </a:solidFill>
              </a:rPr>
              <a:t>and not really</a:t>
            </a:r>
          </a:p>
          <a:p>
            <a:r>
              <a:rPr lang="en-US" dirty="0">
                <a:solidFill>
                  <a:srgbClr val="00067B"/>
                </a:solidFill>
              </a:rPr>
              <a:t>concerned about</a:t>
            </a:r>
          </a:p>
          <a:p>
            <a:r>
              <a:rPr lang="en-US" dirty="0">
                <a:solidFill>
                  <a:srgbClr val="00067B"/>
                </a:solidFill>
              </a:rPr>
              <a:t>knowing the true strain</a:t>
            </a:r>
          </a:p>
          <a:p>
            <a:r>
              <a:rPr lang="en-US" dirty="0">
                <a:solidFill>
                  <a:srgbClr val="00067B"/>
                </a:solidFill>
              </a:rPr>
              <a:t>rate or stress state</a:t>
            </a:r>
          </a:p>
          <a:p>
            <a:r>
              <a:rPr lang="en-US" dirty="0">
                <a:solidFill>
                  <a:srgbClr val="00067B"/>
                </a:solidFill>
              </a:rPr>
              <a:t>(which also depends</a:t>
            </a:r>
          </a:p>
          <a:p>
            <a:r>
              <a:rPr lang="en-US" dirty="0">
                <a:solidFill>
                  <a:srgbClr val="00067B"/>
                </a:solidFill>
              </a:rPr>
              <a:t>on rheology)…</a:t>
            </a:r>
          </a:p>
        </p:txBody>
      </p:sp>
    </p:spTree>
    <p:extLst>
      <p:ext uri="{BB962C8B-B14F-4D97-AF65-F5344CB8AC3E}">
        <p14:creationId xmlns:p14="http://schemas.microsoft.com/office/powerpoint/2010/main" val="242119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E8405D-3717-A330-A3EF-2CEDD1EEF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25747"/>
            <a:ext cx="5413248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C05D2-9BD0-8438-1B83-C2E391027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16" y="3448974"/>
            <a:ext cx="5413248" cy="338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CFF317-8CE5-46CF-9DA0-AEA4CCE78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98" y="32812"/>
            <a:ext cx="3634933" cy="223898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6ECCF13F-6A07-6EC0-5312-D19F57A03F57}"/>
              </a:ext>
            </a:extLst>
          </p:cNvPr>
          <p:cNvSpPr txBox="1"/>
          <p:nvPr/>
        </p:nvSpPr>
        <p:spPr>
          <a:xfrm>
            <a:off x="7034754" y="3657997"/>
            <a:ext cx="35814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More recent global </a:t>
            </a:r>
          </a:p>
          <a:p>
            <a:r>
              <a:rPr lang="en-US" dirty="0">
                <a:solidFill>
                  <a:srgbClr val="00067B"/>
                </a:solidFill>
              </a:rPr>
              <a:t>strain rate model from</a:t>
            </a:r>
          </a:p>
          <a:p>
            <a:r>
              <a:rPr lang="en-US" dirty="0" err="1">
                <a:solidFill>
                  <a:srgbClr val="00067B"/>
                </a:solidFill>
              </a:rPr>
              <a:t>Kreemer</a:t>
            </a:r>
            <a:r>
              <a:rPr lang="en-US" dirty="0">
                <a:solidFill>
                  <a:srgbClr val="00067B"/>
                </a:solidFill>
              </a:rPr>
              <a:t> et al. [G</a:t>
            </a:r>
            <a:r>
              <a:rPr lang="en-US" baseline="30000" dirty="0">
                <a:solidFill>
                  <a:srgbClr val="00067B"/>
                </a:solidFill>
              </a:rPr>
              <a:t>3</a:t>
            </a:r>
            <a:r>
              <a:rPr lang="en-US" dirty="0">
                <a:solidFill>
                  <a:srgbClr val="00067B"/>
                </a:solidFill>
              </a:rPr>
              <a:t>, 2014]</a:t>
            </a:r>
          </a:p>
          <a:p>
            <a:r>
              <a:rPr lang="en-US" dirty="0">
                <a:solidFill>
                  <a:srgbClr val="00067B"/>
                </a:solidFill>
              </a:rPr>
              <a:t>(still imposes constraints</a:t>
            </a:r>
          </a:p>
          <a:p>
            <a:r>
              <a:rPr lang="en-US" dirty="0">
                <a:solidFill>
                  <a:srgbClr val="00067B"/>
                </a:solidFill>
              </a:rPr>
              <a:t>on where there is and is</a:t>
            </a:r>
          </a:p>
          <a:p>
            <a:r>
              <a:rPr lang="en-US" dirty="0">
                <a:solidFill>
                  <a:srgbClr val="00067B"/>
                </a:solidFill>
              </a:rPr>
              <a:t>not strain occurring)</a:t>
            </a:r>
          </a:p>
        </p:txBody>
      </p:sp>
    </p:spTree>
    <p:extLst>
      <p:ext uri="{BB962C8B-B14F-4D97-AF65-F5344CB8AC3E}">
        <p14:creationId xmlns:p14="http://schemas.microsoft.com/office/powerpoint/2010/main" val="276659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173FA-4106-9475-E668-0EEB2794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50" y="114300"/>
            <a:ext cx="516413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1ACB329-28DC-FFE4-69F6-6EEBCC070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475" y="1905506"/>
            <a:ext cx="349005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Sampling bias is an</a:t>
            </a:r>
          </a:p>
          <a:p>
            <a:r>
              <a:rPr lang="en-US" dirty="0">
                <a:solidFill>
                  <a:srgbClr val="00067B"/>
                </a:solidFill>
              </a:rPr>
              <a:t>issue in strain modeling,</a:t>
            </a:r>
          </a:p>
          <a:p>
            <a:r>
              <a:rPr lang="en-US" dirty="0">
                <a:solidFill>
                  <a:srgbClr val="00067B"/>
                </a:solidFill>
              </a:rPr>
              <a:t>and in other contexts as</a:t>
            </a:r>
          </a:p>
          <a:p>
            <a:r>
              <a:rPr lang="en-US" dirty="0">
                <a:solidFill>
                  <a:srgbClr val="00067B"/>
                </a:solidFill>
              </a:rPr>
              <a:t>well: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Look closely.  Where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</a:t>
            </a:r>
          </a:p>
          <a:p>
            <a:r>
              <a:rPr lang="en-US" dirty="0">
                <a:solidFill>
                  <a:srgbClr val="00067B"/>
                </a:solidFill>
              </a:rPr>
              <a:t>the strain rate greater</a:t>
            </a:r>
          </a:p>
          <a:p>
            <a:r>
              <a:rPr lang="en-US" dirty="0">
                <a:solidFill>
                  <a:srgbClr val="00067B"/>
                </a:solidFill>
              </a:rPr>
              <a:t>here?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EC5402C-416C-F91E-12D5-9C3554F12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350" y="5921375"/>
            <a:ext cx="318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i="1"/>
              <a:t>(Puskas, PhD Dissertation, 2008)</a:t>
            </a:r>
          </a:p>
        </p:txBody>
      </p:sp>
    </p:spTree>
    <p:extLst>
      <p:ext uri="{BB962C8B-B14F-4D97-AF65-F5344CB8AC3E}">
        <p14:creationId xmlns:p14="http://schemas.microsoft.com/office/powerpoint/2010/main" val="189448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238E4-4E83-DFC1-8C25-88FA90D1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68" y="116959"/>
            <a:ext cx="6781800" cy="65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C1E7E01-D85B-77AC-40B0-FB1E466C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68" y="1137752"/>
            <a:ext cx="24256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Despite</a:t>
            </a:r>
          </a:p>
          <a:p>
            <a:r>
              <a:rPr lang="en-US" dirty="0">
                <a:solidFill>
                  <a:srgbClr val="00067B"/>
                </a:solidFill>
              </a:rPr>
              <a:t>problematic</a:t>
            </a:r>
          </a:p>
          <a:p>
            <a:r>
              <a:rPr lang="en-US" dirty="0">
                <a:solidFill>
                  <a:srgbClr val="00067B"/>
                </a:solidFill>
              </a:rPr>
              <a:t>assumptions</a:t>
            </a:r>
          </a:p>
          <a:p>
            <a:r>
              <a:rPr lang="en-US" dirty="0">
                <a:solidFill>
                  <a:srgbClr val="00067B"/>
                </a:solidFill>
              </a:rPr>
              <a:t>and</a:t>
            </a:r>
          </a:p>
          <a:p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 err="1">
                <a:solidFill>
                  <a:srgbClr val="00067B"/>
                </a:solidFill>
              </a:rPr>
              <a:t>nonphysicality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kinematic strain</a:t>
            </a:r>
          </a:p>
          <a:p>
            <a:r>
              <a:rPr lang="en-US" dirty="0">
                <a:solidFill>
                  <a:srgbClr val="00067B"/>
                </a:solidFill>
              </a:rPr>
              <a:t>modeling</a:t>
            </a:r>
          </a:p>
          <a:p>
            <a:r>
              <a:rPr lang="en-US" dirty="0">
                <a:solidFill>
                  <a:srgbClr val="00067B"/>
                </a:solidFill>
              </a:rPr>
              <a:t>reveals some</a:t>
            </a:r>
          </a:p>
          <a:p>
            <a:r>
              <a:rPr lang="en-US" dirty="0">
                <a:solidFill>
                  <a:srgbClr val="00067B"/>
                </a:solidFill>
              </a:rPr>
              <a:t>interesting</a:t>
            </a:r>
          </a:p>
          <a:p>
            <a:r>
              <a:rPr lang="en-US" dirty="0">
                <a:solidFill>
                  <a:srgbClr val="00067B"/>
                </a:solidFill>
              </a:rPr>
              <a:t>behavior of</a:t>
            </a:r>
          </a:p>
          <a:p>
            <a:r>
              <a:rPr lang="en-US" dirty="0">
                <a:solidFill>
                  <a:srgbClr val="00067B"/>
                </a:solidFill>
              </a:rPr>
              <a:t>surface</a:t>
            </a:r>
          </a:p>
          <a:p>
            <a:r>
              <a:rPr lang="en-US" dirty="0">
                <a:solidFill>
                  <a:srgbClr val="00067B"/>
                </a:solidFill>
              </a:rPr>
              <a:t>velocity…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EBFDD25-B5D1-EE81-20F7-F9832D384992}"/>
              </a:ext>
            </a:extLst>
          </p:cNvPr>
          <p:cNvSpPr txBox="1"/>
          <p:nvPr/>
        </p:nvSpPr>
        <p:spPr>
          <a:xfrm>
            <a:off x="7662347" y="6371709"/>
            <a:ext cx="291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/>
              <a:t>Puskas</a:t>
            </a:r>
            <a:r>
              <a:rPr lang="en-US" sz="1800" dirty="0"/>
              <a:t> &amp; Smith JGR 2009</a:t>
            </a:r>
          </a:p>
        </p:txBody>
      </p:sp>
    </p:spTree>
    <p:extLst>
      <p:ext uri="{BB962C8B-B14F-4D97-AF65-F5344CB8AC3E}">
        <p14:creationId xmlns:p14="http://schemas.microsoft.com/office/powerpoint/2010/main" val="254704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5A4C4CD9-4DB3-4D05-70E5-73763ED7368C}"/>
              </a:ext>
            </a:extLst>
          </p:cNvPr>
          <p:cNvSpPr txBox="1"/>
          <p:nvPr/>
        </p:nvSpPr>
        <p:spPr>
          <a:xfrm>
            <a:off x="2573825" y="595184"/>
            <a:ext cx="7047873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i="1" dirty="0">
                <a:solidFill>
                  <a:srgbClr val="17375E"/>
                </a:solidFill>
              </a:rPr>
              <a:t>Becker et al., Nature, 2015 using strain rates from </a:t>
            </a:r>
            <a:r>
              <a:rPr lang="en-US" sz="1600" i="1" dirty="0" err="1">
                <a:solidFill>
                  <a:srgbClr val="17375E"/>
                </a:solidFill>
              </a:rPr>
              <a:t>Kreemer</a:t>
            </a:r>
            <a:r>
              <a:rPr lang="en-US" sz="1600" i="1" dirty="0">
                <a:solidFill>
                  <a:srgbClr val="17375E"/>
                </a:solidFill>
              </a:rPr>
              <a:t> et al., G</a:t>
            </a:r>
            <a:r>
              <a:rPr lang="en-US" sz="1600" i="1" baseline="30000" dirty="0">
                <a:solidFill>
                  <a:srgbClr val="17375E"/>
                </a:solidFill>
              </a:rPr>
              <a:t>3</a:t>
            </a:r>
            <a:r>
              <a:rPr lang="en-US" sz="1600" i="1" dirty="0">
                <a:solidFill>
                  <a:srgbClr val="17375E"/>
                </a:solidFill>
              </a:rPr>
              <a:t>, 2014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30516-83BE-0CE4-83DF-2E200CE01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79" y="1003036"/>
            <a:ext cx="4480560" cy="4437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4ABC7-4A9A-BB69-10D2-89F34671D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61" y="1000028"/>
            <a:ext cx="4531859" cy="444398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9B6E790-4C86-8732-CD50-EB95E148A7DD}"/>
              </a:ext>
            </a:extLst>
          </p:cNvPr>
          <p:cNvSpPr txBox="1"/>
          <p:nvPr/>
        </p:nvSpPr>
        <p:spPr>
          <a:xfrm>
            <a:off x="1831209" y="5431820"/>
            <a:ext cx="853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Including the apparent contraction across the northern arm of</a:t>
            </a:r>
          </a:p>
          <a:p>
            <a:r>
              <a:rPr lang="en-US" dirty="0">
                <a:solidFill>
                  <a:srgbClr val="00067B"/>
                </a:solidFill>
              </a:rPr>
              <a:t>the Intermountain seismic belt…</a:t>
            </a:r>
          </a:p>
        </p:txBody>
      </p:sp>
    </p:spTree>
    <p:extLst>
      <p:ext uri="{BB962C8B-B14F-4D97-AF65-F5344CB8AC3E}">
        <p14:creationId xmlns:p14="http://schemas.microsoft.com/office/powerpoint/2010/main" val="11801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762</Words>
  <Application>Microsoft Macintosh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63</cp:revision>
  <dcterms:created xsi:type="dcterms:W3CDTF">2023-08-28T16:47:08Z</dcterms:created>
  <dcterms:modified xsi:type="dcterms:W3CDTF">2023-11-10T21:06:40Z</dcterms:modified>
</cp:coreProperties>
</file>