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88" r:id="rId3"/>
    <p:sldId id="278" r:id="rId4"/>
    <p:sldId id="269" r:id="rId5"/>
    <p:sldId id="267" r:id="rId6"/>
    <p:sldId id="285" r:id="rId7"/>
    <p:sldId id="273" r:id="rId8"/>
    <p:sldId id="284" r:id="rId9"/>
    <p:sldId id="287" r:id="rId10"/>
    <p:sldId id="281" r:id="rId11"/>
    <p:sldId id="275" r:id="rId12"/>
    <p:sldId id="276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67B"/>
    <a:srgbClr val="4472C4"/>
    <a:srgbClr val="6EDDE6"/>
    <a:srgbClr val="DEEBF7"/>
    <a:srgbClr val="ACDFEB"/>
    <a:srgbClr val="00099F"/>
    <a:srgbClr val="001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2A98-199E-87EE-2088-74210EDDB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7D1B6-9EEE-7134-4B7E-B82DD9159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966DD-B877-E1AB-E6EE-EF15B193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DE0A1-0B17-107B-97FA-4169C0CD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776C-D4F8-AB30-391F-B3D327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8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B7F6D-557E-A9C0-5B9E-CAF2B4075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B45DD-D851-C232-FAD9-B0116EB93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3766A-7495-8516-D7EA-9C572EE4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DA8D-1686-8082-04A9-75E26E96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68F35-44BA-BA09-49E8-7C1D3C6B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869FF-9A40-7A86-051B-8FD2E5507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D4436-BF91-775C-AA6C-226CA6128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DFC79-07DB-B9A7-79A7-A36C63A2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8213-262A-388D-27FA-E9F2731B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CC151-EAD8-1D68-4E4A-67D42F58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5D54-66D0-61E6-D4C3-635BD920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343C4-9D68-77B3-29A3-4F26EAE3E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690BA-B822-EBBB-F070-9F9CE6796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F07C3-9F4E-3401-87A5-6C48E39A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6E2D-D2E6-709E-0C5B-710BD04D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6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30ED-BA16-45EC-10C4-8C909D71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29E72-E684-C599-C426-845C82D9F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3D43A-D310-3B06-5AFE-07EAB168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E2175-2B08-1F63-528B-30C6D832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FBD84-FE83-5A69-C43B-9D3B7F7D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7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E541F-D18E-5ED7-8CFB-9CB264EC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480C7-EE06-C991-DDE7-2AD2F569F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E2A02-FD32-0CDC-3E63-C9A3B147B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7802A-5D7A-A813-F433-4CE63586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42B0E-96A6-D074-74C2-5DD1127C2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3107C-91ED-CB0C-9D96-70C0B5E1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7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AED0-18D3-B1FC-8DCF-B5CCBC90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866F0-0294-7C0C-4D0B-F28ACF6D7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8C9AF-DE79-8B81-77EB-DEA14E135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1A3A0-477D-A899-C9B7-B0CBA6CED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A8C3-043E-C146-75CF-5C1CA68E1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86F91A-FD05-06F1-90FE-45CC612C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DA494-7D2E-64E9-DFAD-CCE14E4D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D2B40-7C05-E12C-2D91-BE6793C2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C487D-6A88-0277-58E0-246E1AB8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875DA-1934-9BFC-FAD2-CD994E9B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86773-37AA-B4E4-B17D-41169BF89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71CF5-80E9-B5B0-A93E-BDB828CF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8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9E515-A2B9-4D16-8CA9-C511C019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EB66C-C900-2A5D-421C-6894688E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3C844-AFB8-E8A4-65A9-7BC21E21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D75E-CB6B-DD4A-4729-629C109C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3496A-4211-B3FC-DCCA-C4F47521E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5C3D2-D233-A680-0F7A-32CB68646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EA741-4282-F261-5B09-33EE4C2A9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8F61E-086F-9C1B-16FE-F51210A7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2183F-68D5-08D2-A704-F1DF05C5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4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B5DA-3E05-706A-4F79-415662F0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CC7455-87C5-62A8-760E-725B0B90D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C2CA7-CDCD-3794-6F57-CCE29373F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F8288-F6DA-5716-7FAF-AACEB02F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571EF-4DB4-808C-1A9B-4473D001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A8F71-892A-0ECB-057F-24D4C4F0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439D3-7A24-4B44-F2AF-3706433BC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3D886-17C3-4699-9BDC-ABC75DD21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2B998-BF7B-A2B0-B315-F94AAF9EB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18B39-DD0E-D04A-9F01-60E327690444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B57F4-6B6A-69E8-4841-82A4CF33D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940F8-16E0-0E2B-938D-EDF4F9634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7">
            <a:extLst>
              <a:ext uri="{FF2B5EF4-FFF2-40B4-BE49-F238E27FC236}">
                <a16:creationId xmlns:a16="http://schemas.microsoft.com/office/drawing/2014/main" id="{F87AFC2D-1744-E36B-ED41-D08C7E81B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300" y="6428066"/>
            <a:ext cx="211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67B"/>
                </a:solidFill>
              </a:rPr>
              <a:t>© A.R. Lowry 2023</a:t>
            </a:r>
            <a:endParaRPr lang="en-US" sz="1800" dirty="0">
              <a:solidFill>
                <a:srgbClr val="00067B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D9334CA-2BD4-9D4F-5499-7BBB2D3A7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231" y="60603"/>
            <a:ext cx="81837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i="1" dirty="0">
                <a:solidFill>
                  <a:srgbClr val="00067B"/>
                </a:solidFill>
                <a:latin typeface="Arial Black" charset="0"/>
              </a:rPr>
              <a:t>Geology 6690/7690</a:t>
            </a:r>
          </a:p>
          <a:p>
            <a:pPr algn="ctr" eaLnBrk="1" hangingPunct="1">
              <a:defRPr/>
            </a:pPr>
            <a:r>
              <a:rPr lang="en-US" sz="3600" i="1" dirty="0">
                <a:solidFill>
                  <a:srgbClr val="00067B"/>
                </a:solidFill>
                <a:latin typeface="Arial Black" charset="0"/>
              </a:rPr>
              <a:t>Geodesy &amp; Crustal Deformation</a:t>
            </a:r>
            <a:endParaRPr lang="en-US" sz="3600" i="1" u="sng" dirty="0">
              <a:solidFill>
                <a:srgbClr val="00067B"/>
              </a:solidFill>
              <a:latin typeface="Arial Black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DB98216-1E6D-8F48-A752-80CD87AB0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4324" y="60603"/>
            <a:ext cx="18385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11 Oct 2023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6FAC9E7-72D4-7FA9-B8D3-EEDD1913B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450" y="1159911"/>
            <a:ext cx="8743099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i="1" dirty="0">
                <a:solidFill>
                  <a:srgbClr val="00067B"/>
                </a:solidFill>
                <a:latin typeface="Arial Black" charset="0"/>
              </a:rPr>
              <a:t>Last Time: </a:t>
            </a:r>
            <a:r>
              <a:rPr lang="en-US" i="1" dirty="0" err="1">
                <a:solidFill>
                  <a:srgbClr val="00067B"/>
                </a:solidFill>
                <a:latin typeface="Arial Black" charset="0"/>
              </a:rPr>
              <a:t>InSAR</a:t>
            </a:r>
            <a:endParaRPr lang="en-US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• </a:t>
            </a:r>
            <a:r>
              <a:rPr lang="en-US" dirty="0">
                <a:solidFill>
                  <a:srgbClr val="00067B"/>
                </a:solidFill>
                <a:latin typeface="Arial"/>
                <a:cs typeface="Arial"/>
              </a:rPr>
              <a:t>A Synthetic Aperture Radar (SAR) image consists of </a:t>
            </a:r>
          </a:p>
          <a:p>
            <a:r>
              <a:rPr lang="en-US" dirty="0">
                <a:solidFill>
                  <a:srgbClr val="00067B"/>
                </a:solidFill>
                <a:latin typeface="Arial"/>
                <a:cs typeface="Arial"/>
              </a:rPr>
              <a:t>   (complex-valued) amplitudes of the returns from a radar</a:t>
            </a:r>
          </a:p>
          <a:p>
            <a:r>
              <a:rPr lang="en-US" dirty="0">
                <a:solidFill>
                  <a:srgbClr val="00067B"/>
                </a:solidFill>
                <a:latin typeface="Arial"/>
                <a:cs typeface="Arial"/>
              </a:rPr>
              <a:t>   (electromagnetic) pulse in the microwave band…</a:t>
            </a:r>
          </a:p>
          <a:p>
            <a:endParaRPr lang="en-US" sz="300" dirty="0">
              <a:solidFill>
                <a:srgbClr val="00067B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67B"/>
                </a:solidFill>
                <a:latin typeface="Arial"/>
                <a:cs typeface="Arial"/>
              </a:rPr>
              <a:t>• </a:t>
            </a:r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Interferograms</a:t>
            </a:r>
            <a:r>
              <a:rPr lang="en-US" b="1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two images with small spatial</a:t>
            </a:r>
          </a:p>
          <a:p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separation (tandem or time-separated), multiplying one times</a:t>
            </a:r>
          </a:p>
          <a:p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 </a:t>
            </a:r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complex conjugate </a:t>
            </a:r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other to calculate a</a:t>
            </a:r>
          </a:p>
          <a:p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phase difference</a:t>
            </a:r>
          </a:p>
          <a:p>
            <a:endParaRPr lang="en-US" sz="300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• Simultaneous tandem images are used to get topographic</a:t>
            </a:r>
          </a:p>
          <a:p>
            <a:r>
              <a:rPr lang="en-US" dirty="0">
                <a:solidFill>
                  <a:srgbClr val="00067B"/>
                </a:solidFill>
              </a:rPr>
              <a:t>   DEMs (e.g., SRTM </a:t>
            </a:r>
            <a:r>
              <a:rPr lang="en-US" dirty="0">
                <a:solidFill>
                  <a:srgbClr val="00067B"/>
                </a:solidFill>
                <a:sym typeface="Wingdings" pitchFamily="2" charset="2"/>
              </a:rPr>
              <a:t> GTOPO30)</a:t>
            </a:r>
            <a:endParaRPr lang="en-US" dirty="0">
              <a:solidFill>
                <a:srgbClr val="00067B"/>
              </a:solidFill>
            </a:endParaRPr>
          </a:p>
          <a:p>
            <a:endParaRPr lang="en-US" sz="300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• Interferograms separated in time (after removing small,</a:t>
            </a:r>
          </a:p>
          <a:p>
            <a:r>
              <a:rPr lang="en-US" dirty="0">
                <a:solidFill>
                  <a:srgbClr val="00067B"/>
                </a:solidFill>
              </a:rPr>
              <a:t>   predictable phase variations from interaction of the baseline</a:t>
            </a:r>
          </a:p>
          <a:p>
            <a:r>
              <a:rPr lang="en-US" dirty="0">
                <a:solidFill>
                  <a:srgbClr val="00067B"/>
                </a:solidFill>
              </a:rPr>
              <a:t>   difference with topography) can be used to infer changes</a:t>
            </a:r>
          </a:p>
          <a:p>
            <a:r>
              <a:rPr lang="en-US" dirty="0">
                <a:solidFill>
                  <a:srgbClr val="00067B"/>
                </a:solidFill>
              </a:rPr>
              <a:t>   in surface topography</a:t>
            </a:r>
          </a:p>
        </p:txBody>
      </p:sp>
    </p:spTree>
    <p:extLst>
      <p:ext uri="{BB962C8B-B14F-4D97-AF65-F5344CB8AC3E}">
        <p14:creationId xmlns:p14="http://schemas.microsoft.com/office/powerpoint/2010/main" val="321318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95EC14-0C80-3A46-AFF6-BC20057E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586"/>
            <a:ext cx="9144000" cy="68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75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83517-3482-E24A-98A3-20CC4968E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82" y="0"/>
            <a:ext cx="910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0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A6E6B-E7CD-1343-AC52-0F61ECCC6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328" y="0"/>
            <a:ext cx="9111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5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536F8-44D9-364D-A709-370987006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265" y="0"/>
            <a:ext cx="9111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6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14A4F9-98B8-9943-BB8B-92E30EAEE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37" y="0"/>
            <a:ext cx="9093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4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09DB1FDD-0568-BF43-AC22-70F90C082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016" y="728261"/>
            <a:ext cx="8779968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i="1" dirty="0">
                <a:solidFill>
                  <a:srgbClr val="00067B"/>
                </a:solidFill>
                <a:latin typeface="Arial Black" charset="0"/>
              </a:rPr>
              <a:t>Last Time Continued: </a:t>
            </a:r>
            <a:r>
              <a:rPr lang="en-US" i="1" dirty="0" err="1">
                <a:solidFill>
                  <a:srgbClr val="00067B"/>
                </a:solidFill>
                <a:latin typeface="Arial Black" charset="0"/>
              </a:rPr>
              <a:t>InSAR</a:t>
            </a:r>
            <a:endParaRPr lang="en-US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• Repeat-pass </a:t>
            </a:r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Interferograms</a:t>
            </a:r>
            <a:r>
              <a:rPr lang="en-US" b="1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two images with</a:t>
            </a:r>
          </a:p>
          <a:p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small spatial separation.</a:t>
            </a:r>
          </a:p>
          <a:p>
            <a:endParaRPr lang="en-US" sz="300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 Requires precise orbits (&amp;/or </a:t>
            </a:r>
            <a:r>
              <a:rPr lang="en-US" dirty="0" err="1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coregistration</a:t>
            </a:r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accurate DEM to</a:t>
            </a:r>
          </a:p>
          <a:p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simulate effects of topographic parallax; various other steps</a:t>
            </a:r>
          </a:p>
          <a:p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to remove atmosphere/geometric/timing effects and isolate</a:t>
            </a:r>
          </a:p>
          <a:p>
            <a:r>
              <a:rPr lang="en-U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surface deformation</a:t>
            </a:r>
            <a:endParaRPr lang="en-US" dirty="0">
              <a:solidFill>
                <a:srgbClr val="00067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en-US" sz="300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• Random changes in scatterers, changes in look angle or</a:t>
            </a:r>
          </a:p>
          <a:p>
            <a:r>
              <a:rPr lang="en-US" dirty="0">
                <a:solidFill>
                  <a:srgbClr val="00067B"/>
                </a:solidFill>
              </a:rPr>
              <a:t>   orbital vector, or wide baseline-perpendicular separation of</a:t>
            </a:r>
          </a:p>
          <a:p>
            <a:r>
              <a:rPr lang="en-US" dirty="0">
                <a:solidFill>
                  <a:srgbClr val="00067B"/>
                </a:solidFill>
              </a:rPr>
              <a:t>   images can cause decorrelation of scatterers (hence no</a:t>
            </a:r>
          </a:p>
          <a:p>
            <a:r>
              <a:rPr lang="en-US" dirty="0">
                <a:solidFill>
                  <a:srgbClr val="00067B"/>
                </a:solidFill>
              </a:rPr>
              <a:t>   deformation image recovery)</a:t>
            </a:r>
          </a:p>
          <a:p>
            <a:endParaRPr lang="en-US" sz="300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• Different wavelengths (L-band = 24, C = 6, X = 3 cm) have</a:t>
            </a:r>
          </a:p>
          <a:p>
            <a:r>
              <a:rPr lang="en-US" dirty="0">
                <a:solidFill>
                  <a:srgbClr val="00067B"/>
                </a:solidFill>
              </a:rPr>
              <a:t>   different pixel resolution but also interact with different </a:t>
            </a:r>
          </a:p>
          <a:p>
            <a:r>
              <a:rPr lang="en-US" dirty="0">
                <a:solidFill>
                  <a:srgbClr val="00067B"/>
                </a:solidFill>
              </a:rPr>
              <a:t>   scatterers!</a:t>
            </a:r>
          </a:p>
        </p:txBody>
      </p:sp>
    </p:spTree>
    <p:extLst>
      <p:ext uri="{BB962C8B-B14F-4D97-AF65-F5344CB8AC3E}">
        <p14:creationId xmlns:p14="http://schemas.microsoft.com/office/powerpoint/2010/main" val="42980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2AA60682-5A59-CD46-62C2-0640B947B40A}"/>
              </a:ext>
            </a:extLst>
          </p:cNvPr>
          <p:cNvSpPr txBox="1"/>
          <p:nvPr/>
        </p:nvSpPr>
        <p:spPr>
          <a:xfrm>
            <a:off x="2566412" y="2459504"/>
            <a:ext cx="70591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i="1" dirty="0">
                <a:solidFill>
                  <a:srgbClr val="333399"/>
                </a:solidFill>
                <a:latin typeface="Arial Black"/>
                <a:cs typeface="Arial Black"/>
              </a:rPr>
              <a:t>Read for Monday, Oct 16:</a:t>
            </a:r>
          </a:p>
          <a:p>
            <a:r>
              <a:rPr lang="en-US" dirty="0" err="1"/>
              <a:t>Bletery</a:t>
            </a:r>
            <a:r>
              <a:rPr lang="en-US" dirty="0"/>
              <a:t> &amp; </a:t>
            </a:r>
            <a:r>
              <a:rPr lang="en-US" dirty="0" err="1"/>
              <a:t>Nocquet</a:t>
            </a:r>
            <a:r>
              <a:rPr lang="en-US" dirty="0"/>
              <a:t> (2023) The precursory phase of</a:t>
            </a:r>
          </a:p>
          <a:p>
            <a:r>
              <a:rPr lang="en-US" dirty="0"/>
              <a:t>large earthquakes, Science, 381, 297-301</a:t>
            </a:r>
          </a:p>
          <a:p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&amp; </a:t>
            </a:r>
          </a:p>
          <a:p>
            <a:r>
              <a:rPr lang="en-US" dirty="0" err="1"/>
              <a:t>Substack</a:t>
            </a:r>
            <a:r>
              <a:rPr lang="en-US" dirty="0"/>
              <a:t> comments by Bradley &amp; Hubbard</a:t>
            </a:r>
          </a:p>
        </p:txBody>
      </p:sp>
    </p:spTree>
    <p:extLst>
      <p:ext uri="{BB962C8B-B14F-4D97-AF65-F5344CB8AC3E}">
        <p14:creationId xmlns:p14="http://schemas.microsoft.com/office/powerpoint/2010/main" val="2421199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60E45B-120C-0749-ADA0-860B6E25C5B7}"/>
              </a:ext>
            </a:extLst>
          </p:cNvPr>
          <p:cNvSpPr txBox="1"/>
          <p:nvPr/>
        </p:nvSpPr>
        <p:spPr>
          <a:xfrm>
            <a:off x="2201056" y="735851"/>
            <a:ext cx="77898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Important to note the color convention</a:t>
            </a:r>
          </a:p>
          <a:p>
            <a:r>
              <a:rPr lang="en-US" sz="2800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 displaying </a:t>
            </a:r>
            <a:r>
              <a:rPr lang="en-US" sz="2800" b="1" i="1" dirty="0" err="1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InSAR</a:t>
            </a:r>
            <a:r>
              <a:rPr lang="en-US" sz="2800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fringes!!!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BBCF0-FA8B-4C4C-A366-E62E9ABD5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0" y="1853170"/>
            <a:ext cx="5397500" cy="247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FF9470-2BAC-AB4D-89E4-8E3BFEB824D0}"/>
              </a:ext>
            </a:extLst>
          </p:cNvPr>
          <p:cNvSpPr txBox="1"/>
          <p:nvPr/>
        </p:nvSpPr>
        <p:spPr>
          <a:xfrm>
            <a:off x="2113980" y="4552489"/>
            <a:ext cx="79640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The order of the rainbow palette indicates the sign </a:t>
            </a:r>
          </a:p>
          <a:p>
            <a:r>
              <a:rPr lang="en-US" dirty="0">
                <a:solidFill>
                  <a:srgbClr val="00067B"/>
                </a:solidFill>
              </a:rPr>
              <a:t>of the range-change: </a:t>
            </a:r>
          </a:p>
          <a:p>
            <a:r>
              <a:rPr lang="en-US" dirty="0">
                <a:solidFill>
                  <a:srgbClr val="00067B"/>
                </a:solidFill>
              </a:rPr>
              <a:t>  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C000"/>
                </a:solidFill>
              </a:rPr>
              <a:t>O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>
                <a:solidFill>
                  <a:srgbClr val="00B050"/>
                </a:solidFill>
              </a:rPr>
              <a:t>G</a:t>
            </a:r>
            <a:r>
              <a:rPr lang="en-US" dirty="0">
                <a:solidFill>
                  <a:srgbClr val="00B0F0"/>
                </a:solidFill>
              </a:rPr>
              <a:t>B</a:t>
            </a:r>
            <a:r>
              <a:rPr lang="en-US" dirty="0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7030A0"/>
                </a:solidFill>
              </a:rPr>
              <a:t>V</a:t>
            </a:r>
            <a:r>
              <a:rPr lang="en-US" dirty="0"/>
              <a:t> </a:t>
            </a:r>
            <a:r>
              <a:rPr lang="en-US" dirty="0">
                <a:solidFill>
                  <a:srgbClr val="00067B"/>
                </a:solidFill>
              </a:rPr>
              <a:t>is positive (increase in range) </a:t>
            </a:r>
            <a:r>
              <a:rPr lang="en-US" dirty="0">
                <a:solidFill>
                  <a:srgbClr val="00067B"/>
                </a:solidFill>
                <a:sym typeface="Wingdings" pitchFamily="2" charset="2"/>
              </a:rPr>
              <a:t> subsidence</a:t>
            </a:r>
          </a:p>
          <a:p>
            <a:r>
              <a:rPr lang="en-US" dirty="0">
                <a:solidFill>
                  <a:srgbClr val="00067B"/>
                </a:solidFill>
              </a:rPr>
              <a:t>   </a:t>
            </a:r>
            <a:r>
              <a:rPr lang="en-US" dirty="0">
                <a:solidFill>
                  <a:srgbClr val="7030A0"/>
                </a:solidFill>
              </a:rPr>
              <a:t>V</a:t>
            </a:r>
            <a:r>
              <a:rPr lang="en-US" dirty="0">
                <a:solidFill>
                  <a:srgbClr val="0070C0"/>
                </a:solidFill>
              </a:rPr>
              <a:t>I</a:t>
            </a:r>
            <a:r>
              <a:rPr lang="en-US" dirty="0">
                <a:solidFill>
                  <a:srgbClr val="00B0F0"/>
                </a:solidFill>
              </a:rPr>
              <a:t>B</a:t>
            </a:r>
            <a:r>
              <a:rPr lang="en-US" dirty="0">
                <a:solidFill>
                  <a:srgbClr val="00B050"/>
                </a:solidFill>
              </a:rPr>
              <a:t>G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>
                <a:solidFill>
                  <a:srgbClr val="FFC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 </a:t>
            </a:r>
            <a:r>
              <a:rPr lang="en-US" dirty="0">
                <a:solidFill>
                  <a:srgbClr val="00067B"/>
                </a:solidFill>
              </a:rPr>
              <a:t>is negative (decrease in range) </a:t>
            </a:r>
            <a:r>
              <a:rPr lang="en-US" dirty="0">
                <a:solidFill>
                  <a:srgbClr val="00067B"/>
                </a:solidFill>
                <a:sym typeface="Wingdings" pitchFamily="2" charset="2"/>
              </a:rPr>
              <a:t> uplift!</a:t>
            </a:r>
            <a:endParaRPr lang="en-US" dirty="0">
              <a:solidFill>
                <a:srgbClr val="00067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CDFAF-7F73-8243-9AE4-1FF87E641A11}"/>
              </a:ext>
            </a:extLst>
          </p:cNvPr>
          <p:cNvSpPr txBox="1"/>
          <p:nvPr/>
        </p:nvSpPr>
        <p:spPr>
          <a:xfrm>
            <a:off x="6249347" y="3365467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i="1" dirty="0"/>
              <a:t>Courtesy</a:t>
            </a:r>
          </a:p>
          <a:p>
            <a:r>
              <a:rPr lang="en-US" sz="1200" i="1" dirty="0"/>
              <a:t>USGS</a:t>
            </a:r>
          </a:p>
        </p:txBody>
      </p:sp>
    </p:spTree>
    <p:extLst>
      <p:ext uri="{BB962C8B-B14F-4D97-AF65-F5344CB8AC3E}">
        <p14:creationId xmlns:p14="http://schemas.microsoft.com/office/powerpoint/2010/main" val="305080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613593-FCFA-4F4B-ADF6-05AEDCF4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31" y="0"/>
            <a:ext cx="9087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8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7BDC5-BECE-E94C-92B0-8F48E0FC6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301"/>
            <a:ext cx="9144000" cy="67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96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9FCC5-73F3-D34E-BCE5-D1D354BA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82" y="0"/>
            <a:ext cx="91024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8AEDD3-3AC5-E072-38CC-ADFFE70B0751}"/>
              </a:ext>
            </a:extLst>
          </p:cNvPr>
          <p:cNvSpPr txBox="1"/>
          <p:nvPr/>
        </p:nvSpPr>
        <p:spPr>
          <a:xfrm>
            <a:off x="6332647" y="5128591"/>
            <a:ext cx="3635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(ERS 1 and 2 satellite orbits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were about 1 day apart)</a:t>
            </a:r>
          </a:p>
        </p:txBody>
      </p:sp>
    </p:spTree>
    <p:extLst>
      <p:ext uri="{BB962C8B-B14F-4D97-AF65-F5344CB8AC3E}">
        <p14:creationId xmlns:p14="http://schemas.microsoft.com/office/powerpoint/2010/main" val="254704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97182-27F3-9D45-9845-35FC719A4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65" y="0"/>
            <a:ext cx="91350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298715-65C1-2E41-93E2-EE5B5A705667}"/>
              </a:ext>
            </a:extLst>
          </p:cNvPr>
          <p:cNvSpPr txBox="1"/>
          <p:nvPr/>
        </p:nvSpPr>
        <p:spPr>
          <a:xfrm>
            <a:off x="5431498" y="6258813"/>
            <a:ext cx="406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(Because TEC effects are dispersive!)</a:t>
            </a:r>
          </a:p>
        </p:txBody>
      </p:sp>
    </p:spTree>
    <p:extLst>
      <p:ext uri="{BB962C8B-B14F-4D97-AF65-F5344CB8AC3E}">
        <p14:creationId xmlns:p14="http://schemas.microsoft.com/office/powerpoint/2010/main" val="3603738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9EC56-BA9A-FF4D-849E-1BD97AB2E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0" y="0"/>
            <a:ext cx="9052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5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355</Words>
  <Application>Microsoft Macintosh PowerPoint</Application>
  <PresentationFormat>Widescreen</PresentationFormat>
  <Paragraphs>54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36</cp:revision>
  <dcterms:created xsi:type="dcterms:W3CDTF">2023-08-28T16:47:08Z</dcterms:created>
  <dcterms:modified xsi:type="dcterms:W3CDTF">2023-10-11T21:37:10Z</dcterms:modified>
</cp:coreProperties>
</file>