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  <p:sldId id="273" r:id="rId3"/>
    <p:sldId id="267" r:id="rId4"/>
    <p:sldId id="281" r:id="rId5"/>
    <p:sldId id="269" r:id="rId6"/>
    <p:sldId id="280" r:id="rId7"/>
    <p:sldId id="282" r:id="rId8"/>
    <p:sldId id="277" r:id="rId9"/>
    <p:sldId id="283" r:id="rId10"/>
    <p:sldId id="286" r:id="rId11"/>
    <p:sldId id="275" r:id="rId12"/>
    <p:sldId id="279" r:id="rId13"/>
    <p:sldId id="28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7B"/>
    <a:srgbClr val="ACDFEB"/>
    <a:srgbClr val="6EDDE6"/>
    <a:srgbClr val="00099F"/>
    <a:srgbClr val="001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2A98-199E-87EE-2088-74210EDDB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7D1B6-9EEE-7134-4B7E-B82DD9159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966DD-B877-E1AB-E6EE-EF15B1934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DE0A1-0B17-107B-97FA-4169C0CD3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0776C-D4F8-AB30-391F-B3D327793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8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B7F6D-557E-A9C0-5B9E-CAF2B4075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AB45DD-D851-C232-FAD9-B0116EB938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3766A-7495-8516-D7EA-9C572EE4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5DA8D-1686-8082-04A9-75E26E96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68F35-44BA-BA09-49E8-7C1D3C6B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6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869FF-9A40-7A86-051B-8FD2E5507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2D4436-BF91-775C-AA6C-226CA6128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DFC79-07DB-B9A7-79A7-A36C63A2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18213-262A-388D-27FA-E9F2731B9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CC151-EAD8-1D68-4E4A-67D42F58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3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35D54-66D0-61E6-D4C3-635BD920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343C4-9D68-77B3-29A3-4F26EAE3E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690BA-B822-EBBB-F070-9F9CE6796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F07C3-9F4E-3401-87A5-6C48E39A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B6E2D-D2E6-709E-0C5B-710BD04D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6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430ED-BA16-45EC-10C4-8C909D71B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29E72-E684-C599-C426-845C82D9F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3D43A-D310-3B06-5AFE-07EAB168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E2175-2B08-1F63-528B-30C6D832E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FBD84-FE83-5A69-C43B-9D3B7F7D9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7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E541F-D18E-5ED7-8CFB-9CB264EC6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480C7-EE06-C991-DDE7-2AD2F569FC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E2A02-FD32-0CDC-3E63-C9A3B147B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7802A-5D7A-A813-F433-4CE635860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42B0E-96A6-D074-74C2-5DD1127C2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73107C-91ED-CB0C-9D96-70C0B5E1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7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AED0-18D3-B1FC-8DCF-B5CCBC90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866F0-0294-7C0C-4D0B-F28ACF6D7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8C9AF-DE79-8B81-77EB-DEA14E135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B1A3A0-477D-A899-C9B7-B0CBA6CED4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CA8C3-043E-C146-75CF-5C1CA68E1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86F91A-FD05-06F1-90FE-45CC612C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CDA494-7D2E-64E9-DFAD-CCE14E4D5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DD2B40-7C05-E12C-2D91-BE6793C29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C487D-6A88-0277-58E0-246E1AB8A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875DA-1934-9BFC-FAD2-CD994E9BE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486773-37AA-B4E4-B17D-41169BF8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71CF5-80E9-B5B0-A93E-BDB828CF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8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19E515-A2B9-4D16-8CA9-C511C019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4EB66C-C900-2A5D-421C-6894688E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3C844-AFB8-E8A4-65A9-7BC21E219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3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AD75E-CB6B-DD4A-4729-629C109C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3496A-4211-B3FC-DCCA-C4F47521E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5C3D2-D233-A680-0F7A-32CB68646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EA741-4282-F261-5B09-33EE4C2A9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8F61E-086F-9C1B-16FE-F51210A7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2183F-68D5-08D2-A704-F1DF05C5B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4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FB5DA-3E05-706A-4F79-415662F05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CC7455-87C5-62A8-760E-725B0B90D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EC2CA7-CDCD-3794-6F57-CCE29373F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F8288-F6DA-5716-7FAF-AACEB02F1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571EF-4DB4-808C-1A9B-4473D0014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A8F71-892A-0ECB-057F-24D4C4F0E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6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9439D3-7A24-4B44-F2AF-3706433B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3D886-17C3-4699-9BDC-ABC75DD21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2B998-BF7B-A2B0-B315-F94AAF9EBC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8B39-DD0E-D04A-9F01-60E327690444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B57F4-6B6A-69E8-4841-82A4CF33D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940F8-16E0-0E2B-938D-EDF4F96341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0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7">
            <a:extLst>
              <a:ext uri="{FF2B5EF4-FFF2-40B4-BE49-F238E27FC236}">
                <a16:creationId xmlns:a16="http://schemas.microsoft.com/office/drawing/2014/main" id="{F87AFC2D-1744-E36B-ED41-D08C7E81B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1300" y="6428066"/>
            <a:ext cx="21115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67B"/>
                </a:solidFill>
              </a:rPr>
              <a:t>© A.R. Lowry 2023</a:t>
            </a:r>
            <a:endParaRPr lang="en-US" sz="1800" dirty="0">
              <a:solidFill>
                <a:srgbClr val="00067B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AD9334CA-2BD4-9D4F-5499-7BBB2D3A7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7231" y="60603"/>
            <a:ext cx="818377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Geology 6690/7690</a:t>
            </a:r>
          </a:p>
          <a:p>
            <a:pPr algn="ctr" eaLnBrk="1" hangingPunct="1">
              <a:defRPr/>
            </a:pPr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Geodesy &amp; Crustal Deformation</a:t>
            </a:r>
            <a:endParaRPr lang="en-US" sz="3600" i="1" u="sng" dirty="0">
              <a:solidFill>
                <a:srgbClr val="00067B"/>
              </a:solidFill>
              <a:latin typeface="Arial Black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BDB98216-1E6D-8F48-A752-80CD87AB0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4324" y="60603"/>
            <a:ext cx="19091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</a:rPr>
              <a:t>11 Sep 2023</a:t>
            </a:r>
          </a:p>
        </p:txBody>
      </p:sp>
      <p:sp>
        <p:nvSpPr>
          <p:cNvPr id="3" name="Text Box 38">
            <a:extLst>
              <a:ext uri="{FF2B5EF4-FFF2-40B4-BE49-F238E27FC236}">
                <a16:creationId xmlns:a16="http://schemas.microsoft.com/office/drawing/2014/main" id="{F4F0A544-602C-3C4C-8C9C-33C94570D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756" y="6326764"/>
            <a:ext cx="65844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Read for Wed 13 Sep: </a:t>
            </a:r>
            <a:r>
              <a:rPr lang="en-US" i="1" dirty="0">
                <a:solidFill>
                  <a:srgbClr val="00067B"/>
                </a:solidFill>
              </a:rPr>
              <a:t>Luttrell et al </a:t>
            </a:r>
            <a:r>
              <a:rPr lang="en-US" dirty="0">
                <a:solidFill>
                  <a:srgbClr val="00067B"/>
                </a:solidFill>
              </a:rPr>
              <a:t>(GRL 2013)</a:t>
            </a:r>
          </a:p>
        </p:txBody>
      </p:sp>
      <p:sp>
        <p:nvSpPr>
          <p:cNvPr id="5" name="Text Box 23">
            <a:extLst>
              <a:ext uri="{FF2B5EF4-FFF2-40B4-BE49-F238E27FC236}">
                <a16:creationId xmlns:a16="http://schemas.microsoft.com/office/drawing/2014/main" id="{BDD74525-A77A-151F-EA00-C0723D37F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7538" y="1794805"/>
            <a:ext cx="8436925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Borehole </a:t>
            </a:r>
            <a:r>
              <a:rPr lang="en-US" i="1" dirty="0" err="1">
                <a:solidFill>
                  <a:srgbClr val="00067B"/>
                </a:solidFill>
                <a:latin typeface="Arial Black" charset="0"/>
              </a:rPr>
              <a:t>Strainmeters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:</a:t>
            </a:r>
          </a:p>
          <a:p>
            <a:r>
              <a:rPr lang="en-US" dirty="0">
                <a:solidFill>
                  <a:srgbClr val="00067B"/>
                </a:solidFill>
                <a:latin typeface="Arial Black" charset="0"/>
              </a:rPr>
              <a:t>• 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changes in length in an instrument cemented into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 borehole</a:t>
            </a:r>
          </a:p>
          <a:p>
            <a:r>
              <a:rPr lang="en-US" b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• 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Extremely sensitive to small strains, but directions may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reflect local variability in the elastic continuum!</a:t>
            </a:r>
          </a:p>
          <a:p>
            <a:endParaRPr lang="en-US" sz="1200" dirty="0">
              <a:solidFill>
                <a:srgbClr val="0006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GPS/GNSS Positioning</a:t>
            </a:r>
          </a:p>
          <a:p>
            <a:r>
              <a:rPr lang="en-US" dirty="0">
                <a:solidFill>
                  <a:srgbClr val="00067B"/>
                </a:solidFill>
                <a:latin typeface="Arial Black" charset="0"/>
              </a:rPr>
              <a:t>•</a:t>
            </a:r>
            <a:r>
              <a:rPr lang="en-US" dirty="0">
                <a:latin typeface="Arial Black" charset="0"/>
              </a:rPr>
              <a:t> </a:t>
            </a:r>
            <a:r>
              <a:rPr lang="en-US" i="1" dirty="0">
                <a:solidFill>
                  <a:srgbClr val="FF3300"/>
                </a:solidFill>
                <a:latin typeface="Arial Black" charset="0"/>
              </a:rPr>
              <a:t>Resection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(location of intersecting ranges, or</a:t>
            </a: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b="1" i="1" dirty="0" err="1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pseudoranges</a:t>
            </a:r>
            <a:r>
              <a:rPr lang="en-US" dirty="0">
                <a:solidFill>
                  <a:srgbClr val="00067B"/>
                </a:solidFill>
              </a:rPr>
              <a:t> if we acknowledge receiver clock error,</a:t>
            </a:r>
          </a:p>
          <a:p>
            <a:r>
              <a:rPr lang="en-US" dirty="0">
                <a:solidFill>
                  <a:srgbClr val="00067B"/>
                </a:solidFill>
              </a:rPr>
              <a:t>   to solve for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dirty="0"/>
              <a:t>, </a:t>
            </a:r>
            <a:r>
              <a:rPr lang="en-US" dirty="0">
                <a:latin typeface="Symbol" pitchFamily="2" charset="2"/>
              </a:rPr>
              <a:t>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of the receiver)</a:t>
            </a:r>
          </a:p>
        </p:txBody>
      </p:sp>
    </p:spTree>
    <p:extLst>
      <p:ext uri="{BB962C8B-B14F-4D97-AF65-F5344CB8AC3E}">
        <p14:creationId xmlns:p14="http://schemas.microsoft.com/office/powerpoint/2010/main" val="3213184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>
            <a:extLst>
              <a:ext uri="{FF2B5EF4-FFF2-40B4-BE49-F238E27FC236}">
                <a16:creationId xmlns:a16="http://schemas.microsoft.com/office/drawing/2014/main" id="{9AA83E89-5319-4890-7B63-9EEE287DD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8832" y="442168"/>
            <a:ext cx="737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3600" i="1">
                <a:solidFill>
                  <a:srgbClr val="00067B"/>
                </a:solidFill>
                <a:latin typeface="Arial Black" charset="0"/>
              </a:rPr>
              <a:t>(An Even Briefer Overview…)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A80B61C-DCED-914E-1278-C823886A36BE}"/>
              </a:ext>
            </a:extLst>
          </p:cNvPr>
          <p:cNvGrpSpPr>
            <a:grpSpLocks/>
          </p:cNvGrpSpPr>
          <p:nvPr/>
        </p:nvGrpSpPr>
        <p:grpSpPr bwMode="auto">
          <a:xfrm>
            <a:off x="1904007" y="1562943"/>
            <a:ext cx="3048000" cy="4533900"/>
            <a:chOff x="432" y="1080"/>
            <a:chExt cx="1920" cy="285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0400777-01E8-ED28-14ED-B33B10CC13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872"/>
              <a:ext cx="1920" cy="2064"/>
            </a:xfrm>
            <a:prstGeom prst="ellipse">
              <a:avLst/>
            </a:prstGeom>
            <a:solidFill>
              <a:srgbClr val="5972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8D4491A-A401-762C-DD7C-912CB04E0A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4" y="1080"/>
              <a:ext cx="96" cy="192"/>
              <a:chOff x="1344" y="1080"/>
              <a:chExt cx="96" cy="192"/>
            </a:xfrm>
          </p:grpSpPr>
          <p:sp>
            <p:nvSpPr>
              <p:cNvPr id="57" name="Line 7">
                <a:extLst>
                  <a:ext uri="{FF2B5EF4-FFF2-40B4-BE49-F238E27FC236}">
                    <a16:creationId xmlns:a16="http://schemas.microsoft.com/office/drawing/2014/main" id="{8161BD57-2867-E457-4A20-9C9F4AFF3E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112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60CEB2DE-AA1F-DEC1-776D-B954B17632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1152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3F707E8-49C3-186E-ED87-10D34BE288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8" y="1080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D6C744F3-E6E0-38F5-56D3-15F50198FF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8" y="122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B93C020-AA07-EC93-8AFC-9008B376F9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6" y="1224"/>
              <a:ext cx="96" cy="192"/>
              <a:chOff x="816" y="1224"/>
              <a:chExt cx="96" cy="192"/>
            </a:xfrm>
          </p:grpSpPr>
          <p:sp>
            <p:nvSpPr>
              <p:cNvPr id="53" name="Line 12">
                <a:extLst>
                  <a:ext uri="{FF2B5EF4-FFF2-40B4-BE49-F238E27FC236}">
                    <a16:creationId xmlns:a16="http://schemas.microsoft.com/office/drawing/2014/main" id="{858F0155-5EED-A0B7-B2DC-B691344491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127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CFAF249E-779F-CC23-E958-69B16086BF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C0D6793D-76F4-5A8D-E805-FD68CEE72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0" y="122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2452C8B-35C0-3782-B1B6-083BD16916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0" y="1368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EF774DE-9374-1EC0-9342-CE31D712D8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1488"/>
              <a:ext cx="96" cy="192"/>
              <a:chOff x="1392" y="1512"/>
              <a:chExt cx="96" cy="192"/>
            </a:xfrm>
          </p:grpSpPr>
          <p:sp>
            <p:nvSpPr>
              <p:cNvPr id="49" name="Line 17">
                <a:extLst>
                  <a:ext uri="{FF2B5EF4-FFF2-40B4-BE49-F238E27FC236}">
                    <a16:creationId xmlns:a16="http://schemas.microsoft.com/office/drawing/2014/main" id="{996A1091-0D8A-AEB9-5F08-30B70694EC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15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1AE72758-D494-4FEC-76AE-456BD93321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58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E613B984-C24C-2C76-A01C-D02BAE3912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6" y="151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B64FBF7F-7D67-A001-D97B-C587897B55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6" y="165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D66576D-5D17-7C52-106F-26B27D13E0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1704"/>
              <a:ext cx="96" cy="192"/>
              <a:chOff x="624" y="1704"/>
              <a:chExt cx="96" cy="192"/>
            </a:xfrm>
          </p:grpSpPr>
          <p:sp>
            <p:nvSpPr>
              <p:cNvPr id="45" name="Line 22">
                <a:extLst>
                  <a:ext uri="{FF2B5EF4-FFF2-40B4-BE49-F238E27FC236}">
                    <a16:creationId xmlns:a16="http://schemas.microsoft.com/office/drawing/2014/main" id="{A0FF13C5-557A-7BB3-5D5C-3861194007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175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C7ED1B04-3834-1275-E5D7-589CC1D1F4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76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015B3571-4A5B-60B3-9537-474F0E44E3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" y="170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D594EE1-31B1-66C7-D30F-EC9CA86B8F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" y="1848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48E4D2B3-F2BC-92E1-8425-D51834607D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1752"/>
              <a:ext cx="96" cy="192"/>
              <a:chOff x="2160" y="1752"/>
              <a:chExt cx="96" cy="192"/>
            </a:xfrm>
          </p:grpSpPr>
          <p:sp>
            <p:nvSpPr>
              <p:cNvPr id="41" name="Line 27">
                <a:extLst>
                  <a:ext uri="{FF2B5EF4-FFF2-40B4-BE49-F238E27FC236}">
                    <a16:creationId xmlns:a16="http://schemas.microsoft.com/office/drawing/2014/main" id="{4FFB1B86-1F05-3986-F7E0-4EFF9AC49A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8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C330B3C8-FC9E-71C7-C7D3-4AE24E82A2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2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35F89871-A39C-379A-E9BF-35E2963F0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75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EC1481D-B97D-7B99-1236-39D38DE816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89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E7FE0F3-277E-549D-9DD0-FC36362FD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320"/>
              <a:ext cx="576" cy="1584"/>
            </a:xfrm>
            <a:custGeom>
              <a:avLst/>
              <a:gdLst>
                <a:gd name="T0" fmla="*/ 0 w 576"/>
                <a:gd name="T1" fmla="*/ 1584 h 1584"/>
                <a:gd name="T2" fmla="*/ 576 w 576"/>
                <a:gd name="T3" fmla="*/ 0 h 1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6" h="1584">
                  <a:moveTo>
                    <a:pt x="0" y="1584"/>
                  </a:moveTo>
                  <a:lnTo>
                    <a:pt x="576" y="0"/>
                  </a:lnTo>
                </a:path>
              </a:pathLst>
            </a:custGeom>
            <a:solidFill>
              <a:srgbClr val="05FF1A"/>
            </a:solidFill>
            <a:ln w="19050" cmpd="sng">
              <a:solidFill>
                <a:srgbClr val="05FF1A"/>
              </a:solidFill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5EB587F-F21A-C692-79E6-26EA1663D1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44" y="2012"/>
              <a:ext cx="211" cy="286"/>
              <a:chOff x="1728" y="1684"/>
              <a:chExt cx="211" cy="286"/>
            </a:xfrm>
          </p:grpSpPr>
          <p:sp>
            <p:nvSpPr>
              <p:cNvPr id="37" name="Text Box 33">
                <a:extLst>
                  <a:ext uri="{FF2B5EF4-FFF2-40B4-BE49-F238E27FC236}">
                    <a16:creationId xmlns:a16="http://schemas.microsoft.com/office/drawing/2014/main" id="{CF180D8E-3149-0BB5-7CEA-8A140C0EC9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1776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xmlns:lc="http://schemas.openxmlformats.org/drawingml/2006/lockedCanvas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eaLnBrk="0" hangingPunct="0"/>
                <a:r>
                  <a:rPr lang="en-US" sz="1200" i="1">
                    <a:latin typeface="Symbol" charset="0"/>
                  </a:rPr>
                  <a:t>r</a:t>
                </a:r>
                <a:endParaRPr lang="en-US" sz="1200" i="1">
                  <a:latin typeface="Times" charset="0"/>
                </a:endParaRPr>
              </a:p>
            </p:txBody>
          </p:sp>
          <p:sp>
            <p:nvSpPr>
              <p:cNvPr id="38" name="Text Box 34">
                <a:extLst>
                  <a:ext uri="{FF2B5EF4-FFF2-40B4-BE49-F238E27FC236}">
                    <a16:creationId xmlns:a16="http://schemas.microsoft.com/office/drawing/2014/main" id="{DBB8E889-FB65-8932-0A65-1397C33F84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9" y="1744"/>
                <a:ext cx="147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xmlns:lc="http://schemas.openxmlformats.org/drawingml/2006/lockedCanvas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eaLnBrk="0" hangingPunct="0"/>
                <a:r>
                  <a:rPr lang="en-US" sz="1000" i="1">
                    <a:latin typeface="Times" charset="0"/>
                  </a:rPr>
                  <a:t>s</a:t>
                </a:r>
              </a:p>
            </p:txBody>
          </p:sp>
          <p:sp>
            <p:nvSpPr>
              <p:cNvPr id="39" name="Text Box 35">
                <a:extLst>
                  <a:ext uri="{FF2B5EF4-FFF2-40B4-BE49-F238E27FC236}">
                    <a16:creationId xmlns:a16="http://schemas.microsoft.com/office/drawing/2014/main" id="{AD6C5231-A39C-59C0-46CB-1D09CD4EDC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2" y="1816"/>
                <a:ext cx="13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xmlns:lc="http://schemas.openxmlformats.org/drawingml/2006/lockedCanvas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eaLnBrk="0" hangingPunct="0"/>
                <a:r>
                  <a:rPr lang="en-US" sz="1000" i="1">
                    <a:latin typeface="Times" charset="0"/>
                  </a:rPr>
                  <a:t>i</a:t>
                </a:r>
              </a:p>
            </p:txBody>
          </p:sp>
          <p:sp>
            <p:nvSpPr>
              <p:cNvPr id="40" name="Text Box 36">
                <a:extLst>
                  <a:ext uri="{FF2B5EF4-FFF2-40B4-BE49-F238E27FC236}">
                    <a16:creationId xmlns:a16="http://schemas.microsoft.com/office/drawing/2014/main" id="{3893FF59-72B4-5DC4-E7D1-B290BF6D33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1684"/>
                <a:ext cx="211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xmlns:lc="http://schemas.openxmlformats.org/drawingml/2006/lockedCanvas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eaLnBrk="0" hangingPunct="0"/>
                <a:r>
                  <a:rPr lang="en-US" sz="1200" i="1" dirty="0">
                    <a:latin typeface="Symbol" charset="0"/>
                  </a:rPr>
                  <a:t></a:t>
                </a:r>
              </a:p>
            </p:txBody>
          </p:sp>
        </p:grpSp>
        <p:sp>
          <p:nvSpPr>
            <p:cNvPr id="17" name="Line 37">
              <a:extLst>
                <a:ext uri="{FF2B5EF4-FFF2-40B4-BE49-F238E27FC236}">
                  <a16:creationId xmlns:a16="http://schemas.microsoft.com/office/drawing/2014/main" id="{80B163F7-455F-ADAC-3C33-9940EEC7AF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1320"/>
              <a:ext cx="576" cy="480"/>
            </a:xfrm>
            <a:prstGeom prst="line">
              <a:avLst/>
            </a:prstGeom>
            <a:noFill/>
            <a:ln w="19050">
              <a:solidFill>
                <a:srgbClr val="05FF1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FC33C89-902D-D4B2-9808-778916A96F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0" y="1224"/>
              <a:ext cx="96" cy="192"/>
              <a:chOff x="1920" y="1224"/>
              <a:chExt cx="96" cy="192"/>
            </a:xfrm>
          </p:grpSpPr>
          <p:sp>
            <p:nvSpPr>
              <p:cNvPr id="33" name="Line 39">
                <a:extLst>
                  <a:ext uri="{FF2B5EF4-FFF2-40B4-BE49-F238E27FC236}">
                    <a16:creationId xmlns:a16="http://schemas.microsoft.com/office/drawing/2014/main" id="{D0B16A9F-E064-CA19-DE62-258F2808D9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127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5A65D7E5-2A50-633C-0CBF-F7CF44F2F3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296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AE179C45-BD99-07F5-635B-89B55725D6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22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3B6F8B9-0D5E-FD94-393C-D26FE592C6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368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19" name="Line 43">
              <a:extLst>
                <a:ext uri="{FF2B5EF4-FFF2-40B4-BE49-F238E27FC236}">
                  <a16:creationId xmlns:a16="http://schemas.microsoft.com/office/drawing/2014/main" id="{4810E231-E213-1221-88DB-289856E8E4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1800"/>
              <a:ext cx="0" cy="1104"/>
            </a:xfrm>
            <a:prstGeom prst="line">
              <a:avLst/>
            </a:prstGeom>
            <a:noFill/>
            <a:ln w="19050">
              <a:solidFill>
                <a:srgbClr val="05FF1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726B365E-FEC1-18EB-CE2C-9F299B17D0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68" y="1776"/>
              <a:ext cx="48" cy="96"/>
              <a:chOff x="1392" y="1776"/>
              <a:chExt cx="48" cy="96"/>
            </a:xfrm>
          </p:grpSpPr>
          <p:sp>
            <p:nvSpPr>
              <p:cNvPr id="29" name="AutoShape 45">
                <a:extLst>
                  <a:ext uri="{FF2B5EF4-FFF2-40B4-BE49-F238E27FC236}">
                    <a16:creationId xmlns:a16="http://schemas.microsoft.com/office/drawing/2014/main" id="{E95B0BCF-6C4D-C0ED-68C7-DE7D3F4548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64666" flipH="1">
                <a:off x="1392" y="1776"/>
                <a:ext cx="48" cy="48"/>
              </a:xfrm>
              <a:prstGeom prst="flowChartDelay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 eaLnBrk="0" hangingPunct="0"/>
                <a:endParaRPr lang="en-US" i="1">
                  <a:latin typeface="Times" charset="0"/>
                </a:endParaRPr>
              </a:p>
            </p:txBody>
          </p:sp>
          <p:sp>
            <p:nvSpPr>
              <p:cNvPr id="30" name="Line 46">
                <a:extLst>
                  <a:ext uri="{FF2B5EF4-FFF2-40B4-BE49-F238E27FC236}">
                    <a16:creationId xmlns:a16="http://schemas.microsoft.com/office/drawing/2014/main" id="{8C932477-0FA2-1135-2E48-4458AF9A84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16" y="1824"/>
                <a:ext cx="24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Line 47">
                <a:extLst>
                  <a:ext uri="{FF2B5EF4-FFF2-40B4-BE49-F238E27FC236}">
                    <a16:creationId xmlns:a16="http://schemas.microsoft.com/office/drawing/2014/main" id="{31F5CCAE-DFB2-3136-8B71-15DAAF796F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92" y="1824"/>
                <a:ext cx="24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Line 48">
                <a:extLst>
                  <a:ext uri="{FF2B5EF4-FFF2-40B4-BE49-F238E27FC236}">
                    <a16:creationId xmlns:a16="http://schemas.microsoft.com/office/drawing/2014/main" id="{A2821E96-ECD3-5353-4AB4-5E1DEF3D61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16" y="1824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470C59D-DB58-9100-5A36-7FC5ECED8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" y="288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62CA7E4-D9A1-9A4A-DE70-55D8E68CD8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14" y="2179"/>
              <a:ext cx="214" cy="257"/>
              <a:chOff x="888" y="2276"/>
              <a:chExt cx="214" cy="257"/>
            </a:xfrm>
          </p:grpSpPr>
          <p:sp>
            <p:nvSpPr>
              <p:cNvPr id="26" name="Text Box 51">
                <a:extLst>
                  <a:ext uri="{FF2B5EF4-FFF2-40B4-BE49-F238E27FC236}">
                    <a16:creationId xmlns:a16="http://schemas.microsoft.com/office/drawing/2014/main" id="{E38DABF1-8BC4-BBF5-E8C3-EA66E0084D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88" y="2342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xmlns:lc="http://schemas.openxmlformats.org/drawingml/2006/lockedCanvas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eaLnBrk="0" hangingPunct="0"/>
                <a:r>
                  <a:rPr lang="en-US" sz="1200" i="1">
                    <a:latin typeface="Symbol" charset="0"/>
                  </a:rPr>
                  <a:t>r</a:t>
                </a:r>
                <a:endParaRPr lang="en-US" sz="1200" i="1">
                  <a:latin typeface="Times" charset="0"/>
                </a:endParaRPr>
              </a:p>
            </p:txBody>
          </p:sp>
          <p:sp>
            <p:nvSpPr>
              <p:cNvPr id="27" name="Text Box 52">
                <a:extLst>
                  <a:ext uri="{FF2B5EF4-FFF2-40B4-BE49-F238E27FC236}">
                    <a16:creationId xmlns:a16="http://schemas.microsoft.com/office/drawing/2014/main" id="{C538A68D-7B4F-FF27-0CC3-81FD44AE66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42" y="2389"/>
                <a:ext cx="160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xmlns:lc="http://schemas.openxmlformats.org/drawingml/2006/lockedCanvas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eaLnBrk="0" hangingPunct="0"/>
                <a:r>
                  <a:rPr lang="en-US" sz="900" i="1">
                    <a:latin typeface="Times" charset="0"/>
                  </a:rPr>
                  <a:t>R</a:t>
                </a:r>
                <a:endParaRPr lang="en-US" sz="1000" i="1">
                  <a:latin typeface="Times" charset="0"/>
                </a:endParaRPr>
              </a:p>
            </p:txBody>
          </p:sp>
          <p:sp>
            <p:nvSpPr>
              <p:cNvPr id="28" name="Text Box 53">
                <a:extLst>
                  <a:ext uri="{FF2B5EF4-FFF2-40B4-BE49-F238E27FC236}">
                    <a16:creationId xmlns:a16="http://schemas.microsoft.com/office/drawing/2014/main" id="{00B4C92C-5C5A-73A7-CD05-FD5284C484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1" y="2276"/>
                <a:ext cx="211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xmlns:lc="http://schemas.openxmlformats.org/drawingml/2006/lockedCanvas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eaLnBrk="0" hangingPunct="0"/>
                <a:r>
                  <a:rPr lang="en-US" sz="1200" i="1" dirty="0">
                    <a:latin typeface="Symbol" charset="0"/>
                  </a:rPr>
                  <a:t>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8A9F848-DD95-8B39-CC83-219D92EC26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02" y="1433"/>
              <a:ext cx="192" cy="194"/>
              <a:chOff x="1494" y="1409"/>
              <a:chExt cx="192" cy="194"/>
            </a:xfrm>
          </p:grpSpPr>
          <p:sp>
            <p:nvSpPr>
              <p:cNvPr id="24" name="Text Box 55">
                <a:extLst>
                  <a:ext uri="{FF2B5EF4-FFF2-40B4-BE49-F238E27FC236}">
                    <a16:creationId xmlns:a16="http://schemas.microsoft.com/office/drawing/2014/main" id="{4004706E-181A-EDCE-1FED-D7FAF67C46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4" y="1409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xmlns:lc="http://schemas.openxmlformats.org/drawingml/2006/lockedCanvas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eaLnBrk="0" hangingPunct="0"/>
                <a:r>
                  <a:rPr lang="en-US" sz="1200" i="1">
                    <a:latin typeface="Symbol" charset="0"/>
                  </a:rPr>
                  <a:t>r</a:t>
                </a:r>
                <a:endParaRPr lang="en-US" sz="1200" i="1">
                  <a:latin typeface="Times" charset="0"/>
                </a:endParaRPr>
              </a:p>
            </p:txBody>
          </p:sp>
          <p:sp>
            <p:nvSpPr>
              <p:cNvPr id="25" name="Text Box 56">
                <a:extLst>
                  <a:ext uri="{FF2B5EF4-FFF2-40B4-BE49-F238E27FC236}">
                    <a16:creationId xmlns:a16="http://schemas.microsoft.com/office/drawing/2014/main" id="{AC2A1F95-30C3-9E0F-2EDE-D9EEC74306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48" y="1449"/>
                <a:ext cx="13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xmlns:lc="http://schemas.openxmlformats.org/drawingml/2006/lockedCanvas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eaLnBrk="0" hangingPunct="0"/>
                <a:r>
                  <a:rPr lang="en-US" sz="1000" i="1">
                    <a:latin typeface="Times" charset="0"/>
                  </a:rPr>
                  <a:t>i</a:t>
                </a:r>
              </a:p>
            </p:txBody>
          </p:sp>
        </p:grpSp>
      </p:grpSp>
      <p:sp>
        <p:nvSpPr>
          <p:cNvPr id="61" name="Text Box 57">
            <a:extLst>
              <a:ext uri="{FF2B5EF4-FFF2-40B4-BE49-F238E27FC236}">
                <a16:creationId xmlns:a16="http://schemas.microsoft.com/office/drawing/2014/main" id="{99BA611E-A036-1B08-40BF-DA7E5131D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807" y="1337518"/>
            <a:ext cx="5031186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67B"/>
                </a:solidFill>
              </a:rPr>
              <a:t>GNSS location is done via</a:t>
            </a:r>
            <a:endParaRPr lang="en-US" i="1" dirty="0">
              <a:solidFill>
                <a:srgbClr val="00067B"/>
              </a:solidFill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Resection</a:t>
            </a:r>
            <a:r>
              <a:rPr lang="en-US" dirty="0">
                <a:solidFill>
                  <a:srgbClr val="00067B"/>
                </a:solidFill>
              </a:rPr>
              <a:t>: Similar to how we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locate EQ hypocenters! </a:t>
            </a:r>
          </a:p>
          <a:p>
            <a:pPr eaLnBrk="0" hangingPunct="0"/>
            <a:endParaRPr lang="en-US" sz="1200" dirty="0">
              <a:solidFill>
                <a:srgbClr val="00067B"/>
              </a:solidFill>
              <a:latin typeface="Times" charset="0"/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Treat satellite locations</a:t>
            </a:r>
            <a:r>
              <a:rPr lang="en-US" dirty="0">
                <a:solidFill>
                  <a:schemeClr val="accent2"/>
                </a:solidFill>
              </a:rPr>
              <a:t>       </a:t>
            </a:r>
            <a:r>
              <a:rPr lang="en-US" dirty="0">
                <a:solidFill>
                  <a:srgbClr val="00067B"/>
                </a:solidFill>
              </a:rPr>
              <a:t>as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“known”</a:t>
            </a:r>
          </a:p>
          <a:p>
            <a:pPr eaLnBrk="0" hangingPunct="0"/>
            <a:endParaRPr lang="en-US" sz="1200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Determine distances (</a:t>
            </a:r>
            <a:r>
              <a:rPr lang="ja-JP" altLang="en-US" dirty="0">
                <a:solidFill>
                  <a:srgbClr val="00067B"/>
                </a:solidFill>
              </a:rPr>
              <a:t>“</a:t>
            </a:r>
            <a:r>
              <a:rPr lang="en-US" dirty="0">
                <a:solidFill>
                  <a:srgbClr val="00067B"/>
                </a:solidFill>
              </a:rPr>
              <a:t>ranges</a:t>
            </a:r>
            <a:r>
              <a:rPr lang="ja-JP" altLang="en-US" dirty="0">
                <a:solidFill>
                  <a:srgbClr val="00067B"/>
                </a:solidFill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)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</a:t>
            </a:r>
            <a:r>
              <a:rPr lang="en-US" dirty="0">
                <a:solidFill>
                  <a:schemeClr val="tx2"/>
                </a:solidFill>
              </a:rPr>
              <a:t>     </a:t>
            </a:r>
            <a:r>
              <a:rPr lang="en-US" dirty="0">
                <a:solidFill>
                  <a:srgbClr val="00067B"/>
                </a:solidFill>
              </a:rPr>
              <a:t>from satellites to receiver</a:t>
            </a:r>
          </a:p>
          <a:p>
            <a:pPr eaLnBrk="0" hangingPunct="0"/>
            <a:endParaRPr lang="en-US" sz="1200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Antenna location</a:t>
            </a:r>
            <a:r>
              <a:rPr lang="en-US" dirty="0">
                <a:solidFill>
                  <a:schemeClr val="tx2"/>
                </a:solidFill>
              </a:rPr>
              <a:t>       </a:t>
            </a:r>
            <a:r>
              <a:rPr lang="en-US" dirty="0">
                <a:solidFill>
                  <a:srgbClr val="00067B"/>
                </a:solidFill>
              </a:rPr>
              <a:t>corresponds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to the intersection of spheres of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radius </a:t>
            </a:r>
            <a:r>
              <a:rPr lang="en-US" dirty="0">
                <a:solidFill>
                  <a:schemeClr val="tx2"/>
                </a:solidFill>
              </a:rPr>
              <a:t>     </a:t>
            </a:r>
            <a:r>
              <a:rPr lang="en-US" dirty="0">
                <a:solidFill>
                  <a:srgbClr val="00067B"/>
                </a:solidFill>
              </a:rPr>
              <a:t>centered at</a:t>
            </a:r>
            <a:r>
              <a:rPr lang="en-US" dirty="0">
                <a:solidFill>
                  <a:schemeClr val="tx2"/>
                </a:solidFill>
              </a:rPr>
              <a:t>     </a:t>
            </a:r>
            <a:r>
              <a:rPr lang="en-US" dirty="0">
                <a:solidFill>
                  <a:srgbClr val="00067B"/>
                </a:solidFill>
              </a:rPr>
              <a:t>!</a:t>
            </a:r>
          </a:p>
          <a:p>
            <a:pPr eaLnBrk="0" hangingPunct="0"/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(But the details are a bit tricky…)</a:t>
            </a:r>
          </a:p>
        </p:txBody>
      </p:sp>
      <p:sp>
        <p:nvSpPr>
          <p:cNvPr id="62" name="Text Box 59">
            <a:extLst>
              <a:ext uri="{FF2B5EF4-FFF2-40B4-BE49-F238E27FC236}">
                <a16:creationId xmlns:a16="http://schemas.microsoft.com/office/drawing/2014/main" id="{47058240-9CA8-74A6-B577-F40749BB440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696920" y="2603788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 dirty="0">
                <a:latin typeface="Symbol" charset="0"/>
              </a:rPr>
              <a:t>r</a:t>
            </a:r>
            <a:endParaRPr lang="en-US" sz="1200" i="1" dirty="0">
              <a:latin typeface="Times" charset="0"/>
            </a:endParaRPr>
          </a:p>
        </p:txBody>
      </p:sp>
      <p:sp>
        <p:nvSpPr>
          <p:cNvPr id="63" name="Text Box 60">
            <a:extLst>
              <a:ext uri="{FF2B5EF4-FFF2-40B4-BE49-F238E27FC236}">
                <a16:creationId xmlns:a16="http://schemas.microsoft.com/office/drawing/2014/main" id="{79473BA8-6D28-92FA-671A-A6537569501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890595" y="2518063"/>
            <a:ext cx="282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2000" i="1">
                <a:latin typeface="Times" charset="0"/>
              </a:rPr>
              <a:t>s</a:t>
            </a:r>
          </a:p>
        </p:txBody>
      </p:sp>
      <p:sp>
        <p:nvSpPr>
          <p:cNvPr id="64" name="Text Box 61">
            <a:extLst>
              <a:ext uri="{FF2B5EF4-FFF2-40B4-BE49-F238E27FC236}">
                <a16:creationId xmlns:a16="http://schemas.microsoft.com/office/drawing/2014/main" id="{C0538AB4-323E-E88B-3AE2-1B4796938AD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868370" y="274666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2000" i="1">
                <a:latin typeface="Times" charset="0"/>
              </a:rPr>
              <a:t>i</a:t>
            </a:r>
          </a:p>
        </p:txBody>
      </p:sp>
      <p:sp>
        <p:nvSpPr>
          <p:cNvPr id="65" name="Text Box 62">
            <a:extLst>
              <a:ext uri="{FF2B5EF4-FFF2-40B4-BE49-F238E27FC236}">
                <a16:creationId xmlns:a16="http://schemas.microsoft.com/office/drawing/2014/main" id="{EB7C5830-F4CD-5B39-E657-F55A1773E00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696920" y="2286843"/>
            <a:ext cx="484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 dirty="0">
                <a:latin typeface="Symbol" charset="0"/>
              </a:rPr>
              <a:t></a:t>
            </a:r>
            <a:endParaRPr lang="en-US" sz="1200" i="1" dirty="0">
              <a:latin typeface="Symbol" charset="0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73C33CA-2281-8589-448F-9615A8F1C3A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513049" y="3882281"/>
            <a:ext cx="423863" cy="538162"/>
            <a:chOff x="1494" y="1368"/>
            <a:chExt cx="133" cy="169"/>
          </a:xfrm>
        </p:grpSpPr>
        <p:sp>
          <p:nvSpPr>
            <p:cNvPr id="67" name="Text Box 64">
              <a:extLst>
                <a:ext uri="{FF2B5EF4-FFF2-40B4-BE49-F238E27FC236}">
                  <a16:creationId xmlns:a16="http://schemas.microsoft.com/office/drawing/2014/main" id="{C6535285-8BE6-5E58-4429-433B0861F60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94" y="1368"/>
              <a:ext cx="110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eaLnBrk="0" hangingPunct="0"/>
              <a:r>
                <a:rPr lang="en-US" i="1" dirty="0">
                  <a:latin typeface="Symbol" charset="0"/>
                </a:rPr>
                <a:t>r</a:t>
              </a:r>
              <a:endParaRPr lang="en-US" i="1" dirty="0">
                <a:latin typeface="Times" charset="0"/>
              </a:endParaRPr>
            </a:p>
          </p:txBody>
        </p:sp>
        <p:sp>
          <p:nvSpPr>
            <p:cNvPr id="68" name="Text Box 65">
              <a:extLst>
                <a:ext uri="{FF2B5EF4-FFF2-40B4-BE49-F238E27FC236}">
                  <a16:creationId xmlns:a16="http://schemas.microsoft.com/office/drawing/2014/main" id="{52681637-A1DD-6100-00C7-E2F5BC163FF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48" y="1413"/>
              <a:ext cx="79" cy="1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eaLnBrk="0" hangingPunct="0"/>
              <a:r>
                <a:rPr lang="en-US" sz="2000" i="1">
                  <a:latin typeface="Times" charset="0"/>
                </a:rPr>
                <a:t>i</a:t>
              </a:r>
              <a:endParaRPr lang="en-US" sz="1000" i="1">
                <a:latin typeface="Times" charset="0"/>
              </a:endParaRPr>
            </a:p>
          </p:txBody>
        </p:sp>
      </p:grpSp>
      <p:sp>
        <p:nvSpPr>
          <p:cNvPr id="69" name="Text Box 67">
            <a:extLst>
              <a:ext uri="{FF2B5EF4-FFF2-40B4-BE49-F238E27FC236}">
                <a16:creationId xmlns:a16="http://schemas.microsoft.com/office/drawing/2014/main" id="{2C867C19-1201-04A3-58C2-EB8ADB6F16F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831732" y="4432899"/>
            <a:ext cx="350166" cy="456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>
                <a:latin typeface="Symbol" charset="0"/>
              </a:rPr>
              <a:t>r</a:t>
            </a:r>
            <a:endParaRPr lang="en-US" sz="1200" i="1">
              <a:latin typeface="Times" charset="0"/>
            </a:endParaRPr>
          </a:p>
        </p:txBody>
      </p:sp>
      <p:sp>
        <p:nvSpPr>
          <p:cNvPr id="70" name="Text Box 68">
            <a:extLst>
              <a:ext uri="{FF2B5EF4-FFF2-40B4-BE49-F238E27FC236}">
                <a16:creationId xmlns:a16="http://schemas.microsoft.com/office/drawing/2014/main" id="{BE5DF949-25F9-7CA9-052A-A37B6A4F7D7D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002083" y="4607092"/>
            <a:ext cx="321774" cy="367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1800" i="1">
                <a:latin typeface="Times" charset="0"/>
              </a:rPr>
              <a:t>R</a:t>
            </a:r>
            <a:endParaRPr lang="en-US" sz="1000" i="1">
              <a:latin typeface="Times" charset="0"/>
            </a:endParaRPr>
          </a:p>
        </p:txBody>
      </p:sp>
      <p:sp>
        <p:nvSpPr>
          <p:cNvPr id="71" name="Text Box 69">
            <a:extLst>
              <a:ext uri="{FF2B5EF4-FFF2-40B4-BE49-F238E27FC236}">
                <a16:creationId xmlns:a16="http://schemas.microsoft.com/office/drawing/2014/main" id="{54C43ADD-00E4-0881-6E21-82DC99ECF3F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841196" y="4268043"/>
            <a:ext cx="482661" cy="456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 dirty="0">
                <a:latin typeface="Symbol" charset="0"/>
              </a:rPr>
              <a:t></a:t>
            </a:r>
            <a:endParaRPr lang="en-US" sz="1200" i="1" dirty="0">
              <a:latin typeface="Symbol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0216E2C-8035-11A6-9D9D-AAC982A02AB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476018" y="5158731"/>
            <a:ext cx="423863" cy="538162"/>
            <a:chOff x="1494" y="1368"/>
            <a:chExt cx="133" cy="169"/>
          </a:xfrm>
        </p:grpSpPr>
        <p:sp>
          <p:nvSpPr>
            <p:cNvPr id="73" name="Text Box 71">
              <a:extLst>
                <a:ext uri="{FF2B5EF4-FFF2-40B4-BE49-F238E27FC236}">
                  <a16:creationId xmlns:a16="http://schemas.microsoft.com/office/drawing/2014/main" id="{E35DA4AA-0F63-9E6A-A800-3497267E1D9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94" y="1368"/>
              <a:ext cx="110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eaLnBrk="0" hangingPunct="0"/>
              <a:r>
                <a:rPr lang="en-US" i="1">
                  <a:latin typeface="Symbol" charset="0"/>
                </a:rPr>
                <a:t>r</a:t>
              </a:r>
              <a:endParaRPr lang="en-US" i="1">
                <a:latin typeface="Times" charset="0"/>
              </a:endParaRPr>
            </a:p>
          </p:txBody>
        </p:sp>
        <p:sp>
          <p:nvSpPr>
            <p:cNvPr id="74" name="Text Box 72">
              <a:extLst>
                <a:ext uri="{FF2B5EF4-FFF2-40B4-BE49-F238E27FC236}">
                  <a16:creationId xmlns:a16="http://schemas.microsoft.com/office/drawing/2014/main" id="{83D51CFC-6DEB-8225-CAAB-05F0A773AD9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48" y="1413"/>
              <a:ext cx="79" cy="1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eaLnBrk="0" hangingPunct="0"/>
              <a:r>
                <a:rPr lang="en-US" sz="2000" i="1">
                  <a:latin typeface="Times" charset="0"/>
                </a:rPr>
                <a:t>i</a:t>
              </a:r>
              <a:endParaRPr lang="en-US" sz="1000" i="1">
                <a:latin typeface="Times" charset="0"/>
              </a:endParaRPr>
            </a:p>
          </p:txBody>
        </p:sp>
      </p:grpSp>
      <p:sp>
        <p:nvSpPr>
          <p:cNvPr id="75" name="Text Box 74">
            <a:extLst>
              <a:ext uri="{FF2B5EF4-FFF2-40B4-BE49-F238E27FC236}">
                <a16:creationId xmlns:a16="http://schemas.microsoft.com/office/drawing/2014/main" id="{AD63CB99-7F0C-8233-EE2B-87B8FCD98D9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492132" y="5160218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>
                <a:latin typeface="Symbol" charset="0"/>
              </a:rPr>
              <a:t>r</a:t>
            </a:r>
            <a:endParaRPr lang="en-US" sz="1200" i="1">
              <a:latin typeface="Times" charset="0"/>
            </a:endParaRPr>
          </a:p>
        </p:txBody>
      </p:sp>
      <p:sp>
        <p:nvSpPr>
          <p:cNvPr id="76" name="Text Box 75">
            <a:extLst>
              <a:ext uri="{FF2B5EF4-FFF2-40B4-BE49-F238E27FC236}">
                <a16:creationId xmlns:a16="http://schemas.microsoft.com/office/drawing/2014/main" id="{C5DA9F38-F4FF-7350-68ED-72B88AF7367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685807" y="5074493"/>
            <a:ext cx="282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2000" i="1">
                <a:latin typeface="Times" charset="0"/>
              </a:rPr>
              <a:t>s</a:t>
            </a:r>
          </a:p>
        </p:txBody>
      </p:sp>
      <p:sp>
        <p:nvSpPr>
          <p:cNvPr id="77" name="Text Box 76">
            <a:extLst>
              <a:ext uri="{FF2B5EF4-FFF2-40B4-BE49-F238E27FC236}">
                <a16:creationId xmlns:a16="http://schemas.microsoft.com/office/drawing/2014/main" id="{7DA4444E-5CC4-D7CD-F38F-45BFE62A6B1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663582" y="530309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2000" i="1">
                <a:latin typeface="Times" charset="0"/>
              </a:rPr>
              <a:t>i</a:t>
            </a:r>
          </a:p>
        </p:txBody>
      </p:sp>
      <p:sp>
        <p:nvSpPr>
          <p:cNvPr id="78" name="Text Box 77">
            <a:extLst>
              <a:ext uri="{FF2B5EF4-FFF2-40B4-BE49-F238E27FC236}">
                <a16:creationId xmlns:a16="http://schemas.microsoft.com/office/drawing/2014/main" id="{347E3AC8-04FD-D80F-76B5-C33C9F43248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577476" y="4941651"/>
            <a:ext cx="484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 dirty="0">
                <a:latin typeface="Symbol" charset="0"/>
              </a:rPr>
              <a:t></a:t>
            </a:r>
            <a:endParaRPr lang="en-US" sz="1200" i="1" dirty="0">
              <a:latin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99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A45B16F5-2C66-703E-1F6E-3C94CC31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317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Components I. GPS Space Segment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0ED3BB01-C2C0-9DCE-BAD2-308423578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2999" y="912813"/>
            <a:ext cx="5693386" cy="5262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GPS constellation is 27+ satellites (24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navigational plus 3+ active spares) in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~12-hour circular orbits at 20,200 km</a:t>
            </a:r>
          </a:p>
          <a:p>
            <a:pPr eaLnBrk="0" hangingPunct="0"/>
            <a:r>
              <a:rPr lang="en-US" sz="1600" dirty="0">
                <a:solidFill>
                  <a:srgbClr val="00067B"/>
                </a:solidFill>
              </a:rPr>
              <a:t>      </a:t>
            </a:r>
            <a:r>
              <a:rPr lang="en-US" dirty="0">
                <a:solidFill>
                  <a:srgbClr val="00067B"/>
                </a:solidFill>
              </a:rPr>
              <a:t>(31 operational satellites; 24 full-time)</a:t>
            </a:r>
          </a:p>
          <a:p>
            <a:pPr eaLnBrk="0" hangingPunct="0"/>
            <a:endParaRPr lang="en-US" sz="1200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Six planes (4+ space vehicles– SV’s–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each) inclined 55°from equatorial </a:t>
            </a:r>
          </a:p>
          <a:p>
            <a:pPr eaLnBrk="0" hangingPunct="0"/>
            <a:endParaRPr lang="en-US" sz="1200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Six to twelve satellites in view from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anywhere on Earth, at any given time</a:t>
            </a:r>
          </a:p>
          <a:p>
            <a:pPr eaLnBrk="0" hangingPunct="0"/>
            <a:endParaRPr lang="en-US" sz="1200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SV’s transmit </a:t>
            </a:r>
            <a:r>
              <a:rPr lang="en-US" i="1" dirty="0">
                <a:solidFill>
                  <a:srgbClr val="00067B"/>
                </a:solidFill>
                <a:latin typeface="Arial Black"/>
                <a:cs typeface="Arial Black"/>
              </a:rPr>
              <a:t>low-level </a:t>
            </a:r>
            <a:r>
              <a:rPr lang="en-US" dirty="0">
                <a:solidFill>
                  <a:srgbClr val="00067B"/>
                </a:solidFill>
              </a:rPr>
              <a:t>microwave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signals</a:t>
            </a:r>
          </a:p>
          <a:p>
            <a:pPr eaLnBrk="0" hangingPunct="0"/>
            <a:endParaRPr lang="en-US" sz="1200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Four atomic clocks each (2 cesium;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2 rubidium)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9D3E45-D656-7F98-17F0-8D50359FED48}"/>
              </a:ext>
            </a:extLst>
          </p:cNvPr>
          <p:cNvGrpSpPr>
            <a:grpSpLocks/>
          </p:cNvGrpSpPr>
          <p:nvPr/>
        </p:nvGrpSpPr>
        <p:grpSpPr bwMode="auto">
          <a:xfrm>
            <a:off x="1828799" y="833439"/>
            <a:ext cx="3084513" cy="5892801"/>
            <a:chOff x="385" y="624"/>
            <a:chExt cx="1943" cy="3712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D1A276E-CD7D-57E4-3DDF-E82C66702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" y="1484"/>
              <a:ext cx="1920" cy="2064"/>
            </a:xfrm>
            <a:prstGeom prst="ellipse">
              <a:avLst/>
            </a:prstGeom>
            <a:solidFill>
              <a:srgbClr val="5972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22E50AD-934C-2141-DD8B-2942A2DCDA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734809">
              <a:off x="997" y="698"/>
              <a:ext cx="697" cy="36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rgbClr val="05FF1A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9C3CEBC-F6D2-DD52-C77C-E70632087F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34809" flipH="1">
              <a:off x="997" y="697"/>
              <a:ext cx="697" cy="36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rgbClr val="05FF1A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id="{00811340-7A6F-CECD-1FFE-07613CB364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" y="624"/>
              <a:ext cx="18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eaLnBrk="0" hangingPunct="0"/>
              <a:r>
                <a:rPr lang="en-US" i="1" dirty="0"/>
                <a:t>(Courtesy US DOD!)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C7C630-922E-4147-0870-7259C066FA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5" y="840"/>
              <a:ext cx="96" cy="192"/>
              <a:chOff x="816" y="1224"/>
              <a:chExt cx="96" cy="192"/>
            </a:xfrm>
          </p:grpSpPr>
          <p:sp>
            <p:nvSpPr>
              <p:cNvPr id="45" name="Line 11">
                <a:extLst>
                  <a:ext uri="{FF2B5EF4-FFF2-40B4-BE49-F238E27FC236}">
                    <a16:creationId xmlns:a16="http://schemas.microsoft.com/office/drawing/2014/main" id="{45912D88-512D-AA33-5235-00EBA57FA0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127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5D129FE2-4CC6-6A74-93A0-1299EF21F8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EFD9FA49-BC51-06A1-3D10-BEAF5066AD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0" y="122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B6C5D0DF-F6D8-97BD-9461-A7131368BC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0" y="1368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D56AD77-2572-9D15-C8E2-B65EAD9A5F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7" y="2424"/>
              <a:ext cx="96" cy="192"/>
              <a:chOff x="624" y="1704"/>
              <a:chExt cx="96" cy="192"/>
            </a:xfrm>
          </p:grpSpPr>
          <p:sp>
            <p:nvSpPr>
              <p:cNvPr id="41" name="Line 16">
                <a:extLst>
                  <a:ext uri="{FF2B5EF4-FFF2-40B4-BE49-F238E27FC236}">
                    <a16:creationId xmlns:a16="http://schemas.microsoft.com/office/drawing/2014/main" id="{CCEA0776-276D-3371-8C37-A9F178BFA3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175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77E2F094-8791-D24C-F8C4-6AC6C3913C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76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E556BA7E-7BC0-67A4-9743-1ACE3719A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" y="170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69A77E15-5E57-A161-14B0-A745DA0D49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" y="1848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9DE9F00-1E0E-B938-BFCB-BD5E8EFC2B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52" y="2352"/>
              <a:ext cx="96" cy="192"/>
              <a:chOff x="1392" y="1512"/>
              <a:chExt cx="96" cy="192"/>
            </a:xfrm>
          </p:grpSpPr>
          <p:sp>
            <p:nvSpPr>
              <p:cNvPr id="37" name="Line 21">
                <a:extLst>
                  <a:ext uri="{FF2B5EF4-FFF2-40B4-BE49-F238E27FC236}">
                    <a16:creationId xmlns:a16="http://schemas.microsoft.com/office/drawing/2014/main" id="{1CD10704-5673-F66B-D24B-2032891D12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15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6F12A188-64C2-ED0B-D80D-C6FE90D4D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58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FB800A69-7278-FEA9-4C4B-10B02C3D22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6" y="151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BACE096-26C7-21A9-2E47-5CE207B9FE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6" y="165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6F16281-CAEE-480B-EF3F-03B1CFE7F2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32" y="3924"/>
              <a:ext cx="96" cy="192"/>
              <a:chOff x="1344" y="1080"/>
              <a:chExt cx="96" cy="192"/>
            </a:xfrm>
          </p:grpSpPr>
          <p:sp>
            <p:nvSpPr>
              <p:cNvPr id="33" name="Line 26">
                <a:extLst>
                  <a:ext uri="{FF2B5EF4-FFF2-40B4-BE49-F238E27FC236}">
                    <a16:creationId xmlns:a16="http://schemas.microsoft.com/office/drawing/2014/main" id="{D2620AFC-BCF1-667A-6173-4D89AC2333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112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B3F28DC-915D-E657-EC41-C8148C30F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1152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E669033-BFBC-8751-B74B-24A80B40F8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8" y="1080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4493C21E-0324-7B57-265D-E26B2D3BD5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8" y="122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24937D7F-E579-ECF2-5B25-D6A1E03E15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0" y="1350"/>
              <a:ext cx="96" cy="192"/>
              <a:chOff x="1920" y="1224"/>
              <a:chExt cx="96" cy="192"/>
            </a:xfrm>
          </p:grpSpPr>
          <p:sp>
            <p:nvSpPr>
              <p:cNvPr id="29" name="Line 31">
                <a:extLst>
                  <a:ext uri="{FF2B5EF4-FFF2-40B4-BE49-F238E27FC236}">
                    <a16:creationId xmlns:a16="http://schemas.microsoft.com/office/drawing/2014/main" id="{2E45C58F-2736-3C4F-EB0E-54500F7B94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127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DD0BCD5-9BED-1B92-1FE9-3E6F8060E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296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F5CF709-A923-6E49-8798-DBADCA52D8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22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23F6FEE-9E24-8915-9A97-3E18826F8E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368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2E478ED-18F9-B8D9-7F81-3D54782EAB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6" y="1848"/>
              <a:ext cx="96" cy="192"/>
              <a:chOff x="2160" y="1752"/>
              <a:chExt cx="96" cy="192"/>
            </a:xfrm>
          </p:grpSpPr>
          <p:sp>
            <p:nvSpPr>
              <p:cNvPr id="25" name="Line 36">
                <a:extLst>
                  <a:ext uri="{FF2B5EF4-FFF2-40B4-BE49-F238E27FC236}">
                    <a16:creationId xmlns:a16="http://schemas.microsoft.com/office/drawing/2014/main" id="{12BE924B-833A-35D1-54E8-F7E57B8BDA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8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7CFD273D-EBE6-0B31-8BFD-D954E33A86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2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99A3158-B7EE-11E4-4D4B-5EC9DBEF06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75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191BE2F9-03A4-35DF-4DE2-988D790CEA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89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5A82F85-BCD4-95EA-27B3-460A03383B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9" y="3420"/>
              <a:ext cx="96" cy="192"/>
              <a:chOff x="2160" y="1752"/>
              <a:chExt cx="96" cy="192"/>
            </a:xfrm>
          </p:grpSpPr>
          <p:sp>
            <p:nvSpPr>
              <p:cNvPr id="21" name="Line 41">
                <a:extLst>
                  <a:ext uri="{FF2B5EF4-FFF2-40B4-BE49-F238E27FC236}">
                    <a16:creationId xmlns:a16="http://schemas.microsoft.com/office/drawing/2014/main" id="{A3939471-CDB3-CC33-4072-CF23D6489D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8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87B30619-EE71-4EC6-9826-57038EA10E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2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16DD2A26-23E2-FE1F-4285-D25B060625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75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4D32EA0A-E1EC-3BDA-6C80-9D69199E10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89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BE21FF6-629D-BA2D-9C44-CCC7E22A5A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4" y="2975"/>
              <a:ext cx="96" cy="192"/>
              <a:chOff x="2160" y="1752"/>
              <a:chExt cx="96" cy="192"/>
            </a:xfrm>
          </p:grpSpPr>
          <p:sp>
            <p:nvSpPr>
              <p:cNvPr id="17" name="Line 46">
                <a:extLst>
                  <a:ext uri="{FF2B5EF4-FFF2-40B4-BE49-F238E27FC236}">
                    <a16:creationId xmlns:a16="http://schemas.microsoft.com/office/drawing/2014/main" id="{0573FBBA-14E3-2E69-4BEA-E262DA456A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8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F3A1CBC-D3C3-9072-1345-AAF0FB543F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2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3522CDE-01BF-F3B7-11E7-F008D9002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75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C9AEAF8-70AE-C4BA-228C-5DC417B7B2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89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36202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89FE4A32-34DF-C085-E785-B14BE0E05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088" y="76200"/>
            <a:ext cx="91440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3400" i="1" dirty="0">
                <a:solidFill>
                  <a:srgbClr val="00067B"/>
                </a:solidFill>
                <a:latin typeface="Arial Black" charset="0"/>
              </a:rPr>
              <a:t>Components II. GPS Control Segment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1FA6BF64-3612-E455-08EF-5B2DB1C90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088" y="762000"/>
            <a:ext cx="582082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>
              <a:buFontTx/>
              <a:buChar char="•"/>
            </a:pP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GPS satellites are controlled by US Air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Force satellite command near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Colorado Springs + 11 C&amp;C antennae</a:t>
            </a:r>
          </a:p>
          <a:p>
            <a:pPr eaLnBrk="0" hangingPunct="0"/>
            <a:endParaRPr lang="en-US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Sixteen global monitoring stations track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SV’s, calculate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ephemerides</a:t>
            </a:r>
            <a:endParaRPr lang="en-US" i="1" dirty="0">
              <a:solidFill>
                <a:srgbClr val="00067B"/>
              </a:solidFill>
            </a:endParaRPr>
          </a:p>
          <a:p>
            <a:pPr eaLnBrk="0" hangingPunct="0"/>
            <a:r>
              <a:rPr lang="en-US" i="1" dirty="0">
                <a:solidFill>
                  <a:srgbClr val="00067B"/>
                </a:solidFill>
              </a:rPr>
              <a:t>   </a:t>
            </a:r>
            <a:r>
              <a:rPr lang="en-US" dirty="0">
                <a:solidFill>
                  <a:srgbClr val="00067B"/>
                </a:solidFill>
              </a:rPr>
              <a:t>(SV orbital position and velocity)</a:t>
            </a:r>
          </a:p>
          <a:p>
            <a:pPr eaLnBrk="0" hangingPunct="0"/>
            <a:endParaRPr lang="en-US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Master control facility in CO transmits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        ephemerides, clock corrections,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        almanac to SV’s (so that these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        can be relayed to GPS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        receivers) &amp; performs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        maneuvers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F00B518-CB76-A6ED-1D67-E4F2A628016E}"/>
              </a:ext>
            </a:extLst>
          </p:cNvPr>
          <p:cNvGrpSpPr>
            <a:grpSpLocks/>
          </p:cNvGrpSpPr>
          <p:nvPr/>
        </p:nvGrpSpPr>
        <p:grpSpPr bwMode="auto">
          <a:xfrm>
            <a:off x="1775888" y="381000"/>
            <a:ext cx="3084513" cy="5776913"/>
            <a:chOff x="385" y="697"/>
            <a:chExt cx="1943" cy="363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553B3B6-238F-405A-4CEA-0A6533C76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" y="1484"/>
              <a:ext cx="1920" cy="2064"/>
            </a:xfrm>
            <a:prstGeom prst="ellipse">
              <a:avLst/>
            </a:prstGeom>
            <a:solidFill>
              <a:srgbClr val="5972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6AD1B92-198D-9F9A-66A5-BB8578B730E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734809">
              <a:off x="997" y="698"/>
              <a:ext cx="697" cy="36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rgbClr val="05FF1A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185075F-9180-3009-FC70-C0B1726BD3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34809" flipH="1">
              <a:off x="997" y="697"/>
              <a:ext cx="697" cy="36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rgbClr val="05FF1A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98864CD-13F1-A116-47DB-1A59D28864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5" y="840"/>
              <a:ext cx="96" cy="192"/>
              <a:chOff x="816" y="1224"/>
              <a:chExt cx="96" cy="192"/>
            </a:xfrm>
          </p:grpSpPr>
          <p:sp>
            <p:nvSpPr>
              <p:cNvPr id="52" name="Line 10">
                <a:extLst>
                  <a:ext uri="{FF2B5EF4-FFF2-40B4-BE49-F238E27FC236}">
                    <a16:creationId xmlns:a16="http://schemas.microsoft.com/office/drawing/2014/main" id="{0B49E955-B19D-9C5F-7D10-E1CC5CCDA9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127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069DEC10-526D-B910-4D57-872DEFA94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5AAD8065-ED31-3238-59A1-438EFBC0C6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0" y="122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AEB27B84-AA9A-C0B3-4975-03DE69431E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0" y="1368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656B2A8-E86D-ED97-2844-59219C21BC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7" y="2424"/>
              <a:ext cx="96" cy="192"/>
              <a:chOff x="624" y="1704"/>
              <a:chExt cx="96" cy="192"/>
            </a:xfrm>
          </p:grpSpPr>
          <p:sp>
            <p:nvSpPr>
              <p:cNvPr id="48" name="Line 15">
                <a:extLst>
                  <a:ext uri="{FF2B5EF4-FFF2-40B4-BE49-F238E27FC236}">
                    <a16:creationId xmlns:a16="http://schemas.microsoft.com/office/drawing/2014/main" id="{528C23BC-3A33-960F-5CF9-62C07BAECA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175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5D2B918F-DA11-AC80-A2DF-544D2A41E6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76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2ADFA4E2-637C-B30F-44CE-08DEEF725D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" y="170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12BE4B9-AE66-DF9A-090C-FAB045DB92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" y="1848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AB5914F-6D2C-0CF1-3D97-977CE935FE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52" y="2352"/>
              <a:ext cx="96" cy="192"/>
              <a:chOff x="1392" y="1512"/>
              <a:chExt cx="96" cy="192"/>
            </a:xfrm>
          </p:grpSpPr>
          <p:sp>
            <p:nvSpPr>
              <p:cNvPr id="44" name="Line 20">
                <a:extLst>
                  <a:ext uri="{FF2B5EF4-FFF2-40B4-BE49-F238E27FC236}">
                    <a16:creationId xmlns:a16="http://schemas.microsoft.com/office/drawing/2014/main" id="{0ECAEFBF-8575-CBCA-2042-7E0B398164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15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E2556D12-795B-FB1C-E3B1-ED8E0A630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58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754D8920-7A97-B628-D4D7-0D3B8FEFA0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6" y="151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21FA9419-3D9C-EF97-F24E-D5D22B8880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6" y="165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6A29765-BDED-BEC1-31E6-FF8A6A4839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32" y="3924"/>
              <a:ext cx="96" cy="192"/>
              <a:chOff x="1344" y="1080"/>
              <a:chExt cx="96" cy="192"/>
            </a:xfrm>
          </p:grpSpPr>
          <p:sp>
            <p:nvSpPr>
              <p:cNvPr id="40" name="Line 25">
                <a:extLst>
                  <a:ext uri="{FF2B5EF4-FFF2-40B4-BE49-F238E27FC236}">
                    <a16:creationId xmlns:a16="http://schemas.microsoft.com/office/drawing/2014/main" id="{D708F9EC-7565-1A0E-C880-78564FB4D6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112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D23A27E1-D0A6-FB83-8918-F39718F8AC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1152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9A93E3A-06E3-A29D-E351-633615AB90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8" y="1080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88EFA224-256F-D198-E13D-852D65C7AB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8" y="122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E47B64D-9EFE-4E5A-3A8B-F61FEA18C3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0" y="1350"/>
              <a:ext cx="96" cy="192"/>
              <a:chOff x="1920" y="1224"/>
              <a:chExt cx="96" cy="192"/>
            </a:xfrm>
          </p:grpSpPr>
          <p:sp>
            <p:nvSpPr>
              <p:cNvPr id="36" name="Line 30">
                <a:extLst>
                  <a:ext uri="{FF2B5EF4-FFF2-40B4-BE49-F238E27FC236}">
                    <a16:creationId xmlns:a16="http://schemas.microsoft.com/office/drawing/2014/main" id="{95B5C2BB-E59E-FD98-5A88-832A06EFD9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127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863F32CD-1FB3-6E2C-780C-17E2A2570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296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D536631B-D1A1-8A1E-0C35-0EC0A3F798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22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72D4C28-56CB-5662-F321-ED99D640F4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368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163DD7DD-6C62-8A26-154F-E4E114B801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6" y="1848"/>
              <a:ext cx="96" cy="192"/>
              <a:chOff x="2160" y="1752"/>
              <a:chExt cx="96" cy="192"/>
            </a:xfrm>
          </p:grpSpPr>
          <p:sp>
            <p:nvSpPr>
              <p:cNvPr id="32" name="Line 35">
                <a:extLst>
                  <a:ext uri="{FF2B5EF4-FFF2-40B4-BE49-F238E27FC236}">
                    <a16:creationId xmlns:a16="http://schemas.microsoft.com/office/drawing/2014/main" id="{52E1982E-B59C-34DB-4CAF-1978D3019A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8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B826854-018C-DB8E-E3B3-E31BDE3B73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2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C08A411-398F-BB17-ECFE-A4A9A18205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75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44812E1-08ED-2E93-8EFE-ED0528D5C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89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93DAC64-3355-D0DA-9858-959CB23606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9" y="3420"/>
              <a:ext cx="96" cy="192"/>
              <a:chOff x="2160" y="1752"/>
              <a:chExt cx="96" cy="192"/>
            </a:xfrm>
          </p:grpSpPr>
          <p:sp>
            <p:nvSpPr>
              <p:cNvPr id="28" name="Line 40">
                <a:extLst>
                  <a:ext uri="{FF2B5EF4-FFF2-40B4-BE49-F238E27FC236}">
                    <a16:creationId xmlns:a16="http://schemas.microsoft.com/office/drawing/2014/main" id="{322E833C-65A8-1722-E260-E471AEA3FF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8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3C063AC-EEE8-FADF-E650-B389204A73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2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717BA77-8CAC-A6D1-BACA-091617E52A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75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1FE7FBF-5420-D984-1CD2-2CFBF77779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89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CE2BBD7-ABEE-A8AC-6803-75823453D7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4" y="2975"/>
              <a:ext cx="96" cy="192"/>
              <a:chOff x="2160" y="1752"/>
              <a:chExt cx="96" cy="192"/>
            </a:xfrm>
          </p:grpSpPr>
          <p:sp>
            <p:nvSpPr>
              <p:cNvPr id="24" name="Line 45">
                <a:extLst>
                  <a:ext uri="{FF2B5EF4-FFF2-40B4-BE49-F238E27FC236}">
                    <a16:creationId xmlns:a16="http://schemas.microsoft.com/office/drawing/2014/main" id="{8DA39F1E-687D-8072-008A-CC8E019FDE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8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7EF12FBC-2476-149F-0346-B64E1DD86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2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2B78152F-6D3F-F042-E7B7-D3CC31A07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75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DA48CF4-4E91-F68F-7060-1A3A3413C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89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1" name="AutoShape 49">
              <a:extLst>
                <a:ext uri="{FF2B5EF4-FFF2-40B4-BE49-F238E27FC236}">
                  <a16:creationId xmlns:a16="http://schemas.microsoft.com/office/drawing/2014/main" id="{15DFE74E-17B4-EA46-EB3C-443F6588B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" y="2138"/>
              <a:ext cx="210" cy="214"/>
            </a:xfrm>
            <a:prstGeom prst="star4">
              <a:avLst>
                <a:gd name="adj" fmla="val 12500"/>
              </a:avLst>
            </a:prstGeom>
            <a:solidFill>
              <a:srgbClr val="05FF1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22" name="AutoShape 50">
              <a:extLst>
                <a:ext uri="{FF2B5EF4-FFF2-40B4-BE49-F238E27FC236}">
                  <a16:creationId xmlns:a16="http://schemas.microsoft.com/office/drawing/2014/main" id="{3B66B1BA-1C14-DA59-033F-685D3B36F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861"/>
              <a:ext cx="210" cy="214"/>
            </a:xfrm>
            <a:prstGeom prst="star4">
              <a:avLst>
                <a:gd name="adj" fmla="val 12500"/>
              </a:avLst>
            </a:prstGeom>
            <a:solidFill>
              <a:srgbClr val="05FF1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23" name="AutoShape 51">
              <a:extLst>
                <a:ext uri="{FF2B5EF4-FFF2-40B4-BE49-F238E27FC236}">
                  <a16:creationId xmlns:a16="http://schemas.microsoft.com/office/drawing/2014/main" id="{3E8FFFC6-BEAE-D8E3-D87D-3A39FDB5B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2" y="2761"/>
              <a:ext cx="210" cy="214"/>
            </a:xfrm>
            <a:prstGeom prst="star4">
              <a:avLst>
                <a:gd name="adj" fmla="val 12500"/>
              </a:avLst>
            </a:prstGeom>
            <a:solidFill>
              <a:srgbClr val="05FF1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595D4BBD-5584-FEFB-6437-8C44308665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287" y="4343401"/>
            <a:ext cx="4555421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855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>
            <a:extLst>
              <a:ext uri="{FF2B5EF4-FFF2-40B4-BE49-F238E27FC236}">
                <a16:creationId xmlns:a16="http://schemas.microsoft.com/office/drawing/2014/main" id="{798F273D-21F7-2B07-9175-650638FEF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534" y="15160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Components III. GPS User Segment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28619378-2077-1325-614A-4DC85EDC1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2134" y="905669"/>
            <a:ext cx="5984331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67B"/>
                </a:solidFill>
              </a:rPr>
              <a:t>Receivers have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codes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to recognize GPS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signals; use ranges to calculate </a:t>
            </a:r>
            <a:r>
              <a:rPr lang="en-US" dirty="0"/>
              <a:t>(</a:t>
            </a:r>
            <a:r>
              <a:rPr lang="en-US" i="1" dirty="0">
                <a:latin typeface="Times" charset="0"/>
              </a:rPr>
              <a:t>x, y, z</a:t>
            </a:r>
            <a:r>
              <a:rPr lang="en-US" dirty="0"/>
              <a:t>)</a:t>
            </a:r>
            <a:r>
              <a:rPr lang="en-US" dirty="0">
                <a:latin typeface="Times" charset="0"/>
              </a:rPr>
              <a:t>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  <a:latin typeface="Times" charset="0"/>
              </a:rPr>
              <a:t>   </a:t>
            </a:r>
            <a:r>
              <a:rPr lang="en-US" dirty="0">
                <a:solidFill>
                  <a:srgbClr val="00067B"/>
                </a:solidFill>
              </a:rPr>
              <a:t>location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+ time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(1 m of range = 3 ns!)</a:t>
            </a:r>
            <a:endParaRPr lang="en-US" i="1" dirty="0">
              <a:solidFill>
                <a:srgbClr val="00067B"/>
              </a:solidFill>
            </a:endParaRPr>
          </a:p>
          <a:p>
            <a:pPr eaLnBrk="0" hangingPunct="0"/>
            <a:endParaRPr lang="en-US" i="1" dirty="0">
              <a:solidFill>
                <a:srgbClr val="00067B"/>
              </a:solidFill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Commonly used for:</a:t>
            </a: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Navigation (e.g., air traffic, trucks, ships,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autos, hikers, mobile phone users!)</a:t>
            </a: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Surveying (property boundaries, GIS,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crustal deformation)</a:t>
            </a: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Time-keeping (e.g. </a:t>
            </a:r>
            <a:r>
              <a:rPr lang="en-US" dirty="0" err="1">
                <a:solidFill>
                  <a:srgbClr val="00067B"/>
                </a:solidFill>
              </a:rPr>
              <a:t>seismo</a:t>
            </a:r>
            <a:r>
              <a:rPr lang="en-US" dirty="0">
                <a:solidFill>
                  <a:srgbClr val="00067B"/>
                </a:solidFill>
              </a:rPr>
              <a:t> stations)</a:t>
            </a: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Meteorology (trop. water vapor, space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weather, soil moisture)</a:t>
            </a:r>
          </a:p>
          <a:p>
            <a:pPr eaLnBrk="0" hangingPunct="0"/>
            <a:endParaRPr lang="en-US" dirty="0">
              <a:solidFill>
                <a:srgbClr val="00067B"/>
              </a:solidFill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  <a:latin typeface="Symbol" charset="0"/>
              </a:rPr>
              <a:t></a:t>
            </a:r>
            <a:r>
              <a:rPr lang="en-US" dirty="0">
                <a:solidFill>
                  <a:srgbClr val="00067B"/>
                </a:solidFill>
              </a:rPr>
              <a:t>Civilian</a:t>
            </a:r>
            <a:r>
              <a:rPr lang="en-US" dirty="0">
                <a:solidFill>
                  <a:srgbClr val="00067B"/>
                </a:solidFill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users have now wrested some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control away from military…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E7FEF7B-2015-BF00-6BF8-4B566E9051FC}"/>
              </a:ext>
            </a:extLst>
          </p:cNvPr>
          <p:cNvGrpSpPr>
            <a:grpSpLocks/>
          </p:cNvGrpSpPr>
          <p:nvPr/>
        </p:nvGrpSpPr>
        <p:grpSpPr bwMode="auto">
          <a:xfrm>
            <a:off x="1694134" y="929481"/>
            <a:ext cx="3084513" cy="5776913"/>
            <a:chOff x="385" y="697"/>
            <a:chExt cx="1943" cy="363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5FE83E0-D53D-2519-91B1-3A1783B50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" y="1484"/>
              <a:ext cx="1920" cy="2064"/>
            </a:xfrm>
            <a:prstGeom prst="ellipse">
              <a:avLst/>
            </a:prstGeom>
            <a:solidFill>
              <a:srgbClr val="5972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755AABF-F576-B515-7E11-0ADCABD1A6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734809">
              <a:off x="997" y="698"/>
              <a:ext cx="697" cy="36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rgbClr val="05FF1A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8D5DC4D-8B69-0A39-47F5-613A574757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34809" flipH="1">
              <a:off x="997" y="697"/>
              <a:ext cx="697" cy="36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rgbClr val="05FF1A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00DFCFF-0EBA-8CD5-FBAB-3990491E6B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5" y="840"/>
              <a:ext cx="96" cy="192"/>
              <a:chOff x="816" y="1224"/>
              <a:chExt cx="96" cy="192"/>
            </a:xfrm>
          </p:grpSpPr>
          <p:sp>
            <p:nvSpPr>
              <p:cNvPr id="54" name="Line 10">
                <a:extLst>
                  <a:ext uri="{FF2B5EF4-FFF2-40B4-BE49-F238E27FC236}">
                    <a16:creationId xmlns:a16="http://schemas.microsoft.com/office/drawing/2014/main" id="{B409FE3A-5F1F-9301-D922-C9A66E862B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127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BE58C44E-A444-21BB-BCC9-276DC3228C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AC7ED7BB-F518-EE03-FF1F-BA5FA7FBBC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0" y="122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122181F-9DD4-51DE-5C14-1E5985D788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0" y="1368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0EE8044-0FEA-6CE1-6632-96F8558880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7" y="2424"/>
              <a:ext cx="96" cy="192"/>
              <a:chOff x="624" y="1704"/>
              <a:chExt cx="96" cy="192"/>
            </a:xfrm>
          </p:grpSpPr>
          <p:sp>
            <p:nvSpPr>
              <p:cNvPr id="50" name="Line 15">
                <a:extLst>
                  <a:ext uri="{FF2B5EF4-FFF2-40B4-BE49-F238E27FC236}">
                    <a16:creationId xmlns:a16="http://schemas.microsoft.com/office/drawing/2014/main" id="{B2C6F98C-77B8-35FA-1BD6-6732D04B21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175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983A48C0-8EE9-63B0-BEC8-B08B12438E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76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936CA5C8-67E3-FDF8-390A-7706F07087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" y="170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C3938F27-BDC5-E5A1-0814-BA8FFC2A01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" y="1848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B92EBB8-5764-83ED-CBDC-AB194040DC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52" y="2352"/>
              <a:ext cx="96" cy="192"/>
              <a:chOff x="1392" y="1512"/>
              <a:chExt cx="96" cy="192"/>
            </a:xfrm>
          </p:grpSpPr>
          <p:sp>
            <p:nvSpPr>
              <p:cNvPr id="46" name="Line 20">
                <a:extLst>
                  <a:ext uri="{FF2B5EF4-FFF2-40B4-BE49-F238E27FC236}">
                    <a16:creationId xmlns:a16="http://schemas.microsoft.com/office/drawing/2014/main" id="{D2062CC8-2008-8166-8458-C607AA448A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15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B3511E5A-9B81-DE1A-CEB8-D2DBD3907D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58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3E1CEE86-4B67-BC37-78D0-173433CB9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6" y="151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7D8C56F-BCBB-E85A-6AE6-575901C4E0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6" y="165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0AC3315-0272-828C-0FAD-F1589279A2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32" y="3924"/>
              <a:ext cx="96" cy="192"/>
              <a:chOff x="1344" y="1080"/>
              <a:chExt cx="96" cy="192"/>
            </a:xfrm>
          </p:grpSpPr>
          <p:sp>
            <p:nvSpPr>
              <p:cNvPr id="42" name="Line 25">
                <a:extLst>
                  <a:ext uri="{FF2B5EF4-FFF2-40B4-BE49-F238E27FC236}">
                    <a16:creationId xmlns:a16="http://schemas.microsoft.com/office/drawing/2014/main" id="{4C0368B3-AB86-150D-B9B7-397673717D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112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08943133-26EA-F988-D0BE-E39155766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1152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55C2C0AA-A06C-B961-C0A6-0D84A9259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8" y="1080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D909C89A-B40E-9733-2CB8-F66B80572F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8" y="122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8488D38-45FC-985A-7898-75BC40ACC9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0" y="1350"/>
              <a:ext cx="96" cy="192"/>
              <a:chOff x="1920" y="1224"/>
              <a:chExt cx="96" cy="192"/>
            </a:xfrm>
          </p:grpSpPr>
          <p:sp>
            <p:nvSpPr>
              <p:cNvPr id="38" name="Line 30">
                <a:extLst>
                  <a:ext uri="{FF2B5EF4-FFF2-40B4-BE49-F238E27FC236}">
                    <a16:creationId xmlns:a16="http://schemas.microsoft.com/office/drawing/2014/main" id="{5FA6C15F-1704-B7D4-CDA7-6061500974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127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4C7911A9-F988-390E-C723-978081E177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296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2C99F038-4033-C544-A58B-8617787531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224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D053A2FA-D3C0-7372-9C8B-57E8F8BAF8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368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4D196AB-5FE6-F99C-47FD-B1D5DC4CB4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6" y="1848"/>
              <a:ext cx="96" cy="192"/>
              <a:chOff x="2160" y="1752"/>
              <a:chExt cx="96" cy="192"/>
            </a:xfrm>
          </p:grpSpPr>
          <p:sp>
            <p:nvSpPr>
              <p:cNvPr id="34" name="Line 35">
                <a:extLst>
                  <a:ext uri="{FF2B5EF4-FFF2-40B4-BE49-F238E27FC236}">
                    <a16:creationId xmlns:a16="http://schemas.microsoft.com/office/drawing/2014/main" id="{C0599E53-EAE6-E100-E443-D74B5ACA44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8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7A4B2B6-5FBF-A615-364C-5601B522B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2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B9403451-800A-F2BC-43EB-75C7001355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75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0227FC30-D663-EECC-EFBF-54FBB12F1F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89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DBC592E-337B-4F9E-2139-CDD2E2404A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9" y="3420"/>
              <a:ext cx="96" cy="192"/>
              <a:chOff x="2160" y="1752"/>
              <a:chExt cx="96" cy="192"/>
            </a:xfrm>
          </p:grpSpPr>
          <p:sp>
            <p:nvSpPr>
              <p:cNvPr id="30" name="Line 40">
                <a:extLst>
                  <a:ext uri="{FF2B5EF4-FFF2-40B4-BE49-F238E27FC236}">
                    <a16:creationId xmlns:a16="http://schemas.microsoft.com/office/drawing/2014/main" id="{E928BAD0-BD5C-D978-E74A-27CD084913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8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600BE89-A22F-C632-0232-2AF9ADFAA3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2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F34BD28-EC6C-3337-D456-F9E9F23624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75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3ED5B42A-33C9-DA26-DD68-43D46797B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89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CA6B9727-2845-7774-F52C-070B4D2479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4" y="2975"/>
              <a:ext cx="96" cy="192"/>
              <a:chOff x="2160" y="1752"/>
              <a:chExt cx="96" cy="192"/>
            </a:xfrm>
          </p:grpSpPr>
          <p:sp>
            <p:nvSpPr>
              <p:cNvPr id="26" name="Line 45">
                <a:extLst>
                  <a:ext uri="{FF2B5EF4-FFF2-40B4-BE49-F238E27FC236}">
                    <a16:creationId xmlns:a16="http://schemas.microsoft.com/office/drawing/2014/main" id="{9A381310-4E4A-F07E-F416-4B6F6AAE53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8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CC0DBA87-F618-58C3-2E71-690AB72DE4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24"/>
                <a:ext cx="9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12652D37-DE38-F3F6-55A6-372CDA0C8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752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11800FD-2F82-FE1A-F21D-2F3C0F9B26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4" y="1896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C75117F-5313-B243-0950-8BCA7AD9F7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20" y="2138"/>
              <a:ext cx="95" cy="190"/>
              <a:chOff x="1392" y="1776"/>
              <a:chExt cx="48" cy="96"/>
            </a:xfrm>
          </p:grpSpPr>
          <p:sp>
            <p:nvSpPr>
              <p:cNvPr id="22" name="AutoShape 50">
                <a:extLst>
                  <a:ext uri="{FF2B5EF4-FFF2-40B4-BE49-F238E27FC236}">
                    <a16:creationId xmlns:a16="http://schemas.microsoft.com/office/drawing/2014/main" id="{07615598-3E8C-49D3-337B-9F9A8B7E18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64666" flipH="1">
                <a:off x="1392" y="1776"/>
                <a:ext cx="48" cy="48"/>
              </a:xfrm>
              <a:prstGeom prst="flowChartDelay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 eaLnBrk="0" hangingPunct="0"/>
                <a:endParaRPr lang="en-US" i="1">
                  <a:latin typeface="Times" charset="0"/>
                </a:endParaRPr>
              </a:p>
            </p:txBody>
          </p:sp>
          <p:sp>
            <p:nvSpPr>
              <p:cNvPr id="23" name="Line 51">
                <a:extLst>
                  <a:ext uri="{FF2B5EF4-FFF2-40B4-BE49-F238E27FC236}">
                    <a16:creationId xmlns:a16="http://schemas.microsoft.com/office/drawing/2014/main" id="{65ACD62A-28B7-F84E-48DD-3EC5E9CF65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16" y="1824"/>
                <a:ext cx="24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" name="Line 52">
                <a:extLst>
                  <a:ext uri="{FF2B5EF4-FFF2-40B4-BE49-F238E27FC236}">
                    <a16:creationId xmlns:a16="http://schemas.microsoft.com/office/drawing/2014/main" id="{31214D10-9C10-AFF9-396B-6790E476B1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92" y="1824"/>
                <a:ext cx="24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" name="Line 53">
                <a:extLst>
                  <a:ext uri="{FF2B5EF4-FFF2-40B4-BE49-F238E27FC236}">
                    <a16:creationId xmlns:a16="http://schemas.microsoft.com/office/drawing/2014/main" id="{DFFDC14E-3FBD-55FA-A57C-CBAAFA396E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16" y="1824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  <a:ext uri="{AF507438-7753-43e0-B8FC-AC1667EBCBE1}">
                  <a14:hiddenEffects xmlns="" xmlns:a14="http://schemas.microsoft.com/office/drawing/2010/main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0373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id="{AAD504A9-B133-7942-B354-F6DDB8635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328" y="335846"/>
            <a:ext cx="8233344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Read for Wed (13 Sep)</a:t>
            </a:r>
            <a:endParaRPr lang="en-US" dirty="0">
              <a:solidFill>
                <a:srgbClr val="00067B"/>
              </a:solidFill>
            </a:endParaRPr>
          </a:p>
          <a:p>
            <a:endParaRPr lang="en-US" sz="1200" dirty="0">
              <a:solidFill>
                <a:srgbClr val="00067B"/>
              </a:solidFill>
            </a:endParaRPr>
          </a:p>
          <a:p>
            <a:r>
              <a:rPr lang="en-US" dirty="0"/>
              <a:t>Luttrell, K., </a:t>
            </a:r>
            <a:r>
              <a:rPr lang="en-US" dirty="0" err="1"/>
              <a:t>Mencin</a:t>
            </a:r>
            <a:r>
              <a:rPr lang="en-US" dirty="0"/>
              <a:t>, D., Francis, O., &amp; Hurwitz, S. (2013).</a:t>
            </a:r>
          </a:p>
          <a:p>
            <a:r>
              <a:rPr lang="en-US" dirty="0"/>
              <a:t>Constraints on the upper crustal magma reservoir beneath</a:t>
            </a:r>
          </a:p>
          <a:p>
            <a:r>
              <a:rPr lang="en-US" dirty="0"/>
              <a:t>Yellowstone Caldera inferred from lake</a:t>
            </a:r>
            <a:r>
              <a:rPr lang="en-US" dirty="0">
                <a:cs typeface="Lucida Grande" charset="0"/>
              </a:rPr>
              <a:t>‐</a:t>
            </a:r>
            <a:r>
              <a:rPr lang="en-US" dirty="0" err="1"/>
              <a:t>seiche</a:t>
            </a:r>
            <a:r>
              <a:rPr lang="en-US" dirty="0"/>
              <a:t> induced</a:t>
            </a:r>
          </a:p>
          <a:p>
            <a:r>
              <a:rPr lang="en-US" dirty="0"/>
              <a:t>strain observations. </a:t>
            </a:r>
            <a:r>
              <a:rPr lang="en-US" i="1" dirty="0"/>
              <a:t>Geophysical Research Letters</a:t>
            </a:r>
            <a:r>
              <a:rPr lang="en-US" dirty="0"/>
              <a:t> </a:t>
            </a:r>
            <a:r>
              <a:rPr lang="en-US" b="1" dirty="0"/>
              <a:t>40</a:t>
            </a:r>
            <a:r>
              <a:rPr lang="en-US" dirty="0"/>
              <a:t>(3)</a:t>
            </a:r>
          </a:p>
          <a:p>
            <a:r>
              <a:rPr lang="en-US" dirty="0"/>
              <a:t>501–506.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Morgan will lead! </a:t>
            </a:r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Will need </a:t>
            </a:r>
            <a:r>
              <a:rPr lang="en-US" dirty="0">
                <a:solidFill>
                  <a:srgbClr val="00067B"/>
                </a:solidFill>
              </a:rPr>
              <a:t>:</a:t>
            </a:r>
          </a:p>
          <a:p>
            <a:r>
              <a:rPr lang="en-US" dirty="0">
                <a:solidFill>
                  <a:srgbClr val="00067B"/>
                </a:solidFill>
              </a:rPr>
              <a:t>• Slides with each of the important figures from the paper</a:t>
            </a:r>
          </a:p>
          <a:p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Also helpful </a:t>
            </a:r>
            <a:r>
              <a:rPr lang="en-US" dirty="0">
                <a:solidFill>
                  <a:srgbClr val="00067B"/>
                </a:solidFill>
              </a:rPr>
              <a:t>:</a:t>
            </a:r>
          </a:p>
          <a:p>
            <a:r>
              <a:rPr lang="en-US" dirty="0">
                <a:solidFill>
                  <a:srgbClr val="00067B"/>
                </a:solidFill>
              </a:rPr>
              <a:t>• Summary slides of the observations, methodology, </a:t>
            </a:r>
          </a:p>
          <a:p>
            <a:r>
              <a:rPr lang="en-US" dirty="0">
                <a:solidFill>
                  <a:srgbClr val="00067B"/>
                </a:solidFill>
              </a:rPr>
              <a:t>    &amp; results</a:t>
            </a:r>
          </a:p>
          <a:p>
            <a:r>
              <a:rPr lang="en-US" dirty="0">
                <a:solidFill>
                  <a:srgbClr val="00067B"/>
                </a:solidFill>
              </a:rPr>
              <a:t>• Supporting slides from other sources that help to illustrate</a:t>
            </a:r>
          </a:p>
          <a:p>
            <a:r>
              <a:rPr lang="en-US" dirty="0">
                <a:solidFill>
                  <a:srgbClr val="00067B"/>
                </a:solidFill>
              </a:rPr>
              <a:t>    important or unfamiliar tools, concepts, ideas</a:t>
            </a:r>
          </a:p>
          <a:p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Everyone bring </a:t>
            </a:r>
            <a:r>
              <a:rPr lang="en-US" dirty="0">
                <a:solidFill>
                  <a:srgbClr val="00067B"/>
                </a:solidFill>
              </a:rPr>
              <a:t>:</a:t>
            </a:r>
          </a:p>
          <a:p>
            <a:r>
              <a:rPr lang="en-US" dirty="0">
                <a:solidFill>
                  <a:srgbClr val="00067B"/>
                </a:solidFill>
              </a:rPr>
              <a:t>• </a:t>
            </a:r>
            <a:r>
              <a:rPr lang="en-US" b="1" i="1" dirty="0">
                <a:solidFill>
                  <a:srgbClr val="00067B"/>
                </a:solidFill>
                <a:latin typeface="Arial Black" charset="0"/>
              </a:rPr>
              <a:t>Critical thinking skills switched to </a:t>
            </a:r>
            <a:r>
              <a:rPr lang="ja-JP" altLang="en-US" b="1" i="1">
                <a:solidFill>
                  <a:srgbClr val="00067B"/>
                </a:solidFill>
                <a:latin typeface="Arial Black" charset="0"/>
              </a:rPr>
              <a:t>“</a:t>
            </a:r>
            <a:r>
              <a:rPr lang="en-US" b="1" i="1" dirty="0">
                <a:solidFill>
                  <a:srgbClr val="00067B"/>
                </a:solidFill>
                <a:latin typeface="Arial Black" charset="0"/>
              </a:rPr>
              <a:t>ON</a:t>
            </a:r>
            <a:r>
              <a:rPr lang="ja-JP" altLang="en-US" b="1" i="1">
                <a:solidFill>
                  <a:srgbClr val="00067B"/>
                </a:solidFill>
                <a:latin typeface="Arial Black" charset="0"/>
              </a:rPr>
              <a:t>”</a:t>
            </a:r>
            <a:endParaRPr lang="en-US" dirty="0">
              <a:solidFill>
                <a:srgbClr val="0006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4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C47E27E-1A98-24BF-63A1-E644B91C9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693" y="1536174"/>
            <a:ext cx="720261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Critical Thinking Skills (I):</a:t>
            </a:r>
          </a:p>
          <a:p>
            <a:endParaRPr lang="en-US" sz="1200" i="1" dirty="0">
              <a:solidFill>
                <a:srgbClr val="00067B"/>
              </a:solidFill>
              <a:latin typeface="Arial Black" charset="0"/>
            </a:endParaRPr>
          </a:p>
          <a:p>
            <a:r>
              <a:rPr lang="en-US" dirty="0">
                <a:solidFill>
                  <a:srgbClr val="00067B"/>
                </a:solidFill>
              </a:rPr>
              <a:t>When reading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ANY</a:t>
            </a:r>
            <a:r>
              <a:rPr lang="en-US" dirty="0">
                <a:solidFill>
                  <a:srgbClr val="00067B"/>
                </a:solidFill>
              </a:rPr>
              <a:t> paper, it’s helpful to back up &amp;</a:t>
            </a:r>
          </a:p>
          <a:p>
            <a:r>
              <a:rPr lang="en-US" dirty="0">
                <a:solidFill>
                  <a:srgbClr val="00067B"/>
                </a:solidFill>
              </a:rPr>
              <a:t>   first understand the terminology being used, along</a:t>
            </a:r>
          </a:p>
          <a:p>
            <a:r>
              <a:rPr lang="en-US" dirty="0">
                <a:solidFill>
                  <a:srgbClr val="00067B"/>
                </a:solidFill>
              </a:rPr>
              <a:t>   with any concepts that underlie them, e.g.: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   • </a:t>
            </a:r>
            <a:r>
              <a:rPr lang="en-US" i="1" dirty="0" err="1">
                <a:solidFill>
                  <a:srgbClr val="FF0000"/>
                </a:solidFill>
                <a:latin typeface="Arial Black" charset="0"/>
              </a:rPr>
              <a:t>Seiche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•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Borehole </a:t>
            </a:r>
            <a:r>
              <a:rPr lang="en-US" i="1" dirty="0" err="1">
                <a:solidFill>
                  <a:srgbClr val="FF0000"/>
                </a:solidFill>
                <a:latin typeface="Arial Black" charset="0"/>
              </a:rPr>
              <a:t>strainmeter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•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Load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•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Spectrogram</a:t>
            </a:r>
          </a:p>
        </p:txBody>
      </p:sp>
    </p:spTree>
    <p:extLst>
      <p:ext uri="{BB962C8B-B14F-4D97-AF65-F5344CB8AC3E}">
        <p14:creationId xmlns:p14="http://schemas.microsoft.com/office/powerpoint/2010/main" val="15467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85F68B8C-1D45-C71F-B2AC-8104E8AF8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9175" y="1951673"/>
            <a:ext cx="7713650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Critical Thinking Skills (II):</a:t>
            </a:r>
          </a:p>
          <a:p>
            <a:endParaRPr lang="en-US" sz="1200" i="1" dirty="0">
              <a:solidFill>
                <a:srgbClr val="00067B"/>
              </a:solidFill>
              <a:latin typeface="Arial Black" charset="0"/>
            </a:endParaRP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Always Look Carefully at the Observations:</a:t>
            </a:r>
          </a:p>
          <a:p>
            <a:endParaRPr lang="en-US" sz="6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• What is the core kernel of observational constraint?</a:t>
            </a:r>
          </a:p>
          <a:p>
            <a:endParaRPr lang="en-US" sz="6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• Is there a better way to describe observations?</a:t>
            </a:r>
          </a:p>
          <a:p>
            <a:endParaRPr lang="en-US" sz="6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• Is there a potential for other signals in that type</a:t>
            </a:r>
          </a:p>
          <a:p>
            <a:r>
              <a:rPr lang="en-US" dirty="0">
                <a:solidFill>
                  <a:srgbClr val="00067B"/>
                </a:solidFill>
              </a:rPr>
              <a:t>      of observation?</a:t>
            </a:r>
            <a:endParaRPr lang="en-US" i="1" dirty="0">
              <a:solidFill>
                <a:srgbClr val="00067B"/>
              </a:solidFill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975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BFCB3B4-AE33-4CD7-F413-17BBE1C7C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961" y="149225"/>
            <a:ext cx="8564339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i="1" dirty="0">
                <a:solidFill>
                  <a:srgbClr val="000090"/>
                </a:solidFill>
                <a:latin typeface="Arial Black"/>
                <a:cs typeface="Arial Black"/>
              </a:rPr>
              <a:t>Science</a:t>
            </a:r>
            <a:r>
              <a:rPr lang="en-US" sz="3200" dirty="0">
                <a:solidFill>
                  <a:srgbClr val="000090"/>
                </a:solidFill>
              </a:rPr>
              <a:t> </a:t>
            </a:r>
            <a:r>
              <a:rPr lang="en-US" sz="3200" dirty="0"/>
              <a:t>is a process of discovery by which</a:t>
            </a:r>
          </a:p>
          <a:p>
            <a:r>
              <a:rPr lang="en-US" sz="3200" dirty="0"/>
              <a:t>	we increase knowledge…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6B8DF19-28DF-D71F-B6F0-1E5EDD7A7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838" y="1363662"/>
            <a:ext cx="2797175" cy="695325"/>
          </a:xfrm>
          <a:prstGeom prst="ellipse">
            <a:avLst/>
          </a:prstGeom>
          <a:solidFill>
            <a:srgbClr val="ACDFE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000090"/>
                </a:solidFill>
              </a:rPr>
              <a:t>Inductive Reasoning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5D381C3-592D-0CDA-9F43-F99D02167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538" y="2527300"/>
            <a:ext cx="2797175" cy="695325"/>
          </a:xfrm>
          <a:prstGeom prst="ellipse">
            <a:avLst/>
          </a:prstGeom>
          <a:solidFill>
            <a:srgbClr val="ACDFE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000090"/>
                </a:solidFill>
              </a:rPr>
              <a:t>Observations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67A98FA-579B-98E0-3FE0-96F0852E0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5" y="3711575"/>
            <a:ext cx="2797175" cy="695325"/>
          </a:xfrm>
          <a:prstGeom prst="ellipse">
            <a:avLst/>
          </a:prstGeom>
          <a:solidFill>
            <a:srgbClr val="ACDFE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000090"/>
                </a:solidFill>
              </a:rPr>
              <a:t>Hypothesis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727CCCC-3FC8-4956-1F34-13F0ACA23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025" y="4706937"/>
            <a:ext cx="2797175" cy="695325"/>
          </a:xfrm>
          <a:prstGeom prst="ellipse">
            <a:avLst/>
          </a:prstGeom>
          <a:solidFill>
            <a:srgbClr val="ACDFE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000090"/>
                </a:solidFill>
              </a:rPr>
              <a:t>Additional observations/</a:t>
            </a:r>
          </a:p>
          <a:p>
            <a:pPr algn="ctr"/>
            <a:r>
              <a:rPr lang="en-US" sz="1800">
                <a:solidFill>
                  <a:srgbClr val="000090"/>
                </a:solidFill>
              </a:rPr>
              <a:t>experiments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84DDE7D-4717-3D5E-4F4A-2FBEE0DA9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938" y="3727450"/>
            <a:ext cx="2797175" cy="695325"/>
          </a:xfrm>
          <a:prstGeom prst="ellipse">
            <a:avLst/>
          </a:prstGeom>
          <a:solidFill>
            <a:srgbClr val="ACDFE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000090"/>
                </a:solidFill>
              </a:rPr>
              <a:t>Observations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2A80A7D-5D89-2BA0-29E3-6A55257E2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2590800"/>
            <a:ext cx="2797175" cy="695325"/>
          </a:xfrm>
          <a:prstGeom prst="ellipse">
            <a:avLst/>
          </a:prstGeom>
          <a:solidFill>
            <a:srgbClr val="ACDFE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000090"/>
                </a:solidFill>
              </a:rPr>
              <a:t>Hypothesis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450522E-4C48-6A45-C471-E1B034E98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025" y="5945187"/>
            <a:ext cx="2797175" cy="695325"/>
          </a:xfrm>
          <a:prstGeom prst="ellipse">
            <a:avLst/>
          </a:prstGeom>
          <a:solidFill>
            <a:srgbClr val="ACDFE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000090"/>
                </a:solidFill>
              </a:rPr>
              <a:t>Theory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D704EDE-E284-C4A7-471E-1FE8F90C2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0725" y="1397000"/>
            <a:ext cx="2797175" cy="695325"/>
          </a:xfrm>
          <a:prstGeom prst="ellipse">
            <a:avLst/>
          </a:prstGeom>
          <a:solidFill>
            <a:srgbClr val="ACDFE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000090"/>
                </a:solidFill>
              </a:rPr>
              <a:t>Deductive Reasoning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6CE45A7F-8B20-B0E3-2D2C-1A8F46531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825" y="2058987"/>
            <a:ext cx="145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000" dirty="0">
                <a:solidFill>
                  <a:srgbClr val="000090"/>
                </a:solidFill>
              </a:rPr>
              <a:t>begins with</a:t>
            </a: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6DB57D28-6066-7383-7709-E2266D373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8100" y="2168525"/>
            <a:ext cx="166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000">
                <a:solidFill>
                  <a:srgbClr val="000090"/>
                </a:solidFill>
              </a:rPr>
              <a:t>begins with a</a:t>
            </a: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90F16268-1B73-6414-D6B5-040068D96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230562"/>
            <a:ext cx="2301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000" dirty="0">
                <a:solidFill>
                  <a:srgbClr val="000090"/>
                </a:solidFill>
              </a:rPr>
              <a:t>used to generate a</a:t>
            </a:r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B5EC1703-4AB3-6775-CD52-1FF03662C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3300412"/>
            <a:ext cx="2033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000">
                <a:solidFill>
                  <a:srgbClr val="000090"/>
                </a:solidFill>
              </a:rPr>
              <a:t>predicts testable</a:t>
            </a:r>
          </a:p>
        </p:txBody>
      </p:sp>
      <p:sp>
        <p:nvSpPr>
          <p:cNvPr id="21" name="Line 16">
            <a:extLst>
              <a:ext uri="{FF2B5EF4-FFF2-40B4-BE49-F238E27FC236}">
                <a16:creationId xmlns:a16="http://schemas.microsoft.com/office/drawing/2014/main" id="{143326C2-B099-F491-93A8-9259B6FCC9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7485" y="4396686"/>
            <a:ext cx="555965" cy="51821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2" name="Line 17">
            <a:extLst>
              <a:ext uri="{FF2B5EF4-FFF2-40B4-BE49-F238E27FC236}">
                <a16:creationId xmlns:a16="http://schemas.microsoft.com/office/drawing/2014/main" id="{8A64C6C3-F5BB-DAEC-9F11-DABBE2CDB0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2638" y="4329112"/>
            <a:ext cx="249100" cy="59149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3B1A47CB-0629-737F-9CFC-AB67D4494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75" y="5468937"/>
            <a:ext cx="3629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000">
                <a:solidFill>
                  <a:srgbClr val="000090"/>
                </a:solidFill>
              </a:rPr>
              <a:t>If well supported, may become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D9A1577-D124-3136-FB09-36383B620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4576762"/>
            <a:ext cx="2286000" cy="2132013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sng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3200" i="1" dirty="0">
                <a:solidFill>
                  <a:srgbClr val="FF0000"/>
                </a:solidFill>
                <a:latin typeface="Arial Black"/>
                <a:cs typeface="Arial Black"/>
              </a:rPr>
              <a:t>The</a:t>
            </a:r>
          </a:p>
          <a:p>
            <a:pPr algn="ctr"/>
            <a:r>
              <a:rPr lang="en-US" sz="3200" i="1" dirty="0">
                <a:solidFill>
                  <a:srgbClr val="FF0000"/>
                </a:solidFill>
                <a:latin typeface="Arial Black"/>
                <a:cs typeface="Arial Black"/>
              </a:rPr>
              <a:t>Scientific</a:t>
            </a:r>
          </a:p>
          <a:p>
            <a:pPr algn="ctr"/>
            <a:r>
              <a:rPr lang="en-US" sz="3200" i="1" dirty="0">
                <a:solidFill>
                  <a:srgbClr val="FF0000"/>
                </a:solidFill>
                <a:latin typeface="Arial Black"/>
                <a:cs typeface="Arial Black"/>
              </a:rPr>
              <a:t>Method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DFE92B9-BE13-BA79-DA07-C08554D76603}"/>
              </a:ext>
            </a:extLst>
          </p:cNvPr>
          <p:cNvCxnSpPr>
            <a:endCxn id="14" idx="2"/>
          </p:cNvCxnSpPr>
          <p:nvPr/>
        </p:nvCxnSpPr>
        <p:spPr bwMode="auto">
          <a:xfrm flipV="1">
            <a:off x="5212581" y="2938463"/>
            <a:ext cx="1910532" cy="109375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894AD3E-5C35-E10A-F5D7-7B9E0D7483DC}"/>
              </a:ext>
            </a:extLst>
          </p:cNvPr>
          <p:cNvCxnSpPr>
            <a:stCxn id="13" idx="2"/>
          </p:cNvCxnSpPr>
          <p:nvPr/>
        </p:nvCxnSpPr>
        <p:spPr bwMode="auto">
          <a:xfrm flipH="1" flipV="1">
            <a:off x="5199827" y="2874459"/>
            <a:ext cx="1920111" cy="120065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50806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11EA710-3852-CC33-CBD8-9E7D1868A3A6}"/>
              </a:ext>
            </a:extLst>
          </p:cNvPr>
          <p:cNvSpPr txBox="1"/>
          <p:nvPr/>
        </p:nvSpPr>
        <p:spPr>
          <a:xfrm>
            <a:off x="2104425" y="2413338"/>
            <a:ext cx="798315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dirty="0">
                <a:solidFill>
                  <a:srgbClr val="000090"/>
                </a:solidFill>
                <a:latin typeface="Arial Black"/>
                <a:cs typeface="Arial Black"/>
              </a:rPr>
              <a:t>All hypotheses (&amp; theories)</a:t>
            </a:r>
          </a:p>
          <a:p>
            <a:r>
              <a:rPr lang="en-US" sz="3600" dirty="0">
                <a:solidFill>
                  <a:srgbClr val="000090"/>
                </a:solidFill>
                <a:latin typeface="Arial"/>
                <a:cs typeface="Arial"/>
              </a:rPr>
              <a:t>   </a:t>
            </a:r>
            <a:r>
              <a:rPr lang="en-US" sz="3600" dirty="0">
                <a:solidFill>
                  <a:srgbClr val="000090"/>
                </a:solidFill>
                <a:latin typeface="Arial Black"/>
                <a:cs typeface="Arial Black"/>
              </a:rPr>
              <a:t>are models</a:t>
            </a:r>
            <a:r>
              <a:rPr lang="mr-IN" sz="3600" dirty="0">
                <a:solidFill>
                  <a:srgbClr val="000090"/>
                </a:solidFill>
                <a:latin typeface="Arial Black"/>
                <a:cs typeface="Arial Black"/>
              </a:rPr>
              <a:t>…</a:t>
            </a:r>
            <a:endParaRPr lang="en-US" sz="3600" dirty="0">
              <a:solidFill>
                <a:srgbClr val="000090"/>
              </a:solidFill>
              <a:latin typeface="Arial Black"/>
              <a:cs typeface="Arial Black"/>
            </a:endParaRPr>
          </a:p>
          <a:p>
            <a:endParaRPr lang="en-US" sz="1800" dirty="0">
              <a:solidFill>
                <a:srgbClr val="000090"/>
              </a:solidFill>
              <a:latin typeface="Arial Black"/>
              <a:cs typeface="Arial Black"/>
            </a:endParaRPr>
          </a:p>
          <a:p>
            <a:r>
              <a:rPr lang="en-US" sz="3600" dirty="0">
                <a:solidFill>
                  <a:srgbClr val="000090"/>
                </a:solidFill>
                <a:latin typeface="Arial Black"/>
                <a:cs typeface="Arial Black"/>
              </a:rPr>
              <a:t>Some models involve numbers.</a:t>
            </a:r>
          </a:p>
        </p:txBody>
      </p:sp>
    </p:spTree>
    <p:extLst>
      <p:ext uri="{BB962C8B-B14F-4D97-AF65-F5344CB8AC3E}">
        <p14:creationId xmlns:p14="http://schemas.microsoft.com/office/powerpoint/2010/main" val="880690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B4B6C2BB-D8D3-88F5-1ECB-271DDD6B8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584" y="1536174"/>
            <a:ext cx="766683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Critical Thinking Skills (III):</a:t>
            </a:r>
          </a:p>
          <a:p>
            <a:endParaRPr lang="en-US" sz="1200" i="1" dirty="0">
              <a:solidFill>
                <a:srgbClr val="00067B"/>
              </a:solidFill>
              <a:latin typeface="Arial Black" charset="0"/>
            </a:endParaRPr>
          </a:p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Look Carefully at the Data Analysis:</a:t>
            </a:r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• Is there a better way to quantify the data? </a:t>
            </a:r>
          </a:p>
          <a:p>
            <a:r>
              <a:rPr lang="en-US" dirty="0">
                <a:solidFill>
                  <a:srgbClr val="00067B"/>
                </a:solidFill>
              </a:rPr>
              <a:t>   • Is there a potential for multiple signal sources? </a:t>
            </a:r>
          </a:p>
          <a:p>
            <a:r>
              <a:rPr lang="en-US" dirty="0">
                <a:solidFill>
                  <a:srgbClr val="00067B"/>
                </a:solidFill>
              </a:rPr>
              <a:t>   • Is there an approach to analysis that might remove </a:t>
            </a:r>
          </a:p>
          <a:p>
            <a:r>
              <a:rPr lang="en-US" dirty="0">
                <a:solidFill>
                  <a:srgbClr val="00067B"/>
                </a:solidFill>
              </a:rPr>
              <a:t>      signals that aren’t relevant for processes you wish</a:t>
            </a:r>
          </a:p>
          <a:p>
            <a:r>
              <a:rPr lang="en-US" dirty="0">
                <a:solidFill>
                  <a:srgbClr val="00067B"/>
                </a:solidFill>
              </a:rPr>
              <a:t>      to understand?</a:t>
            </a:r>
          </a:p>
          <a:p>
            <a:r>
              <a:rPr lang="en-US" dirty="0">
                <a:solidFill>
                  <a:srgbClr val="00067B"/>
                </a:solidFill>
              </a:rPr>
              <a:t>   • Are there quantitative tools that could be</a:t>
            </a:r>
          </a:p>
          <a:p>
            <a:r>
              <a:rPr lang="en-US" dirty="0">
                <a:solidFill>
                  <a:srgbClr val="00067B"/>
                </a:solidFill>
              </a:rPr>
              <a:t>      used to extract more information from the data?</a:t>
            </a:r>
            <a:endParaRPr lang="en-US" i="1" dirty="0">
              <a:solidFill>
                <a:srgbClr val="00067B"/>
              </a:solidFill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106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4B78E878-BBA0-EB84-ACCA-A1EA0F301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534" y="58847"/>
            <a:ext cx="8226932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Critical Thinking Skills (IV):</a:t>
            </a:r>
          </a:p>
          <a:p>
            <a:endParaRPr lang="en-US" sz="1200" i="1" dirty="0">
              <a:solidFill>
                <a:srgbClr val="00067B"/>
              </a:solidFill>
              <a:latin typeface="Arial Black" charset="0"/>
            </a:endParaRPr>
          </a:p>
          <a:p>
            <a:r>
              <a:rPr lang="en-US" dirty="0">
                <a:solidFill>
                  <a:srgbClr val="00067B"/>
                </a:solidFill>
              </a:rPr>
              <a:t>When reading a paper that involves </a:t>
            </a:r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modeling</a:t>
            </a:r>
            <a:r>
              <a:rPr lang="en-US" dirty="0">
                <a:solidFill>
                  <a:srgbClr val="00067B"/>
                </a:solidFill>
              </a:rPr>
              <a:t>,</a:t>
            </a:r>
          </a:p>
          <a:p>
            <a:r>
              <a:rPr lang="en-US" dirty="0">
                <a:solidFill>
                  <a:srgbClr val="00067B"/>
                </a:solidFill>
              </a:rPr>
              <a:t>   it’s also helpful to think about:</a:t>
            </a:r>
          </a:p>
          <a:p>
            <a:r>
              <a:rPr lang="en-US" dirty="0">
                <a:solidFill>
                  <a:srgbClr val="00067B"/>
                </a:solidFill>
              </a:rPr>
              <a:t>   • What are the assumed boundary conditions (and do</a:t>
            </a:r>
          </a:p>
          <a:p>
            <a:r>
              <a:rPr lang="en-US" dirty="0">
                <a:solidFill>
                  <a:srgbClr val="00067B"/>
                </a:solidFill>
              </a:rPr>
              <a:t>      they matter?)</a:t>
            </a:r>
          </a:p>
          <a:p>
            <a:r>
              <a:rPr lang="en-US" dirty="0">
                <a:solidFill>
                  <a:srgbClr val="00067B"/>
                </a:solidFill>
              </a:rPr>
              <a:t>   • What are the assumed initial conditions (and do they</a:t>
            </a:r>
          </a:p>
          <a:p>
            <a:r>
              <a:rPr lang="en-US" dirty="0">
                <a:solidFill>
                  <a:srgbClr val="00067B"/>
                </a:solidFill>
              </a:rPr>
              <a:t>      matter?)</a:t>
            </a:r>
          </a:p>
          <a:p>
            <a:r>
              <a:rPr lang="en-US" dirty="0">
                <a:solidFill>
                  <a:srgbClr val="00067B"/>
                </a:solidFill>
              </a:rPr>
              <a:t>   • What physical processes are being modeled (and are</a:t>
            </a:r>
          </a:p>
          <a:p>
            <a:r>
              <a:rPr lang="en-US" dirty="0">
                <a:solidFill>
                  <a:srgbClr val="00067B"/>
                </a:solidFill>
              </a:rPr>
              <a:t>      physical processes neglected that might be important?)</a:t>
            </a:r>
          </a:p>
          <a:p>
            <a:r>
              <a:rPr lang="en-US" dirty="0">
                <a:solidFill>
                  <a:srgbClr val="00067B"/>
                </a:solidFill>
              </a:rPr>
              <a:t>   • What observations are being modeled (and how are</a:t>
            </a:r>
          </a:p>
          <a:p>
            <a:r>
              <a:rPr lang="en-US" dirty="0">
                <a:solidFill>
                  <a:srgbClr val="00067B"/>
                </a:solidFill>
              </a:rPr>
              <a:t>      they related to the model? Qualitative or quantitative?</a:t>
            </a:r>
          </a:p>
          <a:p>
            <a:r>
              <a:rPr lang="en-US" dirty="0">
                <a:solidFill>
                  <a:srgbClr val="00067B"/>
                </a:solidFill>
              </a:rPr>
              <a:t>      Comparison or inversion? What is the criterion for a</a:t>
            </a:r>
          </a:p>
          <a:p>
            <a:r>
              <a:rPr lang="en-US" dirty="0">
                <a:solidFill>
                  <a:srgbClr val="00067B"/>
                </a:solidFill>
              </a:rPr>
              <a:t>      </a:t>
            </a:r>
            <a:r>
              <a:rPr lang="ja-JP" altLang="en-US" dirty="0">
                <a:solidFill>
                  <a:srgbClr val="00067B"/>
                </a:solidFill>
              </a:rPr>
              <a:t>“</a:t>
            </a:r>
            <a:r>
              <a:rPr lang="en-US" dirty="0">
                <a:solidFill>
                  <a:srgbClr val="00067B"/>
                </a:solidFill>
              </a:rPr>
              <a:t>Good Match</a:t>
            </a:r>
            <a:r>
              <a:rPr lang="ja-JP" altLang="en-US" dirty="0">
                <a:solidFill>
                  <a:srgbClr val="00067B"/>
                </a:solidFill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 to the observations? Are there other</a:t>
            </a:r>
          </a:p>
          <a:p>
            <a:r>
              <a:rPr lang="en-US" dirty="0">
                <a:solidFill>
                  <a:srgbClr val="00067B"/>
                </a:solidFill>
              </a:rPr>
              <a:t>      observations that might be relevant?)</a:t>
            </a:r>
          </a:p>
          <a:p>
            <a:r>
              <a:rPr lang="en-US" dirty="0">
                <a:solidFill>
                  <a:srgbClr val="00067B"/>
                </a:solidFill>
              </a:rPr>
              <a:t>   • Does the model make other testable predictions that</a:t>
            </a:r>
          </a:p>
          <a:p>
            <a:r>
              <a:rPr lang="en-US" dirty="0">
                <a:solidFill>
                  <a:srgbClr val="00067B"/>
                </a:solidFill>
              </a:rPr>
              <a:t>      are not addressed by the data to hand? How might</a:t>
            </a:r>
          </a:p>
          <a:p>
            <a:r>
              <a:rPr lang="en-US" dirty="0">
                <a:solidFill>
                  <a:srgbClr val="00067B"/>
                </a:solidFill>
              </a:rPr>
              <a:t>      you test these? </a:t>
            </a:r>
            <a:endParaRPr lang="en-US" i="1" dirty="0">
              <a:solidFill>
                <a:srgbClr val="00067B"/>
              </a:solidFill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186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8EF77106-211A-594B-6D2C-289D81D50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8652" y="612845"/>
            <a:ext cx="8554695" cy="5632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Critical Thinking Skills (V):</a:t>
            </a:r>
          </a:p>
          <a:p>
            <a:endParaRPr lang="en-US" sz="1200" i="1" dirty="0">
              <a:solidFill>
                <a:srgbClr val="00067B"/>
              </a:solidFill>
              <a:latin typeface="Arial Black" charset="0"/>
            </a:endParaRPr>
          </a:p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Assumptions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matter!</a:t>
            </a:r>
          </a:p>
          <a:p>
            <a:r>
              <a:rPr lang="en-US" dirty="0">
                <a:solidFill>
                  <a:srgbClr val="00067B"/>
                </a:solidFill>
              </a:rPr>
              <a:t>   • What was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assumed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about the system being studied in</a:t>
            </a:r>
          </a:p>
          <a:p>
            <a:r>
              <a:rPr lang="en-US" dirty="0">
                <a:solidFill>
                  <a:srgbClr val="00067B"/>
                </a:solidFill>
              </a:rPr>
              <a:t>      order to simplify or approximate the dynamics? Are</a:t>
            </a:r>
          </a:p>
          <a:p>
            <a:r>
              <a:rPr lang="en-US" dirty="0">
                <a:solidFill>
                  <a:srgbClr val="00067B"/>
                </a:solidFill>
              </a:rPr>
              <a:t>      these assumptions reasonable?</a:t>
            </a:r>
            <a:endParaRPr lang="en-US" i="1" dirty="0">
              <a:solidFill>
                <a:srgbClr val="00067B"/>
              </a:solidFill>
              <a:latin typeface="Arial Black" charset="0"/>
            </a:endParaRPr>
          </a:p>
          <a:p>
            <a:endParaRPr lang="en-US" i="1" dirty="0">
              <a:solidFill>
                <a:srgbClr val="00067B"/>
              </a:solidFill>
              <a:latin typeface="Arial Black" charset="0"/>
            </a:endParaRPr>
          </a:p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Numbers matter!</a:t>
            </a:r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• What are the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assumptions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of rock material properties?</a:t>
            </a:r>
          </a:p>
          <a:p>
            <a:r>
              <a:rPr lang="en-US" dirty="0">
                <a:solidFill>
                  <a:srgbClr val="00067B"/>
                </a:solidFill>
              </a:rPr>
              <a:t>      Do they gibe with laboratory measurements?</a:t>
            </a:r>
          </a:p>
          <a:p>
            <a:r>
              <a:rPr lang="en-US" dirty="0">
                <a:solidFill>
                  <a:srgbClr val="00067B"/>
                </a:solidFill>
              </a:rPr>
              <a:t>      Do they gibe with geophysical measurements of </a:t>
            </a:r>
          </a:p>
          <a:p>
            <a:r>
              <a:rPr lang="en-US" dirty="0">
                <a:solidFill>
                  <a:srgbClr val="00067B"/>
                </a:solidFill>
              </a:rPr>
              <a:t>      in-situ properties?</a:t>
            </a:r>
          </a:p>
          <a:p>
            <a:r>
              <a:rPr lang="en-US" dirty="0">
                <a:solidFill>
                  <a:srgbClr val="00067B"/>
                </a:solidFill>
              </a:rPr>
              <a:t>   • What are the numerical values of other physical</a:t>
            </a:r>
          </a:p>
          <a:p>
            <a:r>
              <a:rPr lang="en-US" dirty="0">
                <a:solidFill>
                  <a:srgbClr val="00067B"/>
                </a:solidFill>
              </a:rPr>
              <a:t>      properties? Are they reasonable? Is there</a:t>
            </a:r>
          </a:p>
          <a:p>
            <a:r>
              <a:rPr lang="en-US" dirty="0">
                <a:solidFill>
                  <a:srgbClr val="00067B"/>
                </a:solidFill>
              </a:rPr>
              <a:t>      observational support?</a:t>
            </a:r>
          </a:p>
        </p:txBody>
      </p:sp>
    </p:spTree>
    <p:extLst>
      <p:ext uri="{BB962C8B-B14F-4D97-AF65-F5344CB8AC3E}">
        <p14:creationId xmlns:p14="http://schemas.microsoft.com/office/powerpoint/2010/main" val="1273555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1096</Words>
  <Application>Microsoft Macintosh PowerPoint</Application>
  <PresentationFormat>Widescreen</PresentationFormat>
  <Paragraphs>207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Symbol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16</cp:revision>
  <dcterms:created xsi:type="dcterms:W3CDTF">2023-08-28T16:47:08Z</dcterms:created>
  <dcterms:modified xsi:type="dcterms:W3CDTF">2023-09-11T21:23:28Z</dcterms:modified>
</cp:coreProperties>
</file>