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94" r:id="rId3"/>
    <p:sldId id="279" r:id="rId4"/>
    <p:sldId id="286" r:id="rId5"/>
    <p:sldId id="278" r:id="rId6"/>
    <p:sldId id="291" r:id="rId7"/>
    <p:sldId id="293" r:id="rId8"/>
    <p:sldId id="273" r:id="rId9"/>
    <p:sldId id="268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15 Nov 2023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1AF2BA-861D-6847-B1B8-E5521D484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720" y="1361977"/>
            <a:ext cx="898874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time(s):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GNSS velocity modeling</a:t>
            </a:r>
            <a:endParaRPr lang="en-US" dirty="0">
              <a:solidFill>
                <a:srgbClr val="00067B"/>
              </a:solidFill>
            </a:endParaRPr>
          </a:p>
          <a:p>
            <a:endParaRPr lang="en-US" sz="4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Kinematic strain modeling</a:t>
            </a:r>
            <a:r>
              <a:rPr lang="en-US" dirty="0">
                <a:solidFill>
                  <a:srgbClr val="00067B"/>
                </a:solidFill>
              </a:rPr>
              <a:t> assumes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two-dimensional</a:t>
            </a:r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 compatibility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(i.e., strain behaves like 2D flow):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</a:t>
            </a:r>
            <a:r>
              <a:rPr lang="en-US" dirty="0">
                <a:solidFill>
                  <a:srgbClr val="00067B"/>
                </a:solidFill>
              </a:rPr>
              <a:t> Assumes all strain is horizontal strain…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divergent </a:t>
            </a:r>
            <a:r>
              <a:rPr lang="en-US" dirty="0">
                <a:solidFill>
                  <a:srgbClr val="00067B"/>
                </a:solidFill>
              </a:rPr>
              <a:t>velocity</a:t>
            </a:r>
          </a:p>
          <a:p>
            <a:r>
              <a:rPr lang="en-US" dirty="0">
                <a:solidFill>
                  <a:srgbClr val="00067B"/>
                </a:solidFill>
              </a:rPr>
              <a:t>       requires a balancing 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source</a:t>
            </a:r>
            <a:r>
              <a:rPr lang="ja-JP" altLang="en-US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or </a:t>
            </a:r>
            <a:r>
              <a:rPr lang="ja-JP" altLang="en-US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sink</a:t>
            </a:r>
            <a:r>
              <a:rPr lang="ja-JP" altLang="en-US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of strain nearby).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</a:rPr>
              <a:t> Will reproduce surface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horizontal velocity </a:t>
            </a:r>
            <a:r>
              <a:rPr lang="en-US" dirty="0">
                <a:solidFill>
                  <a:srgbClr val="00067B"/>
                </a:solidFill>
              </a:rPr>
              <a:t>but may not</a:t>
            </a:r>
          </a:p>
          <a:p>
            <a:r>
              <a:rPr lang="en-US" dirty="0">
                <a:solidFill>
                  <a:srgbClr val="00067B"/>
                </a:solidFill>
              </a:rPr>
              <a:t>       represent actual surface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strain</a:t>
            </a:r>
            <a:r>
              <a:rPr lang="en-US" dirty="0">
                <a:solidFill>
                  <a:srgbClr val="00067B"/>
                </a:solidFill>
              </a:rPr>
              <a:t>…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Sampling bias</a:t>
            </a:r>
            <a:r>
              <a:rPr lang="en-US" dirty="0">
                <a:solidFill>
                  <a:srgbClr val="00067B"/>
                </a:solidFill>
              </a:rPr>
              <a:t> also introduces errors in models of strain</a:t>
            </a:r>
          </a:p>
          <a:p>
            <a:endParaRPr lang="en-US" sz="4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Revisit of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block modeling</a:t>
            </a:r>
            <a:r>
              <a:rPr lang="en-US" sz="1600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: Can linearly invert for three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parameters (</a:t>
            </a:r>
            <a:r>
              <a:rPr lang="en-US" dirty="0" err="1">
                <a:solidFill>
                  <a:srgbClr val="00067B"/>
                </a:solidFill>
              </a:rPr>
              <a:t>lat</a:t>
            </a:r>
            <a:r>
              <a:rPr lang="en-US" dirty="0">
                <a:solidFill>
                  <a:srgbClr val="00067B"/>
                </a:solidFill>
              </a:rPr>
              <a:t>, </a:t>
            </a:r>
            <a:r>
              <a:rPr lang="en-US" dirty="0" err="1">
                <a:solidFill>
                  <a:srgbClr val="00067B"/>
                </a:solidFill>
              </a:rPr>
              <a:t>lon</a:t>
            </a:r>
            <a:r>
              <a:rPr lang="en-US" dirty="0">
                <a:solidFill>
                  <a:srgbClr val="00067B"/>
                </a:solidFill>
              </a:rPr>
              <a:t>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Euler pole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and rotation rate) from</a:t>
            </a:r>
          </a:p>
          <a:p>
            <a:r>
              <a:rPr lang="en-US" dirty="0">
                <a:solidFill>
                  <a:srgbClr val="00067B"/>
                </a:solidFill>
              </a:rPr>
              <a:t>   velocities of sites lying on a block: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600" dirty="0">
              <a:solidFill>
                <a:srgbClr val="00067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12AB5-79B0-BE3D-FDD6-98DA8886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70" y="5597065"/>
            <a:ext cx="21336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A099A-4403-406D-49BC-021388DA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70" y="5597065"/>
            <a:ext cx="2057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0D2DC-7249-30D6-0E89-97D31F38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3256786"/>
            <a:ext cx="4480560" cy="301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BDD55-D123-7723-2A26-B9546CDF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587133"/>
            <a:ext cx="4480560" cy="2593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A72ADF-AE1B-F91D-FC93-0D565B63A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67938"/>
            <a:ext cx="4480560" cy="306259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75EF416D-DA8C-CE6C-A313-B23022F68D04}"/>
              </a:ext>
            </a:extLst>
          </p:cNvPr>
          <p:cNvSpPr txBox="1"/>
          <p:nvPr/>
        </p:nvSpPr>
        <p:spPr>
          <a:xfrm>
            <a:off x="1620096" y="1027486"/>
            <a:ext cx="44615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solidFill>
                  <a:srgbClr val="00067B"/>
                </a:solidFill>
              </a:rPr>
              <a:t>Channer</a:t>
            </a:r>
            <a:r>
              <a:rPr lang="en-US" dirty="0">
                <a:solidFill>
                  <a:srgbClr val="00067B"/>
                </a:solidFill>
              </a:rPr>
              <a:t> et al. (2015) </a:t>
            </a:r>
          </a:p>
          <a:p>
            <a:r>
              <a:rPr lang="en-US" dirty="0">
                <a:solidFill>
                  <a:srgbClr val="00067B"/>
                </a:solidFill>
              </a:rPr>
              <a:t>Geosphere…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Co-author wanted so badly for</a:t>
            </a:r>
          </a:p>
          <a:p>
            <a:r>
              <a:rPr lang="en-US" dirty="0">
                <a:solidFill>
                  <a:srgbClr val="00067B"/>
                </a:solidFill>
              </a:rPr>
              <a:t>this to be mantle-sourced uplift!</a:t>
            </a:r>
          </a:p>
        </p:txBody>
      </p:sp>
    </p:spTree>
    <p:extLst>
      <p:ext uri="{BB962C8B-B14F-4D97-AF65-F5344CB8AC3E}">
        <p14:creationId xmlns:p14="http://schemas.microsoft.com/office/powerpoint/2010/main" val="11801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>
            <a:extLst>
              <a:ext uri="{FF2B5EF4-FFF2-40B4-BE49-F238E27FC236}">
                <a16:creationId xmlns:a16="http://schemas.microsoft.com/office/drawing/2014/main" id="{C2D3B67E-F0DF-BD46-B0D5-0FF5C011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971" y="1228398"/>
            <a:ext cx="850405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 continued: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Velocity Modeling</a:t>
            </a:r>
            <a:endParaRPr lang="en-US" sz="600" dirty="0">
              <a:solidFill>
                <a:srgbClr val="00067B"/>
              </a:solidFill>
            </a:endParaRPr>
          </a:p>
          <a:p>
            <a:endParaRPr lang="en-US" sz="4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Thin elastic plate modeling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assumes an elastic plate;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finds horizontal boundary velocities and elastic properties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that minimize misfit… Inconsistent with seismic properties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(because it neglects the strain effects of slip on faults!)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All velocity modeling approaches reproduce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horizontal velocities ~equally well using different</a:t>
            </a:r>
          </a:p>
          <a:p>
            <a:r>
              <a:rPr lang="en-US" i="1" dirty="0" err="1">
                <a:solidFill>
                  <a:srgbClr val="00067B"/>
                </a:solidFill>
                <a:latin typeface="Arial Black" charset="0"/>
              </a:rPr>
              <a:t>rheologies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, different parameters… Implying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fundamental ambiguity in using velocities to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model dynamics or sources... 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Unless the correct rheology is used!</a:t>
            </a:r>
          </a:p>
        </p:txBody>
      </p:sp>
    </p:spTree>
    <p:extLst>
      <p:ext uri="{BB962C8B-B14F-4D97-AF65-F5344CB8AC3E}">
        <p14:creationId xmlns:p14="http://schemas.microsoft.com/office/powerpoint/2010/main" val="247625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727F5A7-21DB-B5A3-6429-561C3DC9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983" y="320457"/>
            <a:ext cx="8848033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Modeling of volcanic and fault slip </a:t>
            </a:r>
            <a:r>
              <a:rPr lang="en-US" i="1" dirty="0">
                <a:solidFill>
                  <a:srgbClr val="00067B"/>
                </a:solidFill>
              </a:rPr>
              <a:t>displacements</a:t>
            </a:r>
            <a:r>
              <a:rPr lang="en-US" dirty="0">
                <a:solidFill>
                  <a:srgbClr val="00067B"/>
                </a:solidFill>
              </a:rPr>
              <a:t> commonly use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Dislocation Green’s Functions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r>
              <a:rPr lang="en-US" dirty="0">
                <a:solidFill>
                  <a:srgbClr val="00067B"/>
                </a:solidFill>
              </a:rPr>
              <a:t>Assume: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Elastic half-space with uniform elastic properties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Stress, strain and displacement vanish at infinite distance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Then find the analytical solution for stress, strain,</a:t>
            </a:r>
          </a:p>
          <a:p>
            <a:r>
              <a:rPr lang="en-US" dirty="0">
                <a:solidFill>
                  <a:srgbClr val="00067B"/>
                </a:solidFill>
              </a:rPr>
              <a:t>   displacement at the surface and/or within the volume.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Most commonly-used solutions for dislocations include: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(Less Complex)</a:t>
            </a:r>
            <a:r>
              <a:rPr lang="en-US" dirty="0">
                <a:solidFill>
                  <a:srgbClr val="00067B"/>
                </a:solidFill>
              </a:rPr>
              <a:t>		     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(More Complex)</a:t>
            </a:r>
            <a:endParaRPr lang="en-US" dirty="0">
              <a:solidFill>
                <a:srgbClr val="00067B"/>
              </a:solidFill>
              <a:latin typeface="Arial Black" charset="0"/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Point Source			        Rectangular Source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solidFill>
                  <a:srgbClr val="00067B"/>
                </a:solidFill>
              </a:rPr>
              <a:t>-Pressure/Volume		        Full Moment Tensor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Note however that one can create any arbitrary</a:t>
            </a:r>
          </a:p>
          <a:p>
            <a:r>
              <a:rPr lang="en-US" i="1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geometry using combinations of point sources!</a:t>
            </a:r>
            <a:endParaRPr lang="en-US" dirty="0">
              <a:solidFill>
                <a:srgbClr val="00067B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2E3A70-CF2C-430A-D997-C0F66A16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292" y="3147219"/>
            <a:ext cx="8001000" cy="1981200"/>
          </a:xfrm>
          <a:prstGeom prst="rect">
            <a:avLst/>
          </a:prstGeom>
          <a:solidFill>
            <a:srgbClr val="E3A9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A772DEC7-40D5-E4FC-262A-FF3B4EBB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17" y="281782"/>
            <a:ext cx="668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00067B"/>
                </a:solidFill>
                <a:latin typeface="Arial Black" charset="0"/>
              </a:rPr>
              <a:t>Fluid Inclusion Point Source: </a:t>
            </a:r>
          </a:p>
          <a:p>
            <a:r>
              <a:rPr lang="en-US" sz="3200" dirty="0">
                <a:solidFill>
                  <a:schemeClr val="tx2"/>
                </a:solidFill>
                <a:latin typeface="Arial Black" charset="0"/>
              </a:rPr>
              <a:t>(</a:t>
            </a:r>
            <a:r>
              <a:rPr lang="en-US" sz="3200" i="1" dirty="0">
                <a:solidFill>
                  <a:schemeClr val="tx2"/>
                </a:solidFill>
                <a:latin typeface="Arial Black" charset="0"/>
              </a:rPr>
              <a:t>Mogi, </a:t>
            </a:r>
            <a:r>
              <a:rPr lang="en-US" sz="1600" dirty="0">
                <a:solidFill>
                  <a:schemeClr val="tx2"/>
                </a:solidFill>
              </a:rPr>
              <a:t>Bull. </a:t>
            </a:r>
            <a:r>
              <a:rPr lang="en-US" sz="1600" dirty="0" err="1">
                <a:solidFill>
                  <a:schemeClr val="tx2"/>
                </a:solidFill>
              </a:rPr>
              <a:t>Earthq</a:t>
            </a:r>
            <a:r>
              <a:rPr lang="en-US" sz="1600" dirty="0">
                <a:solidFill>
                  <a:schemeClr val="tx2"/>
                </a:solidFill>
              </a:rPr>
              <a:t>. Res. Inst., Univ. Tokyo, </a:t>
            </a:r>
            <a:r>
              <a:rPr lang="en-US" sz="3200" dirty="0">
                <a:solidFill>
                  <a:schemeClr val="tx2"/>
                </a:solidFill>
                <a:latin typeface="Arial Black" charset="0"/>
              </a:rPr>
              <a:t>1958)</a:t>
            </a:r>
            <a:endParaRPr lang="en-US" sz="3200" i="1" dirty="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65E341-F8C4-262D-B663-D8C6A358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190" y="4296162"/>
            <a:ext cx="707350" cy="7131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BEB8AFA-4A6C-9795-AAB0-93FDF13EF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0865" y="4290219"/>
            <a:ext cx="0" cy="35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6" name="Line 8">
            <a:extLst>
              <a:ext uri="{FF2B5EF4-FFF2-40B4-BE49-F238E27FC236}">
                <a16:creationId xmlns:a16="http://schemas.microsoft.com/office/drawing/2014/main" id="{98FFB618-C4BC-8F0A-BAAC-378F6C19CEF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668132" y="4481865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AD9C24BB-F7E4-487C-8247-C0929121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0865" y="4652760"/>
            <a:ext cx="0" cy="35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BABC4FD4-43D3-BF66-A6D4-E2C69D90DC1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33597" y="4481865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885DEE88-EE6E-CD62-FC8C-E8ED49042A6C}"/>
              </a:ext>
            </a:extLst>
          </p:cNvPr>
          <p:cNvSpPr>
            <a:spLocks noChangeShapeType="1"/>
          </p:cNvSpPr>
          <p:nvPr/>
        </p:nvSpPr>
        <p:spPr bwMode="auto">
          <a:xfrm rot="2821282" flipV="1">
            <a:off x="5986440" y="4357056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F02C175A-DF82-357C-897C-6F6D4106A0A9}"/>
              </a:ext>
            </a:extLst>
          </p:cNvPr>
          <p:cNvSpPr>
            <a:spLocks noChangeShapeType="1"/>
          </p:cNvSpPr>
          <p:nvPr/>
        </p:nvSpPr>
        <p:spPr bwMode="auto">
          <a:xfrm rot="18778718" flipH="1" flipV="1">
            <a:off x="5709395" y="4351113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7CDE731-3CCF-2651-B535-3393DEF259F1}"/>
              </a:ext>
            </a:extLst>
          </p:cNvPr>
          <p:cNvSpPr>
            <a:spLocks noChangeShapeType="1"/>
          </p:cNvSpPr>
          <p:nvPr/>
        </p:nvSpPr>
        <p:spPr bwMode="auto">
          <a:xfrm rot="18778718">
            <a:off x="5992334" y="4612618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AAC4CC56-8486-E444-3F77-8C98C466A525}"/>
              </a:ext>
            </a:extLst>
          </p:cNvPr>
          <p:cNvSpPr>
            <a:spLocks noChangeShapeType="1"/>
          </p:cNvSpPr>
          <p:nvPr/>
        </p:nvSpPr>
        <p:spPr bwMode="auto">
          <a:xfrm rot="2821282" flipH="1">
            <a:off x="5709395" y="4618561"/>
            <a:ext cx="0" cy="35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sm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511E89E9-17C3-2218-D193-B42E040F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092" y="1559719"/>
            <a:ext cx="83118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Increase in volume </a:t>
            </a:r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(or pressure </a:t>
            </a:r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067B"/>
                </a:solidFill>
              </a:rPr>
              <a:t>) of an infinitesimally </a:t>
            </a:r>
          </a:p>
          <a:p>
            <a:r>
              <a:rPr lang="en-US" dirty="0">
                <a:solidFill>
                  <a:srgbClr val="00067B"/>
                </a:solidFill>
              </a:rPr>
              <a:t>small circular inclusion located at      produces a surface </a:t>
            </a:r>
          </a:p>
          <a:p>
            <a:r>
              <a:rPr lang="en-US" dirty="0">
                <a:solidFill>
                  <a:srgbClr val="00067B"/>
                </a:solidFill>
              </a:rPr>
              <a:t>displacement        at </a:t>
            </a:r>
            <a:r>
              <a:rPr lang="en-US" i="1" dirty="0" err="1">
                <a:latin typeface="Times New Roman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location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E4A216-1FDF-DB95-EF34-79F20071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92" y="5231607"/>
            <a:ext cx="71628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FDBD49-A0BB-DDD9-A558-C0016074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92" y="1889919"/>
            <a:ext cx="4762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3F264-EEFC-560E-43AB-4F670690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92" y="2242344"/>
            <a:ext cx="635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74F2F9-4A11-F812-1813-B5422DA4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92" y="2232819"/>
            <a:ext cx="4445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A34F85-3AE0-846B-4989-A93AFAD5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92" y="4442619"/>
            <a:ext cx="1035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" name="AutoShape 22">
            <a:extLst>
              <a:ext uri="{FF2B5EF4-FFF2-40B4-BE49-F238E27FC236}">
                <a16:creationId xmlns:a16="http://schemas.microsoft.com/office/drawing/2014/main" id="{C36106F6-6F4C-AA98-B1DB-4251AD474BDD}"/>
              </a:ext>
            </a:extLst>
          </p:cNvPr>
          <p:cNvSpPr>
            <a:spLocks noChangeArrowheads="1"/>
          </p:cNvSpPr>
          <p:nvPr/>
        </p:nvSpPr>
        <p:spPr bwMode="auto">
          <a:xfrm rot="5464666" flipH="1">
            <a:off x="7396292" y="2842438"/>
            <a:ext cx="150813" cy="150813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endParaRPr lang="en-US" i="1">
              <a:latin typeface="Times" charset="0"/>
              <a:cs typeface="ＭＳ Ｐゴシック" charset="0"/>
            </a:endParaRPr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3475DAC5-8BC2-8811-6989-3E560AAE4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699" y="2993251"/>
            <a:ext cx="75407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FC217D12-35AB-878F-89D1-06FA83FB57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6292" y="2993251"/>
            <a:ext cx="75407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3" name="Line 25">
            <a:extLst>
              <a:ext uri="{FF2B5EF4-FFF2-40B4-BE49-F238E27FC236}">
                <a16:creationId xmlns:a16="http://schemas.microsoft.com/office/drawing/2014/main" id="{4D3E4FEA-5118-3566-31DF-4E408D002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699" y="2993251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4A4382-F147-4D6A-227C-B3B684F5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05" y="2766219"/>
            <a:ext cx="9604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9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orro">
            <a:extLst>
              <a:ext uri="{FF2B5EF4-FFF2-40B4-BE49-F238E27FC236}">
                <a16:creationId xmlns:a16="http://schemas.microsoft.com/office/drawing/2014/main" id="{F591A482-EE1F-E03B-8A1E-9DF17783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485775"/>
            <a:ext cx="8505825" cy="56705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ACDB8AD-BC25-3FF6-244D-5ACF055E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56" y="169863"/>
            <a:ext cx="412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Fialko &amp; Simons, Geophys. Res. Lett., 2001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229773F-C8BF-F783-CA31-0EC4EAA4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094" y="6248400"/>
            <a:ext cx="610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solidFill>
                  <a:srgbClr val="00067B"/>
                </a:solidFill>
              </a:rPr>
              <a:t>InSAR</a:t>
            </a:r>
            <a:r>
              <a:rPr lang="en-US" dirty="0">
                <a:solidFill>
                  <a:srgbClr val="00067B"/>
                </a:solidFill>
              </a:rPr>
              <a:t> stack 1992–99 (7 years at ~ 1 cm/</a:t>
            </a:r>
            <a:r>
              <a:rPr lang="en-US" dirty="0" err="1">
                <a:solidFill>
                  <a:srgbClr val="00067B"/>
                </a:solidFill>
              </a:rPr>
              <a:t>yr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0D2D292-E863-3D60-B112-4D427CE59A93}"/>
              </a:ext>
            </a:extLst>
          </p:cNvPr>
          <p:cNvSpPr txBox="1"/>
          <p:nvPr/>
        </p:nvSpPr>
        <p:spPr>
          <a:xfrm>
            <a:off x="6254002" y="152400"/>
            <a:ext cx="410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en-US" dirty="0" err="1">
                <a:solidFill>
                  <a:srgbClr val="00067B"/>
                </a:solidFill>
              </a:rPr>
              <a:t>Soccoro</a:t>
            </a:r>
            <a:r>
              <a:rPr lang="en-US" dirty="0">
                <a:solidFill>
                  <a:srgbClr val="00067B"/>
                </a:solidFill>
              </a:rPr>
              <a:t> magma body…</a:t>
            </a:r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R_adv">
            <a:extLst>
              <a:ext uri="{FF2B5EF4-FFF2-40B4-BE49-F238E27FC236}">
                <a16:creationId xmlns:a16="http://schemas.microsoft.com/office/drawing/2014/main" id="{75F74EE6-A22F-0756-3508-B499A319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9" y="806450"/>
            <a:ext cx="6877050" cy="56705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ADFACF1-F9A7-02F0-8281-8910F29E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94" y="381000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RGR Hot Springs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DCFBC4-BF48-3F72-DFF5-73F25C06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94" y="381000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00067B"/>
                </a:solidFill>
              </a:rPr>
              <a:t>RGR Volcanics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AFC0151-B7BF-D8E8-5849-65C9BEF7C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3506" y="4419600"/>
            <a:ext cx="1830387" cy="565150"/>
          </a:xfrm>
          <a:prstGeom prst="line">
            <a:avLst/>
          </a:prstGeom>
          <a:noFill/>
          <a:ln w="38100">
            <a:solidFill>
              <a:srgbClr val="F405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696894-29A6-5C2D-1CF2-BA49A9C3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144" y="3825680"/>
            <a:ext cx="1263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Socorro</a:t>
            </a:r>
          </a:p>
          <a:p>
            <a:r>
              <a:rPr lang="en-US" dirty="0">
                <a:solidFill>
                  <a:srgbClr val="00067B"/>
                </a:solidFill>
              </a:rPr>
              <a:t>magma</a:t>
            </a:r>
          </a:p>
          <a:p>
            <a:r>
              <a:rPr lang="en-US" dirty="0">
                <a:solidFill>
                  <a:srgbClr val="00067B"/>
                </a:solidFill>
              </a:rPr>
              <a:t>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6B1FA-C643-CA4E-94AD-C51E15812089}"/>
              </a:ext>
            </a:extLst>
          </p:cNvPr>
          <p:cNvSpPr txBox="1"/>
          <p:nvPr/>
        </p:nvSpPr>
        <p:spPr>
          <a:xfrm>
            <a:off x="6615314" y="3936323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Valles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Caldera</a:t>
            </a:r>
          </a:p>
        </p:txBody>
      </p:sp>
    </p:spTree>
    <p:extLst>
      <p:ext uri="{BB962C8B-B14F-4D97-AF65-F5344CB8AC3E}">
        <p14:creationId xmlns:p14="http://schemas.microsoft.com/office/powerpoint/2010/main" val="276659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gi_sill">
            <a:extLst>
              <a:ext uri="{FF2B5EF4-FFF2-40B4-BE49-F238E27FC236}">
                <a16:creationId xmlns:a16="http://schemas.microsoft.com/office/drawing/2014/main" id="{2F1821A9-2494-0944-FE73-F4706B08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5" y="122149"/>
            <a:ext cx="7316788" cy="5486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1519638-D7AE-3D5B-E540-1734208E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370" y="93574"/>
            <a:ext cx="5937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Model displacements from an intruded sill: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CAA126A-CAA8-8CC4-087E-9203CE04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370" y="5564099"/>
            <a:ext cx="866926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This estimate of displacement with distance was calculated </a:t>
            </a:r>
          </a:p>
          <a:p>
            <a:r>
              <a:rPr lang="en-US" dirty="0">
                <a:solidFill>
                  <a:srgbClr val="00067B"/>
                </a:solidFill>
              </a:rPr>
              <a:t>by summing Mogi sources to approximate </a:t>
            </a:r>
            <a:r>
              <a:rPr lang="en-US" i="1" dirty="0" err="1">
                <a:solidFill>
                  <a:srgbClr val="00067B"/>
                </a:solidFill>
              </a:rPr>
              <a:t>Fialko</a:t>
            </a:r>
            <a:r>
              <a:rPr lang="en-US" i="1" dirty="0">
                <a:solidFill>
                  <a:srgbClr val="00067B"/>
                </a:solidFill>
              </a:rPr>
              <a:t> et al</a:t>
            </a:r>
            <a:r>
              <a:rPr lang="en-US" dirty="0">
                <a:solidFill>
                  <a:srgbClr val="00067B"/>
                </a:solidFill>
              </a:rPr>
              <a:t>.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(2001)</a:t>
            </a:r>
          </a:p>
          <a:p>
            <a:r>
              <a:rPr lang="en-US" dirty="0">
                <a:solidFill>
                  <a:srgbClr val="00067B"/>
                </a:solidFill>
              </a:rPr>
              <a:t>geometry of the </a:t>
            </a:r>
            <a:r>
              <a:rPr lang="en-US" dirty="0" err="1">
                <a:solidFill>
                  <a:srgbClr val="00067B"/>
                </a:solidFill>
              </a:rPr>
              <a:t>Soccoro</a:t>
            </a:r>
            <a:r>
              <a:rPr lang="en-US" dirty="0">
                <a:solidFill>
                  <a:srgbClr val="00067B"/>
                </a:solidFill>
              </a:rPr>
              <a:t> magma body (derived from </a:t>
            </a:r>
            <a:r>
              <a:rPr lang="en-US" dirty="0" err="1">
                <a:solidFill>
                  <a:srgbClr val="00067B"/>
                </a:solidFill>
              </a:rPr>
              <a:t>InSAR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448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2F41B868-06D0-37EC-492F-B1DFCACC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0627"/>
            <a:ext cx="5156200" cy="46529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">
            <a:extLst>
              <a:ext uri="{FF2B5EF4-FFF2-40B4-BE49-F238E27FC236}">
                <a16:creationId xmlns:a16="http://schemas.microsoft.com/office/drawing/2014/main" id="{3F217C87-62F1-13B3-0E47-722A8B93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8177"/>
            <a:ext cx="3802063" cy="46799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4377827C-53E7-24AD-4E73-C966B281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96377"/>
            <a:ext cx="74911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Interpolated vertical and horizontal velocities from our</a:t>
            </a:r>
          </a:p>
          <a:p>
            <a:r>
              <a:rPr lang="en-US" dirty="0">
                <a:solidFill>
                  <a:srgbClr val="00067B"/>
                </a:solidFill>
              </a:rPr>
              <a:t>    Rio Grande Rift network (courtesy Henry Berglund)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06B6D4F-6AD0-43BC-7F9F-5CC49B07C802}"/>
              </a:ext>
            </a:extLst>
          </p:cNvPr>
          <p:cNvSpPr>
            <a:spLocks/>
          </p:cNvSpPr>
          <p:nvPr/>
        </p:nvSpPr>
        <p:spPr bwMode="auto">
          <a:xfrm>
            <a:off x="7086600" y="1330752"/>
            <a:ext cx="3022600" cy="4146550"/>
          </a:xfrm>
          <a:custGeom>
            <a:avLst/>
            <a:gdLst>
              <a:gd name="T0" fmla="*/ 140 w 1904"/>
              <a:gd name="T1" fmla="*/ 0 h 2612"/>
              <a:gd name="T2" fmla="*/ 0 w 1904"/>
              <a:gd name="T3" fmla="*/ 2584 h 2612"/>
              <a:gd name="T4" fmla="*/ 368 w 1904"/>
              <a:gd name="T5" fmla="*/ 2604 h 2612"/>
              <a:gd name="T6" fmla="*/ 744 w 1904"/>
              <a:gd name="T7" fmla="*/ 2612 h 2612"/>
              <a:gd name="T8" fmla="*/ 1200 w 1904"/>
              <a:gd name="T9" fmla="*/ 2612 h 2612"/>
              <a:gd name="T10" fmla="*/ 1544 w 1904"/>
              <a:gd name="T11" fmla="*/ 2604 h 2612"/>
              <a:gd name="T12" fmla="*/ 1904 w 1904"/>
              <a:gd name="T13" fmla="*/ 2588 h 2612"/>
              <a:gd name="T14" fmla="*/ 1760 w 1904"/>
              <a:gd name="T15" fmla="*/ 0 h 2612"/>
              <a:gd name="T16" fmla="*/ 1320 w 1904"/>
              <a:gd name="T17" fmla="*/ 24 h 2612"/>
              <a:gd name="T18" fmla="*/ 1028 w 1904"/>
              <a:gd name="T19" fmla="*/ 24 h 2612"/>
              <a:gd name="T20" fmla="*/ 800 w 1904"/>
              <a:gd name="T21" fmla="*/ 20 h 2612"/>
              <a:gd name="T22" fmla="*/ 388 w 1904"/>
              <a:gd name="T23" fmla="*/ 12 h 2612"/>
              <a:gd name="T24" fmla="*/ 140 w 1904"/>
              <a:gd name="T25" fmla="*/ 0 h 2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04" h="2612">
                <a:moveTo>
                  <a:pt x="140" y="0"/>
                </a:moveTo>
                <a:lnTo>
                  <a:pt x="0" y="2584"/>
                </a:lnTo>
                <a:lnTo>
                  <a:pt x="368" y="2604"/>
                </a:lnTo>
                <a:lnTo>
                  <a:pt x="744" y="2612"/>
                </a:lnTo>
                <a:lnTo>
                  <a:pt x="1200" y="2612"/>
                </a:lnTo>
                <a:lnTo>
                  <a:pt x="1544" y="2604"/>
                </a:lnTo>
                <a:lnTo>
                  <a:pt x="1904" y="2588"/>
                </a:lnTo>
                <a:lnTo>
                  <a:pt x="1760" y="0"/>
                </a:lnTo>
                <a:lnTo>
                  <a:pt x="1320" y="24"/>
                </a:lnTo>
                <a:lnTo>
                  <a:pt x="1028" y="24"/>
                </a:lnTo>
                <a:lnTo>
                  <a:pt x="800" y="20"/>
                </a:lnTo>
                <a:lnTo>
                  <a:pt x="388" y="12"/>
                </a:lnTo>
                <a:lnTo>
                  <a:pt x="14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289EF0F-722C-03BC-9CE0-D24CA5DF5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1343452"/>
            <a:ext cx="2409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0BB47D0E-5B98-E673-71A1-A9961F424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4288" y="5432852"/>
            <a:ext cx="1989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548C05E-5C20-B94F-A34B-D066564D5C7F}"/>
              </a:ext>
            </a:extLst>
          </p:cNvPr>
          <p:cNvSpPr/>
          <p:nvPr/>
        </p:nvSpPr>
        <p:spPr bwMode="auto">
          <a:xfrm>
            <a:off x="6047874" y="1449230"/>
            <a:ext cx="1185110" cy="78205"/>
          </a:xfrm>
          <a:custGeom>
            <a:avLst/>
            <a:gdLst>
              <a:gd name="connsiteX0" fmla="*/ 0 w 1185110"/>
              <a:gd name="connsiteY0" fmla="*/ 0 h 78205"/>
              <a:gd name="connsiteX1" fmla="*/ 150394 w 1185110"/>
              <a:gd name="connsiteY1" fmla="*/ 18047 h 78205"/>
              <a:gd name="connsiteX2" fmla="*/ 234615 w 1185110"/>
              <a:gd name="connsiteY2" fmla="*/ 24063 h 78205"/>
              <a:gd name="connsiteX3" fmla="*/ 372979 w 1185110"/>
              <a:gd name="connsiteY3" fmla="*/ 36094 h 78205"/>
              <a:gd name="connsiteX4" fmla="*/ 481263 w 1185110"/>
              <a:gd name="connsiteY4" fmla="*/ 42110 h 78205"/>
              <a:gd name="connsiteX5" fmla="*/ 607594 w 1185110"/>
              <a:gd name="connsiteY5" fmla="*/ 54142 h 78205"/>
              <a:gd name="connsiteX6" fmla="*/ 709863 w 1185110"/>
              <a:gd name="connsiteY6" fmla="*/ 54142 h 78205"/>
              <a:gd name="connsiteX7" fmla="*/ 836194 w 1185110"/>
              <a:gd name="connsiteY7" fmla="*/ 60158 h 78205"/>
              <a:gd name="connsiteX8" fmla="*/ 950494 w 1185110"/>
              <a:gd name="connsiteY8" fmla="*/ 66173 h 78205"/>
              <a:gd name="connsiteX9" fmla="*/ 1058779 w 1185110"/>
              <a:gd name="connsiteY9" fmla="*/ 72189 h 78205"/>
              <a:gd name="connsiteX10" fmla="*/ 1185110 w 1185110"/>
              <a:gd name="connsiteY10" fmla="*/ 78205 h 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5110" h="78205">
                <a:moveTo>
                  <a:pt x="0" y="0"/>
                </a:moveTo>
                <a:lnTo>
                  <a:pt x="150394" y="18047"/>
                </a:lnTo>
                <a:lnTo>
                  <a:pt x="234615" y="24063"/>
                </a:lnTo>
                <a:lnTo>
                  <a:pt x="372979" y="36094"/>
                </a:lnTo>
                <a:lnTo>
                  <a:pt x="481263" y="42110"/>
                </a:lnTo>
                <a:lnTo>
                  <a:pt x="607594" y="54142"/>
                </a:lnTo>
                <a:lnTo>
                  <a:pt x="709863" y="54142"/>
                </a:lnTo>
                <a:lnTo>
                  <a:pt x="836194" y="60158"/>
                </a:lnTo>
                <a:lnTo>
                  <a:pt x="950494" y="66173"/>
                </a:lnTo>
                <a:lnTo>
                  <a:pt x="1058779" y="72189"/>
                </a:lnTo>
                <a:lnTo>
                  <a:pt x="1185110" y="7820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FE07-0963-D54F-9497-823C07C652B1}"/>
              </a:ext>
            </a:extLst>
          </p:cNvPr>
          <p:cNvCxnSpPr/>
          <p:nvPr/>
        </p:nvCxnSpPr>
        <p:spPr bwMode="auto">
          <a:xfrm flipV="1">
            <a:off x="7660105" y="1852288"/>
            <a:ext cx="48127" cy="2941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32832-AB53-114B-983C-EA765BB43383}"/>
              </a:ext>
            </a:extLst>
          </p:cNvPr>
          <p:cNvCxnSpPr/>
          <p:nvPr/>
        </p:nvCxnSpPr>
        <p:spPr bwMode="auto">
          <a:xfrm flipH="1" flipV="1">
            <a:off x="9224211" y="3097556"/>
            <a:ext cx="66173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9BA0F-AC14-CD48-A97D-CCE1502087C2}"/>
              </a:ext>
            </a:extLst>
          </p:cNvPr>
          <p:cNvCxnSpPr/>
          <p:nvPr/>
        </p:nvCxnSpPr>
        <p:spPr bwMode="auto">
          <a:xfrm flipH="1" flipV="1">
            <a:off x="9374605" y="1804161"/>
            <a:ext cx="90237" cy="1275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48B73260-B883-0443-8A86-80CCAA579CF0}"/>
              </a:ext>
            </a:extLst>
          </p:cNvPr>
          <p:cNvSpPr/>
          <p:nvPr/>
        </p:nvSpPr>
        <p:spPr bwMode="auto">
          <a:xfrm>
            <a:off x="6673516" y="3049430"/>
            <a:ext cx="3302668" cy="84221"/>
          </a:xfrm>
          <a:custGeom>
            <a:avLst/>
            <a:gdLst>
              <a:gd name="connsiteX0" fmla="*/ 0 w 3302668"/>
              <a:gd name="connsiteY0" fmla="*/ 48126 h 84221"/>
              <a:gd name="connsiteX1" fmla="*/ 132347 w 3302668"/>
              <a:gd name="connsiteY1" fmla="*/ 54142 h 84221"/>
              <a:gd name="connsiteX2" fmla="*/ 258679 w 3302668"/>
              <a:gd name="connsiteY2" fmla="*/ 60158 h 84221"/>
              <a:gd name="connsiteX3" fmla="*/ 372979 w 3302668"/>
              <a:gd name="connsiteY3" fmla="*/ 66173 h 84221"/>
              <a:gd name="connsiteX4" fmla="*/ 529389 w 3302668"/>
              <a:gd name="connsiteY4" fmla="*/ 78205 h 84221"/>
              <a:gd name="connsiteX5" fmla="*/ 631658 w 3302668"/>
              <a:gd name="connsiteY5" fmla="*/ 78205 h 84221"/>
              <a:gd name="connsiteX6" fmla="*/ 776037 w 3302668"/>
              <a:gd name="connsiteY6" fmla="*/ 84221 h 84221"/>
              <a:gd name="connsiteX7" fmla="*/ 896352 w 3302668"/>
              <a:gd name="connsiteY7" fmla="*/ 78205 h 84221"/>
              <a:gd name="connsiteX8" fmla="*/ 1022684 w 3302668"/>
              <a:gd name="connsiteY8" fmla="*/ 78205 h 84221"/>
              <a:gd name="connsiteX9" fmla="*/ 1136984 w 3302668"/>
              <a:gd name="connsiteY9" fmla="*/ 78205 h 84221"/>
              <a:gd name="connsiteX10" fmla="*/ 1281363 w 3302668"/>
              <a:gd name="connsiteY10" fmla="*/ 84221 h 84221"/>
              <a:gd name="connsiteX11" fmla="*/ 1413710 w 3302668"/>
              <a:gd name="connsiteY11" fmla="*/ 84221 h 84221"/>
              <a:gd name="connsiteX12" fmla="*/ 1546058 w 3302668"/>
              <a:gd name="connsiteY12" fmla="*/ 78205 h 84221"/>
              <a:gd name="connsiteX13" fmla="*/ 1660358 w 3302668"/>
              <a:gd name="connsiteY13" fmla="*/ 78205 h 84221"/>
              <a:gd name="connsiteX14" fmla="*/ 1780673 w 3302668"/>
              <a:gd name="connsiteY14" fmla="*/ 78205 h 84221"/>
              <a:gd name="connsiteX15" fmla="*/ 1894973 w 3302668"/>
              <a:gd name="connsiteY15" fmla="*/ 84221 h 84221"/>
              <a:gd name="connsiteX16" fmla="*/ 2033337 w 3302668"/>
              <a:gd name="connsiteY16" fmla="*/ 78205 h 84221"/>
              <a:gd name="connsiteX17" fmla="*/ 2159668 w 3302668"/>
              <a:gd name="connsiteY17" fmla="*/ 72189 h 84221"/>
              <a:gd name="connsiteX18" fmla="*/ 2304047 w 3302668"/>
              <a:gd name="connsiteY18" fmla="*/ 66173 h 84221"/>
              <a:gd name="connsiteX19" fmla="*/ 2418347 w 3302668"/>
              <a:gd name="connsiteY19" fmla="*/ 60158 h 84221"/>
              <a:gd name="connsiteX20" fmla="*/ 2544679 w 3302668"/>
              <a:gd name="connsiteY20" fmla="*/ 54142 h 84221"/>
              <a:gd name="connsiteX21" fmla="*/ 2671010 w 3302668"/>
              <a:gd name="connsiteY21" fmla="*/ 48126 h 84221"/>
              <a:gd name="connsiteX22" fmla="*/ 2803358 w 3302668"/>
              <a:gd name="connsiteY22" fmla="*/ 36094 h 84221"/>
              <a:gd name="connsiteX23" fmla="*/ 2935705 w 3302668"/>
              <a:gd name="connsiteY23" fmla="*/ 24063 h 84221"/>
              <a:gd name="connsiteX24" fmla="*/ 3043989 w 3302668"/>
              <a:gd name="connsiteY24" fmla="*/ 18047 h 84221"/>
              <a:gd name="connsiteX25" fmla="*/ 3182352 w 3302668"/>
              <a:gd name="connsiteY25" fmla="*/ 6015 h 84221"/>
              <a:gd name="connsiteX26" fmla="*/ 3302668 w 3302668"/>
              <a:gd name="connsiteY26" fmla="*/ 0 h 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02668" h="84221">
                <a:moveTo>
                  <a:pt x="0" y="48126"/>
                </a:moveTo>
                <a:lnTo>
                  <a:pt x="132347" y="54142"/>
                </a:lnTo>
                <a:lnTo>
                  <a:pt x="258679" y="60158"/>
                </a:lnTo>
                <a:lnTo>
                  <a:pt x="372979" y="66173"/>
                </a:lnTo>
                <a:lnTo>
                  <a:pt x="529389" y="78205"/>
                </a:lnTo>
                <a:lnTo>
                  <a:pt x="631658" y="78205"/>
                </a:lnTo>
                <a:lnTo>
                  <a:pt x="776037" y="84221"/>
                </a:lnTo>
                <a:lnTo>
                  <a:pt x="896352" y="78205"/>
                </a:lnTo>
                <a:lnTo>
                  <a:pt x="1022684" y="78205"/>
                </a:lnTo>
                <a:lnTo>
                  <a:pt x="1136984" y="78205"/>
                </a:lnTo>
                <a:lnTo>
                  <a:pt x="1281363" y="84221"/>
                </a:lnTo>
                <a:lnTo>
                  <a:pt x="1413710" y="84221"/>
                </a:lnTo>
                <a:lnTo>
                  <a:pt x="1546058" y="78205"/>
                </a:lnTo>
                <a:lnTo>
                  <a:pt x="1660358" y="78205"/>
                </a:lnTo>
                <a:lnTo>
                  <a:pt x="1780673" y="78205"/>
                </a:lnTo>
                <a:lnTo>
                  <a:pt x="1894973" y="84221"/>
                </a:lnTo>
                <a:lnTo>
                  <a:pt x="2033337" y="78205"/>
                </a:lnTo>
                <a:lnTo>
                  <a:pt x="2159668" y="72189"/>
                </a:lnTo>
                <a:lnTo>
                  <a:pt x="2304047" y="66173"/>
                </a:lnTo>
                <a:lnTo>
                  <a:pt x="2418347" y="60158"/>
                </a:lnTo>
                <a:lnTo>
                  <a:pt x="2544679" y="54142"/>
                </a:lnTo>
                <a:lnTo>
                  <a:pt x="2671010" y="48126"/>
                </a:lnTo>
                <a:lnTo>
                  <a:pt x="2803358" y="36094"/>
                </a:lnTo>
                <a:lnTo>
                  <a:pt x="2935705" y="24063"/>
                </a:lnTo>
                <a:lnTo>
                  <a:pt x="3043989" y="18047"/>
                </a:lnTo>
                <a:lnTo>
                  <a:pt x="3182352" y="6015"/>
                </a:lnTo>
                <a:lnTo>
                  <a:pt x="330266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49D26C-E9C4-024B-B727-BDD8B8794FC8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198" y="1503372"/>
            <a:ext cx="84221" cy="1594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AAAAF-4790-E64C-831F-7C9AFCF5519E}"/>
              </a:ext>
            </a:extLst>
          </p:cNvPr>
          <p:cNvCxnSpPr/>
          <p:nvPr/>
        </p:nvCxnSpPr>
        <p:spPr bwMode="auto">
          <a:xfrm flipH="1">
            <a:off x="7232985" y="1527435"/>
            <a:ext cx="6016" cy="306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8442804B-1F63-B845-A402-AEBDB42E90CB}"/>
              </a:ext>
            </a:extLst>
          </p:cNvPr>
          <p:cNvSpPr/>
          <p:nvPr/>
        </p:nvSpPr>
        <p:spPr bwMode="auto">
          <a:xfrm>
            <a:off x="6559216" y="3091540"/>
            <a:ext cx="132347" cy="6016"/>
          </a:xfrm>
          <a:custGeom>
            <a:avLst/>
            <a:gdLst>
              <a:gd name="connsiteX0" fmla="*/ 0 w 132347"/>
              <a:gd name="connsiteY0" fmla="*/ 0 h 6016"/>
              <a:gd name="connsiteX1" fmla="*/ 0 w 132347"/>
              <a:gd name="connsiteY1" fmla="*/ 0 h 6016"/>
              <a:gd name="connsiteX2" fmla="*/ 132347 w 132347"/>
              <a:gd name="connsiteY2" fmla="*/ 6016 h 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7" h="6016">
                <a:moveTo>
                  <a:pt x="0" y="0"/>
                </a:moveTo>
                <a:lnTo>
                  <a:pt x="0" y="0"/>
                </a:lnTo>
                <a:lnTo>
                  <a:pt x="132347" y="601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06A4FE0-7D87-9B46-95CC-C8E1FBCA207A}"/>
              </a:ext>
            </a:extLst>
          </p:cNvPr>
          <p:cNvSpPr/>
          <p:nvPr/>
        </p:nvSpPr>
        <p:spPr bwMode="auto">
          <a:xfrm>
            <a:off x="7226968" y="1810177"/>
            <a:ext cx="2153653" cy="48126"/>
          </a:xfrm>
          <a:custGeom>
            <a:avLst/>
            <a:gdLst>
              <a:gd name="connsiteX0" fmla="*/ 0 w 2153653"/>
              <a:gd name="connsiteY0" fmla="*/ 36095 h 48126"/>
              <a:gd name="connsiteX1" fmla="*/ 120316 w 2153653"/>
              <a:gd name="connsiteY1" fmla="*/ 48126 h 48126"/>
              <a:gd name="connsiteX2" fmla="*/ 240632 w 2153653"/>
              <a:gd name="connsiteY2" fmla="*/ 48126 h 48126"/>
              <a:gd name="connsiteX3" fmla="*/ 360948 w 2153653"/>
              <a:gd name="connsiteY3" fmla="*/ 48126 h 48126"/>
              <a:gd name="connsiteX4" fmla="*/ 481264 w 2153653"/>
              <a:gd name="connsiteY4" fmla="*/ 48126 h 48126"/>
              <a:gd name="connsiteX5" fmla="*/ 607595 w 2153653"/>
              <a:gd name="connsiteY5" fmla="*/ 48126 h 48126"/>
              <a:gd name="connsiteX6" fmla="*/ 715879 w 2153653"/>
              <a:gd name="connsiteY6" fmla="*/ 48126 h 48126"/>
              <a:gd name="connsiteX7" fmla="*/ 848227 w 2153653"/>
              <a:gd name="connsiteY7" fmla="*/ 48126 h 48126"/>
              <a:gd name="connsiteX8" fmla="*/ 986590 w 2153653"/>
              <a:gd name="connsiteY8" fmla="*/ 48126 h 48126"/>
              <a:gd name="connsiteX9" fmla="*/ 1118937 w 2153653"/>
              <a:gd name="connsiteY9" fmla="*/ 48126 h 48126"/>
              <a:gd name="connsiteX10" fmla="*/ 1215190 w 2153653"/>
              <a:gd name="connsiteY10" fmla="*/ 42111 h 48126"/>
              <a:gd name="connsiteX11" fmla="*/ 1341521 w 2153653"/>
              <a:gd name="connsiteY11" fmla="*/ 42111 h 48126"/>
              <a:gd name="connsiteX12" fmla="*/ 1461837 w 2153653"/>
              <a:gd name="connsiteY12" fmla="*/ 36095 h 48126"/>
              <a:gd name="connsiteX13" fmla="*/ 1588169 w 2153653"/>
              <a:gd name="connsiteY13" fmla="*/ 36095 h 48126"/>
              <a:gd name="connsiteX14" fmla="*/ 1690437 w 2153653"/>
              <a:gd name="connsiteY14" fmla="*/ 30079 h 48126"/>
              <a:gd name="connsiteX15" fmla="*/ 1810753 w 2153653"/>
              <a:gd name="connsiteY15" fmla="*/ 24063 h 48126"/>
              <a:gd name="connsiteX16" fmla="*/ 1943100 w 2153653"/>
              <a:gd name="connsiteY16" fmla="*/ 12032 h 48126"/>
              <a:gd name="connsiteX17" fmla="*/ 2057400 w 2153653"/>
              <a:gd name="connsiteY17" fmla="*/ 6016 h 48126"/>
              <a:gd name="connsiteX18" fmla="*/ 2129590 w 2153653"/>
              <a:gd name="connsiteY18" fmla="*/ 0 h 48126"/>
              <a:gd name="connsiteX19" fmla="*/ 2153653 w 2153653"/>
              <a:gd name="connsiteY19" fmla="*/ 0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3653" h="48126">
                <a:moveTo>
                  <a:pt x="0" y="36095"/>
                </a:moveTo>
                <a:lnTo>
                  <a:pt x="120316" y="48126"/>
                </a:lnTo>
                <a:lnTo>
                  <a:pt x="240632" y="48126"/>
                </a:lnTo>
                <a:lnTo>
                  <a:pt x="360948" y="48126"/>
                </a:lnTo>
                <a:lnTo>
                  <a:pt x="481264" y="48126"/>
                </a:lnTo>
                <a:lnTo>
                  <a:pt x="607595" y="48126"/>
                </a:lnTo>
                <a:lnTo>
                  <a:pt x="715879" y="48126"/>
                </a:lnTo>
                <a:lnTo>
                  <a:pt x="848227" y="48126"/>
                </a:lnTo>
                <a:lnTo>
                  <a:pt x="986590" y="48126"/>
                </a:lnTo>
                <a:lnTo>
                  <a:pt x="1118937" y="48126"/>
                </a:lnTo>
                <a:lnTo>
                  <a:pt x="1215190" y="42111"/>
                </a:lnTo>
                <a:lnTo>
                  <a:pt x="1341521" y="42111"/>
                </a:lnTo>
                <a:lnTo>
                  <a:pt x="1461837" y="36095"/>
                </a:lnTo>
                <a:lnTo>
                  <a:pt x="1588169" y="36095"/>
                </a:lnTo>
                <a:lnTo>
                  <a:pt x="1690437" y="30079"/>
                </a:lnTo>
                <a:lnTo>
                  <a:pt x="1810753" y="24063"/>
                </a:lnTo>
                <a:lnTo>
                  <a:pt x="1943100" y="12032"/>
                </a:lnTo>
                <a:lnTo>
                  <a:pt x="2057400" y="6016"/>
                </a:lnTo>
                <a:lnTo>
                  <a:pt x="2129590" y="0"/>
                </a:lnTo>
                <a:lnTo>
                  <a:pt x="2153653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8839E8-C49B-BC64-A724-EFC7818FBFE9}"/>
              </a:ext>
            </a:extLst>
          </p:cNvPr>
          <p:cNvSpPr/>
          <p:nvPr/>
        </p:nvSpPr>
        <p:spPr>
          <a:xfrm>
            <a:off x="7843393" y="3918857"/>
            <a:ext cx="147667" cy="147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46DC8B-2C10-453F-3961-2DAD32682305}"/>
              </a:ext>
            </a:extLst>
          </p:cNvPr>
          <p:cNvSpPr txBox="1"/>
          <p:nvPr/>
        </p:nvSpPr>
        <p:spPr>
          <a:xfrm>
            <a:off x="7377424" y="37981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PIE1</a:t>
            </a:r>
          </a:p>
        </p:txBody>
      </p:sp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BA0408-0DC7-8149-4560-D4C0E07A9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06" y="34074"/>
            <a:ext cx="4579531" cy="603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742EC-874A-4043-3BE2-6158DEA0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17" y="34074"/>
            <a:ext cx="4495308" cy="6035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DF85B1-77D7-602D-731B-89394FBB3D93}"/>
              </a:ext>
            </a:extLst>
          </p:cNvPr>
          <p:cNvSpPr txBox="1"/>
          <p:nvPr/>
        </p:nvSpPr>
        <p:spPr>
          <a:xfrm>
            <a:off x="1915208" y="5992929"/>
            <a:ext cx="8361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we invert for shifts at time of antenna changes, but this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misinterpret real transient (magmatic) displacements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507</Words>
  <Application>Microsoft Macintosh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67</cp:revision>
  <dcterms:created xsi:type="dcterms:W3CDTF">2023-08-28T16:47:08Z</dcterms:created>
  <dcterms:modified xsi:type="dcterms:W3CDTF">2023-11-15T22:27:48Z</dcterms:modified>
</cp:coreProperties>
</file>