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  <p:sldId id="281" r:id="rId3"/>
    <p:sldId id="271" r:id="rId4"/>
    <p:sldId id="272" r:id="rId5"/>
    <p:sldId id="276" r:id="rId6"/>
    <p:sldId id="278" r:id="rId7"/>
    <p:sldId id="268" r:id="rId8"/>
    <p:sldId id="287" r:id="rId9"/>
    <p:sldId id="28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7B"/>
    <a:srgbClr val="ACDFEB"/>
    <a:srgbClr val="6EDDE6"/>
    <a:srgbClr val="00099F"/>
    <a:srgbClr val="001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6327"/>
  </p:normalViewPr>
  <p:slideViewPr>
    <p:cSldViewPr snapToGrid="0">
      <p:cViewPr varScale="1">
        <p:scale>
          <a:sx n="128" d="100"/>
          <a:sy n="128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C2A98-199E-87EE-2088-74210EDDB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57D1B6-9EEE-7134-4B7E-B82DD9159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966DD-B877-E1AB-E6EE-EF15B1934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DE0A1-0B17-107B-97FA-4169C0CD3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0776C-D4F8-AB30-391F-B3D327793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8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B7F6D-557E-A9C0-5B9E-CAF2B4075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AB45DD-D851-C232-FAD9-B0116EB938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3766A-7495-8516-D7EA-9C572EE4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5DA8D-1686-8082-04A9-75E26E966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68F35-44BA-BA09-49E8-7C1D3C6BB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6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2869FF-9A40-7A86-051B-8FD2E55072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2D4436-BF91-775C-AA6C-226CA6128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DFC79-07DB-B9A7-79A7-A36C63A2A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18213-262A-388D-27FA-E9F2731B9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CC151-EAD8-1D68-4E4A-67D42F588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31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35D54-66D0-61E6-D4C3-635BD9209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343C4-9D68-77B3-29A3-4F26EAE3E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690BA-B822-EBBB-F070-9F9CE6796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F07C3-9F4E-3401-87A5-6C48E39A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B6E2D-D2E6-709E-0C5B-710BD04D6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6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430ED-BA16-45EC-10C4-8C909D71B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29E72-E684-C599-C426-845C82D9F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3D43A-D310-3B06-5AFE-07EAB168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E2175-2B08-1F63-528B-30C6D832E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FBD84-FE83-5A69-C43B-9D3B7F7D9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7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E541F-D18E-5ED7-8CFB-9CB264EC6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480C7-EE06-C991-DDE7-2AD2F569FC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AE2A02-FD32-0CDC-3E63-C9A3B147B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7802A-5D7A-A813-F433-4CE635860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42B0E-96A6-D074-74C2-5DD1127C2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73107C-91ED-CB0C-9D96-70C0B5E15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7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EAED0-18D3-B1FC-8DCF-B5CCBC90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7866F0-0294-7C0C-4D0B-F28ACF6D7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8C9AF-DE79-8B81-77EB-DEA14E135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B1A3A0-477D-A899-C9B7-B0CBA6CED4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CA8C3-043E-C146-75CF-5C1CA68E1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86F91A-FD05-06F1-90FE-45CC612C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CDA494-7D2E-64E9-DFAD-CCE14E4D5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DD2B40-7C05-E12C-2D91-BE6793C29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C487D-6A88-0277-58E0-246E1AB8A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0875DA-1934-9BFC-FAD2-CD994E9BE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486773-37AA-B4E4-B17D-41169BF89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71CF5-80E9-B5B0-A93E-BDB828CF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8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19E515-A2B9-4D16-8CA9-C511C019E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4EB66C-C900-2A5D-421C-6894688E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3C844-AFB8-E8A4-65A9-7BC21E219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3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AD75E-CB6B-DD4A-4729-629C109CF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3496A-4211-B3FC-DCCA-C4F47521E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5C3D2-D233-A680-0F7A-32CB68646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EA741-4282-F261-5B09-33EE4C2A9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C8F61E-086F-9C1B-16FE-F51210A73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32183F-68D5-08D2-A704-F1DF05C5B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4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FB5DA-3E05-706A-4F79-415662F05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CC7455-87C5-62A8-760E-725B0B90D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EC2CA7-CDCD-3794-6F57-CCE29373F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F8288-F6DA-5716-7FAF-AACEB02F1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B39-DD0E-D04A-9F01-60E327690444}" type="datetimeFigureOut">
              <a:rPr lang="en-US" smtClean="0"/>
              <a:t>9/18/23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571EF-4DB4-808C-1A9B-4473D0014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A8F71-892A-0ECB-057F-24D4C4F0E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6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9439D3-7A24-4B44-F2AF-3706433B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3D886-17C3-4699-9BDC-ABC75DD21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2B998-BF7B-A2B0-B315-F94AAF9EBC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8B39-DD0E-D04A-9F01-60E327690444}" type="datetimeFigureOut">
              <a:rPr lang="en-US" smtClean="0"/>
              <a:t>9/18/23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B57F4-6B6A-69E8-4841-82A4CF33D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940F8-16E0-0E2B-938D-EDF4F96341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C5654-03AC-504C-A9A0-0CCCDBFD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0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7">
            <a:extLst>
              <a:ext uri="{FF2B5EF4-FFF2-40B4-BE49-F238E27FC236}">
                <a16:creationId xmlns:a16="http://schemas.microsoft.com/office/drawing/2014/main" id="{F87AFC2D-1744-E36B-ED41-D08C7E81B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1300" y="6428066"/>
            <a:ext cx="21115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67B"/>
                </a:solidFill>
              </a:rPr>
              <a:t>© A.R. Lowry 2023</a:t>
            </a:r>
            <a:endParaRPr lang="en-US" sz="1800" dirty="0">
              <a:solidFill>
                <a:srgbClr val="00067B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AD9334CA-2BD4-9D4F-5499-7BBB2D3A7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7231" y="60603"/>
            <a:ext cx="818377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Geology 6690/7690</a:t>
            </a:r>
          </a:p>
          <a:p>
            <a:pPr algn="ctr" eaLnBrk="1" hangingPunct="1">
              <a:defRPr/>
            </a:pPr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Geodesy &amp; Crustal Deformation</a:t>
            </a:r>
            <a:endParaRPr lang="en-US" sz="3600" i="1" u="sng" dirty="0">
              <a:solidFill>
                <a:srgbClr val="00067B"/>
              </a:solidFill>
              <a:latin typeface="Arial Black" charset="0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BDB98216-1E6D-8F48-A752-80CD87AB0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4324" y="60603"/>
            <a:ext cx="19319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solidFill>
                  <a:srgbClr val="FF0000"/>
                </a:solidFill>
              </a:rPr>
              <a:t>15 Sep 2023</a:t>
            </a:r>
          </a:p>
        </p:txBody>
      </p:sp>
      <p:sp>
        <p:nvSpPr>
          <p:cNvPr id="2" name="Text Box 23">
            <a:extLst>
              <a:ext uri="{FF2B5EF4-FFF2-40B4-BE49-F238E27FC236}">
                <a16:creationId xmlns:a16="http://schemas.microsoft.com/office/drawing/2014/main" id="{952E60B4-4296-0541-93CA-5720F892A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243" y="1536174"/>
            <a:ext cx="838351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GPS/GNSS Positioning</a:t>
            </a:r>
          </a:p>
          <a:p>
            <a:r>
              <a:rPr lang="en-US" dirty="0">
                <a:solidFill>
                  <a:srgbClr val="00067B"/>
                </a:solidFill>
                <a:latin typeface="Arial Black" charset="0"/>
              </a:rPr>
              <a:t>• </a:t>
            </a:r>
            <a:r>
              <a:rPr lang="en-US" i="1" dirty="0">
                <a:solidFill>
                  <a:srgbClr val="FF3300"/>
                </a:solidFill>
                <a:latin typeface="Arial Black" charset="0"/>
              </a:rPr>
              <a:t>Resection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(location of intersecting ranges, or</a:t>
            </a:r>
          </a:p>
          <a:p>
            <a:r>
              <a:rPr lang="en-US" dirty="0">
                <a:solidFill>
                  <a:srgbClr val="00067B"/>
                </a:solidFill>
              </a:rPr>
              <a:t>   </a:t>
            </a:r>
            <a:r>
              <a:rPr lang="en-US" b="1" i="1" dirty="0" err="1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pseudoranges</a:t>
            </a:r>
            <a:r>
              <a:rPr lang="en-US" dirty="0">
                <a:solidFill>
                  <a:srgbClr val="00067B"/>
                </a:solidFill>
              </a:rPr>
              <a:t> if we acknowledge receiver clock error,</a:t>
            </a:r>
          </a:p>
          <a:p>
            <a:r>
              <a:rPr lang="en-US" dirty="0">
                <a:solidFill>
                  <a:srgbClr val="00067B"/>
                </a:solidFill>
              </a:rPr>
              <a:t>   to solve for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dirty="0"/>
              <a:t>, </a:t>
            </a:r>
            <a:r>
              <a:rPr lang="en-US" dirty="0">
                <a:latin typeface="Symbol" pitchFamily="2" charset="2"/>
              </a:rPr>
              <a:t>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/>
              <a:t> </a:t>
            </a:r>
            <a:r>
              <a:rPr lang="en-US" dirty="0">
                <a:solidFill>
                  <a:srgbClr val="00067B"/>
                </a:solidFill>
              </a:rPr>
              <a:t>of the receiver)</a:t>
            </a:r>
          </a:p>
          <a:p>
            <a:r>
              <a:rPr lang="en-US" b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•</a:t>
            </a:r>
            <a:r>
              <a:rPr lang="en-US" dirty="0">
                <a:solidFill>
                  <a:srgbClr val="00067B"/>
                </a:solidFill>
              </a:rPr>
              <a:t> Involves three components:</a:t>
            </a:r>
          </a:p>
          <a:p>
            <a:r>
              <a:rPr lang="en-US" dirty="0">
                <a:solidFill>
                  <a:srgbClr val="00067B"/>
                </a:solidFill>
                <a:latin typeface="Arial Black" charset="0"/>
              </a:rPr>
              <a:t>   </a:t>
            </a:r>
            <a:r>
              <a:rPr lang="en-US" dirty="0" err="1">
                <a:solidFill>
                  <a:srgbClr val="00067B"/>
                </a:solidFill>
                <a:latin typeface="Arial Black" charset="0"/>
              </a:rPr>
              <a:t>i</a:t>
            </a:r>
            <a:r>
              <a:rPr lang="en-US" dirty="0">
                <a:solidFill>
                  <a:srgbClr val="00067B"/>
                </a:solidFill>
                <a:latin typeface="Arial Black" charset="0"/>
              </a:rPr>
              <a:t>.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Space segment</a:t>
            </a:r>
            <a:r>
              <a:rPr lang="en-US" dirty="0">
                <a:solidFill>
                  <a:srgbClr val="00067B"/>
                </a:solidFill>
              </a:rPr>
              <a:t> (satellite vehicles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</a:t>
            </a:r>
            <a:r>
              <a:rPr lang="en-US" dirty="0">
                <a:solidFill>
                  <a:srgbClr val="00067B"/>
                </a:solidFill>
              </a:rPr>
              <a:t> active</a:t>
            </a:r>
          </a:p>
          <a:p>
            <a:r>
              <a:rPr lang="en-US" dirty="0">
                <a:solidFill>
                  <a:srgbClr val="00067B"/>
                </a:solidFill>
              </a:rPr>
              <a:t>        transmission)</a:t>
            </a:r>
          </a:p>
          <a:p>
            <a:r>
              <a:rPr lang="en-US" dirty="0">
                <a:solidFill>
                  <a:srgbClr val="00067B"/>
                </a:solidFill>
                <a:latin typeface="Arial Black" charset="0"/>
              </a:rPr>
              <a:t>   ii.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Control segment</a:t>
            </a:r>
            <a:r>
              <a:rPr lang="en-US" dirty="0">
                <a:solidFill>
                  <a:srgbClr val="00067B"/>
                </a:solidFill>
              </a:rPr>
              <a:t> (orbit determination &amp;</a:t>
            </a:r>
          </a:p>
          <a:p>
            <a:r>
              <a:rPr lang="en-US" dirty="0">
                <a:solidFill>
                  <a:srgbClr val="00067B"/>
                </a:solidFill>
              </a:rPr>
              <a:t>        communication)</a:t>
            </a:r>
          </a:p>
          <a:p>
            <a:r>
              <a:rPr lang="en-US" dirty="0">
                <a:solidFill>
                  <a:srgbClr val="00067B"/>
                </a:solidFill>
                <a:latin typeface="Arial Black" charset="0"/>
              </a:rPr>
              <a:t>   iii.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User segment</a:t>
            </a:r>
            <a:r>
              <a:rPr lang="en-US" dirty="0">
                <a:solidFill>
                  <a:srgbClr val="00067B"/>
                </a:solidFill>
              </a:rPr>
              <a:t> (antenna/receiver </a:t>
            </a:r>
            <a:r>
              <a:rPr lang="en-US" dirty="0">
                <a:solidFill>
                  <a:srgbClr val="00067B"/>
                </a:solidFill>
                <a:sym typeface="Symbol" charset="0"/>
              </a:rPr>
              <a:t></a:t>
            </a:r>
            <a:r>
              <a:rPr lang="en-US" dirty="0">
                <a:solidFill>
                  <a:srgbClr val="00067B"/>
                </a:solidFill>
              </a:rPr>
              <a:t> passive)</a:t>
            </a:r>
          </a:p>
        </p:txBody>
      </p:sp>
      <p:sp>
        <p:nvSpPr>
          <p:cNvPr id="6" name="Text Box 41">
            <a:extLst>
              <a:ext uri="{FF2B5EF4-FFF2-40B4-BE49-F238E27FC236}">
                <a16:creationId xmlns:a16="http://schemas.microsoft.com/office/drawing/2014/main" id="{689423FD-123C-B047-BAD0-D787102AD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50" y="6396335"/>
            <a:ext cx="64420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67B"/>
                </a:solidFill>
              </a:rPr>
              <a:t>R</a:t>
            </a:r>
            <a:r>
              <a:rPr lang="en-US" dirty="0">
                <a:solidFill>
                  <a:srgbClr val="00067B"/>
                </a:solidFill>
                <a:cs typeface="ＭＳ Ｐゴシック" charset="0"/>
              </a:rPr>
              <a:t>ead for Mon 18 Sep: </a:t>
            </a:r>
            <a:r>
              <a:rPr lang="en-US" i="1" dirty="0" err="1">
                <a:solidFill>
                  <a:srgbClr val="00067B"/>
                </a:solidFill>
                <a:cs typeface="ＭＳ Ｐゴシック" charset="0"/>
              </a:rPr>
              <a:t>Wahr</a:t>
            </a:r>
            <a:r>
              <a:rPr lang="en-US" dirty="0">
                <a:solidFill>
                  <a:srgbClr val="00067B"/>
                </a:solidFill>
                <a:cs typeface="ＭＳ Ｐゴシック" charset="0"/>
              </a:rPr>
              <a:t> §3.1-3.2 (67-75)</a:t>
            </a:r>
          </a:p>
        </p:txBody>
      </p:sp>
    </p:spTree>
    <p:extLst>
      <p:ext uri="{BB962C8B-B14F-4D97-AF65-F5344CB8AC3E}">
        <p14:creationId xmlns:p14="http://schemas.microsoft.com/office/powerpoint/2010/main" val="3213184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1A89EFCB-4608-E58E-632C-6C80816BF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997" y="122739"/>
            <a:ext cx="90087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GPS Error Sources (and Mitigation)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C49D5CE6-FA58-6FA7-EA46-AC01B3384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4460" y="974496"/>
            <a:ext cx="5012717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67B"/>
                </a:solidFill>
              </a:rPr>
              <a:t>Satellite position and SV clocks:</a:t>
            </a:r>
          </a:p>
          <a:p>
            <a:pPr eaLnBrk="0" hangingPunct="0"/>
            <a:endParaRPr lang="en-US" sz="1200" dirty="0">
              <a:solidFill>
                <a:srgbClr val="00067B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Real-time (Nav Message) orbit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plus clock drift errors ~ 5 m</a:t>
            </a:r>
          </a:p>
          <a:p>
            <a:pPr eaLnBrk="0" hangingPunct="0"/>
            <a:endParaRPr lang="en-US" sz="1200" dirty="0">
              <a:solidFill>
                <a:srgbClr val="00067B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Various orbit estimation centers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(e.g., IGS, JPL) solve for satellite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position, velocity, clocks and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provide to users (error ~ 3-6 cm)</a:t>
            </a:r>
          </a:p>
          <a:p>
            <a:pPr eaLnBrk="0" hangingPunct="0"/>
            <a:endParaRPr lang="en-US" sz="1200" dirty="0">
              <a:solidFill>
                <a:srgbClr val="00067B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Network positioning applications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remove these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common mode</a:t>
            </a:r>
          </a:p>
          <a:p>
            <a:pPr eaLnBrk="0" hangingPunct="0"/>
            <a:r>
              <a:rPr lang="en-US" i="1" dirty="0">
                <a:solidFill>
                  <a:srgbClr val="FF0000"/>
                </a:solidFill>
              </a:rPr>
              <a:t>  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errors</a:t>
            </a:r>
            <a:r>
              <a:rPr lang="en-US" dirty="0"/>
              <a:t> </a:t>
            </a:r>
            <a:r>
              <a:rPr lang="en-US" dirty="0">
                <a:solidFill>
                  <a:srgbClr val="00067B"/>
                </a:solidFill>
              </a:rPr>
              <a:t>by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differencing</a:t>
            </a:r>
            <a:endParaRPr lang="en-US" i="1" dirty="0">
              <a:solidFill>
                <a:srgbClr val="00067B"/>
              </a:solidFill>
              <a:latin typeface="Arial Black" charset="0"/>
            </a:endParaRPr>
          </a:p>
          <a:p>
            <a:pPr eaLnBrk="0" hangingPunct="0"/>
            <a:endParaRPr lang="en-US" sz="1200" dirty="0">
              <a:solidFill>
                <a:srgbClr val="00067B"/>
              </a:solidFill>
              <a:latin typeface="Arial"/>
              <a:cs typeface="Arial"/>
            </a:endParaRPr>
          </a:p>
          <a:p>
            <a:pPr eaLnBrk="0" hangingPunct="0"/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• Precise point positioning does not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  difference; neglects these errors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3B351F-1020-C1EE-413F-4A3E264A8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372" y="1314206"/>
            <a:ext cx="2082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Text Box 6">
            <a:extLst>
              <a:ext uri="{FF2B5EF4-FFF2-40B4-BE49-F238E27FC236}">
                <a16:creationId xmlns:a16="http://schemas.microsoft.com/office/drawing/2014/main" id="{3B667D45-6ECF-55C0-6E44-F8B716E06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1360" y="2836619"/>
            <a:ext cx="1547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>
                <a:latin typeface="Symbol" charset="0"/>
              </a:rPr>
              <a:t>Dr</a:t>
            </a:r>
            <a:r>
              <a:rPr lang="en-US" i="1" baseline="-25000">
                <a:latin typeface="Times" charset="0"/>
              </a:rPr>
              <a:t>a</a:t>
            </a:r>
            <a:r>
              <a:rPr lang="en-US" i="1">
                <a:latin typeface="Times" charset="0"/>
              </a:rPr>
              <a:t> </a:t>
            </a:r>
            <a:r>
              <a:rPr lang="en-US" i="1">
                <a:latin typeface="Symbol" charset="0"/>
              </a:rPr>
              <a:t></a:t>
            </a:r>
            <a:r>
              <a:rPr lang="en-US" i="1" baseline="-25000">
                <a:latin typeface="Times" charset="0"/>
              </a:rPr>
              <a:t>b</a:t>
            </a:r>
            <a:endParaRPr lang="en-US" i="1">
              <a:latin typeface="Times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4464BD22-92BF-2F3A-FE58-BC59FBEFB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6810" y="876056"/>
            <a:ext cx="3995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67B"/>
                </a:solidFill>
              </a:rPr>
              <a:t>Single Difference Correction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8996CC-A1F9-9705-942D-EBC8F61A82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022" y="3878296"/>
            <a:ext cx="20955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Text Box 9">
            <a:extLst>
              <a:ext uri="{FF2B5EF4-FFF2-40B4-BE49-F238E27FC236}">
                <a16:creationId xmlns:a16="http://schemas.microsoft.com/office/drawing/2014/main" id="{DA3258CA-18DA-D81B-0B32-9C3CF9E07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5072" y="3436971"/>
            <a:ext cx="3894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>
                <a:solidFill>
                  <a:srgbClr val="00067B"/>
                </a:solidFill>
              </a:rPr>
              <a:t>Double Difference Residual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481C6A2C-7AE6-86F4-F7FB-BCDD144A7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3235" y="5581684"/>
            <a:ext cx="2633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>
                <a:latin typeface="Symbol" charset="0"/>
              </a:rPr>
              <a:t></a:t>
            </a:r>
            <a:r>
              <a:rPr lang="en-US" i="1" baseline="-25000">
                <a:latin typeface="Symbol" charset="0"/>
              </a:rPr>
              <a:t></a:t>
            </a:r>
            <a:r>
              <a:rPr lang="en-US" i="1" baseline="-25000">
                <a:latin typeface="Times" charset="0"/>
              </a:rPr>
              <a:t>a</a:t>
            </a:r>
            <a:r>
              <a:rPr lang="en-US" i="1">
                <a:latin typeface="Times" charset="0"/>
              </a:rPr>
              <a:t> –</a:t>
            </a:r>
            <a:r>
              <a:rPr lang="en-US" i="1">
                <a:latin typeface="Symbol" charset="0"/>
              </a:rPr>
              <a:t></a:t>
            </a:r>
            <a:r>
              <a:rPr lang="en-US" i="1" baseline="-25000">
                <a:latin typeface="Times" charset="0"/>
              </a:rPr>
              <a:t>2a</a:t>
            </a:r>
            <a:r>
              <a:rPr lang="en-US" i="1">
                <a:latin typeface="Times" charset="0"/>
              </a:rPr>
              <a:t> – </a:t>
            </a:r>
            <a:r>
              <a:rPr lang="en-US" i="1">
                <a:latin typeface="Symbol" charset="0"/>
              </a:rPr>
              <a:t>r</a:t>
            </a:r>
            <a:r>
              <a:rPr lang="en-US" i="1" baseline="-25000">
                <a:latin typeface="Times" charset="0"/>
              </a:rPr>
              <a:t>1b</a:t>
            </a:r>
            <a:r>
              <a:rPr lang="en-US" i="1">
                <a:latin typeface="Times" charset="0"/>
              </a:rPr>
              <a:t> + </a:t>
            </a:r>
            <a:r>
              <a:rPr lang="en-US" i="1">
                <a:latin typeface="Symbol" charset="0"/>
              </a:rPr>
              <a:t>r</a:t>
            </a:r>
            <a:r>
              <a:rPr lang="en-US" i="1" baseline="-25000">
                <a:latin typeface="Times" charset="0"/>
              </a:rPr>
              <a:t>2b</a:t>
            </a:r>
            <a:endParaRPr lang="en-US" i="1">
              <a:latin typeface="Times" charset="0"/>
            </a:endParaRP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5C25FF92-3749-B343-F89E-43F04AABE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6285" y="2268294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>
                <a:latin typeface="Times" charset="0"/>
              </a:rPr>
              <a:t>A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1AC5DDC2-ADB7-AE20-010F-689C4C482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1935" y="2393706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>
                <a:latin typeface="Times" charset="0"/>
              </a:rPr>
              <a:t>B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7CEFA343-989B-4B92-050C-0724B22AA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7735" y="4902234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>
                <a:latin typeface="Times" charset="0"/>
              </a:rPr>
              <a:t>A</a:t>
            </a: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043B0BEB-E567-036C-4273-8B739A905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0372" y="5000659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>
                <a:latin typeface="Times" charset="0"/>
              </a:rPr>
              <a:t>B</a:t>
            </a: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B65486B6-3362-9CAD-74CF-98FFE90AF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585" y="4081496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>
                <a:latin typeface="Times" charset="0"/>
              </a:rPr>
              <a:t>1</a:t>
            </a: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02FD36E8-1F4F-5D94-FE2B-4558EE8C0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7972" y="4170396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>
                <a:latin typeface="Times" charset="0"/>
              </a:rPr>
              <a:t>2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9CA80A8B-2E89-35B0-9EA9-A225B33AE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485" y="6029359"/>
            <a:ext cx="41392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(yields an </a:t>
            </a:r>
            <a:r>
              <a:rPr lang="en-US" i="1" dirty="0">
                <a:solidFill>
                  <a:srgbClr val="FF3300"/>
                </a:solidFill>
                <a:latin typeface="Arial Black" charset="0"/>
              </a:rPr>
              <a:t>ambiguity </a:t>
            </a:r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that’s</a:t>
            </a:r>
          </a:p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integer # of wavelengths</a:t>
            </a:r>
            <a:r>
              <a:rPr lang="en-US" dirty="0">
                <a:solidFill>
                  <a:srgbClr val="00067B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4678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3">
            <a:extLst>
              <a:ext uri="{FF2B5EF4-FFF2-40B4-BE49-F238E27FC236}">
                <a16:creationId xmlns:a16="http://schemas.microsoft.com/office/drawing/2014/main" id="{FA1D18FF-E2FF-6747-9299-CFF1A560E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5559" y="1536174"/>
            <a:ext cx="884088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Last time(s) continued!</a:t>
            </a:r>
          </a:p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Critical Thinking when reading papers</a:t>
            </a:r>
          </a:p>
          <a:p>
            <a:r>
              <a:rPr lang="en-US" dirty="0">
                <a:solidFill>
                  <a:srgbClr val="00067B"/>
                </a:solidFill>
              </a:rPr>
              <a:t>• Understand the terminology &amp; conceptual framework</a:t>
            </a:r>
          </a:p>
          <a:p>
            <a:r>
              <a:rPr lang="en-US" dirty="0">
                <a:solidFill>
                  <a:srgbClr val="00067B"/>
                </a:solidFill>
              </a:rPr>
              <a:t>• Carefully consider observations: What’s relevant? What else</a:t>
            </a:r>
          </a:p>
          <a:p>
            <a:r>
              <a:rPr lang="en-US" dirty="0">
                <a:solidFill>
                  <a:srgbClr val="00067B"/>
                </a:solidFill>
              </a:rPr>
              <a:t>   is in there? How do you separate the two?</a:t>
            </a:r>
          </a:p>
          <a:p>
            <a:r>
              <a:rPr lang="en-US" dirty="0">
                <a:solidFill>
                  <a:srgbClr val="00067B"/>
                </a:solidFill>
              </a:rPr>
              <a:t>• Examine the data analysis. Are there better ways quantify,</a:t>
            </a:r>
          </a:p>
          <a:p>
            <a:r>
              <a:rPr lang="en-US" dirty="0">
                <a:solidFill>
                  <a:srgbClr val="00067B"/>
                </a:solidFill>
              </a:rPr>
              <a:t>   observations, extract desired signal, or remove other signals?</a:t>
            </a:r>
          </a:p>
          <a:p>
            <a:r>
              <a:rPr lang="en-US" dirty="0">
                <a:solidFill>
                  <a:srgbClr val="00067B"/>
                </a:solidFill>
              </a:rPr>
              <a:t>• Examine the modeling methodology (including boundary/initial</a:t>
            </a:r>
          </a:p>
          <a:p>
            <a:r>
              <a:rPr lang="en-US" dirty="0">
                <a:solidFill>
                  <a:srgbClr val="00067B"/>
                </a:solidFill>
              </a:rPr>
              <a:t>   conditions, modeling assumptions, process/property</a:t>
            </a:r>
          </a:p>
          <a:p>
            <a:r>
              <a:rPr lang="en-US" dirty="0">
                <a:solidFill>
                  <a:srgbClr val="00067B"/>
                </a:solidFill>
              </a:rPr>
              <a:t>   assumptions)…</a:t>
            </a:r>
          </a:p>
        </p:txBody>
      </p:sp>
    </p:spTree>
    <p:extLst>
      <p:ext uri="{BB962C8B-B14F-4D97-AF65-F5344CB8AC3E}">
        <p14:creationId xmlns:p14="http://schemas.microsoft.com/office/powerpoint/2010/main" val="2401975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2E2EA7A6-2CEE-D521-9F40-7029C6917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6941" y="215046"/>
            <a:ext cx="55165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GPS Signal Structure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AAC9FB53-D295-BCD2-D624-0173BE57D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057" y="918309"/>
            <a:ext cx="8795998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67B"/>
                </a:solidFill>
              </a:rPr>
              <a:t>Cesium clocks on SV’s have</a:t>
            </a: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fundamental frequency</a:t>
            </a:r>
            <a:endParaRPr lang="en-US" i="1" dirty="0">
              <a:solidFill>
                <a:srgbClr val="00067B"/>
              </a:solidFill>
            </a:endParaRPr>
          </a:p>
          <a:p>
            <a:pPr eaLnBrk="0" hangingPunct="0"/>
            <a:r>
              <a:rPr lang="en-US" i="1" dirty="0"/>
              <a:t>   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i="1" baseline="-25000" dirty="0">
                <a:latin typeface="Times New Roman" charset="0"/>
              </a:rPr>
              <a:t>0</a:t>
            </a:r>
            <a:r>
              <a:rPr lang="en-US" i="1" dirty="0">
                <a:latin typeface="Times New Roman" charset="0"/>
              </a:rPr>
              <a:t> = </a:t>
            </a:r>
            <a:r>
              <a:rPr lang="en-US" dirty="0">
                <a:latin typeface="Times New Roman" charset="0"/>
              </a:rPr>
              <a:t>10.23</a:t>
            </a:r>
            <a:r>
              <a:rPr lang="en-US" i="1" dirty="0"/>
              <a:t> </a:t>
            </a:r>
            <a:r>
              <a:rPr lang="en-US" dirty="0">
                <a:solidFill>
                  <a:srgbClr val="00067B"/>
                </a:solidFill>
              </a:rPr>
              <a:t>MHz (offset by 0.44647 </a:t>
            </a:r>
            <a:r>
              <a:rPr lang="en-US" dirty="0" err="1">
                <a:solidFill>
                  <a:srgbClr val="00067B"/>
                </a:solidFill>
              </a:rPr>
              <a:t>mHz</a:t>
            </a:r>
            <a:r>
              <a:rPr lang="en-US" dirty="0">
                <a:solidFill>
                  <a:srgbClr val="00067B"/>
                </a:solidFill>
              </a:rPr>
              <a:t> for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relativistic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 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effects</a:t>
            </a:r>
            <a:r>
              <a:rPr lang="en-US" dirty="0">
                <a:solidFill>
                  <a:srgbClr val="00067B"/>
                </a:solidFill>
              </a:rPr>
              <a:t> between SV and surface)</a:t>
            </a:r>
            <a:endParaRPr lang="en-US" i="1" dirty="0">
              <a:solidFill>
                <a:srgbClr val="00067B"/>
              </a:solidFill>
            </a:endParaRPr>
          </a:p>
          <a:p>
            <a:pPr eaLnBrk="0" hangingPunct="0"/>
            <a:endParaRPr lang="en-US" sz="1800" i="1" dirty="0">
              <a:solidFill>
                <a:srgbClr val="00067B"/>
              </a:solidFill>
            </a:endParaRP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Clocks are stable to 10</a:t>
            </a:r>
            <a:r>
              <a:rPr lang="en-US" baseline="30000" dirty="0">
                <a:solidFill>
                  <a:srgbClr val="00067B"/>
                </a:solidFill>
              </a:rPr>
              <a:t>-13</a:t>
            </a:r>
            <a:r>
              <a:rPr lang="en-US" dirty="0">
                <a:solidFill>
                  <a:srgbClr val="00067B"/>
                </a:solidFill>
              </a:rPr>
              <a:t> s/day (= 0.03 mm range)</a:t>
            </a:r>
          </a:p>
          <a:p>
            <a:pPr eaLnBrk="0" hangingPunct="0"/>
            <a:endParaRPr lang="en-US" sz="1800" dirty="0">
              <a:solidFill>
                <a:srgbClr val="00067B"/>
              </a:solidFill>
            </a:endParaRP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Cesium oscillator drives both</a:t>
            </a: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signals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and</a:t>
            </a:r>
            <a:r>
              <a:rPr lang="en-US" i="1" dirty="0">
                <a:solidFill>
                  <a:schemeClr val="accent2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codes</a:t>
            </a:r>
            <a:r>
              <a:rPr lang="en-US" dirty="0">
                <a:solidFill>
                  <a:srgbClr val="00067B"/>
                </a:solidFill>
              </a:rPr>
              <a:t>:</a:t>
            </a:r>
            <a:endParaRPr lang="en-US" i="1" dirty="0">
              <a:solidFill>
                <a:srgbClr val="00067B"/>
              </a:solidFill>
            </a:endParaRPr>
          </a:p>
          <a:p>
            <a:pPr eaLnBrk="0" hangingPunct="0"/>
            <a:endParaRPr lang="en-US" sz="1800" i="1" dirty="0">
              <a:solidFill>
                <a:srgbClr val="00067B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Signals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are </a:t>
            </a:r>
            <a:r>
              <a:rPr lang="en-US" dirty="0" err="1">
                <a:solidFill>
                  <a:srgbClr val="00067B"/>
                </a:solidFill>
              </a:rPr>
              <a:t>unmodulated</a:t>
            </a:r>
            <a:r>
              <a:rPr lang="en-US" dirty="0">
                <a:solidFill>
                  <a:srgbClr val="00067B"/>
                </a:solidFill>
              </a:rPr>
              <a:t> carrier frequencies</a:t>
            </a:r>
            <a:r>
              <a:rPr lang="en-US" i="1" dirty="0">
                <a:solidFill>
                  <a:srgbClr val="00067B"/>
                </a:solidFill>
                <a:latin typeface="Times" charset="0"/>
              </a:rPr>
              <a:t> </a:t>
            </a:r>
            <a:r>
              <a:rPr lang="en-US" i="1" dirty="0">
                <a:latin typeface="Times" charset="0"/>
              </a:rPr>
              <a:t>L</a:t>
            </a:r>
            <a:r>
              <a:rPr lang="en-US" i="1" baseline="-25000" dirty="0">
                <a:latin typeface="Times" charset="0"/>
              </a:rPr>
              <a:t>i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latin typeface="Times" charset="0"/>
              </a:rPr>
              <a:t>=</a:t>
            </a:r>
            <a:r>
              <a:rPr lang="en-US" i="1" dirty="0">
                <a:latin typeface="Times" charset="0"/>
              </a:rPr>
              <a:t> </a:t>
            </a:r>
            <a:r>
              <a:rPr lang="en-US" i="1" dirty="0" err="1">
                <a:latin typeface="Times" charset="0"/>
              </a:rPr>
              <a:t>a</a:t>
            </a:r>
            <a:r>
              <a:rPr lang="en-US" i="1" baseline="-25000" dirty="0" err="1">
                <a:latin typeface="Times" charset="0"/>
              </a:rPr>
              <a:t>i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 err="1">
                <a:latin typeface="Times" charset="0"/>
              </a:rPr>
              <a:t>cos</a:t>
            </a:r>
            <a:r>
              <a:rPr lang="en-US" i="1" dirty="0">
                <a:latin typeface="Times" charset="0"/>
              </a:rPr>
              <a:t>(f</a:t>
            </a:r>
            <a:r>
              <a:rPr lang="en-US" i="1" baseline="-25000" dirty="0">
                <a:latin typeface="Times" charset="0"/>
              </a:rPr>
              <a:t>i</a:t>
            </a:r>
            <a:r>
              <a:rPr lang="en-US" i="1" dirty="0">
                <a:latin typeface="Times" charset="0"/>
              </a:rPr>
              <a:t>t)</a:t>
            </a:r>
            <a:endParaRPr lang="en-US" i="1" dirty="0">
              <a:solidFill>
                <a:srgbClr val="00067B"/>
              </a:solidFill>
              <a:latin typeface="Times" charset="0"/>
            </a:endParaRPr>
          </a:p>
          <a:p>
            <a:pPr eaLnBrk="0" hangingPunct="0"/>
            <a:r>
              <a:rPr lang="en-US" i="1" dirty="0">
                <a:solidFill>
                  <a:srgbClr val="00067B"/>
                </a:solidFill>
                <a:latin typeface="Times" charset="0"/>
              </a:rPr>
              <a:t>                                                       </a:t>
            </a:r>
            <a:r>
              <a:rPr lang="en-US" dirty="0">
                <a:solidFill>
                  <a:srgbClr val="00067B"/>
                </a:solidFill>
              </a:rPr>
              <a:t>(Recall</a:t>
            </a:r>
            <a:r>
              <a:rPr lang="en-US" i="1" dirty="0">
                <a:latin typeface="Times" charset="0"/>
              </a:rPr>
              <a:t> f </a:t>
            </a:r>
            <a:r>
              <a:rPr lang="en-US" dirty="0">
                <a:latin typeface="Times" charset="0"/>
              </a:rPr>
              <a:t>=</a:t>
            </a:r>
            <a:r>
              <a:rPr lang="en-US" i="1" dirty="0">
                <a:latin typeface="Times" charset="0"/>
              </a:rPr>
              <a:t> 2</a:t>
            </a:r>
            <a:r>
              <a:rPr lang="en-US" i="1" dirty="0">
                <a:latin typeface="Symbol" charset="0"/>
              </a:rPr>
              <a:t>p</a:t>
            </a:r>
            <a:r>
              <a:rPr lang="en-US" i="1" dirty="0">
                <a:latin typeface="Times" charset="0"/>
              </a:rPr>
              <a:t>/T </a:t>
            </a:r>
            <a:r>
              <a:rPr lang="en-US" dirty="0">
                <a:latin typeface="Times" charset="0"/>
              </a:rPr>
              <a:t>=</a:t>
            </a:r>
            <a:r>
              <a:rPr lang="en-US" i="1" dirty="0">
                <a:latin typeface="Times" charset="0"/>
              </a:rPr>
              <a:t> c/</a:t>
            </a:r>
            <a:r>
              <a:rPr lang="en-US" i="1" dirty="0">
                <a:latin typeface="Symbol" charset="0"/>
              </a:rPr>
              <a:t>l</a:t>
            </a:r>
            <a:r>
              <a:rPr lang="en-US" dirty="0">
                <a:solidFill>
                  <a:srgbClr val="00067B"/>
                </a:solidFill>
              </a:rPr>
              <a:t>)</a:t>
            </a:r>
            <a:endParaRPr lang="en-US" i="1" dirty="0">
              <a:solidFill>
                <a:srgbClr val="00067B"/>
              </a:solidFill>
              <a:latin typeface="Times" charset="0"/>
            </a:endParaRPr>
          </a:p>
          <a:p>
            <a:pPr eaLnBrk="0" hangingPunct="0"/>
            <a:r>
              <a:rPr lang="en-US" i="1" dirty="0">
                <a:solidFill>
                  <a:schemeClr val="accent2"/>
                </a:solidFill>
                <a:latin typeface="Times" charset="0"/>
              </a:rPr>
              <a:t>   </a:t>
            </a:r>
            <a:r>
              <a:rPr lang="en-US" i="1" dirty="0">
                <a:latin typeface="Times" charset="0"/>
              </a:rPr>
              <a:t>L</a:t>
            </a:r>
            <a:r>
              <a:rPr lang="en-US" i="1" baseline="-25000" dirty="0">
                <a:latin typeface="Times" charset="0"/>
              </a:rPr>
              <a:t>1</a:t>
            </a:r>
            <a:r>
              <a:rPr lang="en-US" i="1" dirty="0">
                <a:latin typeface="Times" charset="0"/>
              </a:rPr>
              <a:t> </a:t>
            </a:r>
            <a:r>
              <a:rPr lang="en-US" i="1" dirty="0">
                <a:latin typeface="Symbol" charset="0"/>
              </a:rPr>
              <a:t>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latin typeface="Times" charset="0"/>
              </a:rPr>
              <a:t>154</a:t>
            </a:r>
            <a:r>
              <a:rPr lang="en-US" i="1" dirty="0">
                <a:latin typeface="Times" charset="0"/>
              </a:rPr>
              <a:t>f</a:t>
            </a:r>
            <a:r>
              <a:rPr lang="en-US" i="1" baseline="-25000" dirty="0">
                <a:latin typeface="Times" charset="0"/>
              </a:rPr>
              <a:t>0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latin typeface="Times" charset="0"/>
              </a:rPr>
              <a:t>= 1575.42</a:t>
            </a:r>
            <a:r>
              <a:rPr lang="en-US" i="1" dirty="0">
                <a:solidFill>
                  <a:schemeClr val="accent2"/>
                </a:solidFill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MHz</a:t>
            </a:r>
            <a:r>
              <a:rPr lang="en-US" dirty="0">
                <a:solidFill>
                  <a:srgbClr val="00067B"/>
                </a:solidFill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  <a:latin typeface="Symbol" charset="0"/>
              </a:rPr>
              <a:t></a:t>
            </a:r>
            <a:r>
              <a:rPr lang="en-US" dirty="0">
                <a:solidFill>
                  <a:srgbClr val="00067B"/>
                </a:solidFill>
              </a:rPr>
              <a:t>wavelength</a:t>
            </a: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i="1" dirty="0">
                <a:latin typeface="Symbol" charset="0"/>
              </a:rPr>
              <a:t> </a:t>
            </a:r>
            <a:r>
              <a:rPr lang="en-US" dirty="0">
                <a:latin typeface="Times New Roman" charset="0"/>
              </a:rPr>
              <a:t>= </a:t>
            </a:r>
            <a:r>
              <a:rPr lang="en-US" dirty="0">
                <a:latin typeface="Times" charset="0"/>
              </a:rPr>
              <a:t>19.0</a:t>
            </a:r>
            <a:r>
              <a:rPr lang="en-US" i="1" dirty="0">
                <a:solidFill>
                  <a:schemeClr val="accent2"/>
                </a:solidFill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cm</a:t>
            </a:r>
            <a:endParaRPr lang="en-US" i="1" dirty="0">
              <a:solidFill>
                <a:srgbClr val="00067B"/>
              </a:solidFill>
              <a:latin typeface="Times" charset="0"/>
            </a:endParaRPr>
          </a:p>
          <a:p>
            <a:pPr eaLnBrk="0" hangingPunct="0"/>
            <a:endParaRPr lang="en-US" sz="1200" i="1" dirty="0">
              <a:solidFill>
                <a:schemeClr val="accent2"/>
              </a:solidFill>
              <a:latin typeface="Symbol" charset="0"/>
            </a:endParaRPr>
          </a:p>
          <a:p>
            <a:pPr eaLnBrk="0" hangingPunct="0"/>
            <a:r>
              <a:rPr lang="en-US" i="1" dirty="0">
                <a:latin typeface="Symbol" charset="0"/>
              </a:rPr>
              <a:t></a:t>
            </a:r>
            <a:r>
              <a:rPr lang="en-US" i="1" dirty="0">
                <a:latin typeface="Times" charset="0"/>
              </a:rPr>
              <a:t>L</a:t>
            </a:r>
            <a:r>
              <a:rPr lang="en-US" i="1" baseline="-25000" dirty="0">
                <a:latin typeface="Times" charset="0"/>
              </a:rPr>
              <a:t>2</a:t>
            </a:r>
            <a:r>
              <a:rPr lang="en-US" i="1" dirty="0">
                <a:latin typeface="Times" charset="0"/>
              </a:rPr>
              <a:t> </a:t>
            </a:r>
            <a:r>
              <a:rPr lang="en-US" i="1" dirty="0">
                <a:latin typeface="Symbol" charset="0"/>
              </a:rPr>
              <a:t>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latin typeface="Times" charset="0"/>
              </a:rPr>
              <a:t>120</a:t>
            </a:r>
            <a:r>
              <a:rPr lang="en-US" i="1" dirty="0">
                <a:latin typeface="Times" charset="0"/>
              </a:rPr>
              <a:t>f</a:t>
            </a:r>
            <a:r>
              <a:rPr lang="en-US" i="1" baseline="-25000" dirty="0">
                <a:latin typeface="Times" charset="0"/>
              </a:rPr>
              <a:t>0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latin typeface="Times" charset="0"/>
              </a:rPr>
              <a:t>= 1227.60</a:t>
            </a:r>
            <a:r>
              <a:rPr lang="en-US" i="1" dirty="0">
                <a:solidFill>
                  <a:schemeClr val="accent2"/>
                </a:solidFill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MHz</a:t>
            </a:r>
            <a:r>
              <a:rPr lang="en-US" dirty="0">
                <a:solidFill>
                  <a:srgbClr val="00067B"/>
                </a:solidFill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  <a:latin typeface="Symbol" charset="0"/>
              </a:rPr>
              <a:t></a:t>
            </a:r>
            <a:r>
              <a:rPr lang="en-US" dirty="0">
                <a:solidFill>
                  <a:srgbClr val="00067B"/>
                </a:solidFill>
              </a:rPr>
              <a:t>wavelength</a:t>
            </a:r>
            <a:r>
              <a:rPr lang="en-US" i="1" dirty="0">
                <a:solidFill>
                  <a:srgbClr val="00067B"/>
                </a:solidFill>
                <a:latin typeface="Times" charset="0"/>
              </a:rPr>
              <a:t>  </a:t>
            </a:r>
            <a:r>
              <a:rPr lang="en-US" i="1" dirty="0">
                <a:latin typeface="Symbol" charset="0"/>
              </a:rPr>
              <a:t></a:t>
            </a:r>
            <a:r>
              <a:rPr lang="en-US" dirty="0">
                <a:latin typeface="Times" charset="0"/>
              </a:rPr>
              <a:t>= 22.4</a:t>
            </a:r>
            <a:r>
              <a:rPr lang="en-US" i="1" dirty="0">
                <a:solidFill>
                  <a:schemeClr val="accent2"/>
                </a:solidFill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cm</a:t>
            </a:r>
            <a:endParaRPr lang="en-US" i="1" dirty="0">
              <a:solidFill>
                <a:srgbClr val="00067B"/>
              </a:solidFill>
              <a:latin typeface="Times" charset="0"/>
            </a:endParaRPr>
          </a:p>
          <a:p>
            <a:pPr eaLnBrk="0" hangingPunct="0"/>
            <a:endParaRPr lang="en-US" sz="1200" i="1" dirty="0">
              <a:solidFill>
                <a:srgbClr val="00067B"/>
              </a:solidFill>
              <a:latin typeface="Times" charset="0"/>
            </a:endParaRPr>
          </a:p>
          <a:p>
            <a:pPr eaLnBrk="0" hangingPunct="0"/>
            <a:r>
              <a:rPr lang="en-US" i="1" dirty="0">
                <a:solidFill>
                  <a:srgbClr val="00067B"/>
                </a:solidFill>
                <a:latin typeface="Times" charset="0"/>
              </a:rPr>
              <a:t>   </a:t>
            </a:r>
            <a:r>
              <a:rPr lang="en-US" dirty="0">
                <a:solidFill>
                  <a:srgbClr val="00067B"/>
                </a:solidFill>
              </a:rPr>
              <a:t>(Also</a:t>
            </a:r>
            <a:r>
              <a:rPr lang="en-US" i="1" dirty="0">
                <a:latin typeface="Times" charset="0"/>
              </a:rPr>
              <a:t> L</a:t>
            </a:r>
            <a:r>
              <a:rPr lang="en-US" i="1" baseline="-25000" dirty="0">
                <a:latin typeface="Times" charset="0"/>
              </a:rPr>
              <a:t>3</a:t>
            </a:r>
            <a:r>
              <a:rPr lang="en-US" dirty="0"/>
              <a:t> </a:t>
            </a:r>
            <a:r>
              <a:rPr lang="en-US" dirty="0">
                <a:solidFill>
                  <a:srgbClr val="00067B"/>
                </a:solidFill>
              </a:rPr>
              <a:t>for communicating nuclear detonation detection data;</a:t>
            </a:r>
          </a:p>
          <a:p>
            <a:pPr eaLnBrk="0" hangingPunct="0"/>
            <a:r>
              <a:rPr lang="en-US" i="1" dirty="0">
                <a:solidFill>
                  <a:srgbClr val="00067B"/>
                </a:solidFill>
                <a:latin typeface="Times" charset="0"/>
              </a:rPr>
              <a:t>   </a:t>
            </a:r>
            <a:r>
              <a:rPr lang="en-US" i="1" dirty="0">
                <a:latin typeface="Times" charset="0"/>
              </a:rPr>
              <a:t>L</a:t>
            </a:r>
            <a:r>
              <a:rPr lang="en-US" i="1" baseline="-25000" dirty="0">
                <a:latin typeface="Times" charset="0"/>
              </a:rPr>
              <a:t>4</a:t>
            </a:r>
            <a:r>
              <a:rPr lang="en-US" i="1" dirty="0"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(</a:t>
            </a:r>
            <a:r>
              <a:rPr lang="en-US" dirty="0" err="1">
                <a:solidFill>
                  <a:srgbClr val="00067B"/>
                </a:solidFill>
                <a:latin typeface="Arial"/>
                <a:cs typeface="Arial"/>
              </a:rPr>
              <a:t>add’l</a:t>
            </a:r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ion </a:t>
            </a:r>
            <a:r>
              <a:rPr lang="en-US" dirty="0" err="1">
                <a:solidFill>
                  <a:srgbClr val="00067B"/>
                </a:solidFill>
                <a:latin typeface="Arial"/>
                <a:cs typeface="Arial"/>
              </a:rPr>
              <a:t>corr</a:t>
            </a:r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);</a:t>
            </a:r>
            <a:r>
              <a:rPr lang="en-US" i="1" dirty="0">
                <a:solidFill>
                  <a:srgbClr val="00067B"/>
                </a:solidFill>
                <a:latin typeface="Times" charset="0"/>
              </a:rPr>
              <a:t> </a:t>
            </a:r>
            <a:r>
              <a:rPr lang="en-US" i="1" dirty="0">
                <a:latin typeface="Times" charset="0"/>
              </a:rPr>
              <a:t>L</a:t>
            </a:r>
            <a:r>
              <a:rPr lang="en-US" i="1" baseline="-25000" dirty="0">
                <a:latin typeface="Times" charset="0"/>
              </a:rPr>
              <a:t>5</a:t>
            </a:r>
            <a:r>
              <a:rPr lang="en-US" dirty="0"/>
              <a:t> </a:t>
            </a:r>
            <a:r>
              <a:rPr lang="en-US" i="1" dirty="0">
                <a:latin typeface="Symbol" charset="0"/>
              </a:rPr>
              <a:t>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latin typeface="Times" charset="0"/>
              </a:rPr>
              <a:t>115</a:t>
            </a:r>
            <a:r>
              <a:rPr lang="en-US" i="1" dirty="0">
                <a:latin typeface="Times" charset="0"/>
              </a:rPr>
              <a:t>f</a:t>
            </a:r>
            <a:r>
              <a:rPr lang="en-US" i="1" baseline="-25000" dirty="0">
                <a:latin typeface="Times" charset="0"/>
              </a:rPr>
              <a:t>0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latin typeface="Times" charset="0"/>
              </a:rPr>
              <a:t>= 1176.45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MHz in preparation for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a civilian Safety of Life/Search and Rescue comm channel)</a:t>
            </a:r>
            <a:endParaRPr lang="en-US" i="1" dirty="0">
              <a:solidFill>
                <a:srgbClr val="00067B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861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29D607D0-88C3-56CE-1157-F605FC15B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7713" y="231844"/>
            <a:ext cx="55165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GPS Signal Structure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05F28098-9583-67CD-F052-500FE6BCE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297" y="993844"/>
            <a:ext cx="8505405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67B"/>
                </a:solidFill>
              </a:rPr>
              <a:t>Carrier frequencies are </a:t>
            </a:r>
            <a:r>
              <a:rPr lang="en-US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modulated</a:t>
            </a:r>
            <a:r>
              <a:rPr lang="en-US" dirty="0">
                <a:solidFill>
                  <a:srgbClr val="00067B"/>
                </a:solidFill>
              </a:rPr>
              <a:t> (multiplied) by +1 or –1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using binary</a:t>
            </a: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codes</a:t>
            </a:r>
            <a:r>
              <a:rPr lang="en-US" i="1" dirty="0">
                <a:solidFill>
                  <a:srgbClr val="00067B"/>
                </a:solidFill>
              </a:rPr>
              <a:t>:</a:t>
            </a:r>
          </a:p>
          <a:p>
            <a:pPr eaLnBrk="0" hangingPunct="0"/>
            <a:endParaRPr lang="en-US" i="1" dirty="0">
              <a:solidFill>
                <a:schemeClr val="accent2"/>
              </a:solidFill>
              <a:latin typeface="Times" charset="0"/>
            </a:endParaRPr>
          </a:p>
          <a:p>
            <a:pPr eaLnBrk="0" hangingPunct="0"/>
            <a:endParaRPr lang="en-US" i="1" dirty="0">
              <a:solidFill>
                <a:schemeClr val="accent2"/>
              </a:solidFill>
              <a:latin typeface="Times" charset="0"/>
            </a:endParaRPr>
          </a:p>
          <a:p>
            <a:pPr eaLnBrk="0" hangingPunct="0"/>
            <a:endParaRPr lang="en-US" i="1" dirty="0">
              <a:solidFill>
                <a:schemeClr val="accent2"/>
              </a:solidFill>
              <a:latin typeface="Times" charset="0"/>
            </a:endParaRPr>
          </a:p>
          <a:p>
            <a:pPr eaLnBrk="0" hangingPunct="0"/>
            <a:endParaRPr lang="en-US" i="1" dirty="0">
              <a:solidFill>
                <a:schemeClr val="accent2"/>
              </a:solidFill>
              <a:latin typeface="Times" charset="0"/>
            </a:endParaRPr>
          </a:p>
          <a:p>
            <a:pPr eaLnBrk="0" hangingPunct="0"/>
            <a:endParaRPr lang="en-US" i="1" dirty="0">
              <a:solidFill>
                <a:schemeClr val="accent2"/>
              </a:solidFill>
              <a:latin typeface="Times" charset="0"/>
            </a:endParaRPr>
          </a:p>
          <a:p>
            <a:pPr eaLnBrk="0" hangingPunct="0"/>
            <a:endParaRPr lang="en-US" i="1" dirty="0">
              <a:latin typeface="Times" charset="0"/>
            </a:endParaRPr>
          </a:p>
          <a:p>
            <a:pPr eaLnBrk="0" hangingPunct="0">
              <a:buFontTx/>
              <a:buChar char="•"/>
            </a:pPr>
            <a:r>
              <a:rPr lang="en-US" i="1" dirty="0">
                <a:latin typeface="Times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C/A (Coarse Acquisition) code</a:t>
            </a:r>
            <a:r>
              <a:rPr lang="en-US" i="1" dirty="0">
                <a:solidFill>
                  <a:srgbClr val="FF0000"/>
                </a:solidFill>
                <a:latin typeface="Times" charset="0"/>
              </a:rPr>
              <a:t> </a:t>
            </a:r>
            <a:r>
              <a:rPr lang="en-US" i="1" dirty="0">
                <a:latin typeface="Symbol" charset="0"/>
              </a:rPr>
              <a:t> </a:t>
            </a:r>
            <a:r>
              <a:rPr lang="en-US" i="1" dirty="0" err="1">
                <a:latin typeface="Times" charset="0"/>
              </a:rPr>
              <a:t>f</a:t>
            </a:r>
            <a:r>
              <a:rPr lang="en-US" i="1" baseline="-25000" dirty="0" err="1">
                <a:latin typeface="Times" charset="0"/>
              </a:rPr>
              <a:t>o</a:t>
            </a:r>
            <a:r>
              <a:rPr lang="en-US" dirty="0">
                <a:latin typeface="Times" charset="0"/>
              </a:rPr>
              <a:t>/10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latin typeface="Times" charset="0"/>
              </a:rPr>
              <a:t>= 1.023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MHz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(</a:t>
            </a:r>
            <a:r>
              <a:rPr lang="en-US" i="1" dirty="0">
                <a:latin typeface="Symbol" charset="0"/>
              </a:rPr>
              <a:t>l</a:t>
            </a:r>
            <a:r>
              <a:rPr lang="en-US" i="1" dirty="0">
                <a:latin typeface="Times" charset="0"/>
              </a:rPr>
              <a:t> = </a:t>
            </a:r>
            <a:r>
              <a:rPr lang="en-US" dirty="0">
                <a:latin typeface="Times" charset="0"/>
              </a:rPr>
              <a:t>293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m)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  <a:latin typeface="Times" charset="0"/>
              </a:rPr>
              <a:t>   – </a:t>
            </a:r>
            <a:r>
              <a:rPr lang="en-US" dirty="0">
                <a:solidFill>
                  <a:srgbClr val="00067B"/>
                </a:solidFill>
              </a:rPr>
              <a:t>Unique, public pseudo-random noise code for each SV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  <a:latin typeface="Times" charset="0"/>
              </a:rPr>
              <a:t>   – </a:t>
            </a:r>
            <a:r>
              <a:rPr lang="en-US" dirty="0">
                <a:solidFill>
                  <a:srgbClr val="00067B"/>
                </a:solidFill>
              </a:rPr>
              <a:t>PRN code repeats once per millisecond</a:t>
            </a:r>
            <a:endParaRPr lang="en-US" dirty="0">
              <a:solidFill>
                <a:srgbClr val="00067B"/>
              </a:solidFill>
              <a:latin typeface="Times" charset="0"/>
            </a:endParaRPr>
          </a:p>
          <a:p>
            <a:pPr eaLnBrk="0" hangingPunct="0"/>
            <a:r>
              <a:rPr lang="en-US" dirty="0">
                <a:solidFill>
                  <a:srgbClr val="00067B"/>
                </a:solidFill>
                <a:latin typeface="Times" charset="0"/>
              </a:rPr>
              <a:t>   – </a:t>
            </a:r>
            <a:r>
              <a:rPr lang="en-US" dirty="0">
                <a:solidFill>
                  <a:srgbClr val="00067B"/>
                </a:solidFill>
              </a:rPr>
              <a:t>Receivers use known PRN to</a:t>
            </a: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cross-correlate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with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 antenna-measured microwave signal and pull out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 individual SV signals!</a:t>
            </a:r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1625CEFB-C354-B63A-649D-10773CD29C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9549" y="2019369"/>
            <a:ext cx="0" cy="1390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6B8205B1-9627-DA8F-AE35-73355F7803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4937" y="2101919"/>
            <a:ext cx="149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E6E8757F-2AAC-6B69-5320-452371F83F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4937" y="3338581"/>
            <a:ext cx="149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F2EB3A90-40FA-3EFD-6048-FE67E2E47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499" y="1884431"/>
            <a:ext cx="50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>
                <a:latin typeface="Times" charset="0"/>
              </a:rPr>
              <a:t>+1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6158903D-BC89-2E73-D870-F7649D0AB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4" y="3103631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>
                <a:latin typeface="Times" charset="0"/>
              </a:rPr>
              <a:t>–1</a:t>
            </a:r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E1A358A2-C5B3-58C4-F0DE-85D93F23C3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7962" y="2687706"/>
            <a:ext cx="69516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E5546344-A738-4F55-595D-7A51A43B446E}"/>
              </a:ext>
            </a:extLst>
          </p:cNvPr>
          <p:cNvSpPr>
            <a:spLocks/>
          </p:cNvSpPr>
          <p:nvPr/>
        </p:nvSpPr>
        <p:spPr bwMode="auto">
          <a:xfrm>
            <a:off x="2747962" y="2093981"/>
            <a:ext cx="2873375" cy="1241425"/>
          </a:xfrm>
          <a:custGeom>
            <a:avLst/>
            <a:gdLst>
              <a:gd name="T0" fmla="*/ 0 w 1810"/>
              <a:gd name="T1" fmla="*/ 6 h 782"/>
              <a:gd name="T2" fmla="*/ 245 w 1810"/>
              <a:gd name="T3" fmla="*/ 6 h 782"/>
              <a:gd name="T4" fmla="*/ 245 w 1810"/>
              <a:gd name="T5" fmla="*/ 782 h 782"/>
              <a:gd name="T6" fmla="*/ 741 w 1810"/>
              <a:gd name="T7" fmla="*/ 782 h 782"/>
              <a:gd name="T8" fmla="*/ 741 w 1810"/>
              <a:gd name="T9" fmla="*/ 0 h 782"/>
              <a:gd name="T10" fmla="*/ 998 w 1810"/>
              <a:gd name="T11" fmla="*/ 0 h 782"/>
              <a:gd name="T12" fmla="*/ 998 w 1810"/>
              <a:gd name="T13" fmla="*/ 782 h 782"/>
              <a:gd name="T14" fmla="*/ 1267 w 1810"/>
              <a:gd name="T15" fmla="*/ 782 h 782"/>
              <a:gd name="T16" fmla="*/ 1267 w 1810"/>
              <a:gd name="T17" fmla="*/ 0 h 782"/>
              <a:gd name="T18" fmla="*/ 1810 w 1810"/>
              <a:gd name="T19" fmla="*/ 0 h 782"/>
              <a:gd name="T20" fmla="*/ 1810 w 1810"/>
              <a:gd name="T21" fmla="*/ 777 h 7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10" h="782">
                <a:moveTo>
                  <a:pt x="0" y="6"/>
                </a:moveTo>
                <a:lnTo>
                  <a:pt x="245" y="6"/>
                </a:lnTo>
                <a:lnTo>
                  <a:pt x="245" y="782"/>
                </a:lnTo>
                <a:lnTo>
                  <a:pt x="741" y="782"/>
                </a:lnTo>
                <a:lnTo>
                  <a:pt x="741" y="0"/>
                </a:lnTo>
                <a:lnTo>
                  <a:pt x="998" y="0"/>
                </a:lnTo>
                <a:lnTo>
                  <a:pt x="998" y="782"/>
                </a:lnTo>
                <a:lnTo>
                  <a:pt x="1267" y="782"/>
                </a:lnTo>
                <a:lnTo>
                  <a:pt x="1267" y="0"/>
                </a:lnTo>
                <a:lnTo>
                  <a:pt x="1810" y="0"/>
                </a:lnTo>
                <a:lnTo>
                  <a:pt x="1810" y="777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9A3B86AC-77E8-1FAB-31CA-E6DBC16A7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2" y="3444944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>
                <a:latin typeface="Times" charset="0"/>
              </a:rPr>
              <a:t>1</a:t>
            </a:r>
            <a:endParaRPr lang="en-US" i="1">
              <a:latin typeface="Times" charset="0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97737242-E6DA-E341-4971-BC5047AC3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49" y="3444944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>
                <a:latin typeface="Times" charset="0"/>
              </a:rPr>
              <a:t>1</a:t>
            </a:r>
            <a:endParaRPr lang="en-US" i="1">
              <a:latin typeface="Times" charset="0"/>
            </a:endParaRP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AB8255D5-4137-421D-4008-D969BA57D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4887" y="3444944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>
                <a:latin typeface="Times" charset="0"/>
              </a:rPr>
              <a:t>1</a:t>
            </a:r>
            <a:endParaRPr lang="en-US" i="1">
              <a:latin typeface="Times" charset="0"/>
            </a:endParaRP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46C9F92F-EEEE-C5E8-469D-7A9C0ABBF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5574" y="3444944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>
                <a:latin typeface="Times" charset="0"/>
              </a:rPr>
              <a:t>1</a:t>
            </a:r>
            <a:endParaRPr lang="en-US" i="1">
              <a:latin typeface="Times" charset="0"/>
            </a:endParaRP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CF864252-7B6B-0FAB-E798-49F1EA842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2774" y="3444944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>
                <a:latin typeface="Times" charset="0"/>
              </a:rPr>
              <a:t>0</a:t>
            </a:r>
            <a:endParaRPr lang="en-US" i="1">
              <a:latin typeface="Times" charset="0"/>
            </a:endParaRP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F3602533-BBDA-2CB5-B8D1-5730B32E2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7" y="3444944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>
                <a:latin typeface="Times" charset="0"/>
              </a:rPr>
              <a:t>0</a:t>
            </a:r>
            <a:endParaRPr lang="en-US" i="1">
              <a:latin typeface="Times" charset="0"/>
            </a:endParaRP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E974E714-566A-DD24-3866-E9D968B2C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9912" y="3444944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>
                <a:latin typeface="Times" charset="0"/>
              </a:rPr>
              <a:t>0</a:t>
            </a:r>
            <a:endParaRPr lang="en-US" i="1">
              <a:latin typeface="Times" charset="0"/>
            </a:endParaRP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CD19E5B0-24FF-B81D-AAA3-6DB3ED83D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549" y="3432244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ja-JP" altLang="en-US" i="1"/>
              <a:t>“</a:t>
            </a:r>
            <a:r>
              <a:rPr lang="en-US" i="1"/>
              <a:t>chips</a:t>
            </a:r>
            <a:r>
              <a:rPr lang="ja-JP" altLang="en-US" i="1"/>
              <a:t>”</a:t>
            </a:r>
            <a:endParaRPr lang="en-US" i="1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043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0D5198B0-130E-83EA-1522-F534DBF0C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7713" y="123507"/>
            <a:ext cx="55165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GPS Signal Structure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07DFDA5B-7140-E43D-A46F-113B01BA2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161" y="825182"/>
            <a:ext cx="8189678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67B"/>
                </a:solidFill>
              </a:rPr>
              <a:t>Other</a:t>
            </a:r>
            <a:r>
              <a:rPr lang="en-US" i="1" dirty="0">
                <a:solidFill>
                  <a:schemeClr val="accent2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codes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include:</a:t>
            </a:r>
            <a:endParaRPr lang="en-US" i="1" dirty="0">
              <a:solidFill>
                <a:srgbClr val="00067B"/>
              </a:solidFill>
            </a:endParaRPr>
          </a:p>
          <a:p>
            <a:pPr eaLnBrk="0" hangingPunct="0"/>
            <a:endParaRPr lang="en-US" sz="600" i="1" dirty="0">
              <a:solidFill>
                <a:srgbClr val="00067B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P (Precise) code</a:t>
            </a:r>
            <a:r>
              <a:rPr lang="en-US" i="1" dirty="0">
                <a:solidFill>
                  <a:srgbClr val="00067B"/>
                </a:solidFill>
                <a:latin typeface="Times" charset="0"/>
              </a:rPr>
              <a:t> </a:t>
            </a:r>
            <a:r>
              <a:rPr lang="en-US" i="1" dirty="0">
                <a:latin typeface="Symbol" charset="0"/>
              </a:rPr>
              <a:t></a:t>
            </a:r>
            <a:r>
              <a:rPr lang="en-US" i="1" dirty="0">
                <a:latin typeface="Times" charset="0"/>
              </a:rPr>
              <a:t>f</a:t>
            </a:r>
            <a:r>
              <a:rPr lang="en-US" i="1" baseline="-25000" dirty="0">
                <a:latin typeface="Times" charset="0"/>
              </a:rPr>
              <a:t>0</a:t>
            </a:r>
            <a:r>
              <a:rPr lang="en-US" i="1" dirty="0">
                <a:solidFill>
                  <a:schemeClr val="accent2"/>
                </a:solidFill>
                <a:latin typeface="Times" charset="0"/>
              </a:rPr>
              <a:t> </a:t>
            </a:r>
            <a:r>
              <a:rPr lang="en-US" dirty="0">
                <a:latin typeface="Times" charset="0"/>
              </a:rPr>
              <a:t>= 10.23</a:t>
            </a:r>
            <a:r>
              <a:rPr lang="en-US" i="1" dirty="0">
                <a:solidFill>
                  <a:schemeClr val="accent2"/>
                </a:solidFill>
                <a:latin typeface="Times" charset="0"/>
              </a:rPr>
              <a:t> </a:t>
            </a:r>
            <a:r>
              <a:rPr lang="en-US" dirty="0"/>
              <a:t>MHz</a:t>
            </a:r>
            <a:r>
              <a:rPr lang="en-US" dirty="0">
                <a:latin typeface="Times" charset="0"/>
              </a:rPr>
              <a:t>  </a:t>
            </a:r>
            <a:r>
              <a:rPr lang="en-US" dirty="0">
                <a:solidFill>
                  <a:srgbClr val="00067B"/>
                </a:solidFill>
                <a:latin typeface="Times" charset="0"/>
              </a:rPr>
              <a:t>(</a:t>
            </a:r>
            <a:r>
              <a:rPr lang="en-US" i="1" dirty="0">
                <a:latin typeface="Symbol" charset="0"/>
              </a:rPr>
              <a:t>l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latin typeface="Times" charset="0"/>
              </a:rPr>
              <a:t>= 29.3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m</a:t>
            </a:r>
            <a:r>
              <a:rPr lang="en-US" dirty="0">
                <a:solidFill>
                  <a:srgbClr val="00067B"/>
                </a:solidFill>
                <a:latin typeface="Times" charset="0"/>
              </a:rPr>
              <a:t>)</a:t>
            </a:r>
            <a:endParaRPr lang="en-US" dirty="0">
              <a:solidFill>
                <a:srgbClr val="00067B"/>
              </a:solidFill>
            </a:endParaRPr>
          </a:p>
          <a:p>
            <a:pPr eaLnBrk="0" hangingPunct="0"/>
            <a:r>
              <a:rPr lang="en-US" i="1" dirty="0">
                <a:solidFill>
                  <a:srgbClr val="00067B"/>
                </a:solidFill>
              </a:rPr>
              <a:t>   – </a:t>
            </a:r>
            <a:r>
              <a:rPr lang="en-US" dirty="0">
                <a:solidFill>
                  <a:srgbClr val="00067B"/>
                </a:solidFill>
              </a:rPr>
              <a:t>Unique ENCRYPTED PRN for each SV (Also called</a:t>
            </a:r>
            <a:r>
              <a:rPr lang="en-US" i="1" dirty="0">
                <a:solidFill>
                  <a:srgbClr val="00067B"/>
                </a:solidFill>
              </a:rPr>
              <a:t>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Y-code</a:t>
            </a:r>
            <a:r>
              <a:rPr lang="en-US" dirty="0">
                <a:solidFill>
                  <a:srgbClr val="00067B"/>
                </a:solidFill>
              </a:rPr>
              <a:t>); an anti-spoofing (AS) measure intended to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  ensure selective availability; prevent jamming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– PRN would repeat once every 266.4 days! 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   BUT the key is changed once per day…</a:t>
            </a:r>
          </a:p>
          <a:p>
            <a:pPr eaLnBrk="0" hangingPunct="0"/>
            <a:endParaRPr lang="en-US" sz="600" i="1" dirty="0">
              <a:solidFill>
                <a:srgbClr val="00067B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Message code</a:t>
            </a: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at 50 Hz contains: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–satellite health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–almanac (approx. orbits = first 6 of 21 ephemerides)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–satellite clock correction term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–time tag</a:t>
            </a:r>
          </a:p>
          <a:p>
            <a:pPr eaLnBrk="0" hangingPunct="0"/>
            <a:endParaRPr lang="en-US" sz="6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• More recently, </a:t>
            </a:r>
            <a:r>
              <a:rPr lang="en-US" i="1" dirty="0">
                <a:solidFill>
                  <a:srgbClr val="00067B"/>
                </a:solidFill>
                <a:latin typeface="Arial Black"/>
                <a:cs typeface="Arial Black"/>
              </a:rPr>
              <a:t>CM &amp; CL codes </a:t>
            </a:r>
            <a:r>
              <a:rPr lang="en-US" dirty="0">
                <a:solidFill>
                  <a:srgbClr val="00067B"/>
                </a:solidFill>
              </a:rPr>
              <a:t>for civilian navigation;</a:t>
            </a:r>
          </a:p>
          <a:p>
            <a:r>
              <a:rPr lang="en-US" dirty="0">
                <a:solidFill>
                  <a:srgbClr val="00067B"/>
                </a:solidFill>
              </a:rPr>
              <a:t>   </a:t>
            </a:r>
            <a:r>
              <a:rPr lang="en-US" i="1" dirty="0">
                <a:solidFill>
                  <a:srgbClr val="00067B"/>
                </a:solidFill>
                <a:latin typeface="Arial Black"/>
                <a:cs typeface="Arial Black"/>
              </a:rPr>
              <a:t>CNAV</a:t>
            </a:r>
            <a:r>
              <a:rPr lang="en-US" dirty="0">
                <a:solidFill>
                  <a:srgbClr val="00067B"/>
                </a:solidFill>
              </a:rPr>
              <a:t> for more sophisticated navigation messaging;</a:t>
            </a:r>
          </a:p>
          <a:p>
            <a:r>
              <a:rPr lang="en-US" dirty="0">
                <a:solidFill>
                  <a:srgbClr val="00067B"/>
                </a:solidFill>
                <a:latin typeface="Arial Black" charset="0"/>
              </a:rPr>
              <a:t>  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M-Code</a:t>
            </a:r>
            <a:r>
              <a:rPr lang="en-US" dirty="0">
                <a:solidFill>
                  <a:srgbClr val="00067B"/>
                </a:solidFill>
              </a:rPr>
              <a:t>: Military-only (anti-jamming &amp; secure access)</a:t>
            </a:r>
            <a:endParaRPr lang="en-US" sz="600" dirty="0">
              <a:solidFill>
                <a:srgbClr val="0006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155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66FC15A7-8341-9A18-D259-5309AA351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7713" y="314652"/>
            <a:ext cx="55165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GPS Signal Structure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2C9A664D-8CF3-5A0C-024F-B730D6484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880" y="1095702"/>
            <a:ext cx="883824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Codes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are applied to signals in quadrature as:</a:t>
            </a:r>
            <a:endParaRPr lang="en-US" i="1" dirty="0">
              <a:solidFill>
                <a:srgbClr val="00067B"/>
              </a:solidFill>
            </a:endParaRPr>
          </a:p>
          <a:p>
            <a:pPr eaLnBrk="0" hangingPunct="0"/>
            <a:endParaRPr lang="en-US" sz="1200" i="1" dirty="0">
              <a:latin typeface="Times" charset="0"/>
            </a:endParaRPr>
          </a:p>
          <a:p>
            <a:pPr eaLnBrk="0" hangingPunct="0"/>
            <a:r>
              <a:rPr lang="en-US" i="1" dirty="0">
                <a:latin typeface="Times" charset="0"/>
              </a:rPr>
              <a:t>     L</a:t>
            </a:r>
            <a:r>
              <a:rPr lang="en-US" baseline="-25000" dirty="0">
                <a:latin typeface="Times" charset="0"/>
              </a:rPr>
              <a:t>1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latin typeface="Times" charset="0"/>
              </a:rPr>
              <a:t>=</a:t>
            </a:r>
            <a:r>
              <a:rPr lang="en-US" i="1" dirty="0">
                <a:latin typeface="Times" charset="0"/>
              </a:rPr>
              <a:t> a</a:t>
            </a:r>
            <a:r>
              <a:rPr lang="en-US" baseline="-25000" dirty="0">
                <a:latin typeface="Times" charset="0"/>
              </a:rPr>
              <a:t>1</a:t>
            </a:r>
            <a:r>
              <a:rPr lang="en-US" i="1" dirty="0">
                <a:latin typeface="Times" charset="0"/>
              </a:rPr>
              <a:t>P</a:t>
            </a:r>
            <a:r>
              <a:rPr lang="en-US" dirty="0">
                <a:latin typeface="Times" charset="0"/>
              </a:rPr>
              <a:t>(</a:t>
            </a:r>
            <a:r>
              <a:rPr lang="en-US" i="1" dirty="0">
                <a:latin typeface="Times" charset="0"/>
              </a:rPr>
              <a:t>t</a:t>
            </a:r>
            <a:r>
              <a:rPr lang="en-US" dirty="0">
                <a:latin typeface="Times" charset="0"/>
              </a:rPr>
              <a:t>)</a:t>
            </a:r>
            <a:r>
              <a:rPr lang="en-US" i="1" dirty="0">
                <a:latin typeface="Times" charset="0"/>
              </a:rPr>
              <a:t>M</a:t>
            </a:r>
            <a:r>
              <a:rPr lang="en-US" dirty="0">
                <a:latin typeface="Times" charset="0"/>
              </a:rPr>
              <a:t>(</a:t>
            </a:r>
            <a:r>
              <a:rPr lang="en-US" i="1" dirty="0">
                <a:latin typeface="Times" charset="0"/>
              </a:rPr>
              <a:t>t</a:t>
            </a:r>
            <a:r>
              <a:rPr lang="en-US" dirty="0">
                <a:latin typeface="Times" charset="0"/>
              </a:rPr>
              <a:t>)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 err="1">
                <a:latin typeface="Times" charset="0"/>
              </a:rPr>
              <a:t>cos</a:t>
            </a:r>
            <a:r>
              <a:rPr lang="en-US" dirty="0">
                <a:latin typeface="Times" charset="0"/>
              </a:rPr>
              <a:t>(</a:t>
            </a:r>
            <a:r>
              <a:rPr lang="en-US" i="1" dirty="0">
                <a:latin typeface="Times" charset="0"/>
              </a:rPr>
              <a:t>f</a:t>
            </a:r>
            <a:r>
              <a:rPr lang="en-US" baseline="-25000" dirty="0">
                <a:latin typeface="Times" charset="0"/>
              </a:rPr>
              <a:t>1</a:t>
            </a:r>
            <a:r>
              <a:rPr lang="en-US" i="1" dirty="0">
                <a:latin typeface="Times" charset="0"/>
              </a:rPr>
              <a:t>t</a:t>
            </a:r>
            <a:r>
              <a:rPr lang="en-US" dirty="0">
                <a:latin typeface="Times" charset="0"/>
              </a:rPr>
              <a:t>)</a:t>
            </a:r>
            <a:r>
              <a:rPr lang="en-US" i="1" dirty="0">
                <a:latin typeface="Times" charset="0"/>
              </a:rPr>
              <a:t> + a</a:t>
            </a:r>
            <a:r>
              <a:rPr lang="en-US" baseline="-25000" dirty="0">
                <a:latin typeface="Times" charset="0"/>
              </a:rPr>
              <a:t>1</a:t>
            </a:r>
            <a:r>
              <a:rPr lang="en-US" i="1" dirty="0">
                <a:latin typeface="Times" charset="0"/>
              </a:rPr>
              <a:t>C/A</a:t>
            </a:r>
            <a:r>
              <a:rPr lang="en-US" dirty="0">
                <a:latin typeface="Times" charset="0"/>
              </a:rPr>
              <a:t>(</a:t>
            </a:r>
            <a:r>
              <a:rPr lang="en-US" i="1" dirty="0">
                <a:latin typeface="Times" charset="0"/>
              </a:rPr>
              <a:t>t</a:t>
            </a:r>
            <a:r>
              <a:rPr lang="en-US" dirty="0">
                <a:latin typeface="Times" charset="0"/>
              </a:rPr>
              <a:t>)</a:t>
            </a:r>
            <a:r>
              <a:rPr lang="en-US" i="1" dirty="0">
                <a:latin typeface="Times" charset="0"/>
              </a:rPr>
              <a:t>M</a:t>
            </a:r>
            <a:r>
              <a:rPr lang="en-US" dirty="0">
                <a:latin typeface="Times" charset="0"/>
              </a:rPr>
              <a:t>(</a:t>
            </a:r>
            <a:r>
              <a:rPr lang="en-US" i="1" dirty="0">
                <a:latin typeface="Times" charset="0"/>
              </a:rPr>
              <a:t>t</a:t>
            </a:r>
            <a:r>
              <a:rPr lang="en-US" dirty="0">
                <a:latin typeface="Times" charset="0"/>
              </a:rPr>
              <a:t>)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latin typeface="Times" charset="0"/>
              </a:rPr>
              <a:t>sin(</a:t>
            </a:r>
            <a:r>
              <a:rPr lang="en-US" i="1" dirty="0">
                <a:latin typeface="Times" charset="0"/>
              </a:rPr>
              <a:t>f</a:t>
            </a:r>
            <a:r>
              <a:rPr lang="en-US" baseline="-25000" dirty="0">
                <a:latin typeface="Times" charset="0"/>
              </a:rPr>
              <a:t>1</a:t>
            </a:r>
            <a:r>
              <a:rPr lang="en-US" i="1" dirty="0">
                <a:latin typeface="Times" charset="0"/>
              </a:rPr>
              <a:t>t</a:t>
            </a:r>
            <a:r>
              <a:rPr lang="en-US" dirty="0">
                <a:latin typeface="Times" charset="0"/>
              </a:rPr>
              <a:t>)</a:t>
            </a:r>
            <a:endParaRPr lang="en-US" i="1" dirty="0">
              <a:latin typeface="Times" charset="0"/>
            </a:endParaRPr>
          </a:p>
          <a:p>
            <a:pPr eaLnBrk="0" hangingPunct="0"/>
            <a:r>
              <a:rPr lang="en-US" i="1" dirty="0">
                <a:latin typeface="Times" charset="0"/>
              </a:rPr>
              <a:t>     L</a:t>
            </a:r>
            <a:r>
              <a:rPr lang="en-US" baseline="-25000" dirty="0">
                <a:latin typeface="Times" charset="0"/>
              </a:rPr>
              <a:t>2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latin typeface="Times" charset="0"/>
              </a:rPr>
              <a:t>=</a:t>
            </a:r>
            <a:r>
              <a:rPr lang="en-US" i="1" dirty="0">
                <a:latin typeface="Times" charset="0"/>
              </a:rPr>
              <a:t> a</a:t>
            </a:r>
            <a:r>
              <a:rPr lang="en-US" baseline="-25000" dirty="0">
                <a:latin typeface="Times" charset="0"/>
              </a:rPr>
              <a:t>2</a:t>
            </a:r>
            <a:r>
              <a:rPr lang="en-US" i="1" dirty="0">
                <a:latin typeface="Times" charset="0"/>
              </a:rPr>
              <a:t>P</a:t>
            </a:r>
            <a:r>
              <a:rPr lang="en-US" dirty="0">
                <a:latin typeface="Times" charset="0"/>
              </a:rPr>
              <a:t>(</a:t>
            </a:r>
            <a:r>
              <a:rPr lang="en-US" i="1" dirty="0">
                <a:latin typeface="Times" charset="0"/>
              </a:rPr>
              <a:t>t</a:t>
            </a:r>
            <a:r>
              <a:rPr lang="en-US" dirty="0">
                <a:latin typeface="Times" charset="0"/>
              </a:rPr>
              <a:t>)</a:t>
            </a:r>
            <a:r>
              <a:rPr lang="en-US" i="1" dirty="0">
                <a:latin typeface="Times" charset="0"/>
              </a:rPr>
              <a:t>M</a:t>
            </a:r>
            <a:r>
              <a:rPr lang="en-US" dirty="0">
                <a:latin typeface="Times" charset="0"/>
              </a:rPr>
              <a:t>(</a:t>
            </a:r>
            <a:r>
              <a:rPr lang="en-US" i="1" dirty="0">
                <a:latin typeface="Times" charset="0"/>
              </a:rPr>
              <a:t>t</a:t>
            </a:r>
            <a:r>
              <a:rPr lang="en-US" dirty="0">
                <a:latin typeface="Times" charset="0"/>
              </a:rPr>
              <a:t>)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latin typeface="Times" charset="0"/>
              </a:rPr>
              <a:t>cos(</a:t>
            </a:r>
            <a:r>
              <a:rPr lang="en-US" i="1" dirty="0">
                <a:latin typeface="Times" charset="0"/>
              </a:rPr>
              <a:t>f</a:t>
            </a:r>
            <a:r>
              <a:rPr lang="en-US" baseline="-25000" dirty="0">
                <a:latin typeface="Times" charset="0"/>
              </a:rPr>
              <a:t>2</a:t>
            </a:r>
            <a:r>
              <a:rPr lang="en-US" i="1" dirty="0">
                <a:latin typeface="Times" charset="0"/>
              </a:rPr>
              <a:t>t</a:t>
            </a:r>
            <a:r>
              <a:rPr lang="en-US" dirty="0">
                <a:latin typeface="Times" charset="0"/>
              </a:rPr>
              <a:t>)        </a:t>
            </a:r>
            <a:r>
              <a:rPr lang="en-US" dirty="0">
                <a:solidFill>
                  <a:srgbClr val="00067B"/>
                </a:solidFill>
              </a:rPr>
              <a:t>(*Note: Now have 23 </a:t>
            </a:r>
            <a:r>
              <a:rPr lang="ja-JP" altLang="en-US" dirty="0">
                <a:solidFill>
                  <a:srgbClr val="00067B"/>
                </a:solidFill>
              </a:rPr>
              <a:t>“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2c</a:t>
            </a:r>
            <a:r>
              <a:rPr lang="ja-JP" altLang="en-US" dirty="0">
                <a:solidFill>
                  <a:srgbClr val="00067B"/>
                </a:solidFill>
              </a:rPr>
              <a:t>”</a:t>
            </a:r>
            <a:r>
              <a:rPr lang="en-US" dirty="0">
                <a:solidFill>
                  <a:srgbClr val="00067B"/>
                </a:solidFill>
              </a:rPr>
              <a:t> SVs!)</a:t>
            </a:r>
            <a:endParaRPr lang="en-US" i="1" dirty="0">
              <a:solidFill>
                <a:srgbClr val="00067B"/>
              </a:solidFill>
              <a:latin typeface="Times" charset="0"/>
            </a:endParaRPr>
          </a:p>
          <a:p>
            <a:pPr eaLnBrk="0" hangingPunct="0"/>
            <a:endParaRPr lang="en-US" sz="1200" i="1" dirty="0">
              <a:solidFill>
                <a:srgbClr val="00067B"/>
              </a:solidFill>
            </a:endParaRP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EXAMPLE:  To get a</a:t>
            </a: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code range</a:t>
            </a:r>
            <a:r>
              <a:rPr lang="en-US" i="1" dirty="0">
                <a:solidFill>
                  <a:srgbClr val="FF0000"/>
                </a:solidFill>
                <a:latin typeface="Times" charset="0"/>
              </a:rPr>
              <a:t> </a:t>
            </a:r>
            <a:r>
              <a:rPr lang="en-US" i="1" dirty="0" err="1">
                <a:latin typeface="Symbol" charset="0"/>
              </a:rPr>
              <a:t>r</a:t>
            </a:r>
            <a:r>
              <a:rPr lang="en-US" i="1" baseline="-25000" dirty="0" err="1">
                <a:latin typeface="Times" charset="0"/>
              </a:rPr>
              <a:t>C</a:t>
            </a:r>
            <a:r>
              <a:rPr lang="en-US" i="1" baseline="-25000" dirty="0">
                <a:latin typeface="Times" charset="0"/>
              </a:rPr>
              <a:t>/A</a:t>
            </a:r>
            <a:r>
              <a:rPr lang="en-US" dirty="0">
                <a:solidFill>
                  <a:srgbClr val="00067B"/>
                </a:solidFill>
              </a:rPr>
              <a:t>, the receiver</a:t>
            </a:r>
          </a:p>
          <a:p>
            <a:pPr eaLnBrk="0" hangingPunct="0"/>
            <a:r>
              <a:rPr lang="en-US" i="1" dirty="0">
                <a:solidFill>
                  <a:srgbClr val="00067B"/>
                </a:solidFill>
              </a:rPr>
              <a:t>  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cross-correlates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known C/A PRN with signal at</a:t>
            </a:r>
            <a:endParaRPr lang="en-US" i="1" dirty="0">
              <a:solidFill>
                <a:srgbClr val="00067B"/>
              </a:solidFill>
              <a:latin typeface="Times" charset="0"/>
            </a:endParaRPr>
          </a:p>
          <a:p>
            <a:pPr eaLnBrk="0" hangingPunct="0"/>
            <a:r>
              <a:rPr lang="en-US" i="1" dirty="0">
                <a:latin typeface="Times" charset="0"/>
              </a:rPr>
              <a:t>   L</a:t>
            </a:r>
            <a:r>
              <a:rPr lang="en-US" baseline="-25000" dirty="0">
                <a:latin typeface="Times" charset="0"/>
              </a:rPr>
              <a:t>1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frequency to get a time shift:</a:t>
            </a:r>
          </a:p>
          <a:p>
            <a:pPr eaLnBrk="0" hangingPunct="0"/>
            <a:r>
              <a:rPr lang="en-US" i="1" dirty="0">
                <a:latin typeface="Times" charset="0"/>
              </a:rPr>
              <a:t>            </a:t>
            </a:r>
            <a:r>
              <a:rPr lang="en-US" dirty="0">
                <a:latin typeface="Times" charset="0"/>
              </a:rPr>
              <a:t>1   1   0   1   0   1   0   1   1   0   0</a:t>
            </a:r>
          </a:p>
          <a:p>
            <a:pPr eaLnBrk="0" hangingPunct="0"/>
            <a:r>
              <a:rPr lang="en-US" dirty="0">
                <a:latin typeface="Times" charset="0"/>
              </a:rPr>
              <a:t>                                     1   1   0   1   0   1   0   1   1   0   0</a:t>
            </a:r>
          </a:p>
          <a:p>
            <a:pPr eaLnBrk="0" hangingPunct="0"/>
            <a:endParaRPr lang="en-US" i="1" dirty="0">
              <a:latin typeface="Times" charset="0"/>
            </a:endParaRPr>
          </a:p>
          <a:p>
            <a:pPr eaLnBrk="0" hangingPunct="0"/>
            <a:r>
              <a:rPr lang="en-US" i="1" dirty="0" err="1">
                <a:latin typeface="Symbol" charset="0"/>
              </a:rPr>
              <a:t>D</a:t>
            </a:r>
            <a:r>
              <a:rPr lang="en-US" i="1" dirty="0" err="1">
                <a:latin typeface="Times" charset="0"/>
              </a:rPr>
              <a:t>t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plus Message time tag gives</a:t>
            </a: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ja-JP" altLang="en-US" i="1" dirty="0">
                <a:solidFill>
                  <a:srgbClr val="FF0000"/>
                </a:solidFill>
              </a:rPr>
              <a:t>“</a:t>
            </a:r>
            <a:r>
              <a:rPr lang="en-US" i="1" dirty="0" err="1">
                <a:solidFill>
                  <a:srgbClr val="FF0000"/>
                </a:solidFill>
                <a:latin typeface="Arial Black" charset="0"/>
              </a:rPr>
              <a:t>pseudorange</a:t>
            </a:r>
            <a:r>
              <a:rPr lang="ja-JP" altLang="en-US" i="1" dirty="0">
                <a:solidFill>
                  <a:srgbClr val="FF0000"/>
                </a:solidFill>
              </a:rPr>
              <a:t>”</a:t>
            </a:r>
            <a:r>
              <a:rPr lang="en-US" i="1" dirty="0">
                <a:solidFill>
                  <a:srgbClr val="FF0000"/>
                </a:solidFill>
                <a:latin typeface="Times" charset="0"/>
              </a:rPr>
              <a:t> </a:t>
            </a:r>
          </a:p>
          <a:p>
            <a:pPr eaLnBrk="0" hangingPunct="0"/>
            <a:r>
              <a:rPr lang="en-US" i="1" dirty="0">
                <a:latin typeface="Times" charset="0"/>
              </a:rPr>
              <a:t>             </a:t>
            </a:r>
            <a:r>
              <a:rPr lang="en-US" i="1" dirty="0">
                <a:solidFill>
                  <a:schemeClr val="tx2"/>
                </a:solidFill>
                <a:latin typeface="Times" charset="0"/>
              </a:rPr>
              <a:t>R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latin typeface="Times" charset="0"/>
              </a:rPr>
              <a:t>= </a:t>
            </a:r>
            <a:r>
              <a:rPr lang="en-US" i="1" dirty="0" err="1">
                <a:latin typeface="Times" charset="0"/>
              </a:rPr>
              <a:t>c</a:t>
            </a:r>
            <a:r>
              <a:rPr lang="en-US" i="1" dirty="0" err="1">
                <a:latin typeface="Symbol" charset="0"/>
              </a:rPr>
              <a:t>D</a:t>
            </a:r>
            <a:r>
              <a:rPr lang="en-US" i="1" dirty="0" err="1">
                <a:latin typeface="Times" charset="0"/>
              </a:rPr>
              <a:t>t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latin typeface="Times" charset="0"/>
              </a:rPr>
              <a:t>=</a:t>
            </a:r>
            <a:r>
              <a:rPr lang="en-US" i="1" dirty="0">
                <a:latin typeface="Times" charset="0"/>
              </a:rPr>
              <a:t> </a:t>
            </a:r>
            <a:r>
              <a:rPr lang="en-US" i="1" dirty="0" err="1">
                <a:latin typeface="Symbol" charset="0"/>
              </a:rPr>
              <a:t>r</a:t>
            </a:r>
            <a:r>
              <a:rPr lang="en-US" i="1" baseline="-25000" dirty="0" err="1">
                <a:latin typeface="Times" charset="0"/>
              </a:rPr>
              <a:t>C</a:t>
            </a:r>
            <a:r>
              <a:rPr lang="en-US" i="1" baseline="-25000" dirty="0">
                <a:latin typeface="Times" charset="0"/>
              </a:rPr>
              <a:t>/A</a:t>
            </a:r>
            <a:r>
              <a:rPr lang="en-US" i="1" dirty="0">
                <a:latin typeface="Times" charset="0"/>
              </a:rPr>
              <a:t> + c</a:t>
            </a:r>
            <a:r>
              <a:rPr lang="en-US" i="1" dirty="0">
                <a:latin typeface="Symbol" charset="0"/>
              </a:rPr>
              <a:t>d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(Error</a:t>
            </a: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i="1" dirty="0">
                <a:latin typeface="Symbol" charset="0"/>
              </a:rPr>
              <a:t></a:t>
            </a:r>
            <a:r>
              <a:rPr lang="en-US" dirty="0">
                <a:latin typeface="Symbol" charset="0"/>
              </a:rPr>
              <a:t></a:t>
            </a:r>
            <a:r>
              <a:rPr lang="en-US" dirty="0">
                <a:solidFill>
                  <a:srgbClr val="00067B"/>
                </a:solidFill>
              </a:rPr>
              <a:t>in a standard receiver quartz clock ~</a:t>
            </a:r>
            <a:r>
              <a:rPr lang="en-US" i="1" dirty="0">
                <a:solidFill>
                  <a:srgbClr val="00067B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10</a:t>
            </a:r>
            <a:r>
              <a:rPr lang="en-US" baseline="30000" dirty="0">
                <a:solidFill>
                  <a:srgbClr val="00067B"/>
                </a:solidFill>
              </a:rPr>
              <a:t>-5</a:t>
            </a:r>
            <a:r>
              <a:rPr lang="en-US" dirty="0">
                <a:solidFill>
                  <a:srgbClr val="00067B"/>
                </a:solidFill>
              </a:rPr>
              <a:t> s = 3000 m!)</a:t>
            </a:r>
            <a:endParaRPr lang="en-US" i="1" dirty="0">
              <a:solidFill>
                <a:srgbClr val="00067B"/>
              </a:solidFill>
              <a:latin typeface="Symbol" charset="0"/>
            </a:endParaRPr>
          </a:p>
          <a:p>
            <a:pPr eaLnBrk="0" hangingPunct="0"/>
            <a:endParaRPr lang="en-US" sz="1200" i="1" dirty="0">
              <a:solidFill>
                <a:srgbClr val="00067B"/>
              </a:solidFill>
              <a:latin typeface="Times" charset="0"/>
            </a:endParaRP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Need a minimum four </a:t>
            </a:r>
            <a:r>
              <a:rPr lang="en-US" dirty="0" err="1">
                <a:solidFill>
                  <a:srgbClr val="00067B"/>
                </a:solidFill>
              </a:rPr>
              <a:t>pseudoranges</a:t>
            </a:r>
            <a:r>
              <a:rPr lang="en-US" i="1" dirty="0">
                <a:latin typeface="Times" charset="0"/>
              </a:rPr>
              <a:t> R </a:t>
            </a:r>
            <a:r>
              <a:rPr lang="en-US" dirty="0">
                <a:solidFill>
                  <a:srgbClr val="00067B"/>
                </a:solidFill>
              </a:rPr>
              <a:t>to calculate</a:t>
            </a:r>
            <a:r>
              <a:rPr lang="en-US" i="1" dirty="0">
                <a:solidFill>
                  <a:srgbClr val="00067B"/>
                </a:solidFill>
                <a:latin typeface="Times" charset="0"/>
              </a:rPr>
              <a:t> </a:t>
            </a:r>
            <a:r>
              <a:rPr lang="en-US" i="1" dirty="0">
                <a:latin typeface="Times" charset="0"/>
              </a:rPr>
              <a:t>X, Y, Z, </a:t>
            </a:r>
            <a:r>
              <a:rPr lang="en-US" i="1" dirty="0">
                <a:latin typeface="Symbol" charset="0"/>
              </a:rPr>
              <a:t>d</a:t>
            </a: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53C986F5-E5B4-C986-4232-FB60E3C8AB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8125" y="4445327"/>
            <a:ext cx="1927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33E95AA3-78AE-673C-DC81-F5F97E2B9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7425" y="4216727"/>
            <a:ext cx="455613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i="1">
                <a:latin typeface="Symbol" charset="0"/>
              </a:rPr>
              <a:t>D</a:t>
            </a:r>
            <a:r>
              <a:rPr lang="en-US" i="1">
                <a:latin typeface="Times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421199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3B78071F-723E-AC63-0FD4-1E86F13F7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213" y="592445"/>
            <a:ext cx="6127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For Tectonic Geodesy…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185BC40-825C-2A3F-7799-088DCDE0C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4563" y="1371908"/>
            <a:ext cx="862287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67B"/>
                </a:solidFill>
              </a:rPr>
              <a:t>Tectonic and other high precision geodesy uses specialized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instruments that use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2c</a:t>
            </a:r>
            <a:r>
              <a:rPr lang="en-US" dirty="0"/>
              <a:t> </a:t>
            </a:r>
            <a:r>
              <a:rPr lang="en-US" dirty="0">
                <a:solidFill>
                  <a:srgbClr val="00067B"/>
                </a:solidFill>
              </a:rPr>
              <a:t>and/or:</a:t>
            </a:r>
          </a:p>
          <a:p>
            <a:pPr eaLnBrk="0" hangingPunct="0"/>
            <a:endParaRPr lang="en-US" sz="1200" dirty="0">
              <a:solidFill>
                <a:srgbClr val="00067B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Cross-correlate</a:t>
            </a:r>
            <a:r>
              <a:rPr lang="en-US" i="1" dirty="0">
                <a:solidFill>
                  <a:srgbClr val="00067B"/>
                </a:solidFill>
                <a:latin typeface="Times" charset="0"/>
              </a:rPr>
              <a:t> </a:t>
            </a:r>
            <a:r>
              <a:rPr lang="en-US" i="1" dirty="0">
                <a:latin typeface="Times" charset="0"/>
              </a:rPr>
              <a:t>L</a:t>
            </a:r>
            <a:r>
              <a:rPr lang="en-US" baseline="-25000" dirty="0">
                <a:latin typeface="Times" charset="0"/>
              </a:rPr>
              <a:t>1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quadrature and</a:t>
            </a:r>
            <a:r>
              <a:rPr lang="en-US" i="1" dirty="0">
                <a:solidFill>
                  <a:srgbClr val="00067B"/>
                </a:solidFill>
                <a:latin typeface="Times" charset="0"/>
              </a:rPr>
              <a:t> </a:t>
            </a:r>
            <a:r>
              <a:rPr lang="en-US" i="1" dirty="0">
                <a:latin typeface="Times" charset="0"/>
              </a:rPr>
              <a:t>L</a:t>
            </a:r>
            <a:r>
              <a:rPr lang="en-US" baseline="-25000" dirty="0">
                <a:latin typeface="Times" charset="0"/>
              </a:rPr>
              <a:t>2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signal to extract P-code</a:t>
            </a:r>
            <a:endParaRPr lang="en-US" i="1" dirty="0">
              <a:solidFill>
                <a:srgbClr val="00067B"/>
              </a:solidFill>
              <a:latin typeface="Times" charset="0"/>
            </a:endParaRPr>
          </a:p>
          <a:p>
            <a:pPr eaLnBrk="0" hangingPunct="0"/>
            <a:endParaRPr lang="en-US" sz="1200" dirty="0">
              <a:solidFill>
                <a:srgbClr val="00067B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 dirty="0">
                <a:solidFill>
                  <a:srgbClr val="00067B"/>
                </a:solidFill>
              </a:rPr>
              <a:t> Track </a:t>
            </a:r>
            <a:r>
              <a:rPr lang="en-US" i="1" dirty="0">
                <a:solidFill>
                  <a:srgbClr val="FF3300"/>
                </a:solidFill>
                <a:latin typeface="Arial Black" charset="0"/>
              </a:rPr>
              <a:t>phase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Symbol" charset="0"/>
                <a:sym typeface="Symbol" charset="0"/>
              </a:rPr>
              <a:t>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of the</a:t>
            </a:r>
            <a:r>
              <a:rPr lang="en-US" i="1" dirty="0">
                <a:solidFill>
                  <a:srgbClr val="00067B"/>
                </a:solidFill>
                <a:latin typeface="Times" charset="0"/>
              </a:rPr>
              <a:t> </a:t>
            </a:r>
            <a:r>
              <a:rPr lang="en-US" i="1" dirty="0">
                <a:latin typeface="Times" charset="0"/>
              </a:rPr>
              <a:t>L</a:t>
            </a:r>
            <a:r>
              <a:rPr lang="en-US" baseline="-25000" dirty="0">
                <a:latin typeface="Times" charset="0"/>
              </a:rPr>
              <a:t>1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and</a:t>
            </a:r>
            <a:r>
              <a:rPr lang="en-US" i="1" dirty="0">
                <a:latin typeface="Times" charset="0"/>
              </a:rPr>
              <a:t> L</a:t>
            </a:r>
            <a:r>
              <a:rPr lang="en-US" baseline="-25000" dirty="0">
                <a:latin typeface="Times" charset="0"/>
              </a:rPr>
              <a:t>2</a:t>
            </a:r>
            <a:r>
              <a:rPr lang="en-US" i="1" dirty="0">
                <a:latin typeface="Times" charset="0"/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carrier frequencies</a:t>
            </a:r>
            <a:endParaRPr lang="en-US" i="1" dirty="0">
              <a:solidFill>
                <a:srgbClr val="00067B"/>
              </a:solidFill>
              <a:latin typeface="Times" charset="0"/>
            </a:endParaRPr>
          </a:p>
          <a:p>
            <a:pPr eaLnBrk="0" hangingPunct="0"/>
            <a:endParaRPr lang="en-US" sz="1200" i="1" dirty="0">
              <a:solidFill>
                <a:srgbClr val="00067B"/>
              </a:solidFill>
              <a:latin typeface="Times" charset="0"/>
            </a:endParaRP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Then perform specialized </a:t>
            </a:r>
            <a:r>
              <a:rPr lang="en-US" i="1" dirty="0">
                <a:solidFill>
                  <a:srgbClr val="00067B"/>
                </a:solidFill>
                <a:latin typeface="Arial Black"/>
                <a:cs typeface="Arial Black"/>
              </a:rPr>
              <a:t>post-processing </a:t>
            </a:r>
            <a:r>
              <a:rPr lang="en-US" dirty="0">
                <a:solidFill>
                  <a:srgbClr val="00067B"/>
                </a:solidFill>
              </a:rPr>
              <a:t>of phase (and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sometimes code) data, with specially post-processed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orbits and clocks, to model out most sources of error in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ranges. We then average the position estimates over a long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period (e.g. 1 day)…</a:t>
            </a:r>
          </a:p>
          <a:p>
            <a:pPr eaLnBrk="0" hangingPunct="0"/>
            <a:endParaRPr lang="en-US" sz="1200" dirty="0">
              <a:solidFill>
                <a:srgbClr val="00067B"/>
              </a:solidFill>
            </a:endParaRP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Current processing methods can achieve repeatability of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daily horizontal positions &lt;1 mm!</a:t>
            </a:r>
          </a:p>
        </p:txBody>
      </p:sp>
    </p:spTree>
    <p:extLst>
      <p:ext uri="{BB962C8B-B14F-4D97-AF65-F5344CB8AC3E}">
        <p14:creationId xmlns:p14="http://schemas.microsoft.com/office/powerpoint/2010/main" val="4101199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8A465D30-A4EE-B3F2-5EC0-09BCD7053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703" y="2820243"/>
            <a:ext cx="3048000" cy="3276600"/>
          </a:xfrm>
          <a:prstGeom prst="ellipse">
            <a:avLst/>
          </a:prstGeom>
          <a:solidFill>
            <a:srgbClr val="5972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26E7DFB-B445-7AB7-40A9-7F2FB492941E}"/>
              </a:ext>
            </a:extLst>
          </p:cNvPr>
          <p:cNvGrpSpPr>
            <a:grpSpLocks/>
          </p:cNvGrpSpPr>
          <p:nvPr/>
        </p:nvGrpSpPr>
        <p:grpSpPr bwMode="auto">
          <a:xfrm>
            <a:off x="2585558" y="1409833"/>
            <a:ext cx="152400" cy="304800"/>
            <a:chOff x="1344" y="1080"/>
            <a:chExt cx="96" cy="192"/>
          </a:xfrm>
        </p:grpSpPr>
        <p:sp>
          <p:nvSpPr>
            <p:cNvPr id="6" name="Line 7">
              <a:extLst>
                <a:ext uri="{FF2B5EF4-FFF2-40B4-BE49-F238E27FC236}">
                  <a16:creationId xmlns:a16="http://schemas.microsoft.com/office/drawing/2014/main" id="{4DC02F74-798A-6993-B08B-297D27FA29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12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7F1513C-F1B0-E685-C5AB-6ABF57BAC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152"/>
              <a:ext cx="96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548B06A-C69E-577D-42FD-8AE5185CE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8" y="1080"/>
              <a:ext cx="48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0A93F5D-71EC-EAE7-80A0-624627292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8" y="1224"/>
              <a:ext cx="48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9AB6D7B-2096-6F0A-EE12-273D30931CA0}"/>
              </a:ext>
            </a:extLst>
          </p:cNvPr>
          <p:cNvGrpSpPr>
            <a:grpSpLocks/>
          </p:cNvGrpSpPr>
          <p:nvPr/>
        </p:nvGrpSpPr>
        <p:grpSpPr bwMode="auto">
          <a:xfrm>
            <a:off x="4420493" y="2375615"/>
            <a:ext cx="152400" cy="304800"/>
            <a:chOff x="2160" y="1752"/>
            <a:chExt cx="96" cy="192"/>
          </a:xfrm>
        </p:grpSpPr>
        <p:sp>
          <p:nvSpPr>
            <p:cNvPr id="26" name="Line 27">
              <a:extLst>
                <a:ext uri="{FF2B5EF4-FFF2-40B4-BE49-F238E27FC236}">
                  <a16:creationId xmlns:a16="http://schemas.microsoft.com/office/drawing/2014/main" id="{92396FDF-4052-B6A8-059F-6F6CE62028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8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3F316C6-6A82-EEA3-9C0A-6F8DA081D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824"/>
              <a:ext cx="96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F332FEE-4FC6-CE35-E88F-F34ED5EB1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4" y="1752"/>
              <a:ext cx="48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60429FF-F6AE-03D5-5CDA-DCADC7002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4" y="1896"/>
              <a:ext cx="48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3B0E0A3-BED1-428E-F86F-055F13E71B81}"/>
              </a:ext>
            </a:extLst>
          </p:cNvPr>
          <p:cNvGrpSpPr>
            <a:grpSpLocks/>
          </p:cNvGrpSpPr>
          <p:nvPr/>
        </p:nvGrpSpPr>
        <p:grpSpPr bwMode="auto">
          <a:xfrm>
            <a:off x="3619963" y="1737321"/>
            <a:ext cx="152400" cy="304800"/>
            <a:chOff x="1920" y="1224"/>
            <a:chExt cx="96" cy="192"/>
          </a:xfrm>
        </p:grpSpPr>
        <p:sp>
          <p:nvSpPr>
            <p:cNvPr id="38" name="Line 39">
              <a:extLst>
                <a:ext uri="{FF2B5EF4-FFF2-40B4-BE49-F238E27FC236}">
                  <a16:creationId xmlns:a16="http://schemas.microsoft.com/office/drawing/2014/main" id="{63DF9EA6-B06A-19A2-632A-96ED0A841A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127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D5462BD-D42C-3BC3-CCFE-A5753768F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296"/>
              <a:ext cx="96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886D352-DBAE-24B1-D4CE-388F6762FD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" y="1224"/>
              <a:ext cx="48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15FA58FB-4CB4-7244-7769-0ECD5CAA7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" y="1368"/>
              <a:ext cx="48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34B7120-36AC-3113-E95D-B91CDC399FC9}"/>
              </a:ext>
            </a:extLst>
          </p:cNvPr>
          <p:cNvGrpSpPr>
            <a:grpSpLocks/>
          </p:cNvGrpSpPr>
          <p:nvPr/>
        </p:nvGrpSpPr>
        <p:grpSpPr bwMode="auto">
          <a:xfrm>
            <a:off x="2668603" y="2667843"/>
            <a:ext cx="76200" cy="152400"/>
            <a:chOff x="1392" y="1776"/>
            <a:chExt cx="48" cy="96"/>
          </a:xfrm>
        </p:grpSpPr>
        <p:sp>
          <p:nvSpPr>
            <p:cNvPr id="44" name="AutoShape 45">
              <a:extLst>
                <a:ext uri="{FF2B5EF4-FFF2-40B4-BE49-F238E27FC236}">
                  <a16:creationId xmlns:a16="http://schemas.microsoft.com/office/drawing/2014/main" id="{BC2A9B3E-6941-4AB5-9210-C7574F42F3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64666" flipH="1">
              <a:off x="1392" y="1776"/>
              <a:ext cx="48" cy="48"/>
            </a:xfrm>
            <a:prstGeom prst="flowChartDelay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 eaLnBrk="0" hangingPunct="0"/>
              <a:endParaRPr lang="en-US" i="1">
                <a:latin typeface="Times" charset="0"/>
              </a:endParaRPr>
            </a:p>
          </p:txBody>
        </p:sp>
        <p:sp>
          <p:nvSpPr>
            <p:cNvPr id="45" name="Line 46">
              <a:extLst>
                <a:ext uri="{FF2B5EF4-FFF2-40B4-BE49-F238E27FC236}">
                  <a16:creationId xmlns:a16="http://schemas.microsoft.com/office/drawing/2014/main" id="{5FABDE83-3657-8D4C-3696-D0D5E8A026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6" y="1824"/>
              <a:ext cx="2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46" name="Line 47">
              <a:extLst>
                <a:ext uri="{FF2B5EF4-FFF2-40B4-BE49-F238E27FC236}">
                  <a16:creationId xmlns:a16="http://schemas.microsoft.com/office/drawing/2014/main" id="{F30912BC-5276-0971-2327-C0A69DBEBA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1824"/>
              <a:ext cx="2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  <p:sp>
          <p:nvSpPr>
            <p:cNvPr id="47" name="Line 48">
              <a:extLst>
                <a:ext uri="{FF2B5EF4-FFF2-40B4-BE49-F238E27FC236}">
                  <a16:creationId xmlns:a16="http://schemas.microsoft.com/office/drawing/2014/main" id="{E3DB64AE-3132-6F67-7C31-47C8144232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6" y="1824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noFill/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endParaRPr lang="en-US"/>
            </a:p>
          </p:txBody>
        </p:sp>
      </p:grpSp>
      <p:sp>
        <p:nvSpPr>
          <p:cNvPr id="48" name="Oval 47">
            <a:extLst>
              <a:ext uri="{FF2B5EF4-FFF2-40B4-BE49-F238E27FC236}">
                <a16:creationId xmlns:a16="http://schemas.microsoft.com/office/drawing/2014/main" id="{CEF6175F-5CE3-B599-392A-AAFC26488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8603" y="442044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56" name="Text Box 4">
            <a:extLst>
              <a:ext uri="{FF2B5EF4-FFF2-40B4-BE49-F238E27FC236}">
                <a16:creationId xmlns:a16="http://schemas.microsoft.com/office/drawing/2014/main" id="{EA38535F-4D40-CF51-6400-DE4D0BBFC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2468" y="428179"/>
            <a:ext cx="5566588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0" hangingPunct="0"/>
            <a:r>
              <a:rPr lang="en-US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Note:</a:t>
            </a:r>
            <a:r>
              <a:rPr lang="en-US" dirty="0">
                <a:solidFill>
                  <a:srgbClr val="00067B"/>
                </a:solidFill>
              </a:rPr>
              <a:t> Tracking </a:t>
            </a:r>
            <a:r>
              <a:rPr lang="en-US" i="1" dirty="0">
                <a:solidFill>
                  <a:srgbClr val="FF3300"/>
                </a:solidFill>
                <a:latin typeface="Arial Black" charset="0"/>
              </a:rPr>
              <a:t>phase</a:t>
            </a:r>
            <a:r>
              <a:rPr lang="en-US" dirty="0">
                <a:solidFill>
                  <a:srgbClr val="00067B"/>
                </a:solidFill>
              </a:rPr>
              <a:t> </a:t>
            </a:r>
            <a:r>
              <a:rPr lang="en-US" i="1" dirty="0">
                <a:latin typeface="Symbol" pitchFamily="2" charset="2"/>
              </a:rPr>
              <a:t>F</a:t>
            </a:r>
            <a:r>
              <a:rPr lang="en-US" dirty="0">
                <a:solidFill>
                  <a:srgbClr val="00067B"/>
                </a:solidFill>
              </a:rPr>
              <a:t> of the carrier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frequencies means that we are really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measuring the </a:t>
            </a:r>
            <a:r>
              <a:rPr lang="en-US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change in range,</a:t>
            </a:r>
            <a:endParaRPr lang="en-US" dirty="0">
              <a:solidFill>
                <a:srgbClr val="00067B"/>
              </a:solidFill>
            </a:endParaRP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over time, from the satellite to the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receiver (called the </a:t>
            </a:r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doppler</a:t>
            </a:r>
            <a:r>
              <a:rPr lang="en-US" dirty="0">
                <a:solidFill>
                  <a:srgbClr val="00067B"/>
                </a:solidFill>
              </a:rPr>
              <a:t>)</a:t>
            </a:r>
          </a:p>
          <a:p>
            <a:pPr eaLnBrk="0" hangingPunct="0"/>
            <a:endParaRPr lang="en-US" sz="1200" dirty="0">
              <a:solidFill>
                <a:srgbClr val="00067B"/>
              </a:solidFill>
            </a:endParaRP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This means the actual range </a:t>
            </a:r>
            <a:r>
              <a:rPr lang="en-US" i="1" dirty="0">
                <a:latin typeface="Symbol" pitchFamily="2" charset="2"/>
              </a:rPr>
              <a:t>r</a:t>
            </a:r>
            <a:r>
              <a:rPr lang="en-US" dirty="0">
                <a:solidFill>
                  <a:srgbClr val="00067B"/>
                </a:solidFill>
              </a:rPr>
              <a:t> at any</a:t>
            </a:r>
            <a:endParaRPr lang="en-US" dirty="0">
              <a:solidFill>
                <a:srgbClr val="0006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given time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unknown; instead it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must be solved for from the known 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satellite orbits and the doppler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measurements </a:t>
            </a:r>
            <a:r>
              <a:rPr lang="en-US" i="1" dirty="0">
                <a:latin typeface="Symbol" pitchFamily="2" charset="2"/>
                <a:cs typeface="Times New Roman" panose="02020603050405020304" pitchFamily="18" charset="0"/>
              </a:rPr>
              <a:t>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0" hangingPunct="0"/>
            <a:endParaRPr lang="en-US" sz="1200" i="1" dirty="0">
              <a:solidFill>
                <a:srgbClr val="00067B"/>
              </a:solidFill>
              <a:latin typeface="Times" charset="0"/>
            </a:endParaRP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Knowing the initial range </a:t>
            </a:r>
            <a:r>
              <a:rPr lang="en-US" i="1" dirty="0">
                <a:latin typeface="Symbol" pitchFamily="2" charset="2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solidFill>
                  <a:srgbClr val="00067B"/>
                </a:solidFill>
              </a:rPr>
              <a:t> at time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(plus the doppler) is enough to know</a:t>
            </a:r>
          </a:p>
          <a:p>
            <a:pPr eaLnBrk="0" hangingPunct="0"/>
            <a:r>
              <a:rPr lang="en-US">
                <a:solidFill>
                  <a:srgbClr val="00067B"/>
                </a:solidFill>
              </a:rPr>
              <a:t>   the </a:t>
            </a:r>
            <a:r>
              <a:rPr lang="en-US" dirty="0">
                <a:solidFill>
                  <a:srgbClr val="00067B"/>
                </a:solidFill>
              </a:rPr>
              <a:t>range at all other times. We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call this unknown/solved for initial</a:t>
            </a:r>
          </a:p>
          <a:p>
            <a:pPr eaLnBrk="0" hangingPunct="0"/>
            <a:r>
              <a:rPr lang="en-US" dirty="0">
                <a:solidFill>
                  <a:srgbClr val="00067B"/>
                </a:solidFill>
              </a:rPr>
              <a:t>   range the </a:t>
            </a:r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ambiguity</a:t>
            </a:r>
          </a:p>
        </p:txBody>
      </p:sp>
      <p:sp>
        <p:nvSpPr>
          <p:cNvPr id="57" name="Line 37">
            <a:extLst>
              <a:ext uri="{FF2B5EF4-FFF2-40B4-BE49-F238E27FC236}">
                <a16:creationId xmlns:a16="http://schemas.microsoft.com/office/drawing/2014/main" id="{8F054C26-3E7C-853C-1C2B-9137C29634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6703" y="2527303"/>
            <a:ext cx="1789985" cy="178639"/>
          </a:xfrm>
          <a:prstGeom prst="line">
            <a:avLst/>
          </a:prstGeom>
          <a:noFill/>
          <a:ln w="19050">
            <a:solidFill>
              <a:srgbClr val="05FF1A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58" name="Line 37">
            <a:extLst>
              <a:ext uri="{FF2B5EF4-FFF2-40B4-BE49-F238E27FC236}">
                <a16:creationId xmlns:a16="http://schemas.microsoft.com/office/drawing/2014/main" id="{05BB3509-F773-8DEB-6C75-F427259A72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6699" y="1889011"/>
            <a:ext cx="997016" cy="816930"/>
          </a:xfrm>
          <a:prstGeom prst="line">
            <a:avLst/>
          </a:prstGeom>
          <a:noFill/>
          <a:ln w="19050">
            <a:solidFill>
              <a:srgbClr val="05FF1A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59" name="Line 37">
            <a:extLst>
              <a:ext uri="{FF2B5EF4-FFF2-40B4-BE49-F238E27FC236}">
                <a16:creationId xmlns:a16="http://schemas.microsoft.com/office/drawing/2014/main" id="{5A874ADD-EF64-E3E4-AAEE-32194FC366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67894" y="1561523"/>
            <a:ext cx="38800" cy="1144418"/>
          </a:xfrm>
          <a:prstGeom prst="line">
            <a:avLst/>
          </a:prstGeom>
          <a:noFill/>
          <a:ln w="19050">
            <a:solidFill>
              <a:srgbClr val="05FF1A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9CADDC2-C194-DD37-704E-28A2B5826926}"/>
              </a:ext>
            </a:extLst>
          </p:cNvPr>
          <p:cNvSpPr txBox="1"/>
          <p:nvPr/>
        </p:nvSpPr>
        <p:spPr>
          <a:xfrm>
            <a:off x="4262593" y="212281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SV1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5DD30B1-440C-7325-FCDF-A3B3811603DA}"/>
              </a:ext>
            </a:extLst>
          </p:cNvPr>
          <p:cNvSpPr txBox="1"/>
          <p:nvPr/>
        </p:nvSpPr>
        <p:spPr>
          <a:xfrm>
            <a:off x="3455340" y="151556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SV1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0CED971-2C73-F126-2A12-BDBB20DD188A}"/>
              </a:ext>
            </a:extLst>
          </p:cNvPr>
          <p:cNvSpPr txBox="1"/>
          <p:nvPr/>
        </p:nvSpPr>
        <p:spPr>
          <a:xfrm>
            <a:off x="2424353" y="1169022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SV1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958B237-6166-9C35-B423-A2D1E7420C29}"/>
              </a:ext>
            </a:extLst>
          </p:cNvPr>
          <p:cNvSpPr txBox="1"/>
          <p:nvPr/>
        </p:nvSpPr>
        <p:spPr>
          <a:xfrm>
            <a:off x="3538110" y="2577780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dirty="0">
                <a:latin typeface="Symbol" pitchFamily="2" charset="2"/>
                <a:cs typeface="Times New Roman" panose="02020603050405020304" pitchFamily="18" charset="0"/>
              </a:rPr>
              <a:t>r</a:t>
            </a:r>
            <a:r>
              <a:rPr lang="en-U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dirty="0">
                <a:latin typeface="Symbol" pitchFamily="2" charset="2"/>
                <a:cs typeface="Times New Roman" panose="02020603050405020304" pitchFamily="18" charset="0"/>
              </a:rPr>
              <a:t>F</a:t>
            </a:r>
            <a:r>
              <a:rPr lang="en-U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1A77C10-C191-6322-4DFB-465225511CDE}"/>
              </a:ext>
            </a:extLst>
          </p:cNvPr>
          <p:cNvSpPr txBox="1"/>
          <p:nvPr/>
        </p:nvSpPr>
        <p:spPr>
          <a:xfrm>
            <a:off x="2950910" y="1750510"/>
            <a:ext cx="737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dirty="0">
                <a:latin typeface="Symbol" pitchFamily="2" charset="2"/>
                <a:cs typeface="Times New Roman" panose="02020603050405020304" pitchFamily="18" charset="0"/>
              </a:rPr>
              <a:t>r</a:t>
            </a:r>
            <a:r>
              <a:rPr lang="en-U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dirty="0">
                <a:latin typeface="Symbol" pitchFamily="2" charset="2"/>
                <a:cs typeface="Times New Roman" panose="02020603050405020304" pitchFamily="18" charset="0"/>
              </a:rPr>
              <a:t>F</a:t>
            </a:r>
            <a:r>
              <a:rPr lang="en-U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4153C4E-B91C-650D-7A96-433EFE17B243}"/>
              </a:ext>
            </a:extLst>
          </p:cNvPr>
          <p:cNvSpPr txBox="1"/>
          <p:nvPr/>
        </p:nvSpPr>
        <p:spPr>
          <a:xfrm>
            <a:off x="1913112" y="1342384"/>
            <a:ext cx="737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dirty="0">
                <a:latin typeface="Symbol" pitchFamily="2" charset="2"/>
                <a:cs typeface="Times New Roman" panose="02020603050405020304" pitchFamily="18" charset="0"/>
              </a:rPr>
              <a:t>r</a:t>
            </a:r>
            <a:r>
              <a:rPr lang="en-U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dirty="0">
                <a:latin typeface="Symbol" pitchFamily="2" charset="2"/>
                <a:cs typeface="Times New Roman" panose="02020603050405020304" pitchFamily="18" charset="0"/>
              </a:rPr>
              <a:t>F</a:t>
            </a:r>
            <a:r>
              <a:rPr lang="en-U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21050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37F3AD-4003-8394-CC54-815715E54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0482"/>
            <a:ext cx="5819775" cy="338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F690E4D-C02C-ACA0-D486-A20A6161D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434557"/>
            <a:ext cx="5842000" cy="338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FA621CE-DE7D-A6E7-238A-3D1ECBFC7B8A}"/>
              </a:ext>
            </a:extLst>
          </p:cNvPr>
          <p:cNvSpPr/>
          <p:nvPr/>
        </p:nvSpPr>
        <p:spPr>
          <a:xfrm>
            <a:off x="7391399" y="64294"/>
            <a:ext cx="3293165" cy="664797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Positions from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solidFill>
                  <a:srgbClr val="00067B"/>
                </a:solidFill>
              </a:rPr>
              <a:t>-C/A</a:t>
            </a:r>
          </a:p>
          <a:p>
            <a:r>
              <a:rPr lang="en-US" dirty="0">
                <a:solidFill>
                  <a:srgbClr val="00067B"/>
                </a:solidFill>
              </a:rPr>
              <a:t>code ranges </a:t>
            </a:r>
            <a:r>
              <a:rPr lang="en-US" i="1" dirty="0">
                <a:solidFill>
                  <a:srgbClr val="00067B"/>
                </a:solidFill>
                <a:latin typeface="Arial Black"/>
                <a:cs typeface="Arial Black"/>
              </a:rPr>
              <a:t>only</a:t>
            </a:r>
          </a:p>
          <a:p>
            <a:r>
              <a:rPr lang="en-US" dirty="0">
                <a:solidFill>
                  <a:srgbClr val="00067B"/>
                </a:solidFill>
              </a:rPr>
              <a:t>are used in (cheap)</a:t>
            </a:r>
          </a:p>
          <a:p>
            <a:r>
              <a:rPr lang="en-US" dirty="0">
                <a:solidFill>
                  <a:srgbClr val="00067B"/>
                </a:solidFill>
              </a:rPr>
              <a:t>handheld or phone</a:t>
            </a:r>
          </a:p>
          <a:p>
            <a:r>
              <a:rPr lang="en-US" dirty="0">
                <a:solidFill>
                  <a:srgbClr val="00067B"/>
                </a:solidFill>
              </a:rPr>
              <a:t>GPS.  Errors are of</a:t>
            </a:r>
          </a:p>
          <a:p>
            <a:r>
              <a:rPr lang="en-US" dirty="0">
                <a:solidFill>
                  <a:srgbClr val="00067B"/>
                </a:solidFill>
              </a:rPr>
              <a:t>order 10’s of m! Much</a:t>
            </a:r>
          </a:p>
          <a:p>
            <a:r>
              <a:rPr lang="en-US" dirty="0">
                <a:solidFill>
                  <a:srgbClr val="00067B"/>
                </a:solidFill>
              </a:rPr>
              <a:t>too large for our purposes. </a:t>
            </a:r>
          </a:p>
          <a:p>
            <a:endParaRPr lang="en-US" sz="12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These repeat positions used tectonic-grade</a:t>
            </a:r>
          </a:p>
          <a:p>
            <a:r>
              <a:rPr lang="en-US" dirty="0">
                <a:solidFill>
                  <a:srgbClr val="00067B"/>
                </a:solidFill>
              </a:rPr>
              <a:t>instruments recording</a:t>
            </a:r>
          </a:p>
          <a:p>
            <a:r>
              <a:rPr lang="en-US" dirty="0">
                <a:solidFill>
                  <a:srgbClr val="00067B"/>
                </a:solidFill>
              </a:rPr>
              <a:t>both code and phase!</a:t>
            </a:r>
          </a:p>
          <a:p>
            <a:endParaRPr lang="en-US" sz="6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Differences reflect errors in orbits/clocks </a:t>
            </a:r>
          </a:p>
          <a:p>
            <a:r>
              <a:rPr lang="en-US" dirty="0">
                <a:solidFill>
                  <a:srgbClr val="00067B"/>
                </a:solidFill>
              </a:rPr>
              <a:t>of the real-time Nav </a:t>
            </a:r>
          </a:p>
          <a:p>
            <a:r>
              <a:rPr lang="en-US" dirty="0">
                <a:solidFill>
                  <a:srgbClr val="00067B"/>
                </a:solidFill>
              </a:rPr>
              <a:t>message and ambiguity errors…</a:t>
            </a:r>
            <a:endParaRPr lang="en-US" sz="1200" dirty="0">
              <a:solidFill>
                <a:srgbClr val="0006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496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1176</Words>
  <Application>Microsoft Macintosh PowerPoint</Application>
  <PresentationFormat>Widescreen</PresentationFormat>
  <Paragraphs>189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Symbol</vt:lpstr>
      <vt:lpstr>Times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Lowry</dc:creator>
  <cp:lastModifiedBy>Tony Lowry</cp:lastModifiedBy>
  <cp:revision>21</cp:revision>
  <dcterms:created xsi:type="dcterms:W3CDTF">2023-08-28T16:47:08Z</dcterms:created>
  <dcterms:modified xsi:type="dcterms:W3CDTF">2023-09-18T19:32:55Z</dcterms:modified>
</cp:coreProperties>
</file>