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Walter Turncoat"/>
      <p:regular r:id="rId27"/>
    </p:embeddedFont>
    <p:embeddedFont>
      <p:font typeface="Nuni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Nunito-regular.fntdata"/><Relationship Id="rId27" Type="http://schemas.openxmlformats.org/officeDocument/2006/relationships/font" Target="fonts/WalterTurncoa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unit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Nunito-boldItalic.fntdata"/><Relationship Id="rId30" Type="http://schemas.openxmlformats.org/officeDocument/2006/relationships/font" Target="fonts/Nunito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dec25ec91_0_2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4dec25ec9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dec25ec91_0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4dec25ec9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dec25ec91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4dec25ec9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dec25ec91_0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4dec25ec9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4dec25ec91_0_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4dec25ec9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dec25ec91_0_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4dec25ec9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dec25ec91_0_1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4dec25ec9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4dec25ec91_0_1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4dec25ec9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dec25ec91_0_1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4dec25ec9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dec25ec91_0_2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dec25ec91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ba14ada1b7_1_2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ba14ada1b7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dec25ec91_0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4dec25ec9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dec25ec91_0_1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4dec25ec91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dec25ec91_0_2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4dec25ec91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dec25ec91_0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4dec25ec9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4dec25ec91_0_1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4dec25ec9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dec25ec91_0_1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4dec25ec91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1" Type="http://schemas.openxmlformats.org/officeDocument/2006/relationships/image" Target="../media/image19.png"/><Relationship Id="rId10" Type="http://schemas.openxmlformats.org/officeDocument/2006/relationships/image" Target="../media/image23.png"/><Relationship Id="rId9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7408764" y="2591125"/>
            <a:ext cx="1690607" cy="2184456"/>
            <a:chOff x="7408764" y="2591125"/>
            <a:chExt cx="1690607" cy="218445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995213" y="4383200"/>
              <a:ext cx="593753" cy="392380"/>
              <a:chOff x="7995213" y="4383200"/>
              <a:chExt cx="593753" cy="39238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5213" y="4383200"/>
                <a:ext cx="131637" cy="392380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15" name="Google Shape;15;p2"/>
              <p:cNvSpPr/>
              <p:nvPr/>
            </p:nvSpPr>
            <p:spPr>
              <a:xfrm flipH="1">
                <a:off x="8457328" y="4383200"/>
                <a:ext cx="131637" cy="392380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16" name="Google Shape;16;p2"/>
            <p:cNvSpPr/>
            <p:nvPr/>
          </p:nvSpPr>
          <p:spPr>
            <a:xfrm rot="1286208">
              <a:off x="8683842" y="4116954"/>
              <a:ext cx="383408" cy="248348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" name="Google Shape;17;p2"/>
            <p:cNvSpPr/>
            <p:nvPr/>
          </p:nvSpPr>
          <p:spPr>
            <a:xfrm rot="7382472">
              <a:off x="7425676" y="4045949"/>
              <a:ext cx="383364" cy="248319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8" name="Google Shape;18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16146" y="25911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"/>
            <p:cNvSpPr/>
            <p:nvPr/>
          </p:nvSpPr>
          <p:spPr>
            <a:xfrm>
              <a:off x="8291550" y="3767976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02284" y="3780499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2699884">
              <a:off x="7991638" y="3650470"/>
              <a:ext cx="524796" cy="584716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2" name="Google Shape;22;p2"/>
          <p:cNvGrpSpPr/>
          <p:nvPr/>
        </p:nvGrpSpPr>
        <p:grpSpPr>
          <a:xfrm>
            <a:off x="174105" y="3016343"/>
            <a:ext cx="1561058" cy="1763848"/>
            <a:chOff x="174105" y="3016343"/>
            <a:chExt cx="1561058" cy="1763848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878674" y="4387822"/>
              <a:ext cx="477532" cy="392369"/>
              <a:chOff x="3019540" y="1608452"/>
              <a:chExt cx="440488" cy="361931"/>
            </a:xfrm>
          </p:grpSpPr>
          <p:sp>
            <p:nvSpPr>
              <p:cNvPr id="24" name="Google Shape;24;p2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25" name="Google Shape;25;p2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26" name="Google Shape;2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27482" y="301634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"/>
            <p:cNvSpPr/>
            <p:nvPr/>
          </p:nvSpPr>
          <p:spPr>
            <a:xfrm rot="-10145659">
              <a:off x="200227" y="3936639"/>
              <a:ext cx="271074" cy="302024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" name="Google Shape;28;p2"/>
            <p:cNvSpPr/>
            <p:nvPr/>
          </p:nvSpPr>
          <p:spPr>
            <a:xfrm flipH="1">
              <a:off x="1077809" y="344339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1394530" y="341859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0" name="Google Shape;160;p11"/>
          <p:cNvGrpSpPr/>
          <p:nvPr/>
        </p:nvGrpSpPr>
        <p:grpSpPr>
          <a:xfrm>
            <a:off x="329788" y="4081200"/>
            <a:ext cx="8484419" cy="1041759"/>
            <a:chOff x="329788" y="4081200"/>
            <a:chExt cx="8484419" cy="1041759"/>
          </a:xfrm>
        </p:grpSpPr>
        <p:sp>
          <p:nvSpPr>
            <p:cNvPr id="161" name="Google Shape;161;p11"/>
            <p:cNvSpPr/>
            <p:nvPr/>
          </p:nvSpPr>
          <p:spPr>
            <a:xfrm flipH="1">
              <a:off x="2483177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2" name="Google Shape;162;p11"/>
            <p:cNvSpPr/>
            <p:nvPr/>
          </p:nvSpPr>
          <p:spPr>
            <a:xfrm flipH="1">
              <a:off x="2290603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3" name="Google Shape;163;p11"/>
            <p:cNvSpPr/>
            <p:nvPr/>
          </p:nvSpPr>
          <p:spPr>
            <a:xfrm>
              <a:off x="501300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4" name="Google Shape;164;p11"/>
            <p:cNvSpPr/>
            <p:nvPr/>
          </p:nvSpPr>
          <p:spPr>
            <a:xfrm flipH="1">
              <a:off x="758564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5" name="Google Shape;165;p11"/>
            <p:cNvSpPr/>
            <p:nvPr/>
          </p:nvSpPr>
          <p:spPr>
            <a:xfrm>
              <a:off x="1274015" y="4925729"/>
              <a:ext cx="168163" cy="181080"/>
            </a:xfrm>
            <a:custGeom>
              <a:rect b="b" l="l" r="r" t="t"/>
              <a:pathLst>
                <a:path extrusionOk="0" h="12002" w="11144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6" name="Google Shape;166;p11"/>
            <p:cNvSpPr/>
            <p:nvPr/>
          </p:nvSpPr>
          <p:spPr>
            <a:xfrm>
              <a:off x="1517285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7" name="Google Shape;167;p11"/>
            <p:cNvSpPr/>
            <p:nvPr/>
          </p:nvSpPr>
          <p:spPr>
            <a:xfrm>
              <a:off x="3194293" y="49001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8" name="Google Shape;168;p11"/>
            <p:cNvSpPr/>
            <p:nvPr/>
          </p:nvSpPr>
          <p:spPr>
            <a:xfrm>
              <a:off x="3346693" y="49001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9" name="Google Shape;169;p11"/>
            <p:cNvSpPr/>
            <p:nvPr/>
          </p:nvSpPr>
          <p:spPr>
            <a:xfrm>
              <a:off x="4121250" y="4918525"/>
              <a:ext cx="242250" cy="122750"/>
            </a:xfrm>
            <a:custGeom>
              <a:rect b="b" l="l" r="r" t="t"/>
              <a:pathLst>
                <a:path extrusionOk="0" h="4910" w="969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0" name="Google Shape;170;p11"/>
            <p:cNvSpPr/>
            <p:nvPr/>
          </p:nvSpPr>
          <p:spPr>
            <a:xfrm flipH="1">
              <a:off x="3948593" y="49001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" name="Google Shape;171;p11"/>
            <p:cNvSpPr/>
            <p:nvPr/>
          </p:nvSpPr>
          <p:spPr>
            <a:xfrm>
              <a:off x="8284998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2" name="Google Shape;172;p11"/>
            <p:cNvSpPr/>
            <p:nvPr/>
          </p:nvSpPr>
          <p:spPr>
            <a:xfrm>
              <a:off x="4958397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3" name="Google Shape;173;p11"/>
            <p:cNvSpPr/>
            <p:nvPr/>
          </p:nvSpPr>
          <p:spPr>
            <a:xfrm flipH="1">
              <a:off x="5893602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4" name="Google Shape;174;p11"/>
            <p:cNvSpPr/>
            <p:nvPr/>
          </p:nvSpPr>
          <p:spPr>
            <a:xfrm flipH="1">
              <a:off x="5701028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5" name="Google Shape;175;p11"/>
            <p:cNvSpPr/>
            <p:nvPr/>
          </p:nvSpPr>
          <p:spPr>
            <a:xfrm>
              <a:off x="4779100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6" name="Google Shape;176;p11"/>
            <p:cNvSpPr/>
            <p:nvPr/>
          </p:nvSpPr>
          <p:spPr>
            <a:xfrm flipH="1">
              <a:off x="8479339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7" name="Google Shape;177;p11"/>
            <p:cNvSpPr/>
            <p:nvPr/>
          </p:nvSpPr>
          <p:spPr>
            <a:xfrm>
              <a:off x="6413178" y="4925729"/>
              <a:ext cx="168163" cy="181080"/>
            </a:xfrm>
            <a:custGeom>
              <a:rect b="b" l="l" r="r" t="t"/>
              <a:pathLst>
                <a:path extrusionOk="0" h="12002" w="11144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8" name="Google Shape;178;p11"/>
            <p:cNvSpPr/>
            <p:nvPr/>
          </p:nvSpPr>
          <p:spPr>
            <a:xfrm>
              <a:off x="6656447" y="49044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9" name="Google Shape;179;p11"/>
            <p:cNvSpPr/>
            <p:nvPr/>
          </p:nvSpPr>
          <p:spPr>
            <a:xfrm flipH="1" rot="-772385">
              <a:off x="7297125" y="4931449"/>
              <a:ext cx="242258" cy="122754"/>
            </a:xfrm>
            <a:custGeom>
              <a:rect b="b" l="l" r="r" t="t"/>
              <a:pathLst>
                <a:path extrusionOk="0" h="4910" w="969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80" name="Google Shape;180;p11"/>
            <p:cNvSpPr/>
            <p:nvPr/>
          </p:nvSpPr>
          <p:spPr>
            <a:xfrm>
              <a:off x="7637737" y="49001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81" name="Google Shape;181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556830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1564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88383" y="42784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61275" y="4278497"/>
              <a:ext cx="667508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292421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0067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077315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29788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50488" y="4276104"/>
              <a:ext cx="667508" cy="67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13935" y="4276104"/>
              <a:ext cx="741676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1"/>
            <p:cNvSpPr/>
            <p:nvPr/>
          </p:nvSpPr>
          <p:spPr>
            <a:xfrm>
              <a:off x="4896942" y="4662673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755021" y="4650887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8426917" y="4646004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8284996" y="4634218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1583030" y="4529911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1441108" y="4518125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flipH="1">
              <a:off x="5767046" y="457731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 flipH="1">
              <a:off x="5918283" y="456553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 flipH="1">
              <a:off x="3228777" y="460236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flipH="1">
              <a:off x="3380014" y="459058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 rot="-311666">
              <a:off x="4096754" y="46304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rot="-392198">
              <a:off x="3942938" y="46344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 rot="-311666">
              <a:off x="6638372" y="4644749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 rot="-392198">
              <a:off x="6484557" y="4648745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 rot="-311666">
              <a:off x="7699854" y="46458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 rot="-392198">
              <a:off x="7546038" y="46498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 rot="-311666">
              <a:off x="2463316" y="46057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 rot="-392198">
              <a:off x="2309500" y="46097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 rot="-311666">
              <a:off x="747579" y="4675687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 rot="-392198">
              <a:off x="593763" y="4679682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 rot="1498374">
              <a:off x="4099383" y="4682386"/>
              <a:ext cx="123962" cy="138116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2" name="Google Shape;212;p11"/>
            <p:cNvSpPr/>
            <p:nvPr/>
          </p:nvSpPr>
          <p:spPr>
            <a:xfrm rot="2700242">
              <a:off x="579912" y="4640102"/>
              <a:ext cx="251162" cy="279858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3" name="Google Shape;213;p11"/>
            <p:cNvSpPr/>
            <p:nvPr/>
          </p:nvSpPr>
          <p:spPr>
            <a:xfrm>
              <a:off x="2328621" y="4644669"/>
              <a:ext cx="170700" cy="170700"/>
            </a:xfrm>
            <a:prstGeom prst="pie">
              <a:avLst>
                <a:gd fmla="val 0" name="adj1"/>
                <a:gd fmla="val 1085293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6533530" y="4690100"/>
              <a:ext cx="122700" cy="122700"/>
            </a:xfrm>
            <a:prstGeom prst="pie">
              <a:avLst>
                <a:gd fmla="val 0" name="adj1"/>
                <a:gd fmla="val 1085293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20925" y="4750629"/>
              <a:ext cx="75900" cy="1056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CUSTOM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7423694" y="2798737"/>
            <a:ext cx="1617944" cy="1829054"/>
            <a:chOff x="7423694" y="2798737"/>
            <a:chExt cx="1617944" cy="1829054"/>
          </a:xfrm>
        </p:grpSpPr>
        <p:grpSp>
          <p:nvGrpSpPr>
            <p:cNvPr id="32" name="Google Shape;32;p3"/>
            <p:cNvGrpSpPr/>
            <p:nvPr/>
          </p:nvGrpSpPr>
          <p:grpSpPr>
            <a:xfrm flipH="1">
              <a:off x="7859537" y="4235422"/>
              <a:ext cx="477532" cy="392369"/>
              <a:chOff x="3019540" y="1608452"/>
              <a:chExt cx="440488" cy="361931"/>
            </a:xfrm>
          </p:grpSpPr>
          <p:sp>
            <p:nvSpPr>
              <p:cNvPr id="33" name="Google Shape;33;p3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" name="Google Shape;34;p3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35" name="Google Shape;35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423694" y="2798737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6;p3"/>
            <p:cNvSpPr/>
            <p:nvPr/>
          </p:nvSpPr>
          <p:spPr>
            <a:xfrm flipH="1" rot="10145659">
              <a:off x="8744442" y="3784239"/>
              <a:ext cx="271074" cy="302024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8145101" y="351959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846505" y="349479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234989" y="2839988"/>
            <a:ext cx="1635537" cy="1783192"/>
            <a:chOff x="234989" y="2839988"/>
            <a:chExt cx="1635537" cy="1783192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782412" y="4230800"/>
              <a:ext cx="593753" cy="392380"/>
              <a:chOff x="7919013" y="4383200"/>
              <a:chExt cx="593753" cy="39238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7919013" y="4383200"/>
                <a:ext cx="131637" cy="392380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2" name="Google Shape;42;p3"/>
              <p:cNvSpPr/>
              <p:nvPr/>
            </p:nvSpPr>
            <p:spPr>
              <a:xfrm flipH="1">
                <a:off x="8381128" y="4383200"/>
                <a:ext cx="131637" cy="392380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3" name="Google Shape;43;p3"/>
            <p:cNvSpPr/>
            <p:nvPr/>
          </p:nvSpPr>
          <p:spPr>
            <a:xfrm rot="-8639560">
              <a:off x="305426" y="3422808"/>
              <a:ext cx="383356" cy="248314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4" name="Google Shape;44;p3"/>
            <p:cNvSpPr/>
            <p:nvPr/>
          </p:nvSpPr>
          <p:spPr>
            <a:xfrm flipH="1" rot="8639560">
              <a:off x="1450801" y="3422808"/>
              <a:ext cx="383356" cy="248314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5" name="Google Shape;4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4989" y="2839988"/>
              <a:ext cx="1598465" cy="146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46;p3"/>
            <p:cNvSpPr/>
            <p:nvPr/>
          </p:nvSpPr>
          <p:spPr>
            <a:xfrm>
              <a:off x="1154950" y="3615576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65684" y="3628099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37638" y="3714775"/>
              <a:ext cx="264300" cy="264300"/>
            </a:xfrm>
            <a:prstGeom prst="pie">
              <a:avLst>
                <a:gd fmla="val 0" name="adj1"/>
                <a:gd fmla="val 1085293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" name="Google Shape;4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/>
          <p:nvPr>
            <p:ph type="ctrTitle"/>
          </p:nvPr>
        </p:nvSpPr>
        <p:spPr>
          <a:xfrm>
            <a:off x="2332650" y="1867225"/>
            <a:ext cx="4478700" cy="10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" name="Google Shape;51;p3"/>
          <p:cNvSpPr txBox="1"/>
          <p:nvPr>
            <p:ph idx="1" type="subTitle"/>
          </p:nvPr>
        </p:nvSpPr>
        <p:spPr>
          <a:xfrm>
            <a:off x="2332650" y="2971775"/>
            <a:ext cx="4478700" cy="30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4513" y="275719"/>
            <a:ext cx="4757423" cy="45519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/>
          <p:nvPr>
            <p:ph idx="1" type="body"/>
          </p:nvPr>
        </p:nvSpPr>
        <p:spPr>
          <a:xfrm>
            <a:off x="1821650" y="1014450"/>
            <a:ext cx="3672000" cy="311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➜"/>
              <a:defRPr i="1">
                <a:solidFill>
                  <a:schemeClr val="dk1"/>
                </a:solidFill>
              </a:defRPr>
            </a:lvl1pPr>
            <a:lvl2pPr indent="-381000" lvl="1" marL="9144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2pPr>
            <a:lvl3pPr indent="-381000" lvl="2" marL="13716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3pPr>
            <a:lvl4pPr indent="-381000" lvl="3" marL="18288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4pPr>
            <a:lvl5pPr indent="-381000" lvl="4" marL="22860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5pPr>
            <a:lvl6pPr indent="-381000" lvl="5" marL="27432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6pPr>
            <a:lvl7pPr indent="-381000" lvl="6" marL="32004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>
                <a:solidFill>
                  <a:schemeClr val="dk1"/>
                </a:solidFill>
              </a:defRPr>
            </a:lvl7pPr>
            <a:lvl8pPr indent="-381000" lvl="7" marL="36576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>
                <a:solidFill>
                  <a:schemeClr val="dk1"/>
                </a:solidFill>
              </a:defRPr>
            </a:lvl8pPr>
            <a:lvl9pPr indent="-381000" lvl="8" marL="4114800" rtl="0" algn="ctr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Char char="■"/>
              <a:defRPr i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4"/>
          <p:cNvSpPr txBox="1"/>
          <p:nvPr/>
        </p:nvSpPr>
        <p:spPr>
          <a:xfrm>
            <a:off x="2679000" y="2757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  <a:endParaRPr sz="96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56" name="Google Shape;56;p4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4"/>
          <p:cNvGrpSpPr/>
          <p:nvPr/>
        </p:nvGrpSpPr>
        <p:grpSpPr>
          <a:xfrm>
            <a:off x="6077345" y="2421525"/>
            <a:ext cx="1652587" cy="2191979"/>
            <a:chOff x="6077345" y="2421525"/>
            <a:chExt cx="1652587" cy="2191979"/>
          </a:xfrm>
        </p:grpSpPr>
        <p:sp>
          <p:nvSpPr>
            <p:cNvPr id="58" name="Google Shape;58;p4"/>
            <p:cNvSpPr/>
            <p:nvPr/>
          </p:nvSpPr>
          <p:spPr>
            <a:xfrm rot="-9402089">
              <a:off x="6110823" y="3129898"/>
              <a:ext cx="383368" cy="248322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9" name="Google Shape;59;p4"/>
            <p:cNvGrpSpPr/>
            <p:nvPr/>
          </p:nvGrpSpPr>
          <p:grpSpPr>
            <a:xfrm flipH="1">
              <a:off x="6683849" y="4221134"/>
              <a:ext cx="477532" cy="392369"/>
              <a:chOff x="4104022" y="1595273"/>
              <a:chExt cx="440488" cy="361931"/>
            </a:xfrm>
          </p:grpSpPr>
          <p:sp>
            <p:nvSpPr>
              <p:cNvPr id="60" name="Google Shape;60;p4"/>
              <p:cNvSpPr/>
              <p:nvPr/>
            </p:nvSpPr>
            <p:spPr>
              <a:xfrm flipH="1">
                <a:off x="4423085" y="1595273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61" name="Google Shape;61;p4"/>
              <p:cNvSpPr/>
              <p:nvPr/>
            </p:nvSpPr>
            <p:spPr>
              <a:xfrm flipH="1">
                <a:off x="4104022" y="1595273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62" name="Google Shape;62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46671" y="24215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4"/>
            <p:cNvSpPr/>
            <p:nvPr/>
          </p:nvSpPr>
          <p:spPr>
            <a:xfrm flipH="1" rot="10145659">
              <a:off x="7432735" y="3653264"/>
              <a:ext cx="271074" cy="302024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4" name="Google Shape;64;p4"/>
            <p:cNvSpPr/>
            <p:nvPr/>
          </p:nvSpPr>
          <p:spPr>
            <a:xfrm>
              <a:off x="6833395" y="3388622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6534799" y="3363823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 txBox="1"/>
          <p:nvPr>
            <p:ph idx="1" type="body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/>
            </a:lvl1pPr>
            <a:lvl2pPr indent="-381000" lvl="1" marL="9144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2pPr>
            <a:lvl3pPr indent="-381000" lvl="2" marL="13716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3pPr>
            <a:lvl4pPr indent="-381000" lvl="3" marL="18288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4pPr>
            <a:lvl5pPr indent="-381000" lvl="4" marL="2286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5pPr>
            <a:lvl6pPr indent="-381000" lvl="5" marL="27432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6pPr>
            <a:lvl7pPr indent="-381000" lvl="6" marL="32004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" name="Google Shape;71;p5"/>
          <p:cNvGrpSpPr/>
          <p:nvPr/>
        </p:nvGrpSpPr>
        <p:grpSpPr>
          <a:xfrm>
            <a:off x="7351600" y="2783674"/>
            <a:ext cx="1613838" cy="1779823"/>
            <a:chOff x="7351600" y="2783674"/>
            <a:chExt cx="1613838" cy="1779823"/>
          </a:xfrm>
        </p:grpSpPr>
        <p:grpSp>
          <p:nvGrpSpPr>
            <p:cNvPr id="72" name="Google Shape;72;p5"/>
            <p:cNvGrpSpPr/>
            <p:nvPr/>
          </p:nvGrpSpPr>
          <p:grpSpPr>
            <a:xfrm flipH="1">
              <a:off x="7859537" y="4171128"/>
              <a:ext cx="477532" cy="392369"/>
              <a:chOff x="3019540" y="1549146"/>
              <a:chExt cx="440488" cy="361931"/>
            </a:xfrm>
          </p:grpSpPr>
          <p:sp>
            <p:nvSpPr>
              <p:cNvPr id="73" name="Google Shape;73;p5"/>
              <p:cNvSpPr/>
              <p:nvPr/>
            </p:nvSpPr>
            <p:spPr>
              <a:xfrm flipH="1">
                <a:off x="3338602" y="1549146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74" name="Google Shape;74;p5"/>
              <p:cNvSpPr/>
              <p:nvPr/>
            </p:nvSpPr>
            <p:spPr>
              <a:xfrm flipH="1">
                <a:off x="3019540" y="1549146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75" name="Google Shape;7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51600" y="2783674"/>
              <a:ext cx="1457782" cy="148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5"/>
            <p:cNvSpPr/>
            <p:nvPr/>
          </p:nvSpPr>
          <p:spPr>
            <a:xfrm flipH="1" rot="10145659">
              <a:off x="8668242" y="3860439"/>
              <a:ext cx="271074" cy="302024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7" name="Google Shape;77;p5"/>
            <p:cNvSpPr/>
            <p:nvPr/>
          </p:nvSpPr>
          <p:spPr>
            <a:xfrm>
              <a:off x="8068901" y="359579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770305" y="357099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3063" y="885825"/>
            <a:ext cx="3603500" cy="37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147438" y="1314450"/>
            <a:ext cx="3603500" cy="35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/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idx="1" type="body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4" name="Google Shape;84;p6"/>
          <p:cNvSpPr txBox="1"/>
          <p:nvPr>
            <p:ph idx="2" type="body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5" name="Google Shape;85;p6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6"/>
          <p:cNvGrpSpPr/>
          <p:nvPr/>
        </p:nvGrpSpPr>
        <p:grpSpPr>
          <a:xfrm>
            <a:off x="7863411" y="2967400"/>
            <a:ext cx="1420590" cy="1275975"/>
            <a:chOff x="7863411" y="2967400"/>
            <a:chExt cx="1420590" cy="1275975"/>
          </a:xfrm>
        </p:grpSpPr>
        <p:grpSp>
          <p:nvGrpSpPr>
            <p:cNvPr id="87" name="Google Shape;87;p6"/>
            <p:cNvGrpSpPr/>
            <p:nvPr/>
          </p:nvGrpSpPr>
          <p:grpSpPr>
            <a:xfrm>
              <a:off x="8277250" y="3881444"/>
              <a:ext cx="440488" cy="361931"/>
              <a:chOff x="8277250" y="3881444"/>
              <a:chExt cx="440488" cy="36193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8277250" y="3881444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89" name="Google Shape;89;p6"/>
              <p:cNvSpPr/>
              <p:nvPr/>
            </p:nvSpPr>
            <p:spPr>
              <a:xfrm>
                <a:off x="8596313" y="3881444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90" name="Google Shape;9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63411" y="2967400"/>
              <a:ext cx="1420590" cy="982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6"/>
            <p:cNvSpPr/>
            <p:nvPr/>
          </p:nvSpPr>
          <p:spPr>
            <a:xfrm>
              <a:off x="8535376" y="3335872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236780" y="3311073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6"/>
          <p:cNvGrpSpPr/>
          <p:nvPr/>
        </p:nvGrpSpPr>
        <p:grpSpPr>
          <a:xfrm>
            <a:off x="-207150" y="2962110"/>
            <a:ext cx="1286833" cy="1586084"/>
            <a:chOff x="-207150" y="2962110"/>
            <a:chExt cx="1286833" cy="1586084"/>
          </a:xfrm>
        </p:grpSpPr>
        <p:grpSp>
          <p:nvGrpSpPr>
            <p:cNvPr id="94" name="Google Shape;94;p6"/>
            <p:cNvGrpSpPr/>
            <p:nvPr/>
          </p:nvGrpSpPr>
          <p:grpSpPr>
            <a:xfrm>
              <a:off x="120475" y="4186263"/>
              <a:ext cx="547675" cy="361931"/>
              <a:chOff x="120475" y="4186263"/>
              <a:chExt cx="547675" cy="361931"/>
            </a:xfrm>
          </p:grpSpPr>
          <p:sp>
            <p:nvSpPr>
              <p:cNvPr id="95" name="Google Shape;95;p6"/>
              <p:cNvSpPr/>
              <p:nvPr/>
            </p:nvSpPr>
            <p:spPr>
              <a:xfrm>
                <a:off x="120475" y="4186263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96" name="Google Shape;96;p6"/>
              <p:cNvSpPr/>
              <p:nvPr/>
            </p:nvSpPr>
            <p:spPr>
              <a:xfrm flipH="1">
                <a:off x="546725" y="4186263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97" name="Google Shape;97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207150" y="2962110"/>
              <a:ext cx="1286833" cy="1305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6"/>
            <p:cNvSpPr/>
            <p:nvPr/>
          </p:nvSpPr>
          <p:spPr>
            <a:xfrm rot="10576116">
              <a:off x="213730" y="3649426"/>
              <a:ext cx="145541" cy="14604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 rot="10598995">
              <a:off x="532326" y="3669443"/>
              <a:ext cx="127326" cy="132204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 rot="2878168">
              <a:off x="140003" y="3477827"/>
              <a:ext cx="592515" cy="660127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idx="1" type="body"/>
          </p:nvPr>
        </p:nvSpPr>
        <p:spPr>
          <a:xfrm>
            <a:off x="548125" y="1271600"/>
            <a:ext cx="1921200" cy="330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5" name="Google Shape;105;p7"/>
          <p:cNvSpPr txBox="1"/>
          <p:nvPr>
            <p:ph idx="2" type="body"/>
          </p:nvPr>
        </p:nvSpPr>
        <p:spPr>
          <a:xfrm>
            <a:off x="2671075" y="1271600"/>
            <a:ext cx="1921200" cy="330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6" name="Google Shape;106;p7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7"/>
          <p:cNvSpPr txBox="1"/>
          <p:nvPr>
            <p:ph idx="3" type="body"/>
          </p:nvPr>
        </p:nvSpPr>
        <p:spPr>
          <a:xfrm>
            <a:off x="4794026" y="1271600"/>
            <a:ext cx="1921200" cy="330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grpSp>
        <p:nvGrpSpPr>
          <p:cNvPr id="108" name="Google Shape;108;p7"/>
          <p:cNvGrpSpPr/>
          <p:nvPr/>
        </p:nvGrpSpPr>
        <p:grpSpPr>
          <a:xfrm>
            <a:off x="7403272" y="2876096"/>
            <a:ext cx="1631625" cy="1782785"/>
            <a:chOff x="7403272" y="2876096"/>
            <a:chExt cx="1631625" cy="1782785"/>
          </a:xfrm>
        </p:grpSpPr>
        <p:sp>
          <p:nvSpPr>
            <p:cNvPr id="109" name="Google Shape;109;p7"/>
            <p:cNvSpPr/>
            <p:nvPr/>
          </p:nvSpPr>
          <p:spPr>
            <a:xfrm flipH="1" rot="5652216">
              <a:off x="7426337" y="4025462"/>
              <a:ext cx="250048" cy="278597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0" name="Google Shape;110;p7"/>
            <p:cNvSpPr/>
            <p:nvPr/>
          </p:nvSpPr>
          <p:spPr>
            <a:xfrm rot="682371">
              <a:off x="8759823" y="3818276"/>
              <a:ext cx="250059" cy="278610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1" name="Google Shape;111;p7"/>
            <p:cNvSpPr/>
            <p:nvPr/>
          </p:nvSpPr>
          <p:spPr>
            <a:xfrm>
              <a:off x="7919513" y="4266500"/>
              <a:ext cx="131637" cy="392380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2" name="Google Shape;112;p7"/>
            <p:cNvSpPr/>
            <p:nvPr/>
          </p:nvSpPr>
          <p:spPr>
            <a:xfrm flipH="1">
              <a:off x="8381628" y="4266500"/>
              <a:ext cx="131637" cy="392380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13" name="Google Shape;113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45529" y="2876096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7"/>
            <p:cNvSpPr/>
            <p:nvPr/>
          </p:nvSpPr>
          <p:spPr>
            <a:xfrm rot="-372207">
              <a:off x="8259436" y="3705061"/>
              <a:ext cx="146088" cy="146598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35960">
              <a:off x="7958498" y="3711971"/>
              <a:ext cx="127095" cy="131964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8101006" y="3969538"/>
              <a:ext cx="139200" cy="207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8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7445525" y="3242253"/>
            <a:ext cx="1588153" cy="1365478"/>
            <a:chOff x="7445525" y="3242253"/>
            <a:chExt cx="1588153" cy="1365478"/>
          </a:xfrm>
        </p:grpSpPr>
        <p:sp>
          <p:nvSpPr>
            <p:cNvPr id="122" name="Google Shape;122;p8"/>
            <p:cNvSpPr/>
            <p:nvPr/>
          </p:nvSpPr>
          <p:spPr>
            <a:xfrm rot="-5872103">
              <a:off x="8672932" y="4104027"/>
              <a:ext cx="250054" cy="278604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123" name="Google Shape;123;p8"/>
            <p:cNvGrpSpPr/>
            <p:nvPr/>
          </p:nvGrpSpPr>
          <p:grpSpPr>
            <a:xfrm>
              <a:off x="7865288" y="4245800"/>
              <a:ext cx="440488" cy="361931"/>
              <a:chOff x="7865288" y="4245800"/>
              <a:chExt cx="440488" cy="361931"/>
            </a:xfrm>
          </p:grpSpPr>
          <p:sp>
            <p:nvSpPr>
              <p:cNvPr id="124" name="Google Shape;124;p8"/>
              <p:cNvSpPr/>
              <p:nvPr/>
            </p:nvSpPr>
            <p:spPr>
              <a:xfrm>
                <a:off x="7865288" y="4245800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125" name="Google Shape;125;p8"/>
              <p:cNvSpPr/>
              <p:nvPr/>
            </p:nvSpPr>
            <p:spPr>
              <a:xfrm>
                <a:off x="8184350" y="4245800"/>
                <a:ext cx="121425" cy="361931"/>
              </a:xfrm>
              <a:custGeom>
                <a:rect b="b" l="l" r="r" t="t"/>
                <a:pathLst>
                  <a:path extrusionOk="0" h="13716" w="4857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cap="rnd" cmpd="sng" w="3810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pic>
          <p:nvPicPr>
            <p:cNvPr id="126" name="Google Shape;126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45525" y="3242253"/>
              <a:ext cx="1588153" cy="1098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8"/>
            <p:cNvSpPr/>
            <p:nvPr/>
          </p:nvSpPr>
          <p:spPr>
            <a:xfrm>
              <a:off x="8118901" y="380019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20305" y="377539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 rot="-1604051">
              <a:off x="8055619" y="3998073"/>
              <a:ext cx="123815" cy="80218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0" name="Google Shape;130;p8"/>
            <p:cNvSpPr/>
            <p:nvPr/>
          </p:nvSpPr>
          <p:spPr>
            <a:xfrm>
              <a:off x="7606243" y="4075800"/>
              <a:ext cx="383500" cy="87900"/>
            </a:xfrm>
            <a:custGeom>
              <a:rect b="b" l="l" r="r" t="t"/>
              <a:pathLst>
                <a:path extrusionOk="0" h="3516" w="15340">
                  <a:moveTo>
                    <a:pt x="142" y="0"/>
                  </a:moveTo>
                  <a:cubicBezTo>
                    <a:pt x="-1459" y="4812"/>
                    <a:pt x="11754" y="4305"/>
                    <a:pt x="15340" y="719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Round">
  <p:cSld name="TITLE_ONLY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168" y="199525"/>
            <a:ext cx="7222809" cy="47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 txBox="1"/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" name="Google Shape;135;p9"/>
          <p:cNvGrpSpPr/>
          <p:nvPr/>
        </p:nvGrpSpPr>
        <p:grpSpPr>
          <a:xfrm>
            <a:off x="7342057" y="3031993"/>
            <a:ext cx="1613321" cy="1704313"/>
            <a:chOff x="7342057" y="3031993"/>
            <a:chExt cx="1613321" cy="1704313"/>
          </a:xfrm>
        </p:grpSpPr>
        <p:sp>
          <p:nvSpPr>
            <p:cNvPr id="136" name="Google Shape;136;p9"/>
            <p:cNvSpPr/>
            <p:nvPr/>
          </p:nvSpPr>
          <p:spPr>
            <a:xfrm>
              <a:off x="7655725" y="4421975"/>
              <a:ext cx="278600" cy="300050"/>
            </a:xfrm>
            <a:custGeom>
              <a:rect b="b" l="l" r="r" t="t"/>
              <a:pathLst>
                <a:path extrusionOk="0" h="12002" w="11144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7" name="Google Shape;137;p9"/>
            <p:cNvSpPr/>
            <p:nvPr/>
          </p:nvSpPr>
          <p:spPr>
            <a:xfrm>
              <a:off x="8085538" y="4374375"/>
              <a:ext cx="121425" cy="361931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38" name="Google Shape;138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42057" y="303199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9"/>
            <p:cNvSpPr/>
            <p:nvPr/>
          </p:nvSpPr>
          <p:spPr>
            <a:xfrm>
              <a:off x="8073651" y="356444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7775055" y="353964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-702395">
              <a:off x="8679665" y="3633972"/>
              <a:ext cx="250050" cy="278600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>
            <p:ph idx="1" type="body"/>
          </p:nvPr>
        </p:nvSpPr>
        <p:spPr>
          <a:xfrm>
            <a:off x="435775" y="4406300"/>
            <a:ext cx="6350700" cy="3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45" name="Google Shape;145;p10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6" name="Google Shape;146;p10"/>
          <p:cNvGrpSpPr/>
          <p:nvPr/>
        </p:nvGrpSpPr>
        <p:grpSpPr>
          <a:xfrm>
            <a:off x="7185170" y="2671550"/>
            <a:ext cx="1677505" cy="2096681"/>
            <a:chOff x="7185170" y="2671550"/>
            <a:chExt cx="1677505" cy="2096681"/>
          </a:xfrm>
        </p:grpSpPr>
        <p:sp>
          <p:nvSpPr>
            <p:cNvPr id="147" name="Google Shape;147;p10"/>
            <p:cNvSpPr/>
            <p:nvPr/>
          </p:nvSpPr>
          <p:spPr>
            <a:xfrm>
              <a:off x="7185170" y="4136225"/>
              <a:ext cx="430080" cy="200025"/>
            </a:xfrm>
            <a:custGeom>
              <a:rect b="b" l="l" r="r" t="t"/>
              <a:pathLst>
                <a:path extrusionOk="0" h="5715" w="12288">
                  <a:moveTo>
                    <a:pt x="12288" y="0"/>
                  </a:moveTo>
                  <a:cubicBezTo>
                    <a:pt x="9576" y="3613"/>
                    <a:pt x="4517" y="5715"/>
                    <a:pt x="0" y="5715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8" name="Google Shape;148;p10"/>
            <p:cNvSpPr/>
            <p:nvPr/>
          </p:nvSpPr>
          <p:spPr>
            <a:xfrm>
              <a:off x="8608225" y="4085363"/>
              <a:ext cx="254450" cy="250875"/>
            </a:xfrm>
            <a:custGeom>
              <a:rect b="b" l="l" r="r" t="t"/>
              <a:pathLst>
                <a:path extrusionOk="0" h="10035" w="10178">
                  <a:moveTo>
                    <a:pt x="0" y="1177"/>
                  </a:moveTo>
                  <a:cubicBezTo>
                    <a:pt x="2720" y="-862"/>
                    <a:pt x="9177" y="-121"/>
                    <a:pt x="10001" y="3177"/>
                  </a:cubicBezTo>
                  <a:cubicBezTo>
                    <a:pt x="10708" y="6006"/>
                    <a:pt x="7488" y="10035"/>
                    <a:pt x="4572" y="10035"/>
                  </a:cubicBez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9" name="Google Shape;149;p10"/>
            <p:cNvSpPr/>
            <p:nvPr/>
          </p:nvSpPr>
          <p:spPr>
            <a:xfrm>
              <a:off x="7891813" y="4406300"/>
              <a:ext cx="121425" cy="361931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8210875" y="4406300"/>
              <a:ext cx="121425" cy="361931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51" name="Google Shape;151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6121" y="2671550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0"/>
            <p:cNvSpPr/>
            <p:nvPr/>
          </p:nvSpPr>
          <p:spPr>
            <a:xfrm>
              <a:off x="8118926" y="3754947"/>
              <a:ext cx="145233" cy="145740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7820330" y="3730148"/>
              <a:ext cx="127108" cy="13197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7381212">
              <a:off x="8216847" y="4057606"/>
              <a:ext cx="123784" cy="80190"/>
            </a:xfrm>
            <a:custGeom>
              <a:rect b="b" l="l" r="r" t="t"/>
              <a:pathLst>
                <a:path extrusionOk="0" h="16288" w="25146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5" name="Google Shape;155;p10"/>
            <p:cNvSpPr/>
            <p:nvPr/>
          </p:nvSpPr>
          <p:spPr>
            <a:xfrm>
              <a:off x="8068455" y="3653557"/>
              <a:ext cx="347296" cy="348508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7687269" y="3637756"/>
              <a:ext cx="305060" cy="3167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7990150" y="3797472"/>
              <a:ext cx="82950" cy="15000"/>
            </a:xfrm>
            <a:custGeom>
              <a:rect b="b" l="l" r="r" t="t"/>
              <a:pathLst>
                <a:path extrusionOk="0" h="600" w="3318">
                  <a:moveTo>
                    <a:pt x="0" y="600"/>
                  </a:moveTo>
                  <a:cubicBezTo>
                    <a:pt x="955" y="38"/>
                    <a:pt x="2431" y="-279"/>
                    <a:pt x="3318" y="386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➜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81000" lvl="1" marL="914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81000" lvl="3" marL="1828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81000" lvl="4" marL="2286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81000" lvl="5" marL="2743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81000" lvl="6" marL="3200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●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81000" lvl="7" marL="3657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○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81000" lvl="8" marL="41148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400"/>
              <a:buFont typeface="Nunito"/>
              <a:buChar char="■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rtl="0" algn="r">
              <a:buNone/>
              <a:defRPr sz="1300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lidescarnival.com/?utm_source=template" TargetMode="External"/><Relationship Id="rId4" Type="http://schemas.openxmlformats.org/officeDocument/2006/relationships/hyperlink" Target="http://unsplash.com/&amp;utm_source=slidescarnival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fontsquirrel.com/fonts/walter-turncoat" TargetMode="External"/><Relationship Id="rId4" Type="http://schemas.openxmlformats.org/officeDocument/2006/relationships/hyperlink" Target="https://www.fontsquirrel.com/fonts/nunito" TargetMode="Externa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44.png"/><Relationship Id="rId13" Type="http://schemas.openxmlformats.org/officeDocument/2006/relationships/image" Target="../media/image25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5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/>
          <p:nvPr>
            <p:ph type="ctrTitle"/>
          </p:nvPr>
        </p:nvSpPr>
        <p:spPr>
          <a:xfrm>
            <a:off x="2332650" y="975575"/>
            <a:ext cx="4478700" cy="160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Bletery &amp; Nocquet (2023) and Bradley &amp; hubbard (2023)</a:t>
            </a:r>
            <a:endParaRPr/>
          </a:p>
        </p:txBody>
      </p:sp>
      <p:sp>
        <p:nvSpPr>
          <p:cNvPr id="223" name="Google Shape;223;p13"/>
          <p:cNvSpPr txBox="1"/>
          <p:nvPr>
            <p:ph idx="1" type="subTitle"/>
          </p:nvPr>
        </p:nvSpPr>
        <p:spPr>
          <a:xfrm>
            <a:off x="2332650" y="2971775"/>
            <a:ext cx="4478700" cy="30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Kitri Spencer (in spirit)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Fall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22"/>
          <p:cNvSpPr txBox="1"/>
          <p:nvPr>
            <p:ph idx="4294967295" type="ctrTitle"/>
          </p:nvPr>
        </p:nvSpPr>
        <p:spPr>
          <a:xfrm>
            <a:off x="2323350" y="440425"/>
            <a:ext cx="4497300" cy="100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Bletery &amp; Nocquet (2023)</a:t>
            </a:r>
            <a:endParaRPr/>
          </a:p>
        </p:txBody>
      </p:sp>
      <p:sp>
        <p:nvSpPr>
          <p:cNvPr id="328" name="Google Shape;328;p22"/>
          <p:cNvSpPr txBox="1"/>
          <p:nvPr>
            <p:ph idx="4294967295" type="body"/>
          </p:nvPr>
        </p:nvSpPr>
        <p:spPr>
          <a:xfrm>
            <a:off x="2881800" y="1852388"/>
            <a:ext cx="3380400" cy="83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Supplemental Figures</a:t>
            </a:r>
            <a:endParaRPr/>
          </a:p>
        </p:txBody>
      </p:sp>
      <p:sp>
        <p:nvSpPr>
          <p:cNvPr id="329" name="Google Shape;329;p22"/>
          <p:cNvSpPr txBox="1"/>
          <p:nvPr>
            <p:ph idx="4294967295" type="title"/>
          </p:nvPr>
        </p:nvSpPr>
        <p:spPr>
          <a:xfrm>
            <a:off x="2792100" y="3090675"/>
            <a:ext cx="3559800" cy="4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 txBox="1"/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F1</a:t>
            </a:r>
            <a:endParaRPr/>
          </a:p>
        </p:txBody>
      </p:sp>
      <p:sp>
        <p:nvSpPr>
          <p:cNvPr id="335" name="Google Shape;335;p23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400" y="1379150"/>
            <a:ext cx="4641002" cy="322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"/>
          <p:cNvSpPr txBox="1"/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F2</a:t>
            </a:r>
            <a:endParaRPr/>
          </a:p>
        </p:txBody>
      </p:sp>
      <p:sp>
        <p:nvSpPr>
          <p:cNvPr id="342" name="Google Shape;342;p24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3" name="Google Shape;3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150" y="1266525"/>
            <a:ext cx="4873501" cy="322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/>
          <p:nvPr>
            <p:ph type="ctrTitle"/>
          </p:nvPr>
        </p:nvSpPr>
        <p:spPr>
          <a:xfrm>
            <a:off x="2240600" y="465950"/>
            <a:ext cx="4478700" cy="10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F3</a:t>
            </a:r>
            <a:endParaRPr/>
          </a:p>
        </p:txBody>
      </p:sp>
      <p:pic>
        <p:nvPicPr>
          <p:cNvPr id="349" name="Google Shape;3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225" y="1696638"/>
            <a:ext cx="4861448" cy="175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776" y="1014513"/>
            <a:ext cx="4422424" cy="3605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6"/>
          <p:cNvSpPr txBox="1"/>
          <p:nvPr>
            <p:ph type="ctrTitle"/>
          </p:nvPr>
        </p:nvSpPr>
        <p:spPr>
          <a:xfrm>
            <a:off x="2332650" y="414800"/>
            <a:ext cx="4478700" cy="10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B&amp;N Supplemental F4</a:t>
            </a:r>
            <a:endParaRPr sz="3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888" y="1058000"/>
            <a:ext cx="4058220" cy="341619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 txBox="1"/>
          <p:nvPr>
            <p:ph type="ctrTitle"/>
          </p:nvPr>
        </p:nvSpPr>
        <p:spPr>
          <a:xfrm>
            <a:off x="2332650" y="414800"/>
            <a:ext cx="4478700" cy="10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B&amp;N Supplemental F5</a:t>
            </a:r>
            <a:endParaRPr sz="3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7" name="Google Shape;3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225" y="938925"/>
            <a:ext cx="3348449" cy="38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 txBox="1"/>
          <p:nvPr>
            <p:ph idx="4294967295" type="ctrTitle"/>
          </p:nvPr>
        </p:nvSpPr>
        <p:spPr>
          <a:xfrm>
            <a:off x="1462100" y="379525"/>
            <a:ext cx="4478700" cy="10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B&amp;N Supplemental F6</a:t>
            </a:r>
            <a:endParaRPr sz="3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/>
          <p:nvPr>
            <p:ph type="title"/>
          </p:nvPr>
        </p:nvSpPr>
        <p:spPr>
          <a:xfrm>
            <a:off x="326800" y="349225"/>
            <a:ext cx="3312900" cy="80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B&amp;N Supplemental F7 and F8</a:t>
            </a:r>
            <a:endParaRPr sz="2700"/>
          </a:p>
        </p:txBody>
      </p:sp>
      <p:sp>
        <p:nvSpPr>
          <p:cNvPr id="374" name="Google Shape;374;p29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5" name="Google Shape;3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938" y="535638"/>
            <a:ext cx="3010045" cy="424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75" y="1061125"/>
            <a:ext cx="3428949" cy="37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 txBox="1"/>
          <p:nvPr>
            <p:ph idx="4294967295" type="title"/>
          </p:nvPr>
        </p:nvSpPr>
        <p:spPr>
          <a:xfrm>
            <a:off x="2469750" y="551175"/>
            <a:ext cx="42045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F9</a:t>
            </a:r>
            <a:endParaRPr/>
          </a:p>
        </p:txBody>
      </p:sp>
      <p:pic>
        <p:nvPicPr>
          <p:cNvPr id="382" name="Google Shape;3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763" y="1292100"/>
            <a:ext cx="4846474" cy="30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1"/>
          <p:cNvSpPr txBox="1"/>
          <p:nvPr>
            <p:ph type="title"/>
          </p:nvPr>
        </p:nvSpPr>
        <p:spPr>
          <a:xfrm>
            <a:off x="3652625" y="1130075"/>
            <a:ext cx="3414600" cy="9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Supplemental F10 &amp; F11</a:t>
            </a:r>
            <a:endParaRPr/>
          </a:p>
        </p:txBody>
      </p:sp>
      <p:sp>
        <p:nvSpPr>
          <p:cNvPr id="388" name="Google Shape;388;p31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25" y="360413"/>
            <a:ext cx="3162751" cy="43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035" y="2380550"/>
            <a:ext cx="3293990" cy="231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14"/>
          <p:cNvSpPr txBox="1"/>
          <p:nvPr>
            <p:ph idx="4294967295" type="ctrTitle"/>
          </p:nvPr>
        </p:nvSpPr>
        <p:spPr>
          <a:xfrm>
            <a:off x="2323350" y="440425"/>
            <a:ext cx="4497300" cy="100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Bletery &amp; Nocquet (2023)</a:t>
            </a:r>
            <a:endParaRPr/>
          </a:p>
        </p:txBody>
      </p:sp>
      <p:sp>
        <p:nvSpPr>
          <p:cNvPr id="230" name="Google Shape;230;p14"/>
          <p:cNvSpPr txBox="1"/>
          <p:nvPr>
            <p:ph idx="4294967295" type="body"/>
          </p:nvPr>
        </p:nvSpPr>
        <p:spPr>
          <a:xfrm>
            <a:off x="2881800" y="1711338"/>
            <a:ext cx="3380400" cy="83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precursory phase of large earthquakes</a:t>
            </a:r>
            <a:endParaRPr/>
          </a:p>
        </p:txBody>
      </p:sp>
      <p:sp>
        <p:nvSpPr>
          <p:cNvPr id="231" name="Google Shape;231;p14"/>
          <p:cNvSpPr txBox="1"/>
          <p:nvPr>
            <p:ph idx="4294967295" type="title"/>
          </p:nvPr>
        </p:nvSpPr>
        <p:spPr>
          <a:xfrm>
            <a:off x="4175400" y="3090675"/>
            <a:ext cx="793200" cy="4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96" name="Google Shape;396;p32"/>
          <p:cNvSpPr txBox="1"/>
          <p:nvPr>
            <p:ph idx="1" type="body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➜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➜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397" name="Google Shape;397;p32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403" name="Google Shape;403;p33"/>
          <p:cNvSpPr txBox="1"/>
          <p:nvPr>
            <p:ph idx="1" type="body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➜"/>
            </a:pPr>
            <a:r>
              <a:rPr lang="en" sz="1800"/>
              <a:t>Titles: Walter Turncoat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➜"/>
            </a:pPr>
            <a:r>
              <a:rPr lang="en" sz="1800"/>
              <a:t>Body copy: Nunito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800"/>
              <a:t>Download for free at: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https://www.fontsquirrel.com/fonts/walter-turncoat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4"/>
              </a:rPr>
              <a:t>https://www.fontsquirrel.com/fonts/nunito</a:t>
            </a:r>
            <a:br>
              <a:rPr lang="en" sz="1800"/>
            </a:br>
            <a:endParaRPr b="1" sz="1800">
              <a:solidFill>
                <a:srgbClr val="3D85C6"/>
              </a:solidFill>
            </a:endParaRPr>
          </a:p>
        </p:txBody>
      </p:sp>
      <p:sp>
        <p:nvSpPr>
          <p:cNvPr id="404" name="Google Shape;404;p33"/>
          <p:cNvSpPr txBox="1"/>
          <p:nvPr/>
        </p:nvSpPr>
        <p:spPr>
          <a:xfrm>
            <a:off x="548125" y="4104575"/>
            <a:ext cx="6167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chemeClr val="accent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000">
              <a:solidFill>
                <a:schemeClr val="accent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5" name="Google Shape;405;p33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 txBox="1"/>
          <p:nvPr>
            <p:ph idx="4294967295"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graphics</a:t>
            </a:r>
            <a:endParaRPr/>
          </a:p>
        </p:txBody>
      </p:sp>
      <p:sp>
        <p:nvSpPr>
          <p:cNvPr id="411" name="Google Shape;411;p34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2" name="Google Shape;412;p34"/>
          <p:cNvGrpSpPr/>
          <p:nvPr/>
        </p:nvGrpSpPr>
        <p:grpSpPr>
          <a:xfrm>
            <a:off x="5769688" y="2218704"/>
            <a:ext cx="667508" cy="846854"/>
            <a:chOff x="5769688" y="2218704"/>
            <a:chExt cx="667508" cy="846854"/>
          </a:xfrm>
        </p:grpSpPr>
        <p:sp>
          <p:nvSpPr>
            <p:cNvPr id="413" name="Google Shape;413;p34"/>
            <p:cNvSpPr/>
            <p:nvPr/>
          </p:nvSpPr>
          <p:spPr>
            <a:xfrm flipH="1">
              <a:off x="5955995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4" name="Google Shape;414;p34"/>
            <p:cNvSpPr/>
            <p:nvPr/>
          </p:nvSpPr>
          <p:spPr>
            <a:xfrm flipH="1">
              <a:off x="6135292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15" name="Google Shape;41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769688" y="2218704"/>
              <a:ext cx="667508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34"/>
            <p:cNvSpPr/>
            <p:nvPr/>
          </p:nvSpPr>
          <p:spPr>
            <a:xfrm flipH="1">
              <a:off x="6021283" y="2605273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4"/>
            <p:cNvSpPr/>
            <p:nvPr/>
          </p:nvSpPr>
          <p:spPr>
            <a:xfrm flipH="1">
              <a:off x="6172519" y="2593487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34"/>
          <p:cNvGrpSpPr/>
          <p:nvPr/>
        </p:nvGrpSpPr>
        <p:grpSpPr>
          <a:xfrm>
            <a:off x="1609715" y="3760172"/>
            <a:ext cx="736891" cy="676987"/>
            <a:chOff x="1609715" y="3760172"/>
            <a:chExt cx="736891" cy="676987"/>
          </a:xfrm>
        </p:grpSpPr>
        <p:sp>
          <p:nvSpPr>
            <p:cNvPr id="419" name="Google Shape;419;p34"/>
            <p:cNvSpPr/>
            <p:nvPr/>
          </p:nvSpPr>
          <p:spPr>
            <a:xfrm flipH="1">
              <a:off x="2065631" y="42186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0" name="Google Shape;420;p34"/>
            <p:cNvSpPr/>
            <p:nvPr/>
          </p:nvSpPr>
          <p:spPr>
            <a:xfrm>
              <a:off x="1871291" y="42186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21" name="Google Shape;421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1609715" y="37601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34"/>
            <p:cNvSpPr/>
            <p:nvPr/>
          </p:nvSpPr>
          <p:spPr>
            <a:xfrm flipH="1">
              <a:off x="1927545" y="3960204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4"/>
            <p:cNvSpPr/>
            <p:nvPr/>
          </p:nvSpPr>
          <p:spPr>
            <a:xfrm flipH="1">
              <a:off x="2078782" y="3948418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34"/>
          <p:cNvGrpSpPr/>
          <p:nvPr/>
        </p:nvGrpSpPr>
        <p:grpSpPr>
          <a:xfrm>
            <a:off x="4156630" y="2221097"/>
            <a:ext cx="653153" cy="844462"/>
            <a:chOff x="4156630" y="2221097"/>
            <a:chExt cx="653153" cy="844462"/>
          </a:xfrm>
        </p:grpSpPr>
        <p:sp>
          <p:nvSpPr>
            <p:cNvPr id="425" name="Google Shape;425;p34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rect b="b" l="l" r="r" t="t"/>
              <a:pathLst>
                <a:path extrusionOk="0" h="12002" w="11144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6" name="Google Shape;426;p34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27" name="Google Shape;427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4"/>
            <p:cNvSpPr/>
            <p:nvPr/>
          </p:nvSpPr>
          <p:spPr>
            <a:xfrm flipH="1">
              <a:off x="4345677" y="2472511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34"/>
            <p:cNvSpPr/>
            <p:nvPr/>
          </p:nvSpPr>
          <p:spPr>
            <a:xfrm flipH="1">
              <a:off x="4496914" y="2460725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34"/>
          <p:cNvGrpSpPr/>
          <p:nvPr/>
        </p:nvGrpSpPr>
        <p:grpSpPr>
          <a:xfrm>
            <a:off x="1453501" y="2023800"/>
            <a:ext cx="534466" cy="1041759"/>
            <a:chOff x="1453501" y="2023800"/>
            <a:chExt cx="534466" cy="1041759"/>
          </a:xfrm>
        </p:grpSpPr>
        <p:sp>
          <p:nvSpPr>
            <p:cNvPr id="431" name="Google Shape;431;p34"/>
            <p:cNvSpPr/>
            <p:nvPr/>
          </p:nvSpPr>
          <p:spPr>
            <a:xfrm flipH="1">
              <a:off x="1778802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32" name="Google Shape;432;p34"/>
            <p:cNvSpPr/>
            <p:nvPr/>
          </p:nvSpPr>
          <p:spPr>
            <a:xfrm flipH="1">
              <a:off x="1586228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33" name="Google Shape;433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453501" y="20238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34"/>
            <p:cNvSpPr/>
            <p:nvPr/>
          </p:nvSpPr>
          <p:spPr>
            <a:xfrm flipH="1">
              <a:off x="1652246" y="251991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4"/>
            <p:cNvSpPr/>
            <p:nvPr/>
          </p:nvSpPr>
          <p:spPr>
            <a:xfrm flipH="1">
              <a:off x="1803483" y="250813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34"/>
          <p:cNvGrpSpPr/>
          <p:nvPr/>
        </p:nvGrpSpPr>
        <p:grpSpPr>
          <a:xfrm>
            <a:off x="3076612" y="3571164"/>
            <a:ext cx="715358" cy="865994"/>
            <a:chOff x="3076612" y="3571164"/>
            <a:chExt cx="715358" cy="865994"/>
          </a:xfrm>
        </p:grpSpPr>
        <p:sp>
          <p:nvSpPr>
            <p:cNvPr id="437" name="Google Shape;437;p34"/>
            <p:cNvSpPr/>
            <p:nvPr/>
          </p:nvSpPr>
          <p:spPr>
            <a:xfrm>
              <a:off x="33466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38" name="Google Shape;438;p34"/>
            <p:cNvSpPr/>
            <p:nvPr/>
          </p:nvSpPr>
          <p:spPr>
            <a:xfrm>
              <a:off x="34990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39" name="Google Shape;439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3076612" y="35711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34"/>
            <p:cNvSpPr/>
            <p:nvPr/>
          </p:nvSpPr>
          <p:spPr>
            <a:xfrm flipH="1">
              <a:off x="3381177" y="391656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34"/>
            <p:cNvSpPr/>
            <p:nvPr/>
          </p:nvSpPr>
          <p:spPr>
            <a:xfrm flipH="1">
              <a:off x="3532414" y="390478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34"/>
          <p:cNvGrpSpPr/>
          <p:nvPr/>
        </p:nvGrpSpPr>
        <p:grpSpPr>
          <a:xfrm>
            <a:off x="3169583" y="2221097"/>
            <a:ext cx="667508" cy="844462"/>
            <a:chOff x="3169583" y="2221097"/>
            <a:chExt cx="667508" cy="844462"/>
          </a:xfrm>
        </p:grpSpPr>
        <p:sp>
          <p:nvSpPr>
            <p:cNvPr id="443" name="Google Shape;443;p34"/>
            <p:cNvSpPr/>
            <p:nvPr/>
          </p:nvSpPr>
          <p:spPr>
            <a:xfrm flipH="1">
              <a:off x="3234866" y="2861125"/>
              <a:ext cx="242250" cy="122750"/>
            </a:xfrm>
            <a:custGeom>
              <a:rect b="b" l="l" r="r" t="t"/>
              <a:pathLst>
                <a:path extrusionOk="0" h="4910" w="969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44" name="Google Shape;444;p34"/>
            <p:cNvSpPr/>
            <p:nvPr/>
          </p:nvSpPr>
          <p:spPr>
            <a:xfrm>
              <a:off x="3575473" y="28427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45" name="Google Shape;445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3169583" y="2221097"/>
              <a:ext cx="667508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34"/>
            <p:cNvSpPr/>
            <p:nvPr/>
          </p:nvSpPr>
          <p:spPr>
            <a:xfrm flipH="1" rot="311666">
              <a:off x="3431867" y="25730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4"/>
            <p:cNvSpPr/>
            <p:nvPr/>
          </p:nvSpPr>
          <p:spPr>
            <a:xfrm flipH="1" rot="392198">
              <a:off x="3595515" y="25770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 flipH="1" rot="-1498374">
              <a:off x="3375021" y="2624986"/>
              <a:ext cx="123962" cy="138116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49" name="Google Shape;449;p34"/>
          <p:cNvGrpSpPr/>
          <p:nvPr/>
        </p:nvGrpSpPr>
        <p:grpSpPr>
          <a:xfrm>
            <a:off x="634588" y="3760172"/>
            <a:ext cx="736891" cy="676987"/>
            <a:chOff x="634588" y="3760172"/>
            <a:chExt cx="736891" cy="676987"/>
          </a:xfrm>
        </p:grpSpPr>
        <p:sp>
          <p:nvSpPr>
            <p:cNvPr id="450" name="Google Shape;450;p34"/>
            <p:cNvSpPr/>
            <p:nvPr/>
          </p:nvSpPr>
          <p:spPr>
            <a:xfrm>
              <a:off x="806100" y="42186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51" name="Google Shape;451;p34"/>
            <p:cNvSpPr/>
            <p:nvPr/>
          </p:nvSpPr>
          <p:spPr>
            <a:xfrm flipH="1">
              <a:off x="1063364" y="42186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52" name="Google Shape;452;p3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4588" y="37601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34"/>
            <p:cNvSpPr/>
            <p:nvPr/>
          </p:nvSpPr>
          <p:spPr>
            <a:xfrm rot="-311666">
              <a:off x="1052379" y="3989887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34"/>
            <p:cNvSpPr/>
            <p:nvPr/>
          </p:nvSpPr>
          <p:spPr>
            <a:xfrm rot="-392198">
              <a:off x="898563" y="3993882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4"/>
            <p:cNvSpPr/>
            <p:nvPr/>
          </p:nvSpPr>
          <p:spPr>
            <a:xfrm rot="2700242">
              <a:off x="884712" y="3954302"/>
              <a:ext cx="251162" cy="279858"/>
            </a:xfrm>
            <a:custGeom>
              <a:rect b="b" l="l" r="r" t="t"/>
              <a:pathLst>
                <a:path extrusionOk="0" h="11144" w="10002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cap="rnd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56" name="Google Shape;456;p34"/>
          <p:cNvGrpSpPr/>
          <p:nvPr/>
        </p:nvGrpSpPr>
        <p:grpSpPr>
          <a:xfrm>
            <a:off x="591641" y="2023800"/>
            <a:ext cx="534466" cy="1041759"/>
            <a:chOff x="591641" y="2023800"/>
            <a:chExt cx="534466" cy="1041759"/>
          </a:xfrm>
        </p:grpSpPr>
        <p:sp>
          <p:nvSpPr>
            <p:cNvPr id="457" name="Google Shape;457;p34"/>
            <p:cNvSpPr/>
            <p:nvPr/>
          </p:nvSpPr>
          <p:spPr>
            <a:xfrm flipH="1">
              <a:off x="959177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58" name="Google Shape;458;p34"/>
            <p:cNvSpPr/>
            <p:nvPr/>
          </p:nvSpPr>
          <p:spPr>
            <a:xfrm flipH="1">
              <a:off x="766603" y="28470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59" name="Google Shape;459;p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1641" y="20238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34"/>
            <p:cNvSpPr/>
            <p:nvPr/>
          </p:nvSpPr>
          <p:spPr>
            <a:xfrm rot="-311666">
              <a:off x="939316" y="25483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34"/>
            <p:cNvSpPr/>
            <p:nvPr/>
          </p:nvSpPr>
          <p:spPr>
            <a:xfrm rot="-392198">
              <a:off x="785500" y="25523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804621" y="2587269"/>
              <a:ext cx="170700" cy="170700"/>
            </a:xfrm>
            <a:prstGeom prst="pie">
              <a:avLst>
                <a:gd fmla="val 0" name="adj1"/>
                <a:gd fmla="val 1085293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34"/>
          <p:cNvGrpSpPr/>
          <p:nvPr/>
        </p:nvGrpSpPr>
        <p:grpSpPr>
          <a:xfrm>
            <a:off x="4087472" y="3571164"/>
            <a:ext cx="715358" cy="865994"/>
            <a:chOff x="4087472" y="3571164"/>
            <a:chExt cx="715358" cy="865994"/>
          </a:xfrm>
        </p:grpSpPr>
        <p:sp>
          <p:nvSpPr>
            <p:cNvPr id="464" name="Google Shape;464;p34"/>
            <p:cNvSpPr/>
            <p:nvPr/>
          </p:nvSpPr>
          <p:spPr>
            <a:xfrm flipH="1">
              <a:off x="4522161" y="4239929"/>
              <a:ext cx="168163" cy="181080"/>
            </a:xfrm>
            <a:custGeom>
              <a:rect b="b" l="l" r="r" t="t"/>
              <a:pathLst>
                <a:path extrusionOk="0" h="12002" w="11144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5" name="Google Shape;465;p34"/>
            <p:cNvSpPr/>
            <p:nvPr/>
          </p:nvSpPr>
          <p:spPr>
            <a:xfrm flipH="1">
              <a:off x="4373762" y="4218697"/>
              <a:ext cx="73292" cy="218462"/>
            </a:xfrm>
            <a:custGeom>
              <a:rect b="b" l="l" r="r" t="t"/>
              <a:pathLst>
                <a:path extrusionOk="0" h="13716" w="4857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66" name="Google Shape;466;p3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4087472" y="35711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34"/>
            <p:cNvSpPr/>
            <p:nvPr/>
          </p:nvSpPr>
          <p:spPr>
            <a:xfrm flipH="1" rot="311666">
              <a:off x="4395383" y="3958949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34"/>
            <p:cNvSpPr/>
            <p:nvPr/>
          </p:nvSpPr>
          <p:spPr>
            <a:xfrm flipH="1" rot="392198">
              <a:off x="4559032" y="3962945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34"/>
            <p:cNvSpPr/>
            <p:nvPr/>
          </p:nvSpPr>
          <p:spPr>
            <a:xfrm flipH="1">
              <a:off x="4447271" y="4004300"/>
              <a:ext cx="122700" cy="122700"/>
            </a:xfrm>
            <a:prstGeom prst="pie">
              <a:avLst>
                <a:gd fmla="val 0" name="adj1"/>
                <a:gd fmla="val 1085293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34"/>
          <p:cNvGrpSpPr/>
          <p:nvPr/>
        </p:nvGrpSpPr>
        <p:grpSpPr>
          <a:xfrm>
            <a:off x="6680535" y="2218704"/>
            <a:ext cx="741676" cy="846854"/>
            <a:chOff x="6680535" y="2218704"/>
            <a:chExt cx="741676" cy="846854"/>
          </a:xfrm>
        </p:grpSpPr>
        <p:sp>
          <p:nvSpPr>
            <p:cNvPr id="471" name="Google Shape;471;p34"/>
            <p:cNvSpPr/>
            <p:nvPr/>
          </p:nvSpPr>
          <p:spPr>
            <a:xfrm flipH="1" rot="-772385">
              <a:off x="6763725" y="2874049"/>
              <a:ext cx="242258" cy="122754"/>
            </a:xfrm>
            <a:custGeom>
              <a:rect b="b" l="l" r="r" t="t"/>
              <a:pathLst>
                <a:path extrusionOk="0" h="4910" w="969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72" name="Google Shape;472;p34"/>
            <p:cNvSpPr/>
            <p:nvPr/>
          </p:nvSpPr>
          <p:spPr>
            <a:xfrm>
              <a:off x="7104337" y="28427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473" name="Google Shape;473;p3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80535" y="2218704"/>
              <a:ext cx="741676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34"/>
            <p:cNvSpPr/>
            <p:nvPr/>
          </p:nvSpPr>
          <p:spPr>
            <a:xfrm rot="-311666">
              <a:off x="7166454" y="2588462"/>
              <a:ext cx="69746" cy="69989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34"/>
            <p:cNvSpPr/>
            <p:nvPr/>
          </p:nvSpPr>
          <p:spPr>
            <a:xfrm rot="-392198">
              <a:off x="7012638" y="2592457"/>
              <a:ext cx="59913" cy="6220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7087525" y="2693229"/>
              <a:ext cx="75900" cy="1056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34"/>
          <p:cNvSpPr txBox="1"/>
          <p:nvPr>
            <p:ph idx="4294967295" type="body"/>
          </p:nvPr>
        </p:nvSpPr>
        <p:spPr>
          <a:xfrm>
            <a:off x="548125" y="1271600"/>
            <a:ext cx="6993600" cy="53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/>
              <a:t>Change the color of gray shapes with the “Recolor image” functionality. Draw your own feet, hands and mouths to create unique characters and have fun!</a:t>
            </a:r>
            <a:endParaRPr sz="1400"/>
          </a:p>
        </p:txBody>
      </p:sp>
      <p:pic>
        <p:nvPicPr>
          <p:cNvPr id="478" name="Google Shape;478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70125" y="3206225"/>
            <a:ext cx="2298475" cy="159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Figure 1</a:t>
            </a:r>
            <a:endParaRPr/>
          </a:p>
        </p:txBody>
      </p:sp>
      <p:sp>
        <p:nvSpPr>
          <p:cNvPr id="237" name="Google Shape;237;p15"/>
          <p:cNvSpPr txBox="1"/>
          <p:nvPr>
            <p:ph idx="1" type="body"/>
          </p:nvPr>
        </p:nvSpPr>
        <p:spPr>
          <a:xfrm>
            <a:off x="4094150" y="1113650"/>
            <a:ext cx="2928300" cy="379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Earthquake and GPS stations used in the study</a:t>
            </a:r>
            <a:endParaRPr sz="1900"/>
          </a:p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➜"/>
            </a:pPr>
            <a:r>
              <a:rPr lang="en" sz="1100"/>
              <a:t>TOP: </a:t>
            </a:r>
            <a:r>
              <a:rPr lang="en" sz="1100"/>
              <a:t>Distribution</a:t>
            </a:r>
            <a:r>
              <a:rPr lang="en" sz="1100"/>
              <a:t> and focal mechanisms of the </a:t>
            </a:r>
            <a:r>
              <a:rPr lang="en" sz="1100"/>
              <a:t>90 Mw ≤ 7 earthquakes with 2 days of 5-min GPS records (no gap and no noticeable foreshock) available within 500-km radius of epicenters. Mechanism sizes are indicative of event magnitudes. Colors indicate the number of time series available for each event.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➜"/>
            </a:pPr>
            <a:r>
              <a:rPr lang="en" sz="1100"/>
              <a:t>BOTTOM: distribution of 3026 GPS stations with complete records in the 2 days preceding the 90 earthquakes shown. Subpanels show areas of high station concentration</a:t>
            </a:r>
            <a:endParaRPr sz="11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5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" name="Google Shape;2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25" y="1113650"/>
            <a:ext cx="3508477" cy="33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 txBox="1"/>
          <p:nvPr>
            <p:ph idx="4294967295" type="title"/>
          </p:nvPr>
        </p:nvSpPr>
        <p:spPr>
          <a:xfrm>
            <a:off x="1463600" y="313600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Figure 2</a:t>
            </a:r>
            <a:endParaRPr/>
          </a:p>
        </p:txBody>
      </p:sp>
      <p:sp>
        <p:nvSpPr>
          <p:cNvPr id="245" name="Google Shape;245;p16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6530288" y="260850"/>
            <a:ext cx="21774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A) Global stack S of 3026 time series recorded before 90 earthquakes as a function of time relative to earthquake origin time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7" name="Google Shape;247;p16"/>
          <p:cNvSpPr txBox="1"/>
          <p:nvPr/>
        </p:nvSpPr>
        <p:spPr>
          <a:xfrm>
            <a:off x="324813" y="225953"/>
            <a:ext cx="21774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B) 1-hr-and-50-min moving average of S normalized by its standard deviation on the [48-hr and 1-hr-and-50-min] time period. Upper dashed line indicates maximum of moving average. Lower horizontal dashed line indicates the time after which the stack gives only positive values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6706100" y="2081000"/>
            <a:ext cx="1825800" cy="18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C) Stack converted into moment with the best exponential fit superimposed (time constant = 1.3 hrs)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49" name="Google Shape;249;p16"/>
          <p:cNvGrpSpPr/>
          <p:nvPr/>
        </p:nvGrpSpPr>
        <p:grpSpPr>
          <a:xfrm>
            <a:off x="605732" y="3695401"/>
            <a:ext cx="894484" cy="1086563"/>
            <a:chOff x="3076612" y="3571164"/>
            <a:chExt cx="715358" cy="865994"/>
          </a:xfrm>
        </p:grpSpPr>
        <p:sp>
          <p:nvSpPr>
            <p:cNvPr id="250" name="Google Shape;250;p16"/>
            <p:cNvSpPr/>
            <p:nvPr/>
          </p:nvSpPr>
          <p:spPr>
            <a:xfrm>
              <a:off x="33466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1" name="Google Shape;251;p16"/>
            <p:cNvSpPr/>
            <p:nvPr/>
          </p:nvSpPr>
          <p:spPr>
            <a:xfrm>
              <a:off x="34990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52" name="Google Shape;252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3076612" y="35711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16"/>
            <p:cNvSpPr/>
            <p:nvPr/>
          </p:nvSpPr>
          <p:spPr>
            <a:xfrm flipH="1">
              <a:off x="3381177" y="391656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6"/>
            <p:cNvSpPr/>
            <p:nvPr/>
          </p:nvSpPr>
          <p:spPr>
            <a:xfrm flipH="1">
              <a:off x="3532414" y="390478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5" name="Google Shape;25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98825" y="199525"/>
            <a:ext cx="2226875" cy="170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475" y="199525"/>
            <a:ext cx="2413850" cy="32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54975" y="2081000"/>
            <a:ext cx="2226900" cy="14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5487" y="1025500"/>
            <a:ext cx="3503327" cy="375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91500" y="3627325"/>
            <a:ext cx="2226900" cy="1086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6"/>
          <p:cNvSpPr txBox="1"/>
          <p:nvPr/>
        </p:nvSpPr>
        <p:spPr>
          <a:xfrm>
            <a:off x="6637750" y="3667225"/>
            <a:ext cx="1894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D) Stack in moment with best sinusoidal fit (period </a:t>
            </a:r>
            <a:r>
              <a:rPr i="1"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</a:t>
            </a: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= 1.9 hrs)</a:t>
            </a:r>
            <a:endParaRPr/>
          </a:p>
        </p:txBody>
      </p:sp>
      <p:sp>
        <p:nvSpPr>
          <p:cNvPr id="261" name="Google Shape;261;p16"/>
          <p:cNvSpPr txBox="1"/>
          <p:nvPr>
            <p:ph idx="4294967295" type="body"/>
          </p:nvPr>
        </p:nvSpPr>
        <p:spPr>
          <a:xfrm>
            <a:off x="2639327" y="709900"/>
            <a:ext cx="4395600" cy="3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Global stack in direction of expected slip</a:t>
            </a:r>
            <a:endParaRPr sz="8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/>
          <p:nvPr>
            <p:ph idx="4294967295" type="title"/>
          </p:nvPr>
        </p:nvSpPr>
        <p:spPr>
          <a:xfrm>
            <a:off x="1287925" y="313600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B&amp;N Figure 3</a:t>
            </a:r>
            <a:endParaRPr/>
          </a:p>
        </p:txBody>
      </p:sp>
      <p:sp>
        <p:nvSpPr>
          <p:cNvPr id="267" name="Google Shape;267;p17"/>
          <p:cNvSpPr txBox="1"/>
          <p:nvPr>
            <p:ph idx="4294967295" type="body"/>
          </p:nvPr>
        </p:nvSpPr>
        <p:spPr>
          <a:xfrm>
            <a:off x="1681961" y="709900"/>
            <a:ext cx="5379000" cy="3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Stack in the direction of expected slip for Tohoku</a:t>
            </a:r>
            <a:endParaRPr sz="11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7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625" y="1029400"/>
            <a:ext cx="4317676" cy="3567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 txBox="1"/>
          <p:nvPr/>
        </p:nvSpPr>
        <p:spPr>
          <a:xfrm>
            <a:off x="6775663" y="1190050"/>
            <a:ext cx="21774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A) Stack of 355 time series recorded before the Tohoku-Oki earthquake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" name="Google Shape;271;p17"/>
          <p:cNvSpPr txBox="1"/>
          <p:nvPr/>
        </p:nvSpPr>
        <p:spPr>
          <a:xfrm>
            <a:off x="141225" y="1490163"/>
            <a:ext cx="21774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B) Same as (A) converted in moment release with best sinusoidal fit superimposed (period T=3.6 hrs)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6816213" y="2756800"/>
            <a:ext cx="18258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C) Residual of the moment-release stack with the sinusoidal fit (blue dots) and best exponential fit (red curve, time constant T=1.5)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73" name="Google Shape;273;p17"/>
          <p:cNvGrpSpPr/>
          <p:nvPr/>
        </p:nvGrpSpPr>
        <p:grpSpPr>
          <a:xfrm>
            <a:off x="365707" y="3678351"/>
            <a:ext cx="894484" cy="1086563"/>
            <a:chOff x="3076612" y="3571164"/>
            <a:chExt cx="715358" cy="865994"/>
          </a:xfrm>
        </p:grpSpPr>
        <p:sp>
          <p:nvSpPr>
            <p:cNvPr id="274" name="Google Shape;274;p17"/>
            <p:cNvSpPr/>
            <p:nvPr/>
          </p:nvSpPr>
          <p:spPr>
            <a:xfrm>
              <a:off x="33466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5" name="Google Shape;275;p17"/>
            <p:cNvSpPr/>
            <p:nvPr/>
          </p:nvSpPr>
          <p:spPr>
            <a:xfrm>
              <a:off x="34990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76" name="Google Shape;27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076612" y="35711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17"/>
            <p:cNvSpPr/>
            <p:nvPr/>
          </p:nvSpPr>
          <p:spPr>
            <a:xfrm flipH="1">
              <a:off x="3381177" y="391656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7"/>
            <p:cNvSpPr/>
            <p:nvPr/>
          </p:nvSpPr>
          <p:spPr>
            <a:xfrm flipH="1">
              <a:off x="3532414" y="390478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15675" y="1176750"/>
            <a:ext cx="2226875" cy="108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50" y="1518725"/>
            <a:ext cx="2226875" cy="140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30300" y="2798050"/>
            <a:ext cx="2226900" cy="179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18"/>
          <p:cNvSpPr txBox="1"/>
          <p:nvPr>
            <p:ph idx="4294967295" type="ctrTitle"/>
          </p:nvPr>
        </p:nvSpPr>
        <p:spPr>
          <a:xfrm>
            <a:off x="2323350" y="440425"/>
            <a:ext cx="4497300" cy="100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Bradley &amp; Hubbard (2023)</a:t>
            </a:r>
            <a:endParaRPr/>
          </a:p>
        </p:txBody>
      </p:sp>
      <p:sp>
        <p:nvSpPr>
          <p:cNvPr id="288" name="Google Shape;288;p18"/>
          <p:cNvSpPr txBox="1"/>
          <p:nvPr>
            <p:ph idx="4294967295" type="body"/>
          </p:nvPr>
        </p:nvSpPr>
        <p:spPr>
          <a:xfrm>
            <a:off x="2881800" y="1640788"/>
            <a:ext cx="3380400" cy="83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Update on apparent GPS detection of earthquake precursors</a:t>
            </a:r>
            <a:endParaRPr/>
          </a:p>
        </p:txBody>
      </p:sp>
      <p:sp>
        <p:nvSpPr>
          <p:cNvPr id="289" name="Google Shape;289;p18"/>
          <p:cNvSpPr txBox="1"/>
          <p:nvPr>
            <p:ph idx="4294967295" type="title"/>
          </p:nvPr>
        </p:nvSpPr>
        <p:spPr>
          <a:xfrm>
            <a:off x="4175400" y="3090675"/>
            <a:ext cx="793200" cy="4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B&amp;H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 txBox="1"/>
          <p:nvPr>
            <p:ph idx="4294967295" type="title"/>
          </p:nvPr>
        </p:nvSpPr>
        <p:spPr>
          <a:xfrm>
            <a:off x="1287900" y="191575"/>
            <a:ext cx="6167100" cy="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B&amp;H Figure 1</a:t>
            </a:r>
            <a:endParaRPr/>
          </a:p>
        </p:txBody>
      </p:sp>
      <p:sp>
        <p:nvSpPr>
          <p:cNvPr id="295" name="Google Shape;295;p19"/>
          <p:cNvSpPr txBox="1"/>
          <p:nvPr>
            <p:ph idx="4294967295" type="body"/>
          </p:nvPr>
        </p:nvSpPr>
        <p:spPr>
          <a:xfrm>
            <a:off x="1681950" y="587875"/>
            <a:ext cx="5379000" cy="4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Movie of X (East) component for Japanese GPS network in the two days before Tohoku-Oki Earthquake</a:t>
            </a:r>
            <a:endParaRPr sz="500"/>
          </a:p>
          <a:p>
            <a:pPr indent="0" lvl="0" marL="45720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6" name="Google Shape;296;p19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107750" y="1078875"/>
            <a:ext cx="1825800" cy="22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Left panel shows original time series data where mean displacement for each component has already been subtracted from each time series (each component centered on 0).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8" name="Google Shape;298;p19"/>
          <p:cNvSpPr txBox="1"/>
          <p:nvPr/>
        </p:nvSpPr>
        <p:spPr>
          <a:xfrm>
            <a:off x="7210450" y="1575113"/>
            <a:ext cx="1825800" cy="18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Right panel shows same data after removal of common mode noise, which is the average signal of all sites &gt; 200 km from eventual hypocenter location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99" name="Google Shape;299;p19"/>
          <p:cNvGrpSpPr/>
          <p:nvPr/>
        </p:nvGrpSpPr>
        <p:grpSpPr>
          <a:xfrm>
            <a:off x="365707" y="3678351"/>
            <a:ext cx="894484" cy="1086563"/>
            <a:chOff x="3076612" y="3571164"/>
            <a:chExt cx="715358" cy="865994"/>
          </a:xfrm>
        </p:grpSpPr>
        <p:sp>
          <p:nvSpPr>
            <p:cNvPr id="300" name="Google Shape;300;p19"/>
            <p:cNvSpPr/>
            <p:nvPr/>
          </p:nvSpPr>
          <p:spPr>
            <a:xfrm>
              <a:off x="33466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19"/>
            <p:cNvSpPr/>
            <p:nvPr/>
          </p:nvSpPr>
          <p:spPr>
            <a:xfrm>
              <a:off x="3499093" y="4214309"/>
              <a:ext cx="74300" cy="222850"/>
            </a:xfrm>
            <a:custGeom>
              <a:rect b="b" l="l" r="r" t="t"/>
              <a:pathLst>
                <a:path extrusionOk="0" h="8914" w="2972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cap="rnd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302" name="Google Shape;302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3076612" y="35711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9"/>
            <p:cNvSpPr/>
            <p:nvPr/>
          </p:nvSpPr>
          <p:spPr>
            <a:xfrm flipH="1">
              <a:off x="3381177" y="3916567"/>
              <a:ext cx="69459" cy="69702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9"/>
            <p:cNvSpPr/>
            <p:nvPr/>
          </p:nvSpPr>
          <p:spPr>
            <a:xfrm flipH="1">
              <a:off x="3532414" y="3904781"/>
              <a:ext cx="60144" cy="62448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5" name="Google Shape;3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47525"/>
            <a:ext cx="2083726" cy="22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060274" y="1575125"/>
            <a:ext cx="2083726" cy="208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2838" y="1185075"/>
            <a:ext cx="5187625" cy="34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"/>
          <p:cNvSpPr txBox="1"/>
          <p:nvPr>
            <p:ph idx="1" type="body"/>
          </p:nvPr>
        </p:nvSpPr>
        <p:spPr>
          <a:xfrm>
            <a:off x="304375" y="351550"/>
            <a:ext cx="6350700" cy="3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B&amp;H Figure 2</a:t>
            </a:r>
            <a:r>
              <a:rPr lang="en"/>
              <a:t>: </a:t>
            </a:r>
            <a:r>
              <a:rPr lang="en"/>
              <a:t>Dot-product stack of revised data including ONLY common mode noise for each earthquake/network</a:t>
            </a:r>
            <a:endParaRPr/>
          </a:p>
        </p:txBody>
      </p:sp>
      <p:sp>
        <p:nvSpPr>
          <p:cNvPr id="313" name="Google Shape;313;p20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" name="Google Shape;3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50" y="955525"/>
            <a:ext cx="5391898" cy="384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"/>
          <p:cNvSpPr txBox="1"/>
          <p:nvPr>
            <p:ph idx="12" type="sldNum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21"/>
          <p:cNvSpPr txBox="1"/>
          <p:nvPr>
            <p:ph idx="4294967295" type="body"/>
          </p:nvPr>
        </p:nvSpPr>
        <p:spPr>
          <a:xfrm>
            <a:off x="304375" y="351550"/>
            <a:ext cx="6350700" cy="3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B&amp;H Figure 3</a:t>
            </a:r>
            <a:r>
              <a:rPr lang="en"/>
              <a:t>: Global stack of revised data, including ONLY common mode noise for each earthquake/network</a:t>
            </a:r>
            <a:endParaRPr/>
          </a:p>
        </p:txBody>
      </p:sp>
      <p:pic>
        <p:nvPicPr>
          <p:cNvPr id="321" name="Google Shape;3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25" y="1748775"/>
            <a:ext cx="6457175" cy="213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sric template">
  <a:themeElements>
    <a:clrScheme name="Custom 347">
      <a:dk1>
        <a:srgbClr val="FFFFFF"/>
      </a:dk1>
      <a:lt1>
        <a:srgbClr val="24272E"/>
      </a:lt1>
      <a:dk2>
        <a:srgbClr val="C6C8D6"/>
      </a:dk2>
      <a:lt2>
        <a:srgbClr val="6B707C"/>
      </a:lt2>
      <a:accent1>
        <a:srgbClr val="FFDD41"/>
      </a:accent1>
      <a:accent2>
        <a:srgbClr val="8CE444"/>
      </a:accent2>
      <a:accent3>
        <a:srgbClr val="5FDEF0"/>
      </a:accent3>
      <a:accent4>
        <a:srgbClr val="7598FF"/>
      </a:accent4>
      <a:accent5>
        <a:srgbClr val="BA64E0"/>
      </a:accent5>
      <a:accent6>
        <a:srgbClr val="FF594C"/>
      </a:accent6>
      <a:hlink>
        <a:srgbClr val="CCDB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