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8" r:id="rId3"/>
    <p:sldId id="269" r:id="rId4"/>
    <p:sldId id="267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17 Nov 2023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531FCA55-1439-7B4F-88FC-53C13BC4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104" y="1371147"/>
            <a:ext cx="804579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 Dislocation Green’s functions</a:t>
            </a:r>
          </a:p>
          <a:p>
            <a:r>
              <a:rPr lang="en-US" dirty="0">
                <a:solidFill>
                  <a:srgbClr val="00067B"/>
                </a:solidFill>
              </a:rPr>
              <a:t>• Point source (simpler) or e.g. rectangular</a:t>
            </a:r>
          </a:p>
          <a:p>
            <a:r>
              <a:rPr lang="en-US" dirty="0">
                <a:solidFill>
                  <a:srgbClr val="00067B"/>
                </a:solidFill>
              </a:rPr>
              <a:t>• Pressure/volume change (simpler) or full moment tensor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(I) Mogi model…</a:t>
            </a:r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Inflation/Deflation of a fluid inclusion point source in an</a:t>
            </a:r>
          </a:p>
          <a:p>
            <a:r>
              <a:rPr lang="en-US" dirty="0">
                <a:solidFill>
                  <a:srgbClr val="00067B"/>
                </a:solidFill>
              </a:rPr>
              <a:t>   elastic half-space produces displacements: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• Deformation from </a:t>
            </a:r>
            <a:r>
              <a:rPr lang="en-US" dirty="0" err="1">
                <a:solidFill>
                  <a:srgbClr val="00067B"/>
                </a:solidFill>
                <a:latin typeface="Arial"/>
                <a:cs typeface="Arial"/>
              </a:rPr>
              <a:t>Soccoro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magma body (no surface</a:t>
            </a:r>
          </a:p>
          <a:p>
            <a:pPr>
              <a:defRPr/>
            </a:pP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</a:t>
            </a:r>
            <a:r>
              <a:rPr lang="en-US" dirty="0" err="1">
                <a:solidFill>
                  <a:srgbClr val="00067B"/>
                </a:solidFill>
                <a:latin typeface="Arial"/>
                <a:cs typeface="Arial"/>
              </a:rPr>
              <a:t>extrusives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!) during 1992-1997 was large enough to</a:t>
            </a:r>
          </a:p>
          <a:p>
            <a:pPr>
              <a:defRPr/>
            </a:pP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overwhelm tectonic signal out to &gt;100 km radius; Rio</a:t>
            </a:r>
          </a:p>
          <a:p>
            <a:pPr>
              <a:defRPr/>
            </a:pP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Grande rift GPS data 2005-2012 show divergence</a:t>
            </a:r>
          </a:p>
          <a:p>
            <a:pPr>
              <a:defRPr/>
            </a:pP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from several locations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93AA8-F082-C923-8D05-CDFEEC23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58" y="3695247"/>
            <a:ext cx="5130073" cy="96361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5DE2A-35A5-AC43-A315-7406BA3E1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884" y="751332"/>
            <a:ext cx="4480560" cy="448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A9774-5B17-E548-B6BF-1C6BE3E4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55" y="588274"/>
            <a:ext cx="4480560" cy="480667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B4E3B42-4165-0847-8F86-B2BF7451C637}"/>
              </a:ext>
            </a:extLst>
          </p:cNvPr>
          <p:cNvSpPr txBox="1"/>
          <p:nvPr/>
        </p:nvSpPr>
        <p:spPr>
          <a:xfrm>
            <a:off x="2425765" y="5438729"/>
            <a:ext cx="73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Consider: Why are the Sour Creek and Mallard Lake</a:t>
            </a:r>
          </a:p>
          <a:p>
            <a:r>
              <a:rPr lang="en-US" dirty="0">
                <a:solidFill>
                  <a:srgbClr val="00067B"/>
                </a:solidFill>
              </a:rPr>
              <a:t>domes…. Domes?</a:t>
            </a:r>
          </a:p>
        </p:txBody>
      </p:sp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Rafael">
            <a:extLst>
              <a:ext uri="{FF2B5EF4-FFF2-40B4-BE49-F238E27FC236}">
                <a16:creationId xmlns:a16="http://schemas.microsoft.com/office/drawing/2014/main" id="{267638A3-FC52-85C9-8832-428CD684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93" y="1143626"/>
            <a:ext cx="3394075" cy="48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72EBF8F-2E04-9399-8A31-15007442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58" y="243513"/>
            <a:ext cx="622798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 what about other structures (such as</a:t>
            </a:r>
          </a:p>
          <a:p>
            <a:r>
              <a:rPr lang="en-US" dirty="0">
                <a:solidFill>
                  <a:srgbClr val="00067B"/>
                </a:solidFill>
              </a:rPr>
              <a:t>Colorado Plateau “monoclinal uplifts”?)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(Consider e.g. “San Rafael Swell” in Utah…)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93433-E497-644F-9E5B-FC3AC5C6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32" y="1138961"/>
            <a:ext cx="4178385" cy="48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4B77BEB1-6549-A8DA-B636-D2F182672F2D}"/>
              </a:ext>
            </a:extLst>
          </p:cNvPr>
          <p:cNvSpPr txBox="1"/>
          <p:nvPr/>
        </p:nvSpPr>
        <p:spPr>
          <a:xfrm>
            <a:off x="6248400" y="408483"/>
            <a:ext cx="3869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err="1">
                <a:solidFill>
                  <a:srgbClr val="00067B"/>
                </a:solidFill>
              </a:rPr>
              <a:t>Magnetotelluric</a:t>
            </a:r>
            <a:r>
              <a:rPr lang="en-US" sz="2000" dirty="0">
                <a:solidFill>
                  <a:srgbClr val="00067B"/>
                </a:solidFill>
              </a:rPr>
              <a:t> imaging of</a:t>
            </a:r>
          </a:p>
          <a:p>
            <a:r>
              <a:rPr lang="en-US" sz="2000" dirty="0">
                <a:solidFill>
                  <a:srgbClr val="00067B"/>
                </a:solidFill>
              </a:rPr>
              <a:t>electrical conductivity structure</a:t>
            </a:r>
          </a:p>
          <a:p>
            <a:r>
              <a:rPr lang="en-US" sz="2000" dirty="0">
                <a:solidFill>
                  <a:srgbClr val="00067B"/>
                </a:solidFill>
              </a:rPr>
              <a:t>by </a:t>
            </a:r>
            <a:r>
              <a:rPr lang="en-US" sz="2000" dirty="0" err="1">
                <a:solidFill>
                  <a:srgbClr val="00067B"/>
                </a:solidFill>
              </a:rPr>
              <a:t>Meqbel</a:t>
            </a:r>
            <a:r>
              <a:rPr lang="en-US" sz="2000" dirty="0">
                <a:solidFill>
                  <a:srgbClr val="00067B"/>
                </a:solidFill>
              </a:rPr>
              <a:t> et al. (EPSL 2014)...</a:t>
            </a:r>
          </a:p>
          <a:p>
            <a:endParaRPr lang="en-US" sz="2000" dirty="0">
              <a:solidFill>
                <a:srgbClr val="00067B"/>
              </a:solidFill>
            </a:endParaRPr>
          </a:p>
          <a:p>
            <a:r>
              <a:rPr lang="en-US" sz="2000" dirty="0">
                <a:solidFill>
                  <a:srgbClr val="00067B"/>
                </a:solidFill>
              </a:rPr>
              <a:t>Resistivity less than ~10 Ohm-m</a:t>
            </a:r>
          </a:p>
          <a:p>
            <a:r>
              <a:rPr lang="en-US" sz="2000" dirty="0">
                <a:solidFill>
                  <a:srgbClr val="00067B"/>
                </a:solidFill>
              </a:rPr>
              <a:t>in the lower crust “could be”</a:t>
            </a:r>
          </a:p>
          <a:p>
            <a:r>
              <a:rPr lang="en-US" sz="2000" dirty="0">
                <a:solidFill>
                  <a:srgbClr val="00067B"/>
                </a:solidFill>
              </a:rPr>
              <a:t>graphite and/or sulfides, but is</a:t>
            </a:r>
          </a:p>
          <a:p>
            <a:r>
              <a:rPr lang="en-US" sz="2000" dirty="0">
                <a:solidFill>
                  <a:srgbClr val="00067B"/>
                </a:solidFill>
              </a:rPr>
              <a:t>much more probably partial</a:t>
            </a:r>
          </a:p>
          <a:p>
            <a:r>
              <a:rPr lang="en-US" sz="2000" dirty="0">
                <a:solidFill>
                  <a:srgbClr val="00067B"/>
                </a:solidFill>
              </a:rPr>
              <a:t>melts...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297C3-9033-68D5-75FB-97BC2FF1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690"/>
            <a:ext cx="4500677" cy="3518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8DE0B-7671-EF98-ED0D-FF8DED91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22878"/>
            <a:ext cx="5762549" cy="301020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9DC39BB7-02EA-0CE9-2739-0FD8A03FCF1F}"/>
              </a:ext>
            </a:extLst>
          </p:cNvPr>
          <p:cNvSpPr txBox="1"/>
          <p:nvPr/>
        </p:nvSpPr>
        <p:spPr>
          <a:xfrm>
            <a:off x="7315200" y="3380283"/>
            <a:ext cx="30197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67B"/>
                </a:solidFill>
              </a:rPr>
              <a:t>How might we expect</a:t>
            </a:r>
          </a:p>
          <a:p>
            <a:r>
              <a:rPr lang="en-US" sz="2000" dirty="0">
                <a:solidFill>
                  <a:srgbClr val="00067B"/>
                </a:solidFill>
              </a:rPr>
              <a:t>deformation to behave</a:t>
            </a:r>
          </a:p>
          <a:p>
            <a:r>
              <a:rPr lang="en-US" sz="2000" dirty="0">
                <a:solidFill>
                  <a:srgbClr val="00067B"/>
                </a:solidFill>
              </a:rPr>
              <a:t>in the presence of a</a:t>
            </a:r>
          </a:p>
          <a:p>
            <a:r>
              <a:rPr lang="en-US" sz="2000" dirty="0">
                <a:solidFill>
                  <a:srgbClr val="00067B"/>
                </a:solidFill>
              </a:rPr>
              <a:t>widespread low-viscosity</a:t>
            </a:r>
          </a:p>
          <a:p>
            <a:r>
              <a:rPr lang="en-US" sz="2000" dirty="0">
                <a:solidFill>
                  <a:srgbClr val="00067B"/>
                </a:solidFill>
              </a:rPr>
              <a:t>layer?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E4572-37BB-633E-9E1D-CD0916664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67" y="4980483"/>
            <a:ext cx="5177333" cy="18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CA98E-5F35-1A22-16D9-C6C05EC2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2" y="0"/>
            <a:ext cx="5533283" cy="6858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648FA5E-649D-30D4-0F4C-BFE2E2E52ACB}"/>
              </a:ext>
            </a:extLst>
          </p:cNvPr>
          <p:cNvSpPr txBox="1"/>
          <p:nvPr/>
        </p:nvSpPr>
        <p:spPr>
          <a:xfrm>
            <a:off x="2016252" y="152400"/>
            <a:ext cx="3332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Greene, </a:t>
            </a:r>
            <a:r>
              <a:rPr lang="en-US" dirty="0" err="1">
                <a:solidFill>
                  <a:srgbClr val="00067B"/>
                </a:solidFill>
              </a:rPr>
              <a:t>Amelung</a:t>
            </a:r>
            <a:r>
              <a:rPr lang="en-US" dirty="0">
                <a:solidFill>
                  <a:srgbClr val="00067B"/>
                </a:solidFill>
              </a:rPr>
              <a:t> et al.</a:t>
            </a:r>
          </a:p>
          <a:p>
            <a:r>
              <a:rPr lang="en-US" dirty="0">
                <a:solidFill>
                  <a:srgbClr val="00067B"/>
                </a:solidFill>
              </a:rPr>
              <a:t>(2014) stack of 1600</a:t>
            </a:r>
          </a:p>
          <a:p>
            <a:r>
              <a:rPr lang="en-US" dirty="0" err="1">
                <a:solidFill>
                  <a:srgbClr val="00067B"/>
                </a:solidFill>
              </a:rPr>
              <a:t>InSAR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dirty="0" err="1">
                <a:solidFill>
                  <a:srgbClr val="00067B"/>
                </a:solidFill>
              </a:rPr>
              <a:t>interferograms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from 1992-2001…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9F359-8C7F-9117-E522-CECA8B55D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52" y="57150"/>
            <a:ext cx="3505200" cy="306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779C9-BB83-BC2C-E409-858DF233A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52" y="3633216"/>
            <a:ext cx="3511296" cy="30723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82B92E-6B6C-8D62-9E0F-BAAA93762DAB}"/>
              </a:ext>
            </a:extLst>
          </p:cNvPr>
          <p:cNvSpPr/>
          <p:nvPr/>
        </p:nvSpPr>
        <p:spPr bwMode="auto">
          <a:xfrm>
            <a:off x="4835652" y="3311238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260E50-862C-E64C-8E79-84DE0A73BAEF}"/>
              </a:ext>
            </a:extLst>
          </p:cNvPr>
          <p:cNvCxnSpPr>
            <a:stCxn id="5" idx="1"/>
            <a:endCxn id="7" idx="7"/>
          </p:cNvCxnSpPr>
          <p:nvPr/>
        </p:nvCxnSpPr>
        <p:spPr bwMode="auto">
          <a:xfrm flipH="1">
            <a:off x="4900693" y="1590675"/>
            <a:ext cx="2144759" cy="1731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4967E4-391D-0A01-2D19-BB0524BE9C20}"/>
              </a:ext>
            </a:extLst>
          </p:cNvPr>
          <p:cNvSpPr txBox="1"/>
          <p:nvPr/>
        </p:nvSpPr>
        <p:spPr>
          <a:xfrm>
            <a:off x="8117065" y="3025914"/>
            <a:ext cx="1823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err="1">
                <a:solidFill>
                  <a:srgbClr val="00067B"/>
                </a:solidFill>
              </a:rPr>
              <a:t>Chamoli</a:t>
            </a:r>
            <a:r>
              <a:rPr lang="en-US" sz="2000" dirty="0">
                <a:solidFill>
                  <a:srgbClr val="00067B"/>
                </a:solidFill>
              </a:rPr>
              <a:t> et al.,</a:t>
            </a:r>
          </a:p>
          <a:p>
            <a:r>
              <a:rPr lang="en-US" sz="2000" dirty="0">
                <a:solidFill>
                  <a:srgbClr val="00067B"/>
                </a:solidFill>
              </a:rPr>
              <a:t>JGR 2014</a:t>
            </a:r>
          </a:p>
        </p:txBody>
      </p:sp>
    </p:spTree>
    <p:extLst>
      <p:ext uri="{BB962C8B-B14F-4D97-AF65-F5344CB8AC3E}">
        <p14:creationId xmlns:p14="http://schemas.microsoft.com/office/powerpoint/2010/main" val="247625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236</Words>
  <Application>Microsoft Macintosh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68</cp:revision>
  <dcterms:created xsi:type="dcterms:W3CDTF">2023-08-28T16:47:08Z</dcterms:created>
  <dcterms:modified xsi:type="dcterms:W3CDTF">2023-11-17T22:30:34Z</dcterms:modified>
</cp:coreProperties>
</file>