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88" r:id="rId3"/>
    <p:sldId id="268" r:id="rId4"/>
    <p:sldId id="287" r:id="rId5"/>
    <p:sldId id="285" r:id="rId6"/>
    <p:sldId id="286" r:id="rId7"/>
    <p:sldId id="275" r:id="rId8"/>
    <p:sldId id="281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7B"/>
    <a:srgbClr val="4472C4"/>
    <a:srgbClr val="6EDDE6"/>
    <a:srgbClr val="DEEBF7"/>
    <a:srgbClr val="ACDFEB"/>
    <a:srgbClr val="00099F"/>
    <a:srgbClr val="001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2A98-199E-87EE-2088-74210EDDB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7D1B6-9EEE-7134-4B7E-B82DD9159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966DD-B877-E1AB-E6EE-EF15B193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DE0A1-0B17-107B-97FA-4169C0CD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0776C-D4F8-AB30-391F-B3D32779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8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7F6D-557E-A9C0-5B9E-CAF2B407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B45DD-D851-C232-FAD9-B0116EB93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3766A-7495-8516-D7EA-9C572EE4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DA8D-1686-8082-04A9-75E26E96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68F35-44BA-BA09-49E8-7C1D3C6B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2869FF-9A40-7A86-051B-8FD2E5507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D4436-BF91-775C-AA6C-226CA6128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DFC79-07DB-B9A7-79A7-A36C63A2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18213-262A-388D-27FA-E9F2731B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CC151-EAD8-1D68-4E4A-67D42F58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3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5D54-66D0-61E6-D4C3-635BD920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43C4-9D68-77B3-29A3-4F26EAE3E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690BA-B822-EBBB-F070-9F9CE679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F07C3-9F4E-3401-87A5-6C48E39A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B6E2D-D2E6-709E-0C5B-710BD0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6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30ED-BA16-45EC-10C4-8C909D71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29E72-E684-C599-C426-845C82D9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3D43A-D310-3B06-5AFE-07EAB168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2175-2B08-1F63-528B-30C6D832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FBD84-FE83-5A69-C43B-9D3B7F7D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7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541F-D18E-5ED7-8CFB-9CB264EC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480C7-EE06-C991-DDE7-2AD2F569F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E2A02-FD32-0CDC-3E63-C9A3B147B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7802A-5D7A-A813-F433-4CE63586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42B0E-96A6-D074-74C2-5DD1127C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3107C-91ED-CB0C-9D96-70C0B5E1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AED0-18D3-B1FC-8DCF-B5CCBC90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866F0-0294-7C0C-4D0B-F28ACF6D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8C9AF-DE79-8B81-77EB-DEA14E135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A3A0-477D-A899-C9B7-B0CBA6CED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A8C3-043E-C146-75CF-5C1CA68E1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86F91A-FD05-06F1-90FE-45CC612C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DA494-7D2E-64E9-DFAD-CCE14E4D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D2B40-7C05-E12C-2D91-BE6793C2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487D-6A88-0277-58E0-246E1AB8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875DA-1934-9BFC-FAD2-CD994E9B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86773-37AA-B4E4-B17D-41169BF8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71CF5-80E9-B5B0-A93E-BDB828CF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8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9E515-A2B9-4D16-8CA9-C511C019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EB66C-C900-2A5D-421C-6894688E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3C844-AFB8-E8A4-65A9-7BC21E21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D75E-CB6B-DD4A-4729-629C10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3496A-4211-B3FC-DCCA-C4F47521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5C3D2-D233-A680-0F7A-32CB68646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EA741-4282-F261-5B09-33EE4C2A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F61E-086F-9C1B-16FE-F51210A7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2183F-68D5-08D2-A704-F1DF05C5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4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B5DA-3E05-706A-4F79-415662F0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C7455-87C5-62A8-760E-725B0B90D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C2CA7-CDCD-3794-6F57-CCE29373F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F8288-F6DA-5716-7FAF-AACEB02F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8B39-DD0E-D04A-9F01-60E32769044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571EF-4DB4-808C-1A9B-4473D001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A8F71-892A-0ECB-057F-24D4C4F0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6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439D3-7A24-4B44-F2AF-3706433B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3D886-17C3-4699-9BDC-ABC75DD2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2B998-BF7B-A2B0-B315-F94AAF9EB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18B39-DD0E-D04A-9F01-60E327690444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B57F4-6B6A-69E8-4841-82A4CF33D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940F8-16E0-0E2B-938D-EDF4F963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C5654-03AC-504C-A9A0-0CCCDBFD9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7">
            <a:extLst>
              <a:ext uri="{FF2B5EF4-FFF2-40B4-BE49-F238E27FC236}">
                <a16:creationId xmlns:a16="http://schemas.microsoft.com/office/drawing/2014/main" id="{F87AFC2D-1744-E36B-ED41-D08C7E81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1300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67B"/>
                </a:solidFill>
              </a:rPr>
              <a:t>© A.R. Lowry 2023</a:t>
            </a:r>
            <a:endParaRPr lang="en-US" sz="1800" dirty="0">
              <a:solidFill>
                <a:srgbClr val="00067B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D9334CA-2BD4-9D4F-5499-7BBB2D3A7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231" y="60603"/>
            <a:ext cx="81837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Geology 6690/7690</a:t>
            </a:r>
          </a:p>
          <a:p>
            <a:pPr algn="ctr" eaLnBrk="1" hangingPunct="1">
              <a:defRPr/>
            </a:pPr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Geodesy &amp; Crustal Deformation</a:t>
            </a:r>
            <a:endParaRPr lang="en-US" sz="3600" i="1" u="sng" dirty="0">
              <a:solidFill>
                <a:srgbClr val="00067B"/>
              </a:solidFill>
              <a:latin typeface="Arial Black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DB98216-1E6D-8F48-A752-80CD87AB0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4324" y="60603"/>
            <a:ext cx="1931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20 Sep 2023</a:t>
            </a:r>
          </a:p>
        </p:txBody>
      </p:sp>
      <p:sp>
        <p:nvSpPr>
          <p:cNvPr id="5" name="Text Box 23">
            <a:extLst>
              <a:ext uri="{FF2B5EF4-FFF2-40B4-BE49-F238E27FC236}">
                <a16:creationId xmlns:a16="http://schemas.microsoft.com/office/drawing/2014/main" id="{39C96C76-FA7B-4866-17D2-9A7FBAA7D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582" y="1693630"/>
            <a:ext cx="8376011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GPS Position Error (&amp; Mitigation)</a:t>
            </a:r>
          </a:p>
          <a:p>
            <a:r>
              <a:rPr lang="en-US" dirty="0">
                <a:solidFill>
                  <a:srgbClr val="00067B"/>
                </a:solidFill>
              </a:rPr>
              <a:t>• Largest 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error source</a:t>
            </a:r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 in post-processed, </a:t>
            </a:r>
            <a:r>
              <a:rPr lang="en-US" dirty="0" err="1">
                <a:solidFill>
                  <a:srgbClr val="00067B"/>
                </a:solidFill>
                <a:latin typeface="Arial"/>
                <a:cs typeface="Arial"/>
              </a:rPr>
              <a:t>phase+code</a:t>
            </a:r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,</a:t>
            </a:r>
          </a:p>
          <a:p>
            <a:r>
              <a:rPr lang="en-US" dirty="0">
                <a:solidFill>
                  <a:srgbClr val="00067B"/>
                </a:solidFill>
                <a:latin typeface="Arial"/>
                <a:cs typeface="Arial"/>
              </a:rPr>
              <a:t>   daily-averaged positions</a:t>
            </a:r>
            <a:r>
              <a:rPr lang="en-US" dirty="0">
                <a:solidFill>
                  <a:srgbClr val="00067B"/>
                </a:solidFill>
              </a:rPr>
              <a:t> is atmospheric mis-modeling</a:t>
            </a:r>
          </a:p>
          <a:p>
            <a:r>
              <a:rPr lang="en-US" dirty="0">
                <a:solidFill>
                  <a:srgbClr val="00067B"/>
                </a:solidFill>
              </a:rPr>
              <a:t>• Differencing helps to remove this, but does not completely</a:t>
            </a:r>
          </a:p>
          <a:p>
            <a:r>
              <a:rPr lang="en-US" dirty="0">
                <a:solidFill>
                  <a:srgbClr val="00067B"/>
                </a:solidFill>
              </a:rPr>
              <a:t>   take care of it!</a:t>
            </a:r>
          </a:p>
          <a:p>
            <a:r>
              <a:rPr lang="en-US" dirty="0">
                <a:solidFill>
                  <a:srgbClr val="00067B"/>
                </a:solidFill>
              </a:rPr>
              <a:t>• Ionosphere TEC is </a:t>
            </a:r>
            <a:r>
              <a:rPr lang="en-US" i="1" dirty="0">
                <a:solidFill>
                  <a:srgbClr val="00067B"/>
                </a:solidFill>
                <a:latin typeface="Arial Black"/>
                <a:cs typeface="Arial Black"/>
              </a:rPr>
              <a:t>dispersive</a:t>
            </a:r>
            <a:r>
              <a:rPr lang="en-US" dirty="0">
                <a:solidFill>
                  <a:srgbClr val="00067B"/>
                </a:solidFill>
              </a:rPr>
              <a:t> and removed by linear</a:t>
            </a:r>
          </a:p>
          <a:p>
            <a:r>
              <a:rPr lang="en-US" dirty="0">
                <a:solidFill>
                  <a:srgbClr val="00067B"/>
                </a:solidFill>
              </a:rPr>
              <a:t>   combination of two or more carrier frequencies… TEC</a:t>
            </a:r>
          </a:p>
          <a:p>
            <a:r>
              <a:rPr lang="en-US" dirty="0">
                <a:solidFill>
                  <a:srgbClr val="00067B"/>
                </a:solidFill>
              </a:rPr>
              <a:t>   measurements used for space weather/ionosphere </a:t>
            </a:r>
          </a:p>
          <a:p>
            <a:r>
              <a:rPr lang="en-US" dirty="0">
                <a:solidFill>
                  <a:srgbClr val="00067B"/>
                </a:solidFill>
              </a:rPr>
              <a:t>   dynamics &amp; hazard studies</a:t>
            </a:r>
          </a:p>
          <a:p>
            <a:r>
              <a:rPr lang="en-US" dirty="0">
                <a:solidFill>
                  <a:srgbClr val="00067B"/>
                </a:solidFill>
              </a:rPr>
              <a:t>• </a:t>
            </a:r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Tropospheric error </a:t>
            </a:r>
            <a:r>
              <a:rPr lang="en-US" dirty="0">
                <a:solidFill>
                  <a:srgbClr val="00067B"/>
                </a:solidFill>
              </a:rPr>
              <a:t>includes (1) pressure-temperature-</a:t>
            </a:r>
          </a:p>
          <a:p>
            <a:r>
              <a:rPr lang="en-US" dirty="0">
                <a:solidFill>
                  <a:srgbClr val="00067B"/>
                </a:solidFill>
              </a:rPr>
              <a:t>   water vapor, &amp; (2) scattering (dispersive) </a:t>
            </a:r>
          </a:p>
        </p:txBody>
      </p:sp>
    </p:spTree>
    <p:extLst>
      <p:ext uri="{BB962C8B-B14F-4D97-AF65-F5344CB8AC3E}">
        <p14:creationId xmlns:p14="http://schemas.microsoft.com/office/powerpoint/2010/main" val="321318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5">
            <a:extLst>
              <a:ext uri="{FF2B5EF4-FFF2-40B4-BE49-F238E27FC236}">
                <a16:creationId xmlns:a16="http://schemas.microsoft.com/office/drawing/2014/main" id="{1782BE57-6D98-1C3B-7AA6-631A88D07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36" y="749448"/>
            <a:ext cx="6270625" cy="53530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C863FD45-4C42-4901-0F41-AA18ED6DA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586" y="265261"/>
            <a:ext cx="88380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Example</a:t>
            </a:r>
            <a:r>
              <a:rPr lang="en-US" dirty="0">
                <a:solidFill>
                  <a:srgbClr val="00067B"/>
                </a:solidFill>
              </a:rPr>
              <a:t>: Total baseline length for two sites in the Rio Grande</a:t>
            </a:r>
          </a:p>
          <a:p>
            <a:r>
              <a:rPr lang="en-US" dirty="0">
                <a:solidFill>
                  <a:srgbClr val="00067B"/>
                </a:solidFill>
              </a:rPr>
              <a:t>						      Rift network.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8BD5D4CC-4727-0D41-C670-761D31F40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561" y="1014783"/>
            <a:ext cx="304282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Note the scatter</a:t>
            </a:r>
          </a:p>
          <a:p>
            <a:r>
              <a:rPr lang="en-US" dirty="0">
                <a:solidFill>
                  <a:srgbClr val="00067B"/>
                </a:solidFill>
              </a:rPr>
              <a:t>&amp; uncertainties</a:t>
            </a:r>
          </a:p>
          <a:p>
            <a:r>
              <a:rPr lang="en-US" dirty="0">
                <a:solidFill>
                  <a:srgbClr val="00067B"/>
                </a:solidFill>
              </a:rPr>
              <a:t>are (generally)</a:t>
            </a:r>
          </a:p>
          <a:p>
            <a:r>
              <a:rPr lang="en-US" dirty="0">
                <a:solidFill>
                  <a:srgbClr val="00067B"/>
                </a:solidFill>
              </a:rPr>
              <a:t>very small (~1 mm);</a:t>
            </a:r>
          </a:p>
          <a:p>
            <a:r>
              <a:rPr lang="en-US" dirty="0">
                <a:solidFill>
                  <a:srgbClr val="00067B"/>
                </a:solidFill>
              </a:rPr>
              <a:t>effects of elastic</a:t>
            </a:r>
          </a:p>
          <a:p>
            <a:r>
              <a:rPr lang="en-US" dirty="0">
                <a:solidFill>
                  <a:srgbClr val="00067B"/>
                </a:solidFill>
              </a:rPr>
              <a:t>a response to</a:t>
            </a:r>
          </a:p>
          <a:p>
            <a:r>
              <a:rPr lang="en-US" dirty="0">
                <a:solidFill>
                  <a:srgbClr val="00067B"/>
                </a:solidFill>
              </a:rPr>
              <a:t>hydrologic mass</a:t>
            </a:r>
          </a:p>
          <a:p>
            <a:r>
              <a:rPr lang="en-US" dirty="0">
                <a:solidFill>
                  <a:srgbClr val="00067B"/>
                </a:solidFill>
              </a:rPr>
              <a:t>loading is clear; </a:t>
            </a:r>
          </a:p>
          <a:p>
            <a:r>
              <a:rPr lang="en-US" dirty="0">
                <a:solidFill>
                  <a:srgbClr val="00067B"/>
                </a:solidFill>
              </a:rPr>
              <a:t>however both scatter</a:t>
            </a:r>
          </a:p>
          <a:p>
            <a:r>
              <a:rPr lang="en-US" dirty="0">
                <a:solidFill>
                  <a:srgbClr val="00067B"/>
                </a:solidFill>
              </a:rPr>
              <a:t>and departure from</a:t>
            </a:r>
          </a:p>
          <a:p>
            <a:r>
              <a:rPr lang="en-US" dirty="0">
                <a:solidFill>
                  <a:srgbClr val="00067B"/>
                </a:solidFill>
              </a:rPr>
              <a:t>a seasonal loading</a:t>
            </a:r>
          </a:p>
          <a:p>
            <a:r>
              <a:rPr lang="en-US" dirty="0">
                <a:solidFill>
                  <a:srgbClr val="00067B"/>
                </a:solidFill>
              </a:rPr>
              <a:t>model increase</a:t>
            </a:r>
          </a:p>
          <a:p>
            <a:r>
              <a:rPr lang="en-US" dirty="0">
                <a:solidFill>
                  <a:srgbClr val="00067B"/>
                </a:solidFill>
              </a:rPr>
              <a:t>during the 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89CB918A-395E-1ABA-2B48-278031AF4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586" y="6131073"/>
            <a:ext cx="5517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summer months. This was anticipated!</a:t>
            </a:r>
          </a:p>
        </p:txBody>
      </p:sp>
    </p:spTree>
    <p:extLst>
      <p:ext uri="{BB962C8B-B14F-4D97-AF65-F5344CB8AC3E}">
        <p14:creationId xmlns:p14="http://schemas.microsoft.com/office/powerpoint/2010/main" val="305080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304EC410-7643-5040-B6BA-44C404656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339" y="2274838"/>
            <a:ext cx="843532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Read for Fri (22 Sep)</a:t>
            </a:r>
            <a:endParaRPr lang="en-US" dirty="0">
              <a:solidFill>
                <a:srgbClr val="00067B"/>
              </a:solidFill>
            </a:endParaRPr>
          </a:p>
          <a:p>
            <a:endParaRPr lang="en-US" sz="1200" dirty="0">
              <a:solidFill>
                <a:srgbClr val="00067B"/>
              </a:solidFill>
            </a:endParaRPr>
          </a:p>
          <a:p>
            <a:r>
              <a:rPr lang="en-US" dirty="0" err="1"/>
              <a:t>Borsa</a:t>
            </a:r>
            <a:r>
              <a:rPr lang="en-US" dirty="0"/>
              <a:t>, A. A., Agnew, D. C., &amp; Cayan, D. R. (2014). Ongoing</a:t>
            </a:r>
          </a:p>
          <a:p>
            <a:r>
              <a:rPr lang="en-US" dirty="0"/>
              <a:t>drought-induced uplift in the western United States. Science,</a:t>
            </a:r>
          </a:p>
          <a:p>
            <a:r>
              <a:rPr lang="en-US" b="1" dirty="0"/>
              <a:t>345</a:t>
            </a:r>
            <a:r>
              <a:rPr lang="en-US" dirty="0"/>
              <a:t>(6204), 1587-1590.</a:t>
            </a:r>
          </a:p>
          <a:p>
            <a:endParaRPr lang="en-US" sz="1200" dirty="0"/>
          </a:p>
          <a:p>
            <a:r>
              <a:rPr lang="en-US" b="1" i="1" dirty="0">
                <a:solidFill>
                  <a:srgbClr val="00067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Ethan will lead!</a:t>
            </a:r>
          </a:p>
        </p:txBody>
      </p:sp>
    </p:spTree>
    <p:extLst>
      <p:ext uri="{BB962C8B-B14F-4D97-AF65-F5344CB8AC3E}">
        <p14:creationId xmlns:p14="http://schemas.microsoft.com/office/powerpoint/2010/main" val="42980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914DA5D2-5D59-D7A2-037B-A0FA8DB22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1088231"/>
            <a:ext cx="5732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>
                <a:solidFill>
                  <a:srgbClr val="00067B"/>
                </a:solidFill>
                <a:latin typeface="Arial Black" charset="0"/>
              </a:rPr>
              <a:t>Atmosphere II. The Troposphere: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90E63E4-DEA4-0BF5-50C0-E268F723B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4842669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endParaRPr lang="en-US" i="1">
              <a:latin typeface="Times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64D14-9696-EEB2-2815-34798A671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2906"/>
            <a:ext cx="3235325" cy="445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7BB6C-67B3-FA75-5EA4-1752BFEE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667669"/>
            <a:ext cx="3228975" cy="44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BF930D7-A42B-CE89-55CE-1C1231912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5" y="6153944"/>
            <a:ext cx="4046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>
                <a:solidFill>
                  <a:srgbClr val="00067B"/>
                </a:solidFill>
              </a:rPr>
              <a:t>CAYA (</a:t>
            </a:r>
            <a:r>
              <a:rPr lang="en-US" dirty="0" err="1">
                <a:solidFill>
                  <a:srgbClr val="00067B"/>
                </a:solidFill>
              </a:rPr>
              <a:t>Elev</a:t>
            </a:r>
            <a:r>
              <a:rPr lang="en-US" dirty="0">
                <a:solidFill>
                  <a:srgbClr val="00067B"/>
                </a:solidFill>
              </a:rPr>
              <a:t> 26 m) </a:t>
            </a:r>
            <a:r>
              <a:rPr lang="en-US" dirty="0" err="1">
                <a:solidFill>
                  <a:srgbClr val="00067B"/>
                </a:solidFill>
              </a:rPr>
              <a:t>rel</a:t>
            </a:r>
            <a:r>
              <a:rPr lang="en-US" dirty="0">
                <a:solidFill>
                  <a:srgbClr val="00067B"/>
                </a:solidFill>
              </a:rPr>
              <a:t> MDO1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1CA1A17-00FD-8097-6C92-1DC5F25DE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6152356"/>
            <a:ext cx="448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>
                <a:solidFill>
                  <a:srgbClr val="00067B"/>
                </a:solidFill>
              </a:rPr>
              <a:t>POSW (Elev 3940 m) rel MDO1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3F16303E-2033-5A74-E794-40363128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5" y="246856"/>
            <a:ext cx="90087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GPS Error Sources (and Mitigation)</a:t>
            </a:r>
          </a:p>
        </p:txBody>
      </p:sp>
    </p:spTree>
    <p:extLst>
      <p:ext uri="{BB962C8B-B14F-4D97-AF65-F5344CB8AC3E}">
        <p14:creationId xmlns:p14="http://schemas.microsoft.com/office/powerpoint/2010/main" val="410119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5755E1-032C-A18C-2411-4511478BC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E8FA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D5DE17-C1B5-BFF3-8894-94F938CE7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DB1F8A17-3315-1558-BF8D-0EDFD4237F5A}"/>
              </a:ext>
            </a:extLst>
          </p:cNvPr>
          <p:cNvSpPr txBox="1"/>
          <p:nvPr/>
        </p:nvSpPr>
        <p:spPr>
          <a:xfrm>
            <a:off x="2286000" y="4385608"/>
            <a:ext cx="29844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But again,</a:t>
            </a:r>
          </a:p>
          <a:p>
            <a:r>
              <a:rPr lang="en-US" dirty="0">
                <a:solidFill>
                  <a:srgbClr val="00067B"/>
                </a:solidFill>
              </a:rPr>
              <a:t>one person’s</a:t>
            </a:r>
          </a:p>
          <a:p>
            <a:r>
              <a:rPr lang="en-US" dirty="0">
                <a:solidFill>
                  <a:srgbClr val="00067B"/>
                </a:solidFill>
              </a:rPr>
              <a:t>noise is another’s</a:t>
            </a:r>
          </a:p>
          <a:p>
            <a:r>
              <a:rPr lang="en-US" dirty="0">
                <a:solidFill>
                  <a:srgbClr val="00067B"/>
                </a:solidFill>
              </a:rPr>
              <a:t>signal. This courtesy</a:t>
            </a:r>
          </a:p>
          <a:p>
            <a:r>
              <a:rPr lang="en-US" dirty="0">
                <a:solidFill>
                  <a:srgbClr val="00067B"/>
                </a:solidFill>
              </a:rPr>
              <a:t>of SUOMINET…</a:t>
            </a:r>
          </a:p>
        </p:txBody>
      </p:sp>
    </p:spTree>
    <p:extLst>
      <p:ext uri="{BB962C8B-B14F-4D97-AF65-F5344CB8AC3E}">
        <p14:creationId xmlns:p14="http://schemas.microsoft.com/office/powerpoint/2010/main" val="132105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39E46DC-A557-2E4A-A0F6-F9CE9A39D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1025436"/>
            <a:ext cx="5732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>
                <a:solidFill>
                  <a:srgbClr val="00067B"/>
                </a:solidFill>
                <a:latin typeface="Arial Black" charset="0"/>
              </a:rPr>
              <a:t>Atmosphere II. The Troposphere: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F5747ED-ED25-B61E-2717-9CBCEE8B0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4779874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endParaRPr lang="en-US" i="1">
              <a:solidFill>
                <a:srgbClr val="00067B"/>
              </a:solidFill>
              <a:latin typeface="Times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EA19F-E27D-AF97-419C-CF77E1042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1619161"/>
            <a:ext cx="3871913" cy="5041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0D22A8-5E45-8362-E7C4-71104E8F7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1619161"/>
            <a:ext cx="4598987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4468E049-2B20-CE56-C0AC-819E46EC6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473611"/>
            <a:ext cx="46626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dirty="0">
                <a:solidFill>
                  <a:srgbClr val="00067B"/>
                </a:solidFill>
              </a:rPr>
              <a:t>Scattering: Worth being aware of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for met applications, but little we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can do to mitigate (for now)!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CBFF2CDF-702A-724A-5479-BF896E08C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225" y="184061"/>
            <a:ext cx="90087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3600" i="1">
                <a:solidFill>
                  <a:srgbClr val="00067B"/>
                </a:solidFill>
                <a:latin typeface="Arial Black" charset="0"/>
              </a:rPr>
              <a:t>GPS Error Sources (and Mitigation)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2430F3-A717-6ECB-8D0A-D0624C44E2D9}"/>
              </a:ext>
            </a:extLst>
          </p:cNvPr>
          <p:cNvSpPr/>
          <p:nvPr/>
        </p:nvSpPr>
        <p:spPr>
          <a:xfrm>
            <a:off x="6787006" y="1913993"/>
            <a:ext cx="851926" cy="1783364"/>
          </a:xfrm>
          <a:prstGeom prst="rect">
            <a:avLst/>
          </a:prstGeom>
          <a:solidFill>
            <a:srgbClr val="6EDDE6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DE7369-B6DC-E13D-C01E-9891F623477C}"/>
              </a:ext>
            </a:extLst>
          </p:cNvPr>
          <p:cNvCxnSpPr>
            <a:cxnSpLocks/>
          </p:cNvCxnSpPr>
          <p:nvPr/>
        </p:nvCxnSpPr>
        <p:spPr>
          <a:xfrm flipH="1">
            <a:off x="7377675" y="2436507"/>
            <a:ext cx="945183" cy="624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CFD06AC-A1A1-61EB-75C3-341A3BFA1521}"/>
              </a:ext>
            </a:extLst>
          </p:cNvPr>
          <p:cNvSpPr txBox="1"/>
          <p:nvPr/>
        </p:nvSpPr>
        <p:spPr>
          <a:xfrm>
            <a:off x="8322858" y="2113341"/>
            <a:ext cx="1603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Cumulonimbus</a:t>
            </a:r>
          </a:p>
          <a:p>
            <a:r>
              <a:rPr lang="en-US" dirty="0"/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345849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6A707F9-B08E-EC96-0607-AF42AF8CE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48244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endParaRPr lang="en-US" i="1">
              <a:latin typeface="Times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98AB586-849E-3EC7-07A0-0E2E65865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5" y="2819400"/>
            <a:ext cx="413767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Multipath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67B"/>
                </a:solidFill>
              </a:rPr>
              <a:t>results from the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microwave energy that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reflects off of the ground or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other nearby objects and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thus arrives with a slightly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different path. This energy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constructively/destructively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interferes with amplitude,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and changes the observed</a:t>
            </a:r>
          </a:p>
          <a:p>
            <a:pPr eaLnBrk="0" hangingPunct="0"/>
            <a:r>
              <a:rPr lang="en-US" dirty="0">
                <a:solidFill>
                  <a:srgbClr val="00067B"/>
                </a:solidFill>
              </a:rPr>
              <a:t>phase by up to half a cycle…</a:t>
            </a:r>
            <a:endParaRPr lang="en-US" i="1" dirty="0">
              <a:solidFill>
                <a:srgbClr val="00067B"/>
              </a:solidFill>
              <a:latin typeface="Arial Black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6921C3-CD3D-69B6-8F26-682F9103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931863"/>
            <a:ext cx="3952875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B22FAD-EA09-7D7A-F3B4-BCC573D33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838200"/>
            <a:ext cx="454342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1CE66651-E8C8-03A3-FFDB-A5AA79D38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5" y="152400"/>
            <a:ext cx="90087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GPS Error Sources (and Mitigation)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DB98EF-9FB9-4C1E-3790-CA9F095AFF2C}"/>
              </a:ext>
            </a:extLst>
          </p:cNvPr>
          <p:cNvCxnSpPr/>
          <p:nvPr/>
        </p:nvCxnSpPr>
        <p:spPr bwMode="auto">
          <a:xfrm>
            <a:off x="4475307" y="3082638"/>
            <a:ext cx="11887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4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78BDB415-524C-4D4F-ADE5-D6C52AD8754E}"/>
              </a:ext>
            </a:extLst>
          </p:cNvPr>
          <p:cNvSpPr txBox="1"/>
          <p:nvPr/>
        </p:nvSpPr>
        <p:spPr>
          <a:xfrm>
            <a:off x="3031163" y="94297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/>
              <a:t>Lowry et al., Radio Sci., 2001</a:t>
            </a:r>
          </a:p>
        </p:txBody>
      </p:sp>
    </p:spTree>
    <p:extLst>
      <p:ext uri="{BB962C8B-B14F-4D97-AF65-F5344CB8AC3E}">
        <p14:creationId xmlns:p14="http://schemas.microsoft.com/office/powerpoint/2010/main" val="296099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08FFAB5-1FA6-A4B9-6C70-3C3F79F47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00100"/>
            <a:ext cx="437812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Since reflecting surfaces don</a:t>
            </a:r>
            <a:r>
              <a:rPr lang="en-US" dirty="0">
                <a:solidFill>
                  <a:srgbClr val="00067B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67B"/>
                </a:solidFill>
              </a:rPr>
              <a:t>t</a:t>
            </a:r>
          </a:p>
          <a:p>
            <a:r>
              <a:rPr lang="en-US" dirty="0">
                <a:solidFill>
                  <a:srgbClr val="00067B"/>
                </a:solidFill>
              </a:rPr>
              <a:t>change much, multipath can</a:t>
            </a:r>
          </a:p>
          <a:p>
            <a:r>
              <a:rPr lang="en-US" dirty="0">
                <a:solidFill>
                  <a:srgbClr val="00067B"/>
                </a:solidFill>
              </a:rPr>
              <a:t>be reduced with an elevation/</a:t>
            </a:r>
          </a:p>
          <a:p>
            <a:r>
              <a:rPr lang="en-US" dirty="0">
                <a:solidFill>
                  <a:srgbClr val="00067B"/>
                </a:solidFill>
              </a:rPr>
              <a:t>azimuth-dependent correction.</a:t>
            </a:r>
          </a:p>
          <a:p>
            <a:r>
              <a:rPr lang="en-US" dirty="0">
                <a:solidFill>
                  <a:srgbClr val="00067B"/>
                </a:solidFill>
              </a:rPr>
              <a:t>But can also use for sensing!</a:t>
            </a:r>
          </a:p>
        </p:txBody>
      </p:sp>
      <p:pic>
        <p:nvPicPr>
          <p:cNvPr id="3" name="Picture 2" descr="ST_Fig7">
            <a:extLst>
              <a:ext uri="{FF2B5EF4-FFF2-40B4-BE49-F238E27FC236}">
                <a16:creationId xmlns:a16="http://schemas.microsoft.com/office/drawing/2014/main" id="{A3406D9F-EF60-9AFA-F7F3-B4AA7C0BC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6" t="48141" r="1430" b="5724"/>
          <a:stretch>
            <a:fillRect/>
          </a:stretch>
        </p:blipFill>
        <p:spPr bwMode="auto">
          <a:xfrm>
            <a:off x="1660525" y="2719388"/>
            <a:ext cx="4318000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A7593E91-2332-5BF3-5DFC-67BAE2756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14300"/>
            <a:ext cx="90087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3600" i="1" dirty="0">
                <a:solidFill>
                  <a:srgbClr val="00067B"/>
                </a:solidFill>
                <a:latin typeface="Arial Black" charset="0"/>
              </a:rPr>
              <a:t>GPS Error Sources (and Mitigation)</a:t>
            </a:r>
          </a:p>
        </p:txBody>
      </p:sp>
      <p:pic>
        <p:nvPicPr>
          <p:cNvPr id="5" name="Picture 4" descr="a">
            <a:extLst>
              <a:ext uri="{FF2B5EF4-FFF2-40B4-BE49-F238E27FC236}">
                <a16:creationId xmlns:a16="http://schemas.microsoft.com/office/drawing/2014/main" id="{46918F25-2626-3883-949F-DDF0E838B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723900"/>
            <a:ext cx="43180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">
            <a:extLst>
              <a:ext uri="{FF2B5EF4-FFF2-40B4-BE49-F238E27FC236}">
                <a16:creationId xmlns:a16="http://schemas.microsoft.com/office/drawing/2014/main" id="{62716BB1-DD99-D3EC-D368-47BCD5D3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2628900"/>
            <a:ext cx="4318000" cy="18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">
            <a:extLst>
              <a:ext uri="{FF2B5EF4-FFF2-40B4-BE49-F238E27FC236}">
                <a16:creationId xmlns:a16="http://schemas.microsoft.com/office/drawing/2014/main" id="{8378FE96-F072-45A1-C000-5BD13751F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4584700"/>
            <a:ext cx="4318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B0B5515B-3A1E-1DC5-7E8A-B86B7A1B7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5525" y="723900"/>
            <a:ext cx="196560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solidFill>
                  <a:srgbClr val="00067B"/>
                </a:solidFill>
              </a:rPr>
              <a:t>Soil Moisture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4AFEDA9E-CC14-0E66-5EF1-818ECC34A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25" y="2628900"/>
            <a:ext cx="186301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solidFill>
                  <a:srgbClr val="00067B"/>
                </a:solidFill>
              </a:rPr>
              <a:t>Snow Depth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DD948C90-C0CD-3C49-6BD5-6F6494FEB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0325" y="4457700"/>
            <a:ext cx="16414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>
                <a:solidFill>
                  <a:srgbClr val="00067B"/>
                </a:solidFill>
              </a:rPr>
              <a:t>Vegetation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819CCA02-69C4-144A-A18D-B19FDDDA4C0B}"/>
              </a:ext>
            </a:extLst>
          </p:cNvPr>
          <p:cNvSpPr txBox="1"/>
          <p:nvPr/>
        </p:nvSpPr>
        <p:spPr>
          <a:xfrm>
            <a:off x="6054725" y="2400300"/>
            <a:ext cx="1812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/>
              <a:t>Larson et al., GRL 2008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1530948-F707-8CD3-F1CB-AA3867E7E6C6}"/>
              </a:ext>
            </a:extLst>
          </p:cNvPr>
          <p:cNvSpPr txBox="1"/>
          <p:nvPr/>
        </p:nvSpPr>
        <p:spPr>
          <a:xfrm>
            <a:off x="6054725" y="4305300"/>
            <a:ext cx="1812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/>
              <a:t>Larson et al., GRL 2009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EF420309-D34E-EC31-F004-3FA8A03305BD}"/>
              </a:ext>
            </a:extLst>
          </p:cNvPr>
          <p:cNvSpPr txBox="1"/>
          <p:nvPr/>
        </p:nvSpPr>
        <p:spPr>
          <a:xfrm>
            <a:off x="6740525" y="4610100"/>
            <a:ext cx="1727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/>
              <a:t>Small et al., GRL 2010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8D19643-3E55-C43F-281E-6B3E2D8A898C}"/>
              </a:ext>
            </a:extLst>
          </p:cNvPr>
          <p:cNvSpPr/>
          <p:nvPr/>
        </p:nvSpPr>
        <p:spPr>
          <a:xfrm>
            <a:off x="10618473" y="1444014"/>
            <a:ext cx="1512947" cy="39699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67B"/>
                </a:solidFill>
              </a:rPr>
              <a:t>Here, the multipath primarily affects the amplitude. More water = stronger reflections! But snow depth also changes the distance, &amp; thus the phase!</a:t>
            </a:r>
          </a:p>
        </p:txBody>
      </p:sp>
    </p:spTree>
    <p:extLst>
      <p:ext uri="{BB962C8B-B14F-4D97-AF65-F5344CB8AC3E}">
        <p14:creationId xmlns:p14="http://schemas.microsoft.com/office/powerpoint/2010/main" val="253620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5">
            <a:extLst>
              <a:ext uri="{FF2B5EF4-FFF2-40B4-BE49-F238E27FC236}">
                <a16:creationId xmlns:a16="http://schemas.microsoft.com/office/drawing/2014/main" id="{D716D37F-4C4E-050C-76C9-DC1474EF6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7" y="613568"/>
            <a:ext cx="7162800" cy="6115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AF7B8130-37E3-BD9D-8E33-36501B8BF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7" y="129381"/>
            <a:ext cx="8213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dirty="0">
                <a:solidFill>
                  <a:srgbClr val="00067B"/>
                </a:solidFill>
                <a:latin typeface="Arial Black" charset="0"/>
              </a:rPr>
              <a:t>Example</a:t>
            </a:r>
            <a:r>
              <a:rPr lang="en-US" dirty="0">
                <a:solidFill>
                  <a:srgbClr val="00067B"/>
                </a:solidFill>
              </a:rPr>
              <a:t>: Total baseline length for two sites in the RGR…</a:t>
            </a:r>
          </a:p>
        </p:txBody>
      </p:sp>
      <p:pic>
        <p:nvPicPr>
          <p:cNvPr id="5" name="Picture 4" descr="ES_News_Loc">
            <a:extLst>
              <a:ext uri="{FF2B5EF4-FFF2-40B4-BE49-F238E27FC236}">
                <a16:creationId xmlns:a16="http://schemas.microsoft.com/office/drawing/2014/main" id="{B47DB44E-8F3E-2ED3-4AD2-A53F774C4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7" y="4763293"/>
            <a:ext cx="4572000" cy="1435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26CBD766-6FAD-FD9E-3DF8-CD4BE2F9E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712" y="4629252"/>
            <a:ext cx="184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What</a:t>
            </a:r>
            <a:r>
              <a:rPr lang="en-US" dirty="0">
                <a:solidFill>
                  <a:srgbClr val="00067B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67B"/>
                </a:solidFill>
              </a:rPr>
              <a:t>s this?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2AF0DF-5106-C770-547E-30CE4DBF2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7" y="5185568"/>
            <a:ext cx="457200" cy="457200"/>
          </a:xfrm>
          <a:prstGeom prst="ellipse">
            <a:avLst/>
          </a:prstGeom>
          <a:noFill/>
          <a:ln w="38100">
            <a:solidFill>
              <a:srgbClr val="00067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B192F9-9334-FC5F-2579-FD1BCE36C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187" y="5261768"/>
            <a:ext cx="457200" cy="457200"/>
          </a:xfrm>
          <a:prstGeom prst="ellipse">
            <a:avLst/>
          </a:prstGeom>
          <a:noFill/>
          <a:ln w="38100">
            <a:solidFill>
              <a:srgbClr val="00067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1FED58A6-5CC6-F08E-90D6-5E9478E3F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792" y="1701468"/>
            <a:ext cx="184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What</a:t>
            </a:r>
            <a:r>
              <a:rPr lang="en-US" dirty="0">
                <a:solidFill>
                  <a:srgbClr val="00067B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67B"/>
                </a:solidFill>
              </a:rPr>
              <a:t>s this?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8FE6F4-FE9F-A160-FD87-43A946D55108}"/>
              </a:ext>
            </a:extLst>
          </p:cNvPr>
          <p:cNvSpPr/>
          <p:nvPr/>
        </p:nvSpPr>
        <p:spPr>
          <a:xfrm>
            <a:off x="6096000" y="2094707"/>
            <a:ext cx="1395265" cy="2585204"/>
          </a:xfrm>
          <a:prstGeom prst="rect">
            <a:avLst/>
          </a:prstGeom>
          <a:solidFill>
            <a:srgbClr val="4472C4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67D360-9DFD-5BF1-3E86-398607E31C9F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8672601" y="3671093"/>
            <a:ext cx="109449" cy="9581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97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st_MyDisk">
            <a:extLst>
              <a:ext uri="{FF2B5EF4-FFF2-40B4-BE49-F238E27FC236}">
                <a16:creationId xmlns:a16="http://schemas.microsoft.com/office/drawing/2014/main" id="{78288DA7-00BD-688C-DC0D-1844A2271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04" y="261938"/>
            <a:ext cx="6443663" cy="63341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6">
            <a:extLst>
              <a:ext uri="{FF2B5EF4-FFF2-40B4-BE49-F238E27FC236}">
                <a16:creationId xmlns:a16="http://schemas.microsoft.com/office/drawing/2014/main" id="{86D8B91B-6F8A-D7BF-E25E-6FF83A984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392" y="1348333"/>
            <a:ext cx="239360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00067B"/>
                </a:solidFill>
              </a:rPr>
              <a:t>Here modeled</a:t>
            </a:r>
          </a:p>
          <a:p>
            <a:r>
              <a:rPr lang="en-US" dirty="0">
                <a:solidFill>
                  <a:srgbClr val="00067B"/>
                </a:solidFill>
              </a:rPr>
              <a:t>response of an</a:t>
            </a:r>
          </a:p>
          <a:p>
            <a:r>
              <a:rPr lang="en-US" dirty="0">
                <a:solidFill>
                  <a:srgbClr val="00067B"/>
                </a:solidFill>
              </a:rPr>
              <a:t>elastic Earth to</a:t>
            </a:r>
          </a:p>
          <a:p>
            <a:r>
              <a:rPr lang="en-US" dirty="0">
                <a:solidFill>
                  <a:srgbClr val="00067B"/>
                </a:solidFill>
              </a:rPr>
              <a:t>a 200-km radius</a:t>
            </a:r>
          </a:p>
          <a:p>
            <a:r>
              <a:rPr lang="en-US" dirty="0">
                <a:solidFill>
                  <a:srgbClr val="00067B"/>
                </a:solidFill>
              </a:rPr>
              <a:t>disk of water,</a:t>
            </a:r>
          </a:p>
          <a:p>
            <a:r>
              <a:rPr lang="en-US" dirty="0">
                <a:solidFill>
                  <a:srgbClr val="00067B"/>
                </a:solidFill>
              </a:rPr>
              <a:t>1-m in height…</a:t>
            </a:r>
          </a:p>
          <a:p>
            <a:r>
              <a:rPr lang="en-US" dirty="0">
                <a:solidFill>
                  <a:srgbClr val="00067B"/>
                </a:solidFill>
              </a:rPr>
              <a:t>At &lt; 1 mm</a:t>
            </a:r>
          </a:p>
          <a:p>
            <a:r>
              <a:rPr lang="en-US" dirty="0">
                <a:solidFill>
                  <a:srgbClr val="00067B"/>
                </a:solidFill>
              </a:rPr>
              <a:t>precision,</a:t>
            </a:r>
          </a:p>
          <a:p>
            <a:r>
              <a:rPr lang="en-US" dirty="0">
                <a:solidFill>
                  <a:srgbClr val="00067B"/>
                </a:solidFill>
              </a:rPr>
              <a:t>hydrologic</a:t>
            </a:r>
          </a:p>
          <a:p>
            <a:r>
              <a:rPr lang="en-US" dirty="0">
                <a:solidFill>
                  <a:srgbClr val="00067B"/>
                </a:solidFill>
              </a:rPr>
              <a:t>mass becomes</a:t>
            </a:r>
          </a:p>
          <a:p>
            <a:r>
              <a:rPr lang="en-US" dirty="0">
                <a:solidFill>
                  <a:srgbClr val="00067B"/>
                </a:solidFill>
              </a:rPr>
              <a:t>a large signal.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249BD8A1-D4C2-1B49-89DE-75783E44EAED}"/>
              </a:ext>
            </a:extLst>
          </p:cNvPr>
          <p:cNvSpPr txBox="1"/>
          <p:nvPr/>
        </p:nvSpPr>
        <p:spPr>
          <a:xfrm>
            <a:off x="5171188" y="381835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/>
              <a:t>Chamoli</a:t>
            </a:r>
            <a:r>
              <a:rPr lang="en-US" sz="1800" dirty="0"/>
              <a:t> et al., JGR 2014</a:t>
            </a:r>
          </a:p>
        </p:txBody>
      </p:sp>
    </p:spTree>
    <p:extLst>
      <p:ext uri="{BB962C8B-B14F-4D97-AF65-F5344CB8AC3E}">
        <p14:creationId xmlns:p14="http://schemas.microsoft.com/office/powerpoint/2010/main" val="154678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505</Words>
  <Application>Microsoft Macintosh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26</cp:revision>
  <dcterms:created xsi:type="dcterms:W3CDTF">2023-08-28T16:47:08Z</dcterms:created>
  <dcterms:modified xsi:type="dcterms:W3CDTF">2023-09-20T21:26:17Z</dcterms:modified>
</cp:coreProperties>
</file>