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90" r:id="rId3"/>
    <p:sldId id="288" r:id="rId4"/>
    <p:sldId id="269" r:id="rId5"/>
    <p:sldId id="267" r:id="rId6"/>
    <p:sldId id="285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7B"/>
    <a:srgbClr val="4472C4"/>
    <a:srgbClr val="6EDDE6"/>
    <a:srgbClr val="DEEBF7"/>
    <a:srgbClr val="ACDFEB"/>
    <a:srgbClr val="00099F"/>
    <a:srgbClr val="001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2A98-199E-87EE-2088-74210EDDB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7D1B6-9EEE-7134-4B7E-B82DD9159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966DD-B877-E1AB-E6EE-EF15B193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E0A1-0B17-107B-97FA-4169C0CD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0776C-D4F8-AB30-391F-B3D32779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7F6D-557E-A9C0-5B9E-CAF2B407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B45DD-D851-C232-FAD9-B0116EB93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3766A-7495-8516-D7EA-9C572EE4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5DA8D-1686-8082-04A9-75E26E96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68F35-44BA-BA09-49E8-7C1D3C6B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6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869FF-9A40-7A86-051B-8FD2E5507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D4436-BF91-775C-AA6C-226CA6128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FC79-07DB-B9A7-79A7-A36C63A2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18213-262A-388D-27FA-E9F2731B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CC151-EAD8-1D68-4E4A-67D42F58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5D54-66D0-61E6-D4C3-635BD920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343C4-9D68-77B3-29A3-4F26EAE3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690BA-B822-EBBB-F070-9F9CE679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07C3-9F4E-3401-87A5-6C48E39A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B6E2D-D2E6-709E-0C5B-710BD04D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30ED-BA16-45EC-10C4-8C909D71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29E72-E684-C599-C426-845C82D9F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3D43A-D310-3B06-5AFE-07EAB168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E2175-2B08-1F63-528B-30C6D832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BD84-FE83-5A69-C43B-9D3B7F7D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7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541F-D18E-5ED7-8CFB-9CB264EC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80C7-EE06-C991-DDE7-2AD2F569F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E2A02-FD32-0CDC-3E63-C9A3B147B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7802A-5D7A-A813-F433-4CE63586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2B0E-96A6-D074-74C2-5DD1127C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3107C-91ED-CB0C-9D96-70C0B5E1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7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AED0-18D3-B1FC-8DCF-B5CCBC9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866F0-0294-7C0C-4D0B-F28ACF6D7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C9AF-DE79-8B81-77EB-DEA14E135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1A3A0-477D-A899-C9B7-B0CBA6CED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A8C3-043E-C146-75CF-5C1CA68E1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86F91A-FD05-06F1-90FE-45CC612C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DA494-7D2E-64E9-DFAD-CCE14E4D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D2B40-7C05-E12C-2D91-BE6793C2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487D-6A88-0277-58E0-246E1AB8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875DA-1934-9BFC-FAD2-CD994E9B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86773-37AA-B4E4-B17D-41169BF8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71CF5-80E9-B5B0-A93E-BDB828CF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9E515-A2B9-4D16-8CA9-C511C019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EB66C-C900-2A5D-421C-6894688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3C844-AFB8-E8A4-65A9-7BC21E21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D75E-CB6B-DD4A-4729-629C109C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3496A-4211-B3FC-DCCA-C4F47521E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5C3D2-D233-A680-0F7A-32CB68646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EA741-4282-F261-5B09-33EE4C2A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8F61E-086F-9C1B-16FE-F51210A7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2183F-68D5-08D2-A704-F1DF05C5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4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B5DA-3E05-706A-4F79-415662F0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C7455-87C5-62A8-760E-725B0B90D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C2CA7-CDCD-3794-6F57-CCE29373F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F8288-F6DA-5716-7FAF-AACEB02F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71EF-4DB4-808C-1A9B-4473D001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A8F71-892A-0ECB-057F-24D4C4F0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439D3-7A24-4B44-F2AF-3706433B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3D886-17C3-4699-9BDC-ABC75DD21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2B998-BF7B-A2B0-B315-F94AAF9EB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8B39-DD0E-D04A-9F01-60E327690444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B57F4-6B6A-69E8-4841-82A4CF33D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940F8-16E0-0E2B-938D-EDF4F9634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7">
            <a:extLst>
              <a:ext uri="{FF2B5EF4-FFF2-40B4-BE49-F238E27FC236}">
                <a16:creationId xmlns:a16="http://schemas.microsoft.com/office/drawing/2014/main" id="{F87AFC2D-1744-E36B-ED41-D08C7E81B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1300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67B"/>
                </a:solidFill>
              </a:rPr>
              <a:t>© A.R. Lowry 2023</a:t>
            </a:r>
            <a:endParaRPr lang="en-US" sz="1800" dirty="0">
              <a:solidFill>
                <a:srgbClr val="00067B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D9334CA-2BD4-9D4F-5499-7BBB2D3A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231" y="60603"/>
            <a:ext cx="81837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Geology 6690/7690</a:t>
            </a:r>
          </a:p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Geodesy &amp; Crustal Deformation</a:t>
            </a:r>
            <a:endParaRPr lang="en-US" sz="3600" i="1" u="sng" dirty="0">
              <a:solidFill>
                <a:srgbClr val="00067B"/>
              </a:solidFill>
              <a:latin typeface="Arial Black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DB98216-1E6D-8F48-A752-80CD87AB0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4324" y="60603"/>
            <a:ext cx="1861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23 Oct 2023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09DB1FDD-0568-BF43-AC22-70F90C082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206" y="1153018"/>
            <a:ext cx="9324989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Last Time: Assessing GNSS Earthquake Precursors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 </a:t>
            </a:r>
            <a:r>
              <a:rPr lang="en-US" b="1" i="1" dirty="0" err="1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Bletery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&amp; </a:t>
            </a:r>
            <a:r>
              <a:rPr lang="en-US" b="1" i="1" dirty="0" err="1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Nocquet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 non-negligible (sinusoidal and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exponentially increasing) signal in stacks of “apparent moment”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time series of GPS data prior to large earthquakes, resolved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the local direction of subsequent initial </a:t>
            </a:r>
            <a:r>
              <a:rPr lang="en-US" dirty="0" err="1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coseismic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deformation </a:t>
            </a:r>
          </a:p>
          <a:p>
            <a:endParaRPr lang="en-US" sz="3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Barnes &amp; Hubbard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interpreted as common mode “noise” after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the signals disappeared following removal of average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displacements of far-field sites, suggesting not precursory</a:t>
            </a:r>
          </a:p>
          <a:p>
            <a:endParaRPr lang="en-US" sz="3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However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common-mode may be errors (satellite orbits/clocks)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signals (troposphere, ionosphere), or even deformation if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estimated the way B&amp;H did! Plausible possibilities are orbit errors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(for exponential but not sinusoidal) induced by misestimation of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EQ displacements, or precursory ionosphere perturbations (both)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previously identified, e.g., by </a:t>
            </a:r>
            <a:r>
              <a:rPr lang="en-US" dirty="0" err="1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Heki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(GRL 2011). </a:t>
            </a:r>
          </a:p>
        </p:txBody>
      </p:sp>
      <p:sp>
        <p:nvSpPr>
          <p:cNvPr id="5" name="Text Box 41">
            <a:extLst>
              <a:ext uri="{FF2B5EF4-FFF2-40B4-BE49-F238E27FC236}">
                <a16:creationId xmlns:a16="http://schemas.microsoft.com/office/drawing/2014/main" id="{8C448157-49ED-3940-8B6D-69C3D1051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996" y="6422032"/>
            <a:ext cx="65590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  <a:cs typeface="ＭＳ Ｐゴシック" charset="0"/>
              </a:rPr>
              <a:t>Read for </a:t>
            </a:r>
            <a:r>
              <a:rPr lang="en-US">
                <a:solidFill>
                  <a:srgbClr val="00067B"/>
                </a:solidFill>
                <a:cs typeface="ＭＳ Ｐゴシック" charset="0"/>
              </a:rPr>
              <a:t>Fri 27 </a:t>
            </a:r>
            <a:r>
              <a:rPr lang="en-US" dirty="0">
                <a:solidFill>
                  <a:srgbClr val="00067B"/>
                </a:solidFill>
                <a:cs typeface="ＭＳ Ｐゴシック" charset="0"/>
              </a:rPr>
              <a:t>Oct: </a:t>
            </a:r>
            <a:r>
              <a:rPr lang="en-US" i="1" dirty="0" err="1">
                <a:solidFill>
                  <a:srgbClr val="00067B"/>
                </a:solidFill>
                <a:cs typeface="ＭＳ Ｐゴシック" charset="0"/>
              </a:rPr>
              <a:t>Wahr</a:t>
            </a:r>
            <a:r>
              <a:rPr lang="en-US" dirty="0">
                <a:solidFill>
                  <a:srgbClr val="00067B"/>
                </a:solidFill>
                <a:cs typeface="ＭＳ Ｐゴシック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§3.3-3.3.5 (75-101)</a:t>
            </a:r>
            <a:endParaRPr lang="en-US" dirty="0">
              <a:solidFill>
                <a:srgbClr val="00067B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8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B01EBBF-D2D6-DA43-5FA4-FFAF5191F00C}"/>
              </a:ext>
            </a:extLst>
          </p:cNvPr>
          <p:cNvSpPr txBox="1"/>
          <p:nvPr/>
        </p:nvSpPr>
        <p:spPr>
          <a:xfrm>
            <a:off x="1620256" y="2798058"/>
            <a:ext cx="895148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Read for Wednesday (25 Oct)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Hamling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et al. (2023) Complex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multifault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rupture during the 2016</a:t>
            </a: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7.8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Kaikōura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earthquake, New Zealand.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365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(6334)</a:t>
            </a:r>
          </a:p>
        </p:txBody>
      </p:sp>
    </p:spTree>
    <p:extLst>
      <p:ext uri="{BB962C8B-B14F-4D97-AF65-F5344CB8AC3E}">
        <p14:creationId xmlns:p14="http://schemas.microsoft.com/office/powerpoint/2010/main" val="146453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3DEEA95D-3F1F-97FE-CFD4-2828D513E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223" y="517703"/>
            <a:ext cx="53016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200" i="1" dirty="0">
                <a:solidFill>
                  <a:srgbClr val="00067B"/>
                </a:solidFill>
                <a:latin typeface="Arial Black" charset="0"/>
              </a:rPr>
              <a:t>Introduction to Gravity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F7D54DE-FA0C-47EB-628A-CB5C8EEA8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136" y="1354316"/>
            <a:ext cx="8411728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Gravity, Magnetic, &amp; DC Electrical methods are all examples </a:t>
            </a:r>
          </a:p>
          <a:p>
            <a:r>
              <a:rPr lang="en-US" dirty="0">
                <a:solidFill>
                  <a:srgbClr val="00067B"/>
                </a:solidFill>
              </a:rPr>
              <a:t>   of the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Poisson equation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of the form: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                                 </a:t>
            </a:r>
            <a:r>
              <a:rPr lang="en-US" i="1" dirty="0">
                <a:sym typeface="Symbol" charset="0"/>
              </a:rPr>
              <a:t></a:t>
            </a:r>
            <a:r>
              <a:rPr lang="en-US" i="1" baseline="30000" dirty="0">
                <a:sym typeface="Symbol" charset="0"/>
              </a:rPr>
              <a:t> </a:t>
            </a:r>
            <a:r>
              <a:rPr lang="en-US" i="1" baseline="30000" dirty="0">
                <a:latin typeface="Times New Roman" charset="0"/>
              </a:rPr>
              <a:t>2</a:t>
            </a:r>
            <a:r>
              <a:rPr lang="en-US" i="1" dirty="0">
                <a:latin typeface="Times New Roman" charset="0"/>
              </a:rPr>
              <a:t>u = f</a:t>
            </a:r>
            <a:r>
              <a:rPr lang="en-US" i="1" dirty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(sources)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,   </a:t>
            </a:r>
          </a:p>
          <a:p>
            <a:endParaRPr lang="en-US" sz="1200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Where</a:t>
            </a:r>
            <a:r>
              <a:rPr lang="en-US" i="1" dirty="0">
                <a:solidFill>
                  <a:srgbClr val="00067B"/>
                </a:solidFill>
                <a:sym typeface="Symbol" charset="0"/>
              </a:rPr>
              <a:t> </a:t>
            </a:r>
            <a:r>
              <a:rPr lang="en-US" i="1" dirty="0">
                <a:latin typeface="Times New Roman" charset="0"/>
              </a:rPr>
              <a:t>u</a:t>
            </a:r>
            <a:r>
              <a:rPr lang="en-US" i="1" dirty="0"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is a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potential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,</a:t>
            </a:r>
          </a:p>
          <a:p>
            <a:endParaRPr lang="en-US" sz="1200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             is the gradient operator</a:t>
            </a:r>
            <a:endParaRPr lang="en-US" i="1" dirty="0">
              <a:solidFill>
                <a:srgbClr val="00067B"/>
              </a:solidFill>
              <a:sym typeface="Symbol" charset="0"/>
            </a:endParaRPr>
          </a:p>
          <a:p>
            <a:endParaRPr lang="en-US" sz="1800" i="1" dirty="0">
              <a:sym typeface="Symbol" charset="0"/>
            </a:endParaRP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Notation</a:t>
            </a:r>
            <a:r>
              <a:rPr lang="en-US" i="1" dirty="0">
                <a:solidFill>
                  <a:srgbClr val="00067B"/>
                </a:solidFill>
                <a:sym typeface="Symbol" charset="0"/>
              </a:rPr>
              <a:t>: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Here, the arrow</a:t>
            </a:r>
            <a:r>
              <a:rPr lang="en-US" dirty="0">
                <a:sym typeface="Symbol" charset="0"/>
              </a:rPr>
              <a:t>    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denotes a vector quantity;</a:t>
            </a: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                          the carat </a:t>
            </a:r>
            <a:r>
              <a:rPr lang="en-US" dirty="0">
                <a:sym typeface="Symbol" charset="0"/>
              </a:rPr>
              <a:t>  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denotes a unit direction vector.</a:t>
            </a:r>
          </a:p>
          <a:p>
            <a:endParaRPr lang="en-US" sz="1200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Hence, the gradient operator is just a vector form of slope…</a:t>
            </a:r>
            <a:endParaRPr lang="en-US" i="1" dirty="0">
              <a:solidFill>
                <a:srgbClr val="00067B"/>
              </a:solidFill>
              <a:sym typeface="Symbol" charset="0"/>
            </a:endParaRPr>
          </a:p>
          <a:p>
            <a:endParaRPr lang="en-US" sz="1200" i="1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Because Poisson</a:t>
            </a:r>
            <a:r>
              <a:rPr lang="en-US" dirty="0">
                <a:solidFill>
                  <a:srgbClr val="00067B"/>
                </a:solidFill>
                <a:latin typeface="Arial"/>
                <a:sym typeface="Symbol" charset="0"/>
              </a:rPr>
              <a:t>’s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 </a:t>
            </a:r>
            <a:r>
              <a:rPr lang="en-US" dirty="0" err="1">
                <a:solidFill>
                  <a:srgbClr val="00067B"/>
                </a:solidFill>
                <a:sym typeface="Symbol" charset="0"/>
              </a:rPr>
              <a:t>eqn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 always incorporates a potential</a:t>
            </a:r>
            <a:r>
              <a:rPr lang="en-US" dirty="0">
                <a:sym typeface="Symbol" charset="0"/>
              </a:rPr>
              <a:t> </a:t>
            </a:r>
            <a:r>
              <a:rPr lang="en-US" i="1" dirty="0">
                <a:latin typeface="Times New Roman" charset="0"/>
              </a:rPr>
              <a:t>u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, </a:t>
            </a: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we call these </a:t>
            </a:r>
            <a:r>
              <a:rPr lang="ja-JP" altLang="en-US" dirty="0">
                <a:solidFill>
                  <a:srgbClr val="00067B"/>
                </a:solidFill>
                <a:latin typeface="Arial"/>
                <a:sym typeface="Symbol" charset="0"/>
              </a:rPr>
              <a:t>“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  <a:sym typeface="Symbol" charset="0"/>
              </a:rPr>
              <a:t>Potential Field Methods</a:t>
            </a:r>
            <a:r>
              <a:rPr lang="ja-JP" altLang="en-US" dirty="0">
                <a:solidFill>
                  <a:srgbClr val="00067B"/>
                </a:solidFill>
                <a:latin typeface="Arial"/>
                <a:sym typeface="Symbol" charset="0"/>
              </a:rPr>
              <a:t>”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.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9AF409F-79B4-5C1A-78E8-E12506376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536" y="4032428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800" baseline="30000" dirty="0">
                <a:cs typeface="Arial" charset="0"/>
              </a:rPr>
              <a:t>→</a:t>
            </a:r>
            <a:endParaRPr lang="en-US" sz="1800" dirty="0">
              <a:cs typeface="Arial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A3B787-5849-3698-DCAC-232B57F02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236" y="4457878"/>
            <a:ext cx="3497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en-US" sz="2000" baseline="30000" dirty="0">
                <a:latin typeface="Tahoma" charset="0"/>
              </a:rPr>
              <a:t>^</a:t>
            </a:r>
            <a:endParaRPr lang="en-US" sz="2000" dirty="0">
              <a:latin typeface="Tahoma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49681F-5C2C-79F1-6A12-115222EB4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598" y="3340278"/>
            <a:ext cx="327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EEE0B0-43A1-275A-E646-154321CB5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148" y="3232328"/>
            <a:ext cx="2557463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80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826D99E1-7A66-43CE-31A8-CC4FE3E7E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512" y="150351"/>
            <a:ext cx="17859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200" i="1" dirty="0">
                <a:solidFill>
                  <a:srgbClr val="00067B"/>
                </a:solidFill>
                <a:latin typeface="Arial Black" charset="0"/>
              </a:rPr>
              <a:t>Gravity</a:t>
            </a:r>
            <a:endParaRPr lang="en-US" sz="3200" i="1" dirty="0">
              <a:solidFill>
                <a:srgbClr val="00067B"/>
              </a:solidFill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FB70E93-2078-B6E5-8143-7341DA0DA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074" y="856789"/>
            <a:ext cx="807785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We define the </a:t>
            </a:r>
            <a:r>
              <a:rPr lang="en-US" i="1" dirty="0">
                <a:solidFill>
                  <a:srgbClr val="FF0106"/>
                </a:solidFill>
                <a:latin typeface="Arial Black" charset="0"/>
              </a:rPr>
              <a:t>gravitational field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>
                <a:solidFill>
                  <a:srgbClr val="00067B"/>
                </a:solidFill>
              </a:rPr>
              <a:t>as 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               </a:t>
            </a:r>
            <a:endParaRPr lang="en-US" dirty="0">
              <a:solidFill>
                <a:srgbClr val="00067B"/>
              </a:solidFill>
              <a:sym typeface="Symbol" charset="0"/>
            </a:endParaRPr>
          </a:p>
          <a:p>
            <a:endParaRPr lang="en-US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And by Poisson’s equation,</a:t>
            </a:r>
          </a:p>
          <a:p>
            <a:endParaRPr lang="en-US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               	</a:t>
            </a:r>
            <a:r>
              <a:rPr lang="en-US" dirty="0">
                <a:solidFill>
                  <a:schemeClr val="accent2"/>
                </a:solidFill>
                <a:sym typeface="Symbol" charset="0"/>
              </a:rPr>
              <a:t>			</a:t>
            </a:r>
            <a:r>
              <a:rPr lang="en-US" i="1" dirty="0">
                <a:sym typeface="Symbol" charset="0"/>
              </a:rPr>
              <a:t>                                 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(1)</a:t>
            </a:r>
          </a:p>
          <a:p>
            <a:endParaRPr lang="en-US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given a (spherical, symmetric) body of total mass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.</a:t>
            </a:r>
          </a:p>
          <a:p>
            <a:endParaRPr lang="en-US" i="1" dirty="0">
              <a:latin typeface="Times New Roman" charset="0"/>
            </a:endParaRPr>
          </a:p>
          <a:p>
            <a:r>
              <a:rPr lang="en-US" i="1" dirty="0">
                <a:latin typeface="Times New Roman" charset="0"/>
              </a:rPr>
              <a:t>G</a:t>
            </a:r>
            <a:r>
              <a:rPr lang="en-US" i="1" dirty="0"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is universal gravitational constant</a:t>
            </a:r>
            <a:r>
              <a:rPr lang="en-US" i="1" dirty="0">
                <a:solidFill>
                  <a:srgbClr val="00067B"/>
                </a:solidFill>
                <a:sym typeface="Symbol" charset="0"/>
              </a:rPr>
              <a:t> </a:t>
            </a:r>
            <a:r>
              <a:rPr lang="en-US" i="1" dirty="0">
                <a:latin typeface="Times New Roman" charset="0"/>
              </a:rPr>
              <a:t>= </a:t>
            </a:r>
            <a:r>
              <a:rPr lang="en-US" dirty="0">
                <a:latin typeface="Times New Roman" charset="0"/>
              </a:rPr>
              <a:t>6.672x10</a:t>
            </a:r>
            <a:r>
              <a:rPr lang="en-US" baseline="30000" dirty="0">
                <a:latin typeface="Times New Roman" charset="0"/>
              </a:rPr>
              <a:t>-11</a:t>
            </a:r>
            <a:endParaRPr lang="en-US" dirty="0">
              <a:sym typeface="Symbol" charset="0"/>
            </a:endParaRPr>
          </a:p>
          <a:p>
            <a:endParaRPr lang="en-US" dirty="0">
              <a:solidFill>
                <a:schemeClr val="accent2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Integrating equation (1), we have</a:t>
            </a:r>
          </a:p>
          <a:p>
            <a:endParaRPr lang="en-US" dirty="0">
              <a:solidFill>
                <a:schemeClr val="accent2"/>
              </a:solidFill>
              <a:sym typeface="Symbol" charset="0"/>
            </a:endParaRPr>
          </a:p>
          <a:p>
            <a:r>
              <a:rPr lang="en-US" dirty="0">
                <a:solidFill>
                  <a:schemeClr val="accent2"/>
                </a:solidFill>
                <a:sym typeface="Symbol" charset="0"/>
              </a:rPr>
              <a:t>                  </a:t>
            </a:r>
            <a:r>
              <a:rPr lang="en-US" i="1" dirty="0">
                <a:solidFill>
                  <a:schemeClr val="accent2"/>
                </a:solidFill>
                <a:sym typeface="Symbol" charset="0"/>
              </a:rPr>
              <a:t>			                                            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(2)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4EB8F3-F302-606F-D516-CC4990230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159" y="4359737"/>
            <a:ext cx="77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ym typeface="Symbol" charset="0"/>
              </a:rPr>
              <a:t>Nm</a:t>
            </a:r>
            <a:r>
              <a:rPr lang="en-US" baseline="30000" dirty="0">
                <a:sym typeface="Symbol" charset="0"/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7E4D5F-C1D2-A69A-5AB4-396316B96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4359" y="4740737"/>
            <a:ext cx="619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ym typeface="Symbol" charset="0"/>
              </a:rPr>
              <a:t>kg</a:t>
            </a:r>
            <a:r>
              <a:rPr lang="en-US" baseline="30000" dirty="0">
                <a:sym typeface="Symbol" charset="0"/>
              </a:rPr>
              <a:t>2</a:t>
            </a:r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EC82F3AE-D822-BBCD-A32C-670DC86028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4359" y="4769312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86EB8AB-B43F-E511-D90E-46A313A00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24" y="825039"/>
            <a:ext cx="3016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4FDF34-AE90-1115-B6E4-EE9BCC2E8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299" y="1566401"/>
            <a:ext cx="112395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6E26405-E9DB-3883-C3AB-FD79F29B7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274" y="3014201"/>
            <a:ext cx="30480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F2EEE6A-0D70-23A4-6ADF-A3A541152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259" y="5877387"/>
            <a:ext cx="27479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80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999BF6B1-8560-9527-6C61-6909415CC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573" y="253206"/>
            <a:ext cx="7864853" cy="5262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IF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  the body with mass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is spherical with constant (or</a:t>
            </a: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radially symmetric) density, equation (2) has a solution</a:t>
            </a: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given by:</a:t>
            </a:r>
          </a:p>
          <a:p>
            <a:endParaRPr lang="en-US" i="1" dirty="0">
              <a:sym typeface="Symbol" charset="0"/>
            </a:endParaRPr>
          </a:p>
          <a:p>
            <a:endParaRPr lang="en-US" sz="1200" i="1" dirty="0"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Here</a:t>
            </a:r>
            <a:r>
              <a:rPr lang="en-US" dirty="0">
                <a:sym typeface="Symbol" charset="0"/>
              </a:rPr>
              <a:t>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is distance from the center of mass (</a:t>
            </a:r>
            <a:r>
              <a:rPr lang="en-US" dirty="0" err="1">
                <a:solidFill>
                  <a:srgbClr val="00067B"/>
                </a:solidFill>
                <a:sym typeface="Symbol" charset="0"/>
              </a:rPr>
              <a:t>CoM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);</a:t>
            </a:r>
          </a:p>
          <a:p>
            <a:r>
              <a:rPr lang="en-US" dirty="0">
                <a:sym typeface="Symbol" charset="0"/>
              </a:rPr>
              <a:t>     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is the direction vector pointing toward the </a:t>
            </a:r>
            <a:r>
              <a:rPr lang="en-US" dirty="0" err="1">
                <a:solidFill>
                  <a:srgbClr val="00067B"/>
                </a:solidFill>
                <a:sym typeface="Symbol" charset="0"/>
              </a:rPr>
              <a:t>CoM</a:t>
            </a:r>
            <a:endParaRPr lang="en-US" i="1" dirty="0">
              <a:solidFill>
                <a:srgbClr val="00067B"/>
              </a:solidFill>
              <a:sym typeface="Symbol" charset="0"/>
            </a:endParaRPr>
          </a:p>
          <a:p>
            <a:endParaRPr lang="en-US" sz="1200" i="1" dirty="0">
              <a:solidFill>
                <a:schemeClr val="accent2"/>
              </a:solidFill>
              <a:sym typeface="Symbol" charset="0"/>
            </a:endParaRPr>
          </a:p>
          <a:p>
            <a:r>
              <a:rPr lang="en-US" i="1" dirty="0">
                <a:solidFill>
                  <a:srgbClr val="FF0106"/>
                </a:solidFill>
                <a:latin typeface="Arial Black" charset="0"/>
              </a:rPr>
              <a:t>Newton’s Law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of gravitation: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sym typeface="Symbol" charset="0"/>
              </a:rPr>
              <a:t> </a:t>
            </a:r>
          </a:p>
          <a:p>
            <a:endParaRPr lang="en-US" sz="1200" dirty="0">
              <a:solidFill>
                <a:schemeClr val="accent2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So </a:t>
            </a:r>
            <a:r>
              <a:rPr lang="en-US" i="1" dirty="0">
                <a:sym typeface="Symbol" charset="0"/>
              </a:rPr>
              <a:t>  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expresses the acceleration of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due to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!</a:t>
            </a:r>
          </a:p>
          <a:p>
            <a:r>
              <a:rPr lang="en-US" i="1" dirty="0">
                <a:sym typeface="Symbol" charset="0"/>
              </a:rPr>
              <a:t>  </a:t>
            </a:r>
            <a:r>
              <a:rPr lang="en-US" dirty="0">
                <a:sym typeface="Symbol" charset="0"/>
              </a:rPr>
              <a:t>    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has units of acceleration  Gal in </a:t>
            </a:r>
            <a:r>
              <a:rPr lang="en-US" dirty="0" err="1">
                <a:solidFill>
                  <a:srgbClr val="00067B"/>
                </a:solidFill>
                <a:sym typeface="Symbol" charset="0"/>
              </a:rPr>
              <a:t>cgs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 (= 0.01 m/s</a:t>
            </a:r>
            <a:r>
              <a:rPr lang="en-US" baseline="30000" dirty="0">
                <a:solidFill>
                  <a:srgbClr val="00067B"/>
                </a:solidFill>
                <a:sym typeface="Symbol" charset="0"/>
              </a:rPr>
              <a:t>2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)</a:t>
            </a:r>
            <a:endParaRPr lang="en-US" i="1" dirty="0">
              <a:solidFill>
                <a:srgbClr val="00067B"/>
              </a:solidFill>
              <a:sym typeface="Symbol" charset="0"/>
            </a:endParaRPr>
          </a:p>
          <a:p>
            <a:endParaRPr lang="en-US" sz="1200" dirty="0">
              <a:solidFill>
                <a:srgbClr val="00067B"/>
              </a:solidFill>
              <a:sym typeface="Symbol" charset="0"/>
            </a:endParaRP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On the Earth</a:t>
            </a:r>
            <a:r>
              <a:rPr lang="en-US" dirty="0">
                <a:solidFill>
                  <a:srgbClr val="00067B"/>
                </a:solidFill>
                <a:latin typeface="Arial"/>
                <a:sym typeface="Symbol" charset="0"/>
              </a:rPr>
              <a:t>’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s surface, </a:t>
            </a:r>
            <a:endParaRPr lang="en-US" baseline="30000" dirty="0">
              <a:solidFill>
                <a:srgbClr val="00067B"/>
              </a:solidFill>
              <a:sym typeface="Symb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55D5A3-9019-2AAA-4F34-0EB1F8795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698" y="1070769"/>
            <a:ext cx="1420813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0DFB0D-1BAD-7C1A-90C6-848289C99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298" y="2310606"/>
            <a:ext cx="2238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62CE45-FD0C-B9ED-FE5B-C41F9737B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836" y="3239294"/>
            <a:ext cx="25241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D99B8E-8A7D-6778-E971-E32812ADF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411" y="4063206"/>
            <a:ext cx="3143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F157C2A-56B1-FD94-59AF-E3FD82C4A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773" y="4444206"/>
            <a:ext cx="3143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640DAA-EEE3-B532-AB17-658CA1B18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386" y="5464969"/>
            <a:ext cx="54070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0640C6D-A02F-DA1D-6C30-A38C91565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898" y="5730081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ym typeface="Symbol" charset="0"/>
              </a:rPr>
              <a:t>m/s</a:t>
            </a:r>
            <a:r>
              <a:rPr lang="en-US" baseline="30000" dirty="0">
                <a:sym typeface="Symbo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467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8B0BE9D-75DD-6BE6-14EA-F11E23FF7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024" y="1307306"/>
            <a:ext cx="777067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HOWEVER</a:t>
            </a:r>
            <a:r>
              <a:rPr lang="en-US" dirty="0">
                <a:solidFill>
                  <a:srgbClr val="00067B"/>
                </a:solidFill>
              </a:rPr>
              <a:t>,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latin typeface="Symbol" charset="0"/>
              </a:rPr>
              <a:t>r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is not radially symmetric in the Earth…</a:t>
            </a:r>
          </a:p>
          <a:p>
            <a:r>
              <a:rPr lang="en-US" dirty="0">
                <a:solidFill>
                  <a:srgbClr val="00067B"/>
                </a:solidFill>
              </a:rPr>
              <a:t>   so </a:t>
            </a:r>
            <a:r>
              <a:rPr lang="en-US" dirty="0"/>
              <a:t>   </a:t>
            </a:r>
            <a:r>
              <a:rPr lang="en-US" dirty="0">
                <a:solidFill>
                  <a:srgbClr val="00067B"/>
                </a:solidFill>
              </a:rPr>
              <a:t>is not constant!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Gravity methods look for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anomalies</a:t>
            </a:r>
            <a:r>
              <a:rPr lang="en-US" dirty="0">
                <a:solidFill>
                  <a:srgbClr val="00067B"/>
                </a:solidFill>
              </a:rPr>
              <a:t>, or perturbations,</a:t>
            </a:r>
          </a:p>
          <a:p>
            <a:r>
              <a:rPr lang="en-US" dirty="0">
                <a:solidFill>
                  <a:srgbClr val="00067B"/>
                </a:solidFill>
              </a:rPr>
              <a:t>   from a reference value of</a:t>
            </a:r>
            <a:r>
              <a:rPr lang="en-US" dirty="0"/>
              <a:t> </a:t>
            </a:r>
            <a:r>
              <a:rPr lang="en-US" i="1" dirty="0"/>
              <a:t>  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at the Earth</a:t>
            </a:r>
            <a:r>
              <a:rPr lang="en-US" dirty="0">
                <a:solidFill>
                  <a:srgbClr val="00067B"/>
                </a:solidFill>
                <a:latin typeface="Arial"/>
              </a:rPr>
              <a:t>’</a:t>
            </a:r>
            <a:r>
              <a:rPr lang="en-US" dirty="0">
                <a:solidFill>
                  <a:srgbClr val="00067B"/>
                </a:solidFill>
              </a:rPr>
              <a:t>s surface: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7C5C81B-15FC-82E6-0F37-B0E7335A6DE5}"/>
              </a:ext>
            </a:extLst>
          </p:cNvPr>
          <p:cNvSpPr>
            <a:spLocks/>
          </p:cNvSpPr>
          <p:nvPr/>
        </p:nvSpPr>
        <p:spPr bwMode="auto">
          <a:xfrm>
            <a:off x="2104299" y="4483893"/>
            <a:ext cx="7975600" cy="622300"/>
          </a:xfrm>
          <a:custGeom>
            <a:avLst/>
            <a:gdLst>
              <a:gd name="T0" fmla="*/ 0 w 5024"/>
              <a:gd name="T1" fmla="*/ 392 h 392"/>
              <a:gd name="T2" fmla="*/ 720 w 5024"/>
              <a:gd name="T3" fmla="*/ 200 h 392"/>
              <a:gd name="T4" fmla="*/ 1632 w 5024"/>
              <a:gd name="T5" fmla="*/ 56 h 392"/>
              <a:gd name="T6" fmla="*/ 2640 w 5024"/>
              <a:gd name="T7" fmla="*/ 8 h 392"/>
              <a:gd name="T8" fmla="*/ 3840 w 5024"/>
              <a:gd name="T9" fmla="*/ 104 h 392"/>
              <a:gd name="T10" fmla="*/ 4848 w 5024"/>
              <a:gd name="T11" fmla="*/ 296 h 392"/>
              <a:gd name="T12" fmla="*/ 4896 w 5024"/>
              <a:gd name="T13" fmla="*/ 29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24" h="392">
                <a:moveTo>
                  <a:pt x="0" y="392"/>
                </a:moveTo>
                <a:cubicBezTo>
                  <a:pt x="224" y="324"/>
                  <a:pt x="448" y="256"/>
                  <a:pt x="720" y="200"/>
                </a:cubicBezTo>
                <a:cubicBezTo>
                  <a:pt x="992" y="144"/>
                  <a:pt x="1312" y="88"/>
                  <a:pt x="1632" y="56"/>
                </a:cubicBezTo>
                <a:cubicBezTo>
                  <a:pt x="1952" y="24"/>
                  <a:pt x="2272" y="0"/>
                  <a:pt x="2640" y="8"/>
                </a:cubicBezTo>
                <a:cubicBezTo>
                  <a:pt x="3008" y="16"/>
                  <a:pt x="3472" y="56"/>
                  <a:pt x="3840" y="104"/>
                </a:cubicBezTo>
                <a:cubicBezTo>
                  <a:pt x="4208" y="152"/>
                  <a:pt x="4672" y="264"/>
                  <a:pt x="4848" y="296"/>
                </a:cubicBezTo>
                <a:cubicBezTo>
                  <a:pt x="5024" y="328"/>
                  <a:pt x="4960" y="312"/>
                  <a:pt x="4896" y="29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C34A988-F551-9863-4970-24D0B95F54EE}"/>
              </a:ext>
            </a:extLst>
          </p:cNvPr>
          <p:cNvSpPr>
            <a:spLocks/>
          </p:cNvSpPr>
          <p:nvPr/>
        </p:nvSpPr>
        <p:spPr bwMode="auto">
          <a:xfrm>
            <a:off x="5304699" y="4864893"/>
            <a:ext cx="762000" cy="685800"/>
          </a:xfrm>
          <a:custGeom>
            <a:avLst/>
            <a:gdLst>
              <a:gd name="T0" fmla="*/ 144 w 336"/>
              <a:gd name="T1" fmla="*/ 0 h 288"/>
              <a:gd name="T2" fmla="*/ 0 w 336"/>
              <a:gd name="T3" fmla="*/ 48 h 288"/>
              <a:gd name="T4" fmla="*/ 0 w 336"/>
              <a:gd name="T5" fmla="*/ 96 h 288"/>
              <a:gd name="T6" fmla="*/ 48 w 336"/>
              <a:gd name="T7" fmla="*/ 240 h 288"/>
              <a:gd name="T8" fmla="*/ 144 w 336"/>
              <a:gd name="T9" fmla="*/ 288 h 288"/>
              <a:gd name="T10" fmla="*/ 240 w 336"/>
              <a:gd name="T11" fmla="*/ 288 h 288"/>
              <a:gd name="T12" fmla="*/ 336 w 336"/>
              <a:gd name="T13" fmla="*/ 192 h 288"/>
              <a:gd name="T14" fmla="*/ 336 w 336"/>
              <a:gd name="T15" fmla="*/ 96 h 288"/>
              <a:gd name="T16" fmla="*/ 288 w 336"/>
              <a:gd name="T17" fmla="*/ 0 h 288"/>
              <a:gd name="T18" fmla="*/ 144 w 336"/>
              <a:gd name="T1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6" h="288">
                <a:moveTo>
                  <a:pt x="144" y="0"/>
                </a:moveTo>
                <a:lnTo>
                  <a:pt x="0" y="48"/>
                </a:lnTo>
                <a:lnTo>
                  <a:pt x="0" y="96"/>
                </a:lnTo>
                <a:lnTo>
                  <a:pt x="48" y="240"/>
                </a:lnTo>
                <a:lnTo>
                  <a:pt x="144" y="288"/>
                </a:lnTo>
                <a:lnTo>
                  <a:pt x="240" y="288"/>
                </a:lnTo>
                <a:lnTo>
                  <a:pt x="336" y="192"/>
                </a:lnTo>
                <a:lnTo>
                  <a:pt x="336" y="96"/>
                </a:lnTo>
                <a:lnTo>
                  <a:pt x="288" y="0"/>
                </a:lnTo>
                <a:lnTo>
                  <a:pt x="144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B548B8D3-BC45-CBB8-D7BA-B972A4ADF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499" y="4864893"/>
            <a:ext cx="45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>
                <a:latin typeface="Symbol" charset="0"/>
              </a:rPr>
              <a:t>r</a:t>
            </a:r>
            <a:r>
              <a:rPr lang="en-US" baseline="-25000">
                <a:latin typeface="Times New Roman" charset="0"/>
              </a:rPr>
              <a:t>0</a:t>
            </a:r>
            <a:endParaRPr lang="en-US" baseline="-2500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7732F997-9748-67E3-F8E0-000B6D2DA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299" y="4864893"/>
            <a:ext cx="45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latin typeface="Symbol" charset="0"/>
              </a:rPr>
              <a:t>r</a:t>
            </a:r>
            <a:r>
              <a:rPr lang="en-US" baseline="-25000" dirty="0">
                <a:latin typeface="Times New Roman" charset="0"/>
              </a:rPr>
              <a:t>1</a:t>
            </a:r>
            <a:endParaRPr lang="en-US" baseline="-25000" dirty="0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49A393AC-43E8-A17D-CA44-74DD76A61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299" y="3950493"/>
            <a:ext cx="6324600" cy="0"/>
          </a:xfrm>
          <a:prstGeom prst="line">
            <a:avLst/>
          </a:prstGeom>
          <a:noFill/>
          <a:ln w="38100">
            <a:solidFill>
              <a:srgbClr val="00067B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8CDE788-F917-11AF-1C3B-2D2D67C288C9}"/>
              </a:ext>
            </a:extLst>
          </p:cNvPr>
          <p:cNvSpPr>
            <a:spLocks/>
          </p:cNvSpPr>
          <p:nvPr/>
        </p:nvSpPr>
        <p:spPr bwMode="auto">
          <a:xfrm>
            <a:off x="3323499" y="3480593"/>
            <a:ext cx="5105400" cy="495300"/>
          </a:xfrm>
          <a:custGeom>
            <a:avLst/>
            <a:gdLst>
              <a:gd name="T0" fmla="*/ 0 w 3216"/>
              <a:gd name="T1" fmla="*/ 296 h 312"/>
              <a:gd name="T2" fmla="*/ 288 w 3216"/>
              <a:gd name="T3" fmla="*/ 296 h 312"/>
              <a:gd name="T4" fmla="*/ 576 w 3216"/>
              <a:gd name="T5" fmla="*/ 200 h 312"/>
              <a:gd name="T6" fmla="*/ 864 w 3216"/>
              <a:gd name="T7" fmla="*/ 104 h 312"/>
              <a:gd name="T8" fmla="*/ 1104 w 3216"/>
              <a:gd name="T9" fmla="*/ 56 h 312"/>
              <a:gd name="T10" fmla="*/ 1344 w 3216"/>
              <a:gd name="T11" fmla="*/ 8 h 312"/>
              <a:gd name="T12" fmla="*/ 1584 w 3216"/>
              <a:gd name="T13" fmla="*/ 8 h 312"/>
              <a:gd name="T14" fmla="*/ 1824 w 3216"/>
              <a:gd name="T15" fmla="*/ 56 h 312"/>
              <a:gd name="T16" fmla="*/ 2160 w 3216"/>
              <a:gd name="T17" fmla="*/ 152 h 312"/>
              <a:gd name="T18" fmla="*/ 2256 w 3216"/>
              <a:gd name="T19" fmla="*/ 200 h 312"/>
              <a:gd name="T20" fmla="*/ 2496 w 3216"/>
              <a:gd name="T21" fmla="*/ 248 h 312"/>
              <a:gd name="T22" fmla="*/ 2928 w 3216"/>
              <a:gd name="T23" fmla="*/ 296 h 312"/>
              <a:gd name="T24" fmla="*/ 3216 w 3216"/>
              <a:gd name="T25" fmla="*/ 29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16" h="312">
                <a:moveTo>
                  <a:pt x="0" y="296"/>
                </a:moveTo>
                <a:cubicBezTo>
                  <a:pt x="96" y="304"/>
                  <a:pt x="192" y="312"/>
                  <a:pt x="288" y="296"/>
                </a:cubicBezTo>
                <a:cubicBezTo>
                  <a:pt x="384" y="280"/>
                  <a:pt x="480" y="232"/>
                  <a:pt x="576" y="200"/>
                </a:cubicBezTo>
                <a:cubicBezTo>
                  <a:pt x="672" y="168"/>
                  <a:pt x="776" y="128"/>
                  <a:pt x="864" y="104"/>
                </a:cubicBezTo>
                <a:cubicBezTo>
                  <a:pt x="952" y="80"/>
                  <a:pt x="1024" y="72"/>
                  <a:pt x="1104" y="56"/>
                </a:cubicBezTo>
                <a:cubicBezTo>
                  <a:pt x="1184" y="40"/>
                  <a:pt x="1264" y="16"/>
                  <a:pt x="1344" y="8"/>
                </a:cubicBezTo>
                <a:cubicBezTo>
                  <a:pt x="1424" y="0"/>
                  <a:pt x="1504" y="0"/>
                  <a:pt x="1584" y="8"/>
                </a:cubicBezTo>
                <a:cubicBezTo>
                  <a:pt x="1664" y="16"/>
                  <a:pt x="1728" y="32"/>
                  <a:pt x="1824" y="56"/>
                </a:cubicBezTo>
                <a:cubicBezTo>
                  <a:pt x="1920" y="80"/>
                  <a:pt x="2088" y="128"/>
                  <a:pt x="2160" y="152"/>
                </a:cubicBezTo>
                <a:cubicBezTo>
                  <a:pt x="2232" y="176"/>
                  <a:pt x="2200" y="184"/>
                  <a:pt x="2256" y="200"/>
                </a:cubicBezTo>
                <a:cubicBezTo>
                  <a:pt x="2312" y="216"/>
                  <a:pt x="2384" y="232"/>
                  <a:pt x="2496" y="248"/>
                </a:cubicBezTo>
                <a:cubicBezTo>
                  <a:pt x="2608" y="264"/>
                  <a:pt x="2808" y="288"/>
                  <a:pt x="2928" y="296"/>
                </a:cubicBezTo>
                <a:cubicBezTo>
                  <a:pt x="3048" y="304"/>
                  <a:pt x="3168" y="296"/>
                  <a:pt x="3216" y="296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43B13C16-D696-D2F3-E42C-F4159F528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024" y="3690143"/>
            <a:ext cx="68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 err="1">
                <a:latin typeface="Times New Roman" charset="0"/>
              </a:rPr>
              <a:t>g</a:t>
            </a:r>
            <a:r>
              <a:rPr lang="en-US" sz="1800" i="1" dirty="0" err="1">
                <a:latin typeface="Times New Roman" charset="0"/>
              </a:rPr>
              <a:t>ref</a:t>
            </a:r>
            <a:endParaRPr lang="en-US" sz="1800" i="1" dirty="0">
              <a:latin typeface="Times New Roman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52494113-6BFB-E4E1-6E11-08F050F4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187" y="3345656"/>
            <a:ext cx="580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charset="0"/>
              </a:rPr>
              <a:t>g</a:t>
            </a:r>
            <a:r>
              <a:rPr lang="en-US" sz="1800" i="1" baseline="-25000" dirty="0">
                <a:solidFill>
                  <a:srgbClr val="FF0000"/>
                </a:solidFill>
                <a:latin typeface="Times New Roman" charset="0"/>
              </a:rPr>
              <a:t>obs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2FD863-B4DD-4B47-9406-E301B6595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089" y="1662906"/>
            <a:ext cx="3143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B5D41D-EE8E-8F00-49B3-815C36983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699" y="2764631"/>
            <a:ext cx="3143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849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7435FD21-4521-FFF5-A0D2-621187EB1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32606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67B"/>
                </a:solidFill>
              </a:rPr>
              <a:t>Global Free-Air Gravity Field from GRACE + GOCE + surface measurements</a:t>
            </a:r>
            <a:r>
              <a:rPr lang="mr-IN" dirty="0">
                <a:solidFill>
                  <a:srgbClr val="00067B"/>
                </a:solidFill>
              </a:rPr>
              <a:t>…</a:t>
            </a:r>
            <a:endParaRPr lang="en-US" dirty="0">
              <a:solidFill>
                <a:srgbClr val="00067B"/>
              </a:solidFill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0E9D484-2840-7630-0D7B-23210A50F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163" y="76994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Example: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966F8451-DE96-0A5E-F63E-26090D361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560" y="6411674"/>
            <a:ext cx="61248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800" dirty="0">
                <a:solidFill>
                  <a:srgbClr val="00067B"/>
                </a:solidFill>
              </a:rPr>
              <a:t>WGM2012 model from Bureau </a:t>
            </a:r>
            <a:r>
              <a:rPr lang="en-US" sz="1800" dirty="0" err="1">
                <a:solidFill>
                  <a:srgbClr val="00067B"/>
                </a:solidFill>
              </a:rPr>
              <a:t>Gravimetríque</a:t>
            </a:r>
            <a:r>
              <a:rPr lang="en-US" sz="1800" dirty="0">
                <a:solidFill>
                  <a:srgbClr val="00067B"/>
                </a:solidFill>
              </a:rPr>
              <a:t> International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67E81-8475-CB0F-2A29-3857A2E7E9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2" t="13625" r="7131" b="14954"/>
          <a:stretch/>
        </p:blipFill>
        <p:spPr>
          <a:xfrm>
            <a:off x="1828800" y="1363005"/>
            <a:ext cx="8610600" cy="5037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049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521</Words>
  <Application>Microsoft Macintosh PowerPoint</Application>
  <PresentationFormat>Widescreen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49</cp:revision>
  <dcterms:created xsi:type="dcterms:W3CDTF">2023-08-28T16:47:08Z</dcterms:created>
  <dcterms:modified xsi:type="dcterms:W3CDTF">2023-10-23T21:21:03Z</dcterms:modified>
</cp:coreProperties>
</file>