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88" r:id="rId3"/>
    <p:sldId id="276" r:id="rId4"/>
    <p:sldId id="271" r:id="rId5"/>
    <p:sldId id="272" r:id="rId6"/>
    <p:sldId id="286" r:id="rId7"/>
    <p:sldId id="285" r:id="rId8"/>
    <p:sldId id="275" r:id="rId9"/>
    <p:sldId id="28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4472C4"/>
    <a:srgbClr val="6EDDE6"/>
    <a:srgbClr val="DEEBF7"/>
    <a:srgbClr val="ACDFEB"/>
    <a:srgbClr val="00099F"/>
    <a:srgbClr val="001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2A98-199E-87EE-2088-74210EDDB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D1B6-9EEE-7134-4B7E-B82DD9159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966DD-B877-E1AB-E6EE-EF15B193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E0A1-0B17-107B-97FA-4169C0CD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0776C-D4F8-AB30-391F-B3D32779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7F6D-557E-A9C0-5B9E-CAF2B407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B45DD-D851-C232-FAD9-B0116EB93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3766A-7495-8516-D7EA-9C572EE4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5DA8D-1686-8082-04A9-75E26E96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68F35-44BA-BA09-49E8-7C1D3C6B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6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869FF-9A40-7A86-051B-8FD2E5507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D4436-BF91-775C-AA6C-226CA612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FC79-07DB-B9A7-79A7-A36C63A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18213-262A-388D-27FA-E9F2731B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C151-EAD8-1D68-4E4A-67D42F58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5D54-66D0-61E6-D4C3-635BD920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343C4-9D68-77B3-29A3-4F26EAE3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90BA-B822-EBBB-F070-9F9CE679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07C3-9F4E-3401-87A5-6C48E39A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6E2D-D2E6-709E-0C5B-710BD04D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30ED-BA16-45EC-10C4-8C909D71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29E72-E684-C599-C426-845C82D9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3D43A-D310-3B06-5AFE-07EAB168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2175-2B08-1F63-528B-30C6D832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BD84-FE83-5A69-C43B-9D3B7F7D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7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541F-D18E-5ED7-8CFB-9CB264EC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80C7-EE06-C991-DDE7-2AD2F569F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E2A02-FD32-0CDC-3E63-C9A3B147B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7802A-5D7A-A813-F433-4CE63586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2B0E-96A6-D074-74C2-5DD1127C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107C-91ED-CB0C-9D96-70C0B5E1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7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AED0-18D3-B1FC-8DCF-B5CCBC9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866F0-0294-7C0C-4D0B-F28ACF6D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C9AF-DE79-8B81-77EB-DEA14E135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1A3A0-477D-A899-C9B7-B0CBA6CED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A8C3-043E-C146-75CF-5C1CA68E1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86F91A-FD05-06F1-90FE-45CC612C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DA494-7D2E-64E9-DFAD-CCE14E4D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D2B40-7C05-E12C-2D91-BE6793C2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487D-6A88-0277-58E0-246E1AB8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875DA-1934-9BFC-FAD2-CD994E9B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86773-37AA-B4E4-B17D-41169BF8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71CF5-80E9-B5B0-A93E-BDB828CF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9E515-A2B9-4D16-8CA9-C511C019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EB66C-C900-2A5D-421C-6894688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3C844-AFB8-E8A4-65A9-7BC21E21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D75E-CB6B-DD4A-4729-629C109C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3496A-4211-B3FC-DCCA-C4F47521E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5C3D2-D233-A680-0F7A-32CB68646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EA741-4282-F261-5B09-33EE4C2A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8F61E-086F-9C1B-16FE-F51210A7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2183F-68D5-08D2-A704-F1DF05C5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4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5DA-3E05-706A-4F79-415662F0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C7455-87C5-62A8-760E-725B0B90D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C2CA7-CDCD-3794-6F57-CCE29373F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F8288-F6DA-5716-7FAF-AACEB02F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71EF-4DB4-808C-1A9B-4473D001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A8F71-892A-0ECB-057F-24D4C4F0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439D3-7A24-4B44-F2AF-3706433B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3D886-17C3-4699-9BDC-ABC75DD21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B998-BF7B-A2B0-B315-F94AAF9EB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8B39-DD0E-D04A-9F01-60E32769044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B57F4-6B6A-69E8-4841-82A4CF33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940F8-16E0-0E2B-938D-EDF4F9634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>
            <a:extLst>
              <a:ext uri="{FF2B5EF4-FFF2-40B4-BE49-F238E27FC236}">
                <a16:creationId xmlns:a16="http://schemas.microsoft.com/office/drawing/2014/main" id="{F87AFC2D-1744-E36B-ED41-D08C7E81B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1300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67B"/>
                </a:solidFill>
              </a:rPr>
              <a:t>© A.R. Lowry 2023</a:t>
            </a:r>
            <a:endParaRPr lang="en-US" sz="1800" dirty="0">
              <a:solidFill>
                <a:srgbClr val="00067B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9334CA-2BD4-9D4F-5499-7BBB2D3A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231" y="60603"/>
            <a:ext cx="81837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Geology 6690/7690</a:t>
            </a:r>
          </a:p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Geodesy &amp; Crustal Deformation</a:t>
            </a:r>
            <a:endParaRPr lang="en-US" sz="3600" i="1" u="sng" dirty="0">
              <a:solidFill>
                <a:srgbClr val="00067B"/>
              </a:solidFill>
              <a:latin typeface="Arial Black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DB98216-1E6D-8F48-A752-80CD87AB0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324" y="60603"/>
            <a:ext cx="1931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25 Sep 2023</a:t>
            </a:r>
          </a:p>
        </p:txBody>
      </p:sp>
      <p:sp>
        <p:nvSpPr>
          <p:cNvPr id="2" name="Text Box 23">
            <a:extLst>
              <a:ext uri="{FF2B5EF4-FFF2-40B4-BE49-F238E27FC236}">
                <a16:creationId xmlns:a16="http://schemas.microsoft.com/office/drawing/2014/main" id="{33B712FC-C3F4-E3FA-0B12-5706770EE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492" y="1223483"/>
            <a:ext cx="848501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GPS Position Error (&amp; Mitigation)</a:t>
            </a:r>
          </a:p>
          <a:p>
            <a:r>
              <a:rPr lang="en-US" dirty="0">
                <a:solidFill>
                  <a:srgbClr val="00067B"/>
                </a:solidFill>
              </a:rPr>
              <a:t>• Largest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error source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in post-processed, </a:t>
            </a:r>
            <a:r>
              <a:rPr lang="en-US" dirty="0" err="1">
                <a:solidFill>
                  <a:srgbClr val="00067B"/>
                </a:solidFill>
                <a:latin typeface="Arial"/>
                <a:cs typeface="Arial"/>
              </a:rPr>
              <a:t>phase+code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,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daily-averaged positions</a:t>
            </a:r>
            <a:r>
              <a:rPr lang="en-US" dirty="0">
                <a:solidFill>
                  <a:srgbClr val="00067B"/>
                </a:solidFill>
              </a:rPr>
              <a:t> is atmospheric mis-modeling</a:t>
            </a:r>
          </a:p>
          <a:p>
            <a:r>
              <a:rPr lang="en-US" dirty="0">
                <a:solidFill>
                  <a:srgbClr val="00067B"/>
                </a:solidFill>
              </a:rPr>
              <a:t>• Differencing removes part of this, but not all!</a:t>
            </a:r>
          </a:p>
          <a:p>
            <a:r>
              <a:rPr lang="en-US" dirty="0">
                <a:solidFill>
                  <a:srgbClr val="00067B"/>
                </a:solidFill>
              </a:rPr>
              <a:t>• 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Tropospheric error </a:t>
            </a:r>
            <a:r>
              <a:rPr lang="en-US" dirty="0">
                <a:solidFill>
                  <a:srgbClr val="00067B"/>
                </a:solidFill>
              </a:rPr>
              <a:t>includes (1) pressure-temperature-</a:t>
            </a:r>
          </a:p>
          <a:p>
            <a:r>
              <a:rPr lang="en-US" dirty="0">
                <a:solidFill>
                  <a:srgbClr val="00067B"/>
                </a:solidFill>
              </a:rPr>
              <a:t>   water vapor, &amp; (2) scattering (dispersive) </a:t>
            </a:r>
          </a:p>
          <a:p>
            <a:r>
              <a:rPr lang="en-US" dirty="0">
                <a:solidFill>
                  <a:srgbClr val="00067B"/>
                </a:solidFill>
              </a:rPr>
              <a:t>• However, tropospheric precipitable water vapor (PWV)</a:t>
            </a:r>
          </a:p>
          <a:p>
            <a:r>
              <a:rPr lang="en-US" dirty="0">
                <a:solidFill>
                  <a:srgbClr val="00067B"/>
                </a:solidFill>
              </a:rPr>
              <a:t>   useful for weather forecast modeling</a:t>
            </a: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Multipath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 signal that reflects off the ground or other</a:t>
            </a:r>
          </a:p>
          <a:p>
            <a:r>
              <a:rPr lang="en-US" dirty="0">
                <a:solidFill>
                  <a:srgbClr val="00067B"/>
                </a:solidFill>
              </a:rPr>
              <a:t>   objects. Can be corrected (mostly) with an averaged phase</a:t>
            </a:r>
          </a:p>
          <a:p>
            <a:r>
              <a:rPr lang="en-US" dirty="0">
                <a:solidFill>
                  <a:srgbClr val="00067B"/>
                </a:solidFill>
              </a:rPr>
              <a:t>   map, but amplitude/phase can also be used to sense local</a:t>
            </a:r>
          </a:p>
          <a:p>
            <a:r>
              <a:rPr lang="en-US" dirty="0">
                <a:solidFill>
                  <a:srgbClr val="00067B"/>
                </a:solidFill>
              </a:rPr>
              <a:t>   soil moisture, snow depth or vegetation index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Mass loading (by water, ice, atmosphere) introduces a real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deformation signal to GPS</a:t>
            </a:r>
          </a:p>
        </p:txBody>
      </p:sp>
    </p:spTree>
    <p:extLst>
      <p:ext uri="{BB962C8B-B14F-4D97-AF65-F5344CB8AC3E}">
        <p14:creationId xmlns:p14="http://schemas.microsoft.com/office/powerpoint/2010/main" val="3213184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5D3EE8-8085-D62C-61A8-C742A2002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908844"/>
            <a:ext cx="6070600" cy="15621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5F7636-0737-6CB4-6104-B608D17CD593}"/>
              </a:ext>
            </a:extLst>
          </p:cNvPr>
          <p:cNvSpPr txBox="1"/>
          <p:nvPr/>
        </p:nvSpPr>
        <p:spPr>
          <a:xfrm>
            <a:off x="1640293" y="2532837"/>
            <a:ext cx="89114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good news is (here, ITRF2008) estimates of translation rate</a:t>
            </a:r>
          </a:p>
          <a:p>
            <a:r>
              <a:rPr lang="en-US" dirty="0">
                <a:solidFill>
                  <a:srgbClr val="00067B"/>
                </a:solidFill>
              </a:rPr>
              <a:t>   are not significant at 95% confidence (and can be thought of</a:t>
            </a:r>
          </a:p>
          <a:p>
            <a:r>
              <a:rPr lang="en-US" dirty="0">
                <a:solidFill>
                  <a:srgbClr val="00067B"/>
                </a:solidFill>
              </a:rPr>
              <a:t>   more as just an expression of uncertainty in global motions</a:t>
            </a:r>
          </a:p>
          <a:p>
            <a:r>
              <a:rPr lang="en-US" dirty="0">
                <a:solidFill>
                  <a:srgbClr val="00067B"/>
                </a:solidFill>
              </a:rPr>
              <a:t>   introduced by the sampling geometry!)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The most recent (ITRF2020) translated –1.4, –0.9 &amp; 1.4 mm</a:t>
            </a:r>
          </a:p>
          <a:p>
            <a:r>
              <a:rPr lang="en-US" dirty="0">
                <a:solidFill>
                  <a:srgbClr val="00067B"/>
                </a:solidFill>
              </a:rPr>
              <a:t>   relative to ITRF2014 (which remains statistically insignificant,</a:t>
            </a:r>
          </a:p>
          <a:p>
            <a:r>
              <a:rPr lang="en-US" dirty="0">
                <a:solidFill>
                  <a:srgbClr val="00067B"/>
                </a:solidFill>
              </a:rPr>
              <a:t>   as one would hope given that the frames are defined to </a:t>
            </a:r>
          </a:p>
          <a:p>
            <a:r>
              <a:rPr lang="en-US" dirty="0">
                <a:solidFill>
                  <a:srgbClr val="00067B"/>
                </a:solidFill>
              </a:rPr>
              <a:t>   minimize changes within uncertainty!)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26F33-F2CE-1C43-9712-CF02B9734829}"/>
              </a:ext>
            </a:extLst>
          </p:cNvPr>
          <p:cNvSpPr txBox="1"/>
          <p:nvPr/>
        </p:nvSpPr>
        <p:spPr>
          <a:xfrm>
            <a:off x="4839887" y="1259034"/>
            <a:ext cx="2512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600" dirty="0" err="1"/>
              <a:t>Altamimi</a:t>
            </a:r>
            <a:r>
              <a:rPr lang="en-US" sz="1600" dirty="0"/>
              <a:t> et al., JGR 2012</a:t>
            </a:r>
          </a:p>
        </p:txBody>
      </p:sp>
    </p:spTree>
    <p:extLst>
      <p:ext uri="{BB962C8B-B14F-4D97-AF65-F5344CB8AC3E}">
        <p14:creationId xmlns:p14="http://schemas.microsoft.com/office/powerpoint/2010/main" val="15467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DE0746CE-CF91-F0EB-3B46-86F38FB2C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393" y="2182505"/>
            <a:ext cx="8129213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Read for Fri (29 Sep)</a:t>
            </a:r>
            <a:endParaRPr lang="en-US" dirty="0">
              <a:solidFill>
                <a:srgbClr val="00067B"/>
              </a:solidFill>
            </a:endParaRP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/>
              <a:t>Herring, T. A., Melbourne, T. I., Murray, M. H., Floyd, M. A.,</a:t>
            </a:r>
          </a:p>
          <a:p>
            <a:r>
              <a:rPr lang="en-US" dirty="0"/>
              <a:t>Szeliga, W. M., King, R. W., ... &amp; Wang, L. (2016). Plate</a:t>
            </a:r>
          </a:p>
          <a:p>
            <a:r>
              <a:rPr lang="en-US" dirty="0"/>
              <a:t>Boundary Observatory and related networks: GPS data</a:t>
            </a:r>
          </a:p>
          <a:p>
            <a:r>
              <a:rPr lang="en-US" dirty="0"/>
              <a:t>analysis methods and geodetic products. </a:t>
            </a:r>
            <a:r>
              <a:rPr lang="en-US" i="1" dirty="0"/>
              <a:t>Reviews of </a:t>
            </a:r>
          </a:p>
          <a:p>
            <a:r>
              <a:rPr lang="en-US" i="1" dirty="0"/>
              <a:t>Geophysics</a:t>
            </a:r>
            <a:r>
              <a:rPr lang="en-US" dirty="0"/>
              <a:t> </a:t>
            </a:r>
            <a:r>
              <a:rPr lang="en-US" b="1" dirty="0"/>
              <a:t>54</a:t>
            </a:r>
            <a:r>
              <a:rPr lang="en-US" dirty="0"/>
              <a:t>(4), 759-808.</a:t>
            </a:r>
          </a:p>
        </p:txBody>
      </p:sp>
    </p:spTree>
    <p:extLst>
      <p:ext uri="{BB962C8B-B14F-4D97-AF65-F5344CB8AC3E}">
        <p14:creationId xmlns:p14="http://schemas.microsoft.com/office/powerpoint/2010/main" val="42980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1FF4D4B-F862-7055-F5A4-836F851A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8" y="4891474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endParaRPr lang="en-US" i="1">
              <a:latin typeface="Times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67275F5-BD99-29B8-0E42-1A6DB269C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379" y="1006228"/>
            <a:ext cx="841089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Reference Frame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Parameters: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We estimate the satellite positions and other orbital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parameters by tracking from the ground… But this only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works if the locations of tracking sites are in some sense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</a:t>
            </a:r>
            <a:r>
              <a:rPr lang="ja-JP" altLang="en-US">
                <a:solidFill>
                  <a:srgbClr val="00067B"/>
                </a:solidFill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known</a:t>
            </a:r>
            <a:r>
              <a:rPr lang="ja-JP" altLang="en-US">
                <a:solidFill>
                  <a:srgbClr val="00067B"/>
                </a:solidFill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. The reference frame includes transformations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from the Earth-based frame to space-based, e.g.,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    • </a:t>
            </a:r>
            <a:r>
              <a:rPr lang="en-US" dirty="0">
                <a:solidFill>
                  <a:srgbClr val="00067B"/>
                </a:solidFill>
              </a:rPr>
              <a:t>Earth rotation parameters: axis of rotation, length-of-day.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Note these change over time (because of changes in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shape/inertia of the Earth and its fluid envelopes) and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must be estimated from space-based geodetic data!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• Tidal and loading effects: solid Earth tide, ocean tidal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loading, mass of fluid envelopes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    • </a:t>
            </a:r>
            <a:r>
              <a:rPr lang="en-US" dirty="0">
                <a:solidFill>
                  <a:srgbClr val="00067B"/>
                </a:solidFill>
              </a:rPr>
              <a:t>Other assumptions regarding the motions of ground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tracking sites (including “plate” velocities, “other”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velocities, estimates of earthquake displacements)…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13500501-622E-28FA-796E-3C17E471A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219461"/>
            <a:ext cx="90087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>
                <a:solidFill>
                  <a:srgbClr val="00067B"/>
                </a:solidFill>
                <a:latin typeface="Arial Black" charset="0"/>
              </a:rPr>
              <a:t>GPS Error Sources (and Mitigation)</a:t>
            </a:r>
          </a:p>
        </p:txBody>
      </p:sp>
    </p:spTree>
    <p:extLst>
      <p:ext uri="{BB962C8B-B14F-4D97-AF65-F5344CB8AC3E}">
        <p14:creationId xmlns:p14="http://schemas.microsoft.com/office/powerpoint/2010/main" val="21371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5FB0021-4A42-3B64-938B-716FBAF4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8" y="493899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endParaRPr lang="en-US" i="1">
              <a:latin typeface="Times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BDAACA5-48AC-103C-5E6B-0A4260191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379" y="1053752"/>
            <a:ext cx="8008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Reference Frame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Parameters:</a:t>
            </a: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• </a:t>
            </a:r>
            <a:r>
              <a:rPr lang="en-US" dirty="0">
                <a:solidFill>
                  <a:srgbClr val="00067B"/>
                </a:solidFill>
              </a:rPr>
              <a:t>Earth rotation parameters: axis of rotation, length-of-day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are also tracked by other space-referenced systems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(e.g.,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Very Long Baseline Interferometry </a:t>
            </a:r>
          </a:p>
          <a:p>
            <a:pPr eaLnBrk="0" hangingPunct="0"/>
            <a:r>
              <a:rPr lang="en-US" i="1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</a:t>
            </a:r>
            <a:r>
              <a:rPr lang="en-US" dirty="0">
                <a:solidFill>
                  <a:srgbClr val="00067B"/>
                </a:solidFill>
                <a:sym typeface="Wingdings" pitchFamily="2" charset="2"/>
              </a:rPr>
              <a:t> VLBI from quasar random noise signals)…</a:t>
            </a:r>
            <a:endParaRPr lang="en-US" dirty="0">
              <a:solidFill>
                <a:srgbClr val="00067B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1F27C80-0D43-3790-7815-232C01155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266985"/>
            <a:ext cx="90087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Error Sources (and Mitigation)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539D1B-92D2-BA48-AB1A-272567AA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273" y="3107549"/>
            <a:ext cx="3747954" cy="34646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5A317F-08AB-F040-AF6C-3AE468ED7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882" y="3215603"/>
            <a:ext cx="4838306" cy="2561456"/>
          </a:xfrm>
          <a:prstGeom prst="rect">
            <a:avLst/>
          </a:prstGeom>
        </p:spPr>
      </p:pic>
      <p:sp>
        <p:nvSpPr>
          <p:cNvPr id="12" name="TextBox 5">
            <a:extLst>
              <a:ext uri="{FF2B5EF4-FFF2-40B4-BE49-F238E27FC236}">
                <a16:creationId xmlns:a16="http://schemas.microsoft.com/office/drawing/2014/main" id="{3EB0BBFE-67B2-BD44-BE29-018DBA862833}"/>
              </a:ext>
            </a:extLst>
          </p:cNvPr>
          <p:cNvSpPr txBox="1"/>
          <p:nvPr/>
        </p:nvSpPr>
        <p:spPr>
          <a:xfrm>
            <a:off x="6240492" y="5760017"/>
            <a:ext cx="3690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Sky map of quasars (at a </a:t>
            </a:r>
          </a:p>
          <a:p>
            <a:r>
              <a:rPr lang="en-US" dirty="0">
                <a:solidFill>
                  <a:srgbClr val="00067B"/>
                </a:solidFill>
              </a:rPr>
              <a:t>particular time/date)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00555667-7D91-BA41-8C8D-DD32F08E42AE}"/>
              </a:ext>
            </a:extLst>
          </p:cNvPr>
          <p:cNvSpPr txBox="1"/>
          <p:nvPr/>
        </p:nvSpPr>
        <p:spPr>
          <a:xfrm>
            <a:off x="5593028" y="301681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800" i="1" dirty="0"/>
              <a:t>Courtesy NASA…</a:t>
            </a:r>
          </a:p>
        </p:txBody>
      </p:sp>
    </p:spTree>
    <p:extLst>
      <p:ext uri="{BB962C8B-B14F-4D97-AF65-F5344CB8AC3E}">
        <p14:creationId xmlns:p14="http://schemas.microsoft.com/office/powerpoint/2010/main" val="356286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B121A39A-C527-4F49-CFF6-D515DAF16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8" y="481171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endParaRPr lang="en-US" i="1">
              <a:latin typeface="Times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8FBEA37-DD7E-C25D-3683-CF991948E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379" y="926470"/>
            <a:ext cx="804098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Reference Frame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Parameters:</a:t>
            </a: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•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But</a:t>
            </a:r>
            <a:r>
              <a:rPr lang="en-US" i="1" dirty="0">
                <a:solidFill>
                  <a:srgbClr val="00067B"/>
                </a:solidFill>
              </a:rPr>
              <a:t>  </a:t>
            </a:r>
            <a:r>
              <a:rPr lang="en-US" dirty="0">
                <a:solidFill>
                  <a:srgbClr val="00067B"/>
                </a:solidFill>
              </a:rPr>
              <a:t>we also estimate Earth rotation parameters directly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from the GPS/GNSS systems. These are CODE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(European orbital analysis center) estimates of changes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in the polar rotation axis and the length of day…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850281CF-DC22-0741-34C1-D055E779C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139703"/>
            <a:ext cx="90087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Error Sources (and Mitigation)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010A18-1F16-7643-87EE-F1B601CFD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755" y="3225290"/>
            <a:ext cx="3381677" cy="34930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BEE75F0-9377-4545-AEBE-A5902CBBD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017" y="3221717"/>
            <a:ext cx="4361858" cy="3489486"/>
          </a:xfrm>
          <a:prstGeom prst="rect">
            <a:avLst/>
          </a:prstGeom>
        </p:spPr>
      </p:pic>
      <p:sp>
        <p:nvSpPr>
          <p:cNvPr id="10" name="TextBox 1">
            <a:extLst>
              <a:ext uri="{FF2B5EF4-FFF2-40B4-BE49-F238E27FC236}">
                <a16:creationId xmlns:a16="http://schemas.microsoft.com/office/drawing/2014/main" id="{D6BB2E8C-0CC1-774F-9CF7-1DF66BDD25FB}"/>
              </a:ext>
            </a:extLst>
          </p:cNvPr>
          <p:cNvSpPr txBox="1"/>
          <p:nvPr/>
        </p:nvSpPr>
        <p:spPr>
          <a:xfrm>
            <a:off x="2304596" y="6087089"/>
            <a:ext cx="31999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200" dirty="0"/>
              <a:t>Note 0.1 arcsec = ~3 m!</a:t>
            </a:r>
          </a:p>
        </p:txBody>
      </p:sp>
    </p:spTree>
    <p:extLst>
      <p:ext uri="{BB962C8B-B14F-4D97-AF65-F5344CB8AC3E}">
        <p14:creationId xmlns:p14="http://schemas.microsoft.com/office/powerpoint/2010/main" val="361304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igure_01">
            <a:extLst>
              <a:ext uri="{FF2B5EF4-FFF2-40B4-BE49-F238E27FC236}">
                <a16:creationId xmlns:a16="http://schemas.microsoft.com/office/drawing/2014/main" id="{4010F33B-91C3-C76D-61EE-7896E7575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265" y="1927142"/>
            <a:ext cx="8686800" cy="4884737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5">
            <a:extLst>
              <a:ext uri="{FF2B5EF4-FFF2-40B4-BE49-F238E27FC236}">
                <a16:creationId xmlns:a16="http://schemas.microsoft.com/office/drawing/2014/main" id="{41228052-9F35-A15F-CC1F-E08F32853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665" y="6142120"/>
            <a:ext cx="39292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600" i="1">
                <a:solidFill>
                  <a:srgbClr val="00067B"/>
                </a:solidFill>
              </a:rPr>
              <a:t>Bird, Geochem. Geophys. Geosys.,</a:t>
            </a:r>
            <a:r>
              <a:rPr lang="en-US" sz="1600">
                <a:solidFill>
                  <a:srgbClr val="00067B"/>
                </a:solidFill>
              </a:rPr>
              <a:t> 2003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D4472825-C4B5-2C55-29D3-CBFE0FE1C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2" y="222190"/>
            <a:ext cx="1004191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“Knowing” motions at all sites entails “knowing”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Secular Velocities...</a:t>
            </a:r>
          </a:p>
          <a:p>
            <a:r>
              <a:rPr lang="en-US" dirty="0">
                <a:solidFill>
                  <a:srgbClr val="00067B"/>
                </a:solidFill>
              </a:rPr>
              <a:t>One common starting point for velocity is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plate motion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, which</a:t>
            </a:r>
          </a:p>
          <a:p>
            <a:r>
              <a:rPr lang="en-US" dirty="0">
                <a:solidFill>
                  <a:srgbClr val="00067B"/>
                </a:solidFill>
              </a:rPr>
              <a:t>assumes motion of a rigid plate on the surface of a spherical Earth</a:t>
            </a:r>
          </a:p>
          <a:p>
            <a:r>
              <a:rPr lang="en-US" dirty="0">
                <a:solidFill>
                  <a:srgbClr val="00067B"/>
                </a:solidFill>
              </a:rPr>
              <a:t>(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</a:t>
            </a:r>
            <a:r>
              <a:rPr lang="en-US" dirty="0">
                <a:solidFill>
                  <a:srgbClr val="00067B"/>
                </a:solidFill>
              </a:rPr>
              <a:t> no strain!)</a:t>
            </a:r>
          </a:p>
        </p:txBody>
      </p:sp>
    </p:spTree>
    <p:extLst>
      <p:ext uri="{BB962C8B-B14F-4D97-AF65-F5344CB8AC3E}">
        <p14:creationId xmlns:p14="http://schemas.microsoft.com/office/powerpoint/2010/main" val="29609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6EF2E9-E1CC-4D81-17DD-8FB340B61CD6}"/>
              </a:ext>
            </a:extLst>
          </p:cNvPr>
          <p:cNvSpPr txBox="1"/>
          <p:nvPr/>
        </p:nvSpPr>
        <p:spPr>
          <a:xfrm>
            <a:off x="1624922" y="105013"/>
            <a:ext cx="8905643" cy="6647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000" i="1" dirty="0">
                <a:solidFill>
                  <a:srgbClr val="00067B"/>
                </a:solidFill>
                <a:latin typeface="Arial Black"/>
                <a:cs typeface="Arial Black"/>
              </a:rPr>
              <a:t>Secular Velocities...</a:t>
            </a:r>
          </a:p>
          <a:p>
            <a:r>
              <a:rPr lang="en-US" dirty="0">
                <a:solidFill>
                  <a:srgbClr val="00067B"/>
                </a:solidFill>
              </a:rPr>
              <a:t>• “Geologic” Plate Velocity Models use “geologic data”, including</a:t>
            </a:r>
          </a:p>
          <a:p>
            <a:r>
              <a:rPr lang="en-US" dirty="0">
                <a:solidFill>
                  <a:srgbClr val="00067B"/>
                </a:solidFill>
              </a:rPr>
              <a:t>   oceanic ridge spreading rates derived from dated seafloor</a:t>
            </a:r>
          </a:p>
          <a:p>
            <a:r>
              <a:rPr lang="en-US" dirty="0">
                <a:solidFill>
                  <a:srgbClr val="00067B"/>
                </a:solidFill>
              </a:rPr>
              <a:t>   magnetic anomalies; relative plate motion directions inferred</a:t>
            </a:r>
          </a:p>
          <a:p>
            <a:r>
              <a:rPr lang="en-US" dirty="0">
                <a:solidFill>
                  <a:srgbClr val="00067B"/>
                </a:solidFill>
              </a:rPr>
              <a:t>   from transform faults; earthquake slip vectors…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Effectively average over the past 3 million years (because</a:t>
            </a:r>
          </a:p>
          <a:p>
            <a:r>
              <a:rPr lang="en-US" dirty="0">
                <a:solidFill>
                  <a:srgbClr val="00067B"/>
                </a:solidFill>
              </a:rPr>
              <a:t>   of the need for magnetic anomaly rate constraints)…</a:t>
            </a:r>
          </a:p>
          <a:p>
            <a:r>
              <a:rPr lang="en-US" dirty="0">
                <a:solidFill>
                  <a:srgbClr val="00067B"/>
                </a:solidFill>
              </a:rPr>
              <a:t>• No-Net Rotation (NNR) versions of plate models (comparable</a:t>
            </a:r>
          </a:p>
          <a:p>
            <a:r>
              <a:rPr lang="en-US" dirty="0">
                <a:solidFill>
                  <a:srgbClr val="00067B"/>
                </a:solidFill>
              </a:rPr>
              <a:t>   to GPS frame) include NNR-NUVEL-1A by </a:t>
            </a:r>
            <a:r>
              <a:rPr lang="en-US" dirty="0" err="1">
                <a:solidFill>
                  <a:srgbClr val="00067B"/>
                </a:solidFill>
              </a:rPr>
              <a:t>DeMets</a:t>
            </a:r>
            <a:r>
              <a:rPr lang="en-US" dirty="0">
                <a:solidFill>
                  <a:srgbClr val="00067B"/>
                </a:solidFill>
              </a:rPr>
              <a:t> et al.</a:t>
            </a:r>
          </a:p>
          <a:p>
            <a:r>
              <a:rPr lang="en-US" dirty="0">
                <a:solidFill>
                  <a:srgbClr val="00067B"/>
                </a:solidFill>
              </a:rPr>
              <a:t>   (1990; 1994); NNR-MORVEL56 by Argus et al. (2011)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862384-2FBA-ABF0-8954-5DF1E2EA3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943" y="2168566"/>
            <a:ext cx="3238500" cy="2374900"/>
          </a:xfrm>
          <a:prstGeom prst="rect">
            <a:avLst/>
          </a:prstGeom>
        </p:spPr>
      </p:pic>
      <p:sp>
        <p:nvSpPr>
          <p:cNvPr id="14" name="TextBox 6">
            <a:extLst>
              <a:ext uri="{FF2B5EF4-FFF2-40B4-BE49-F238E27FC236}">
                <a16:creationId xmlns:a16="http://schemas.microsoft.com/office/drawing/2014/main" id="{5EC28D9A-A997-4EBE-87CA-4AE6BE5DEC63}"/>
              </a:ext>
            </a:extLst>
          </p:cNvPr>
          <p:cNvSpPr txBox="1"/>
          <p:nvPr/>
        </p:nvSpPr>
        <p:spPr>
          <a:xfrm>
            <a:off x="2801143" y="4529496"/>
            <a:ext cx="1505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400" i="1" dirty="0">
                <a:solidFill>
                  <a:srgbClr val="00067B"/>
                </a:solidFill>
              </a:rPr>
              <a:t>Courtesy USGS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E181975-812A-550A-095C-94D83E7B4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887" y="2167296"/>
            <a:ext cx="1847656" cy="23774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156F728-D475-937B-9A01-36CA5E5B50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743" y="2632116"/>
            <a:ext cx="3770313" cy="1447800"/>
          </a:xfrm>
          <a:prstGeom prst="rect">
            <a:avLst/>
          </a:prstGeom>
        </p:spPr>
      </p:pic>
      <p:sp>
        <p:nvSpPr>
          <p:cNvPr id="18" name="TextBox 9">
            <a:extLst>
              <a:ext uri="{FF2B5EF4-FFF2-40B4-BE49-F238E27FC236}">
                <a16:creationId xmlns:a16="http://schemas.microsoft.com/office/drawing/2014/main" id="{55CB9BAC-FBEA-EB52-3FFA-ACA958F62D63}"/>
              </a:ext>
            </a:extLst>
          </p:cNvPr>
          <p:cNvSpPr txBox="1"/>
          <p:nvPr/>
        </p:nvSpPr>
        <p:spPr>
          <a:xfrm>
            <a:off x="7906543" y="3996096"/>
            <a:ext cx="1505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400" i="1" dirty="0">
                <a:solidFill>
                  <a:srgbClr val="00067B"/>
                </a:solidFill>
              </a:rPr>
              <a:t>Courtesy USGS</a:t>
            </a:r>
          </a:p>
        </p:txBody>
      </p:sp>
    </p:spTree>
    <p:extLst>
      <p:ext uri="{BB962C8B-B14F-4D97-AF65-F5344CB8AC3E}">
        <p14:creationId xmlns:p14="http://schemas.microsoft.com/office/powerpoint/2010/main" val="3458496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>
            <a:extLst>
              <a:ext uri="{FF2B5EF4-FFF2-40B4-BE49-F238E27FC236}">
                <a16:creationId xmlns:a16="http://schemas.microsoft.com/office/drawing/2014/main" id="{6B47AF1E-0DA4-800F-0509-24AF0FDE6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933" y="274290"/>
            <a:ext cx="8557151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Plate Velocity Modeling using Euler Poles: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67B"/>
                </a:solidFill>
              </a:rPr>
              <a:t>   Assumes rigid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blocks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(or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plates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) move independently</a:t>
            </a:r>
          </a:p>
          <a:p>
            <a:r>
              <a:rPr lang="en-US" dirty="0">
                <a:solidFill>
                  <a:srgbClr val="00067B"/>
                </a:solidFill>
              </a:rPr>
              <a:t>   relative to one another across the Earth</a:t>
            </a:r>
            <a:r>
              <a:rPr lang="en-US" dirty="0">
                <a:solidFill>
                  <a:srgbClr val="00067B"/>
                </a:solidFill>
                <a:latin typeface="Arial"/>
              </a:rPr>
              <a:t>’</a:t>
            </a:r>
            <a:r>
              <a:rPr lang="en-US" dirty="0">
                <a:solidFill>
                  <a:srgbClr val="00067B"/>
                </a:solidFill>
              </a:rPr>
              <a:t>s surface.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Each block will have an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Euler Pole</a:t>
            </a:r>
            <a:r>
              <a:rPr lang="en-US" dirty="0">
                <a:solidFill>
                  <a:srgbClr val="00067B"/>
                </a:solidFill>
              </a:rPr>
              <a:t>: For the </a:t>
            </a:r>
            <a:r>
              <a:rPr lang="en-US" i="1" dirty="0" err="1">
                <a:latin typeface="Times New Roman" charset="0"/>
              </a:rPr>
              <a:t>p</a:t>
            </a:r>
            <a:r>
              <a:rPr lang="en-US" dirty="0" err="1">
                <a:solidFill>
                  <a:srgbClr val="00067B"/>
                </a:solidFill>
              </a:rPr>
              <a:t>’th</a:t>
            </a:r>
            <a:r>
              <a:rPr lang="en-US" dirty="0">
                <a:solidFill>
                  <a:srgbClr val="00067B"/>
                </a:solidFill>
              </a:rPr>
              <a:t> block,</a:t>
            </a:r>
          </a:p>
          <a:p>
            <a:pPr>
              <a:buFontTx/>
              <a:buChar char="•"/>
            </a:pPr>
            <a:endParaRPr lang="en-US" dirty="0">
              <a:solidFill>
                <a:srgbClr val="00067B"/>
              </a:solidFill>
            </a:endParaRPr>
          </a:p>
          <a:p>
            <a:endParaRPr lang="en-US" sz="20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means the block rotates at angular velocity </a:t>
            </a:r>
            <a:r>
              <a:rPr lang="en-US" i="1" dirty="0">
                <a:latin typeface="Symbol" charset="0"/>
                <a:sym typeface="Symbol" charset="0"/>
              </a:rPr>
              <a:t></a:t>
            </a:r>
            <a:r>
              <a:rPr lang="en-US" i="1" baseline="-25000" dirty="0">
                <a:latin typeface="Times New Roman" charset="0"/>
              </a:rPr>
              <a:t>p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around the </a:t>
            </a:r>
          </a:p>
          <a:p>
            <a:r>
              <a:rPr lang="en-US" dirty="0">
                <a:solidFill>
                  <a:srgbClr val="00067B"/>
                </a:solidFill>
              </a:rPr>
              <a:t>   pole at latitude</a:t>
            </a:r>
            <a:r>
              <a:rPr lang="en-US" dirty="0"/>
              <a:t> </a:t>
            </a:r>
            <a:r>
              <a:rPr lang="en-US" i="1" dirty="0">
                <a:latin typeface="Symbol" charset="0"/>
                <a:sym typeface="Symbol" charset="0"/>
              </a:rPr>
              <a:t></a:t>
            </a:r>
            <a:r>
              <a:rPr lang="en-US" i="1" baseline="-25000" dirty="0">
                <a:latin typeface="Times New Roman" charset="0"/>
              </a:rPr>
              <a:t>p</a:t>
            </a:r>
            <a:r>
              <a:rPr lang="en-US" dirty="0">
                <a:solidFill>
                  <a:srgbClr val="00067B"/>
                </a:solidFill>
              </a:rPr>
              <a:t>, longitude </a:t>
            </a:r>
            <a:r>
              <a:rPr lang="en-US" i="1" dirty="0">
                <a:latin typeface="Symbol" charset="0"/>
                <a:sym typeface="Symbol" charset="0"/>
              </a:rPr>
              <a:t></a:t>
            </a:r>
            <a:r>
              <a:rPr lang="en-US" i="1" baseline="-25000" dirty="0">
                <a:latin typeface="Times New Roman" charset="0"/>
              </a:rPr>
              <a:t>p</a:t>
            </a:r>
            <a:r>
              <a:rPr lang="en-US" dirty="0">
                <a:solidFill>
                  <a:srgbClr val="00067B"/>
                </a:solidFill>
              </a:rPr>
              <a:t>. Then the velocity at any</a:t>
            </a:r>
          </a:p>
          <a:p>
            <a:r>
              <a:rPr lang="en-US" dirty="0">
                <a:solidFill>
                  <a:srgbClr val="00067B"/>
                </a:solidFill>
              </a:rPr>
              <a:t>   point  </a:t>
            </a:r>
            <a:r>
              <a:rPr lang="en-US" dirty="0"/>
              <a:t>              </a:t>
            </a:r>
            <a:r>
              <a:rPr lang="en-US" dirty="0">
                <a:solidFill>
                  <a:srgbClr val="00067B"/>
                </a:solidFill>
              </a:rPr>
              <a:t>on the block is given by: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Assumes? How small a </a:t>
            </a:r>
            <a:r>
              <a:rPr lang="ja-JP" altLang="en-US" dirty="0">
                <a:solidFill>
                  <a:srgbClr val="00067B"/>
                </a:solidFill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plate</a:t>
            </a:r>
            <a:r>
              <a:rPr lang="ja-JP" altLang="en-US" dirty="0">
                <a:solidFill>
                  <a:srgbClr val="00067B"/>
                </a:solidFill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can we reasonably expect?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dirty="0" err="1">
                <a:solidFill>
                  <a:srgbClr val="00067B"/>
                </a:solidFill>
              </a:rPr>
              <a:t>Altamimi</a:t>
            </a:r>
            <a:r>
              <a:rPr lang="en-US" dirty="0">
                <a:solidFill>
                  <a:srgbClr val="00067B"/>
                </a:solidFill>
              </a:rPr>
              <a:t> et al. (2012) adds an “origin rate bias” term: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which is really a reference frame issue related to inadequacy</a:t>
            </a:r>
          </a:p>
          <a:p>
            <a:r>
              <a:rPr lang="en-US" dirty="0">
                <a:solidFill>
                  <a:srgbClr val="00067B"/>
                </a:solidFill>
              </a:rPr>
              <a:t>   of sampling &amp; our poor knowledge of surface mass change.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121A14-97E2-581D-EFA9-C953EB602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070" y="1795781"/>
            <a:ext cx="2819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A1A93A-6213-8BEC-621B-7B79EFE49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894" y="3182801"/>
            <a:ext cx="1143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6E42783-2E4E-CB91-0815-F805EB6E4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970" y="3653156"/>
            <a:ext cx="213360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98D1DC4-E9E1-2FBF-4AB5-520F2E4C4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92789" y="5042219"/>
            <a:ext cx="2897188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AB806307-EB85-FFB7-409C-4CF6F7E353A0}"/>
              </a:ext>
            </a:extLst>
          </p:cNvPr>
          <p:cNvSpPr/>
          <p:nvPr/>
        </p:nvSpPr>
        <p:spPr>
          <a:xfrm>
            <a:off x="9223500" y="1016631"/>
            <a:ext cx="2249083" cy="45890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endParaRPr lang="en-US" dirty="0">
              <a:solidFill>
                <a:srgbClr val="00067B"/>
              </a:solidFill>
            </a:endParaRPr>
          </a:p>
          <a:p>
            <a:pPr algn="ctr"/>
            <a:r>
              <a:rPr lang="en-US" dirty="0">
                <a:solidFill>
                  <a:srgbClr val="00067B"/>
                </a:solidFill>
              </a:rPr>
              <a:t>Euler poles were first proposed as a tool for deriving plate tectonic motions in the 1960s by Tanya Atwater, then a graduate student at Scripps’ Institute of Oceanography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6ADD254-1026-35BA-BBEA-979FF935E3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95541" y="1115467"/>
            <a:ext cx="19050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2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4CFACC4-A509-6DA6-3A64-8B9423796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492" y="1227247"/>
            <a:ext cx="5219700" cy="4362450"/>
          </a:xfrm>
          <a:prstGeom prst="rect">
            <a:avLst/>
          </a:prstGeom>
        </p:spPr>
      </p:pic>
      <p:sp>
        <p:nvSpPr>
          <p:cNvPr id="12" name="TextBox 2">
            <a:extLst>
              <a:ext uri="{FF2B5EF4-FFF2-40B4-BE49-F238E27FC236}">
                <a16:creationId xmlns:a16="http://schemas.microsoft.com/office/drawing/2014/main" id="{7436F8B2-9E21-0EA7-E16F-246F39DE733C}"/>
              </a:ext>
            </a:extLst>
          </p:cNvPr>
          <p:cNvSpPr txBox="1"/>
          <p:nvPr/>
        </p:nvSpPr>
        <p:spPr>
          <a:xfrm>
            <a:off x="1548505" y="58847"/>
            <a:ext cx="909499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ITRF20xx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Reference Frames</a:t>
            </a:r>
            <a:r>
              <a:rPr lang="en-US" dirty="0">
                <a:solidFill>
                  <a:srgbClr val="00067B"/>
                </a:solidFill>
              </a:rPr>
              <a:t> first and foremost define</a:t>
            </a:r>
          </a:p>
          <a:p>
            <a:r>
              <a:rPr lang="en-US" dirty="0">
                <a:solidFill>
                  <a:srgbClr val="00067B"/>
                </a:solidFill>
              </a:rPr>
              <a:t>   global plate &amp; deforming-zone GPS velocities. Note:</a:t>
            </a: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/>
              <a:t>, </a:t>
            </a:r>
            <a:r>
              <a:rPr lang="en-US" i="1" dirty="0">
                <a:latin typeface="Times New Roman"/>
                <a:cs typeface="Times New Roman"/>
              </a:rPr>
              <a:t>Z </a:t>
            </a:r>
            <a:r>
              <a:rPr lang="en-US" dirty="0">
                <a:solidFill>
                  <a:srgbClr val="00067B"/>
                </a:solidFill>
              </a:rPr>
              <a:t>refers to the Earth-centered, Earth-fixed GPS coordinate</a:t>
            </a:r>
          </a:p>
          <a:p>
            <a:r>
              <a:rPr lang="en-US" dirty="0">
                <a:solidFill>
                  <a:srgbClr val="00067B"/>
                </a:solidFill>
              </a:rPr>
              <a:t>   system. We use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coordinate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transformations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to convert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these to more familiar </a:t>
            </a:r>
            <a:r>
              <a:rPr lang="en-US" dirty="0" err="1">
                <a:solidFill>
                  <a:srgbClr val="00067B"/>
                </a:solidFill>
                <a:latin typeface="Arial"/>
                <a:cs typeface="Arial"/>
              </a:rPr>
              <a:t>lat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, </a:t>
            </a:r>
            <a:r>
              <a:rPr lang="en-US" dirty="0" err="1">
                <a:solidFill>
                  <a:srgbClr val="00067B"/>
                </a:solidFill>
                <a:latin typeface="Arial"/>
                <a:cs typeface="Arial"/>
              </a:rPr>
              <a:t>lon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,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height above an ellipsoid…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• “Origin rate bias” is translation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rate of the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/>
              <a:t>, </a:t>
            </a:r>
            <a:r>
              <a:rPr lang="en-US" i="1" dirty="0">
                <a:latin typeface="Times New Roman"/>
                <a:cs typeface="Times New Roman"/>
              </a:rPr>
              <a:t>Z  = </a:t>
            </a:r>
            <a:r>
              <a:rPr lang="en-US" dirty="0">
                <a:latin typeface="Times New Roman"/>
                <a:cs typeface="Times New Roman"/>
              </a:rPr>
              <a:t>0</a:t>
            </a:r>
            <a:endParaRPr lang="en-US" dirty="0">
              <a:solidFill>
                <a:srgbClr val="00067B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origin of the coordinate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frame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• ITRF also find global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rotation-rates (primarily in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the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-axis) that describe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differences between IGS and other                          NNR frames</a:t>
            </a:r>
          </a:p>
          <a:p>
            <a:endParaRPr lang="en-US" dirty="0">
              <a:solidFill>
                <a:srgbClr val="00067B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These are rooted in issues of inadequate sampling of the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global velocity field &amp; neglect of global surface mass change.</a:t>
            </a:r>
          </a:p>
        </p:txBody>
      </p:sp>
    </p:spTree>
    <p:extLst>
      <p:ext uri="{BB962C8B-B14F-4D97-AF65-F5344CB8AC3E}">
        <p14:creationId xmlns:p14="http://schemas.microsoft.com/office/powerpoint/2010/main" val="240197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1057</Words>
  <Application>Microsoft Macintosh PowerPoint</Application>
  <PresentationFormat>Widescreen</PresentationFormat>
  <Paragraphs>134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27</cp:revision>
  <dcterms:created xsi:type="dcterms:W3CDTF">2023-08-28T16:47:08Z</dcterms:created>
  <dcterms:modified xsi:type="dcterms:W3CDTF">2023-09-25T22:29:52Z</dcterms:modified>
</cp:coreProperties>
</file>