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0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99F"/>
    <a:srgbClr val="0012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266"/>
    <p:restoredTop sz="96327"/>
  </p:normalViewPr>
  <p:slideViewPr>
    <p:cSldViewPr snapToGrid="0">
      <p:cViewPr varScale="1">
        <p:scale>
          <a:sx n="128" d="100"/>
          <a:sy n="128" d="100"/>
        </p:scale>
        <p:origin x="11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C2A98-199E-87EE-2088-74210EDDBA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57D1B6-9EEE-7134-4B7E-B82DD9159D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966DD-B877-E1AB-E6EE-EF15B1934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18B39-DD0E-D04A-9F01-60E327690444}" type="datetimeFigureOut">
              <a:rPr lang="en-US" smtClean="0"/>
              <a:t>8/28/23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1DE0A1-0B17-107B-97FA-4169C0CD3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0776C-D4F8-AB30-391F-B3D327793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5654-03AC-504C-A9A0-0CCCDBFD9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985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B7F6D-557E-A9C0-5B9E-CAF2B4075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AB45DD-D851-C232-FAD9-B0116EB93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B3766A-7495-8516-D7EA-9C572EE4E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18B39-DD0E-D04A-9F01-60E327690444}" type="datetimeFigureOut">
              <a:rPr lang="en-US" smtClean="0"/>
              <a:t>8/28/23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5DA8D-1686-8082-04A9-75E26E966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68F35-44BA-BA09-49E8-7C1D3C6BB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5654-03AC-504C-A9A0-0CCCDBFD9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263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2869FF-9A40-7A86-051B-8FD2E55072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2D4436-BF91-775C-AA6C-226CA6128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DFC79-07DB-B9A7-79A7-A36C63A2A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18B39-DD0E-D04A-9F01-60E327690444}" type="datetimeFigureOut">
              <a:rPr lang="en-US" smtClean="0"/>
              <a:t>8/28/23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D18213-262A-388D-27FA-E9F2731B9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CC151-EAD8-1D68-4E4A-67D42F588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5654-03AC-504C-A9A0-0CCCDBFD9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31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35D54-66D0-61E6-D4C3-635BD9209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E343C4-9D68-77B3-29A3-4F26EAE3E9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E690BA-B822-EBBB-F070-9F9CE6796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18B39-DD0E-D04A-9F01-60E327690444}" type="datetimeFigureOut">
              <a:rPr lang="en-US" smtClean="0"/>
              <a:t>8/28/23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F07C3-9F4E-3401-87A5-6C48E39AE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B6E2D-D2E6-709E-0C5B-710BD04D6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5654-03AC-504C-A9A0-0CCCDBFD9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763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430ED-BA16-45EC-10C4-8C909D71B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29E72-E684-C599-C426-845C82D9F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63D43A-D310-3B06-5AFE-07EAB1680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18B39-DD0E-D04A-9F01-60E327690444}" type="datetimeFigureOut">
              <a:rPr lang="en-US" smtClean="0"/>
              <a:t>8/28/23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7E2175-2B08-1F63-528B-30C6D832E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FBD84-FE83-5A69-C43B-9D3B7F7D9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5654-03AC-504C-A9A0-0CCCDBFD9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175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E541F-D18E-5ED7-8CFB-9CB264EC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480C7-EE06-C991-DDE7-2AD2F569FC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AE2A02-FD32-0CDC-3E63-C9A3B147BD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47802A-5D7A-A813-F433-4CE635860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18B39-DD0E-D04A-9F01-60E327690444}" type="datetimeFigureOut">
              <a:rPr lang="en-US" smtClean="0"/>
              <a:t>8/28/23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E42B0E-96A6-D074-74C2-5DD1127C2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3107C-91ED-CB0C-9D96-70C0B5E15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5654-03AC-504C-A9A0-0CCCDBFD9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377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EAED0-18D3-B1FC-8DCF-B5CCBC90A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7866F0-0294-7C0C-4D0B-F28ACF6D7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8C9AF-DE79-8B81-77EB-DEA14E1353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B1A3A0-477D-A899-C9B7-B0CBA6CED4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BCA8C3-043E-C146-75CF-5C1CA68E10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86F91A-FD05-06F1-90FE-45CC612C4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18B39-DD0E-D04A-9F01-60E327690444}" type="datetimeFigureOut">
              <a:rPr lang="en-US" smtClean="0"/>
              <a:t>8/28/23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CDA494-7D2E-64E9-DFAD-CCE14E4D5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DD2B40-7C05-E12C-2D91-BE6793C29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5654-03AC-504C-A9A0-0CCCDBFD9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43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C487D-6A88-0277-58E0-246E1AB8A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0875DA-1934-9BFC-FAD2-CD994E9BE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18B39-DD0E-D04A-9F01-60E327690444}" type="datetimeFigureOut">
              <a:rPr lang="en-US" smtClean="0"/>
              <a:t>8/28/23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486773-37AA-B4E4-B17D-41169BF89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971CF5-80E9-B5B0-A93E-BDB828CFD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5654-03AC-504C-A9A0-0CCCDBFD9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883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19E515-A2B9-4D16-8CA9-C511C019E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18B39-DD0E-D04A-9F01-60E327690444}" type="datetimeFigureOut">
              <a:rPr lang="en-US" smtClean="0"/>
              <a:t>8/28/23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4EB66C-C900-2A5D-421C-6894688EC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F3C844-AFB8-E8A4-65A9-7BC21E219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5654-03AC-504C-A9A0-0CCCDBFD9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931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AD75E-CB6B-DD4A-4729-629C109CF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3496A-4211-B3FC-DCCA-C4F47521E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A5C3D2-D233-A680-0F7A-32CB686468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BEA741-4282-F261-5B09-33EE4C2A9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18B39-DD0E-D04A-9F01-60E327690444}" type="datetimeFigureOut">
              <a:rPr lang="en-US" smtClean="0"/>
              <a:t>8/28/23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C8F61E-086F-9C1B-16FE-F51210A73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32183F-68D5-08D2-A704-F1DF05C5B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5654-03AC-504C-A9A0-0CCCDBFD9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749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FB5DA-3E05-706A-4F79-415662F05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CC7455-87C5-62A8-760E-725B0B90D3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EC2CA7-CDCD-3794-6F57-CCE29373F8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F8288-F6DA-5716-7FAF-AACEB02F1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18B39-DD0E-D04A-9F01-60E327690444}" type="datetimeFigureOut">
              <a:rPr lang="en-US" smtClean="0"/>
              <a:t>8/28/23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9571EF-4DB4-808C-1A9B-4473D0014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A8F71-892A-0ECB-057F-24D4C4F0E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5654-03AC-504C-A9A0-0CCCDBFD9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768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9439D3-7A24-4B44-F2AF-3706433BC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3D886-17C3-4699-9BDC-ABC75DD218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2B998-BF7B-A2B0-B315-F94AAF9EBC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18B39-DD0E-D04A-9F01-60E327690444}" type="datetimeFigureOut">
              <a:rPr lang="en-US" smtClean="0"/>
              <a:t>8/28/23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0B57F4-6B6A-69E8-4841-82A4CF33DA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940F8-16E0-0E2B-938D-EDF4F96341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C5654-03AC-504C-A9A0-0CCCDBFD9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707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aconcagua.geol.usu.edu/~arlowry/Geodyn/index.html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5">
            <a:extLst>
              <a:ext uri="{FF2B5EF4-FFF2-40B4-BE49-F238E27FC236}">
                <a16:creationId xmlns:a16="http://schemas.microsoft.com/office/drawing/2014/main" id="{5CC789F3-0C47-61DF-BA63-69A469824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092" y="1327383"/>
            <a:ext cx="10193816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• Some important syllabus points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• Course website is at:</a:t>
            </a:r>
          </a:p>
          <a:p>
            <a:r>
              <a:rPr lang="en-US" dirty="0"/>
              <a:t>   </a:t>
            </a:r>
            <a:r>
              <a:rPr lang="en-US" dirty="0">
                <a:solidFill>
                  <a:schemeClr val="accent5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http://aconcagua.geol.usu.edu/~arlowry/Geod_CD/index.html</a:t>
            </a:r>
            <a:endParaRPr lang="en-US" dirty="0"/>
          </a:p>
          <a:p>
            <a:pPr eaLnBrk="1" hangingPunct="1">
              <a:defRPr/>
            </a:pPr>
            <a:r>
              <a:rPr lang="en-US" dirty="0"/>
              <a:t>• 6690 differs from 7690 in the expectation that PhD-level grad student</a:t>
            </a:r>
          </a:p>
          <a:p>
            <a:pPr eaLnBrk="1" hangingPunct="1">
              <a:defRPr/>
            </a:pPr>
            <a:r>
              <a:rPr lang="en-US" dirty="0"/>
              <a:t>   projects will include new theoretical and/or algorithmic development</a:t>
            </a:r>
          </a:p>
          <a:p>
            <a:pPr eaLnBrk="1" hangingPunct="1">
              <a:defRPr/>
            </a:pPr>
            <a:r>
              <a:rPr lang="en-US" dirty="0"/>
              <a:t>   (discuss with me)</a:t>
            </a:r>
          </a:p>
          <a:p>
            <a:pPr eaLnBrk="1" hangingPunct="1">
              <a:buFontTx/>
              <a:buChar char="•"/>
              <a:defRPr/>
            </a:pPr>
            <a:r>
              <a:rPr lang="en-US" dirty="0"/>
              <a:t> Semester projects should begin in the next three to four weeks; should</a:t>
            </a:r>
          </a:p>
          <a:p>
            <a:pPr eaLnBrk="1" hangingPunct="1">
              <a:defRPr/>
            </a:pPr>
            <a:r>
              <a:rPr lang="en-US" dirty="0"/>
              <a:t>   be related to your thesis topic if possible; should be </a:t>
            </a:r>
            <a:r>
              <a:rPr lang="en-US" i="1" dirty="0"/>
              <a:t>interesting to you</a:t>
            </a:r>
            <a:r>
              <a:rPr lang="en-US" dirty="0"/>
              <a:t>!</a:t>
            </a:r>
          </a:p>
          <a:p>
            <a:pPr eaLnBrk="1" hangingPunct="1">
              <a:defRPr/>
            </a:pPr>
            <a:r>
              <a:rPr lang="en-US" dirty="0"/>
              <a:t>• </a:t>
            </a:r>
            <a:r>
              <a:rPr lang="en-US" i="1" dirty="0">
                <a:latin typeface="Arial Black" charset="0"/>
              </a:rPr>
              <a:t>Always feel free to ask questions! (It helps!)</a:t>
            </a:r>
            <a:endParaRPr lang="en-US" dirty="0"/>
          </a:p>
          <a:p>
            <a:pPr eaLnBrk="1" hangingPunct="1">
              <a:defRPr/>
            </a:pPr>
            <a:r>
              <a:rPr lang="en-US" dirty="0"/>
              <a:t>• So, what do </a:t>
            </a:r>
            <a:r>
              <a:rPr lang="en-US" i="1" dirty="0">
                <a:latin typeface="Arial Black" charset="0"/>
              </a:rPr>
              <a:t>you</a:t>
            </a:r>
            <a:r>
              <a:rPr lang="en-US" dirty="0"/>
              <a:t> want to know about </a:t>
            </a:r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Geodesy </a:t>
            </a:r>
            <a:r>
              <a:rPr lang="en-US" dirty="0"/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8E0F9E-8256-FCAC-2AF3-8119E2AF1D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762" y="1820678"/>
            <a:ext cx="7162800" cy="95450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54623F7-0481-EC0B-43C8-CAE4CF40E551}"/>
              </a:ext>
            </a:extLst>
          </p:cNvPr>
          <p:cNvSpPr/>
          <p:nvPr/>
        </p:nvSpPr>
        <p:spPr bwMode="auto">
          <a:xfrm>
            <a:off x="3452534" y="1374719"/>
            <a:ext cx="1219200" cy="457200"/>
          </a:xfrm>
          <a:prstGeom prst="ellipse">
            <a:avLst/>
          </a:prstGeom>
          <a:noFill/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100" b="0" i="1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A8CB638-73DB-2F9B-13B5-BFFF76427FEB}"/>
              </a:ext>
            </a:extLst>
          </p:cNvPr>
          <p:cNvSpPr/>
          <p:nvPr/>
        </p:nvSpPr>
        <p:spPr bwMode="auto">
          <a:xfrm>
            <a:off x="5855762" y="2394182"/>
            <a:ext cx="1440970" cy="381001"/>
          </a:xfrm>
          <a:prstGeom prst="ellipse">
            <a:avLst/>
          </a:prstGeom>
          <a:noFill/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100" b="0" i="1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ＭＳ Ｐゴシック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5F39FEE-6240-CCB1-15A1-42C6AADFDDE1}"/>
              </a:ext>
            </a:extLst>
          </p:cNvPr>
          <p:cNvCxnSpPr>
            <a:cxnSpLocks/>
            <a:stCxn id="5" idx="0"/>
            <a:endCxn id="4" idx="4"/>
          </p:cNvCxnSpPr>
          <p:nvPr/>
        </p:nvCxnSpPr>
        <p:spPr bwMode="auto">
          <a:xfrm flipH="1" flipV="1">
            <a:off x="4062134" y="1831919"/>
            <a:ext cx="2514113" cy="56226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Text Box 27">
            <a:extLst>
              <a:ext uri="{FF2B5EF4-FFF2-40B4-BE49-F238E27FC236}">
                <a16:creationId xmlns:a16="http://schemas.microsoft.com/office/drawing/2014/main" id="{5658D605-CFEB-99EA-5B33-FE7DBB226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1300" y="6428066"/>
            <a:ext cx="21115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800" dirty="0">
                <a:solidFill>
                  <a:srgbClr val="00099F"/>
                </a:solidFill>
              </a:rPr>
              <a:t>© A.R. Lowry 2023</a:t>
            </a:r>
            <a:endParaRPr lang="en-US" sz="1800" dirty="0">
              <a:solidFill>
                <a:srgbClr val="00099F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66EE37CE-68A6-6B49-BC5C-591956BEB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7231" y="60603"/>
            <a:ext cx="818377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600" i="1" dirty="0">
                <a:solidFill>
                  <a:srgbClr val="00099F"/>
                </a:solidFill>
                <a:latin typeface="Arial Black" charset="0"/>
              </a:rPr>
              <a:t>Geology 6690/7690</a:t>
            </a:r>
          </a:p>
          <a:p>
            <a:pPr algn="ctr" eaLnBrk="1" hangingPunct="1">
              <a:defRPr/>
            </a:pPr>
            <a:r>
              <a:rPr lang="en-US" sz="3600" i="1" dirty="0">
                <a:solidFill>
                  <a:srgbClr val="00099F"/>
                </a:solidFill>
                <a:latin typeface="Arial Black" charset="0"/>
              </a:rPr>
              <a:t>Geodesy &amp; Crustal Deformation</a:t>
            </a:r>
            <a:endParaRPr lang="en-US" sz="3600" i="1" u="sng" dirty="0">
              <a:solidFill>
                <a:srgbClr val="00099F"/>
              </a:solidFill>
              <a:latin typeface="Arial Black" charset="0"/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BDB98216-1E6D-8F48-A752-80CD87AB0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5613" y="60603"/>
            <a:ext cx="191494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solidFill>
                  <a:srgbClr val="FF0000"/>
                </a:solidFill>
              </a:rPr>
              <a:t>28 Aug 2023</a:t>
            </a: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A2DC1A13-E0A9-864E-A628-460B2AE65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715" y="6309003"/>
            <a:ext cx="710232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solidFill>
                  <a:srgbClr val="00099F"/>
                </a:solidFill>
              </a:rPr>
              <a:t>Read for Wed 30 Aug: </a:t>
            </a:r>
            <a:r>
              <a:rPr lang="en-US" i="1" dirty="0" err="1">
                <a:solidFill>
                  <a:srgbClr val="00099F"/>
                </a:solidFill>
              </a:rPr>
              <a:t>Wahr</a:t>
            </a:r>
            <a:r>
              <a:rPr lang="en-US" dirty="0">
                <a:solidFill>
                  <a:srgbClr val="00099F"/>
                </a:solidFill>
              </a:rPr>
              <a:t> §1 (1-3); §2.5 24-75</a:t>
            </a:r>
          </a:p>
        </p:txBody>
      </p:sp>
    </p:spTree>
    <p:extLst>
      <p:ext uri="{BB962C8B-B14F-4D97-AF65-F5344CB8AC3E}">
        <p14:creationId xmlns:p14="http://schemas.microsoft.com/office/powerpoint/2010/main" val="3607974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2B93C3-88EC-BD0C-9F72-9555EA08E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613" y="1128782"/>
            <a:ext cx="7180263" cy="539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986CD9A2-00CE-E184-4CB3-A18E7BAF42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338" y="181044"/>
            <a:ext cx="7880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600" i="1">
                <a:solidFill>
                  <a:srgbClr val="00099F"/>
                </a:solidFill>
                <a:latin typeface="Arial Black" charset="0"/>
              </a:rPr>
              <a:t>Example: Landslide Monitoring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5153C91F-CFE4-1ED1-F69D-8FD2A3912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4001" y="1044644"/>
            <a:ext cx="1828386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Velocities of</a:t>
            </a:r>
          </a:p>
          <a:p>
            <a:r>
              <a:rPr lang="ja-JP" altLang="en-US"/>
              <a:t>“</a:t>
            </a:r>
            <a:r>
              <a:rPr lang="en-US" altLang="ja-JP" dirty="0"/>
              <a:t>permanent</a:t>
            </a:r>
          </a:p>
          <a:p>
            <a:r>
              <a:rPr lang="en-US" dirty="0"/>
              <a:t>scatterers</a:t>
            </a:r>
            <a:r>
              <a:rPr lang="ja-JP" altLang="en-US"/>
              <a:t>”</a:t>
            </a:r>
            <a:endParaRPr lang="en-US" altLang="ja-JP" dirty="0"/>
          </a:p>
          <a:p>
            <a:r>
              <a:rPr lang="en-US" dirty="0"/>
              <a:t>in the Arno</a:t>
            </a:r>
          </a:p>
          <a:p>
            <a:r>
              <a:rPr lang="en-US" dirty="0"/>
              <a:t>basin,</a:t>
            </a:r>
          </a:p>
          <a:p>
            <a:r>
              <a:rPr lang="en-US" dirty="0"/>
              <a:t>Tuscany,</a:t>
            </a:r>
          </a:p>
          <a:p>
            <a:r>
              <a:rPr lang="en-US" dirty="0"/>
              <a:t>from </a:t>
            </a:r>
          </a:p>
          <a:p>
            <a:r>
              <a:rPr lang="en-US" dirty="0"/>
              <a:t>multiple </a:t>
            </a:r>
          </a:p>
          <a:p>
            <a:r>
              <a:rPr lang="en-US" dirty="0" err="1"/>
              <a:t>Interfero</a:t>
            </a:r>
            <a:r>
              <a:rPr lang="en-US" dirty="0"/>
              <a:t>-</a:t>
            </a:r>
          </a:p>
          <a:p>
            <a:r>
              <a:rPr lang="en-US" dirty="0"/>
              <a:t>metric </a:t>
            </a:r>
          </a:p>
          <a:p>
            <a:r>
              <a:rPr lang="en-US" dirty="0"/>
              <a:t>Synthetic</a:t>
            </a:r>
          </a:p>
          <a:p>
            <a:r>
              <a:rPr lang="en-US" dirty="0"/>
              <a:t>Aperture</a:t>
            </a:r>
          </a:p>
          <a:p>
            <a:r>
              <a:rPr lang="en-US" dirty="0"/>
              <a:t>Radar</a:t>
            </a:r>
          </a:p>
          <a:p>
            <a:r>
              <a:rPr lang="en-US" dirty="0"/>
              <a:t>(</a:t>
            </a:r>
            <a:r>
              <a:rPr lang="en-US" dirty="0" err="1"/>
              <a:t>InSAR</a:t>
            </a:r>
            <a:r>
              <a:rPr lang="en-US" dirty="0"/>
              <a:t>)</a:t>
            </a:r>
          </a:p>
          <a:p>
            <a:r>
              <a:rPr lang="en-US" dirty="0"/>
              <a:t>images.</a:t>
            </a:r>
          </a:p>
        </p:txBody>
      </p:sp>
    </p:spTree>
    <p:extLst>
      <p:ext uri="{BB962C8B-B14F-4D97-AF65-F5344CB8AC3E}">
        <p14:creationId xmlns:p14="http://schemas.microsoft.com/office/powerpoint/2010/main" val="3882318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E1D9CDA8-66AD-36DC-C76C-AC3126F90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5972" y="1010334"/>
            <a:ext cx="73962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600" i="1" dirty="0">
                <a:solidFill>
                  <a:srgbClr val="00099F"/>
                </a:solidFill>
                <a:latin typeface="Arial Black" charset="0"/>
              </a:rPr>
              <a:t>Example: Landslide Mapping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0D5F21-936C-6D41-9C38-E7C9B7CE6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0" y="1955695"/>
            <a:ext cx="2971800" cy="29775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A6083C-8BBB-8F4A-AB85-1C1A1DBAA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100" y="1955695"/>
            <a:ext cx="2977650" cy="2971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2842EB-A2C1-534B-896E-89F7D9919E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8100" y="1955695"/>
            <a:ext cx="2971800" cy="2971800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227DFFE0-BD30-9E41-AB5F-42C4978363AF}"/>
              </a:ext>
            </a:extLst>
          </p:cNvPr>
          <p:cNvSpPr txBox="1"/>
          <p:nvPr/>
        </p:nvSpPr>
        <p:spPr>
          <a:xfrm>
            <a:off x="1501056" y="5016668"/>
            <a:ext cx="91898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Landslide mapping from aerial/UAV orthometric photos using</a:t>
            </a:r>
          </a:p>
          <a:p>
            <a:r>
              <a:rPr lang="en-US" dirty="0"/>
              <a:t>structure from motion/optical pixel correlation mapping (Tasmania)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35F281A8-521D-534C-B3F1-A7E52C88F534}"/>
              </a:ext>
            </a:extLst>
          </p:cNvPr>
          <p:cNvSpPr txBox="1"/>
          <p:nvPr/>
        </p:nvSpPr>
        <p:spPr>
          <a:xfrm>
            <a:off x="1790700" y="1685865"/>
            <a:ext cx="46898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err="1"/>
              <a:t>Lucieer</a:t>
            </a:r>
            <a:r>
              <a:rPr lang="en-US" sz="1600" dirty="0"/>
              <a:t> et al. (2013) Prog. </a:t>
            </a:r>
            <a:r>
              <a:rPr lang="en-US" sz="1600" dirty="0" err="1"/>
              <a:t>Phys.Geog</a:t>
            </a:r>
            <a:r>
              <a:rPr lang="en-US" sz="1600" dirty="0"/>
              <a:t>. Earth Env.</a:t>
            </a:r>
          </a:p>
        </p:txBody>
      </p:sp>
    </p:spTree>
    <p:extLst>
      <p:ext uri="{BB962C8B-B14F-4D97-AF65-F5344CB8AC3E}">
        <p14:creationId xmlns:p14="http://schemas.microsoft.com/office/powerpoint/2010/main" val="1841699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74FB63F8-8545-50A8-D347-787C194B9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8352" y="342900"/>
            <a:ext cx="63124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600" i="1" dirty="0">
                <a:solidFill>
                  <a:srgbClr val="00099F"/>
                </a:solidFill>
                <a:latin typeface="Arial Black" charset="0"/>
              </a:rPr>
              <a:t>Example: Salt Tectonics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27DFFE0-BD30-9E41-AB5F-42C4978363AF}"/>
              </a:ext>
            </a:extLst>
          </p:cNvPr>
          <p:cNvSpPr txBox="1"/>
          <p:nvPr/>
        </p:nvSpPr>
        <p:spPr>
          <a:xfrm>
            <a:off x="2550971" y="5684103"/>
            <a:ext cx="75472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err="1"/>
              <a:t>InSAR</a:t>
            </a:r>
            <a:r>
              <a:rPr lang="en-US" dirty="0"/>
              <a:t> imaging of the Needles District in Canyonlands</a:t>
            </a:r>
          </a:p>
          <a:p>
            <a:r>
              <a:rPr lang="en-US" dirty="0"/>
              <a:t>National Park (SW of Moab)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35F281A8-521D-534C-B3F1-A7E52C88F534}"/>
              </a:ext>
            </a:extLst>
          </p:cNvPr>
          <p:cNvSpPr txBox="1"/>
          <p:nvPr/>
        </p:nvSpPr>
        <p:spPr>
          <a:xfrm>
            <a:off x="1981200" y="1018431"/>
            <a:ext cx="36102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err="1"/>
              <a:t>Furuya</a:t>
            </a:r>
            <a:r>
              <a:rPr lang="en-US" sz="1600" dirty="0"/>
              <a:t> et al. (2007) J. </a:t>
            </a:r>
            <a:r>
              <a:rPr lang="en-US" sz="1600" dirty="0" err="1"/>
              <a:t>Geophys</a:t>
            </a:r>
            <a:r>
              <a:rPr lang="en-US" sz="1600" dirty="0"/>
              <a:t>. Res.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3D1D90-1302-ED45-B025-D0AF05EAF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982" y="1436397"/>
            <a:ext cx="3682218" cy="42138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B127EB-9609-CE4F-BBDF-81EF3CE85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1485900"/>
            <a:ext cx="3810000" cy="36285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B72F6B-6628-D242-9437-337AA64791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6675" y="5219700"/>
            <a:ext cx="1238250" cy="32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838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80D5A21D-7BB8-78B4-323C-C8F71D28A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0867" y="2182505"/>
            <a:ext cx="9170267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600" i="1" dirty="0">
                <a:solidFill>
                  <a:srgbClr val="FF0000"/>
                </a:solidFill>
                <a:latin typeface="Arial Black" charset="0"/>
              </a:rPr>
              <a:t>Geodesy</a:t>
            </a:r>
            <a:r>
              <a:rPr lang="en-US" dirty="0">
                <a:solidFill>
                  <a:srgbClr val="FF0000"/>
                </a:solidFill>
                <a:latin typeface="Arial Black" charset="0"/>
              </a:rPr>
              <a:t> </a:t>
            </a:r>
            <a:r>
              <a:rPr lang="en-US" dirty="0">
                <a:solidFill>
                  <a:srgbClr val="00099F"/>
                </a:solidFill>
                <a:latin typeface="Arial Black" charset="0"/>
              </a:rPr>
              <a:t>is the study of the shape of the </a:t>
            </a:r>
          </a:p>
          <a:p>
            <a:r>
              <a:rPr lang="en-US" dirty="0">
                <a:solidFill>
                  <a:srgbClr val="00099F"/>
                </a:solidFill>
                <a:latin typeface="Arial Black" charset="0"/>
              </a:rPr>
              <a:t>   Earth’</a:t>
            </a:r>
            <a:r>
              <a:rPr lang="en-US" altLang="ja-JP" dirty="0">
                <a:solidFill>
                  <a:srgbClr val="00099F"/>
                </a:solidFill>
                <a:latin typeface="Arial Black" charset="0"/>
              </a:rPr>
              <a:t>s surface, and its gravitational </a:t>
            </a:r>
            <a:r>
              <a:rPr lang="en-US" dirty="0">
                <a:solidFill>
                  <a:srgbClr val="00099F"/>
                </a:solidFill>
                <a:latin typeface="Arial Black" charset="0"/>
              </a:rPr>
              <a:t>field…</a:t>
            </a:r>
          </a:p>
          <a:p>
            <a:endParaRPr lang="en-US" dirty="0">
              <a:solidFill>
                <a:srgbClr val="00099F"/>
              </a:solidFill>
              <a:latin typeface="Arial Black" charset="0"/>
            </a:endParaRPr>
          </a:p>
          <a:p>
            <a:r>
              <a:rPr lang="en-US" b="1" dirty="0">
                <a:solidFill>
                  <a:srgbClr val="00099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Most active processes that are of interest to</a:t>
            </a:r>
          </a:p>
          <a:p>
            <a:r>
              <a:rPr lang="en-US" b="1" dirty="0">
                <a:solidFill>
                  <a:srgbClr val="00099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  Earth scientists change the shape of the planetary </a:t>
            </a:r>
          </a:p>
          <a:p>
            <a:r>
              <a:rPr lang="en-US" b="1" dirty="0">
                <a:solidFill>
                  <a:srgbClr val="00099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  surface </a:t>
            </a:r>
            <a:r>
              <a:rPr lang="en-US" b="1" i="1" dirty="0">
                <a:solidFill>
                  <a:srgbClr val="00099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and</a:t>
            </a:r>
            <a:r>
              <a:rPr lang="en-US" b="1" dirty="0">
                <a:solidFill>
                  <a:srgbClr val="00099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change the gravity field.</a:t>
            </a:r>
          </a:p>
        </p:txBody>
      </p:sp>
    </p:spTree>
    <p:extLst>
      <p:ext uri="{BB962C8B-B14F-4D97-AF65-F5344CB8AC3E}">
        <p14:creationId xmlns:p14="http://schemas.microsoft.com/office/powerpoint/2010/main" val="2721311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>
            <a:extLst>
              <a:ext uri="{FF2B5EF4-FFF2-40B4-BE49-F238E27FC236}">
                <a16:creationId xmlns:a16="http://schemas.microsoft.com/office/drawing/2014/main" id="{C5530BB0-B758-5445-8DB2-D72FB80BE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8526" y="884049"/>
            <a:ext cx="8771825" cy="581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A large discipline that includes:</a:t>
            </a:r>
          </a:p>
          <a:p>
            <a:endParaRPr lang="en-US" sz="1200" dirty="0"/>
          </a:p>
          <a:p>
            <a:pPr>
              <a:buFontTx/>
              <a:buChar char="•"/>
            </a:pPr>
            <a:r>
              <a:rPr lang="en-US" dirty="0"/>
              <a:t> Atmospheric Science (Meteorology, Climatology, </a:t>
            </a:r>
            <a:r>
              <a:rPr lang="is-IS" dirty="0"/>
              <a:t>Ionosphere</a:t>
            </a:r>
            <a:r>
              <a:rPr lang="en-US" dirty="0"/>
              <a:t>) </a:t>
            </a:r>
          </a:p>
          <a:p>
            <a:pPr>
              <a:buFontTx/>
              <a:buChar char="•"/>
            </a:pPr>
            <a:r>
              <a:rPr lang="en-US" dirty="0"/>
              <a:t> Hydrology, Glaciology</a:t>
            </a:r>
          </a:p>
          <a:p>
            <a:pPr>
              <a:buFontTx/>
              <a:buChar char="•"/>
            </a:pPr>
            <a:r>
              <a:rPr lang="en-US" dirty="0"/>
              <a:t> Oceanography</a:t>
            </a:r>
          </a:p>
          <a:p>
            <a:pPr>
              <a:buFontTx/>
              <a:buChar char="•"/>
            </a:pPr>
            <a:r>
              <a:rPr lang="en-US" dirty="0"/>
              <a:t> Planetary Science</a:t>
            </a:r>
          </a:p>
          <a:p>
            <a:r>
              <a:rPr lang="en-US" dirty="0"/>
              <a:t>• </a:t>
            </a:r>
            <a:r>
              <a:rPr lang="en-US" i="1" dirty="0">
                <a:latin typeface="Arial Black" charset="0"/>
              </a:rPr>
              <a:t>Solid Earth Science</a:t>
            </a:r>
            <a:endParaRPr lang="en-US" dirty="0">
              <a:latin typeface="Arial Black" charset="0"/>
            </a:endParaRPr>
          </a:p>
          <a:p>
            <a:endParaRPr lang="en-US" sz="1200" dirty="0">
              <a:latin typeface="Arial Black" charset="0"/>
            </a:endParaRPr>
          </a:p>
          <a:p>
            <a:r>
              <a:rPr lang="en-US" dirty="0"/>
              <a:t>Solid Earth Geophysics Includes:</a:t>
            </a:r>
          </a:p>
          <a:p>
            <a:endParaRPr lang="en-US" sz="1200" dirty="0"/>
          </a:p>
          <a:p>
            <a:r>
              <a:rPr lang="en-US" dirty="0"/>
              <a:t>• </a:t>
            </a:r>
            <a:r>
              <a:rPr lang="en-US" dirty="0">
                <a:latin typeface="Arial"/>
                <a:cs typeface="Arial"/>
              </a:rPr>
              <a:t>Geophysical Imaging (Seismic velocity; electrical resistivity)</a:t>
            </a:r>
            <a:endParaRPr lang="en-US" dirty="0"/>
          </a:p>
          <a:p>
            <a:pPr>
              <a:buFontTx/>
              <a:buChar char="•"/>
            </a:pPr>
            <a:r>
              <a:rPr lang="en-US" dirty="0"/>
              <a:t> Geodynamics</a:t>
            </a:r>
          </a:p>
          <a:p>
            <a:pPr>
              <a:buFontTx/>
              <a:buChar char="•"/>
            </a:pPr>
            <a:r>
              <a:rPr lang="en-US" dirty="0"/>
              <a:t> Earthquake Seismology</a:t>
            </a:r>
          </a:p>
          <a:p>
            <a:pPr>
              <a:buFontTx/>
              <a:buChar char="•"/>
            </a:pPr>
            <a:r>
              <a:rPr lang="en-US" dirty="0"/>
              <a:t> Mineral Physics</a:t>
            </a:r>
          </a:p>
          <a:p>
            <a:r>
              <a:rPr lang="en-US" dirty="0"/>
              <a:t>• </a:t>
            </a:r>
            <a:r>
              <a:rPr lang="en-US" i="1" dirty="0">
                <a:latin typeface="Arial Black"/>
                <a:cs typeface="Arial Black"/>
              </a:rPr>
              <a:t>Geodesy</a:t>
            </a:r>
          </a:p>
          <a:p>
            <a:endParaRPr lang="en-US" dirty="0"/>
          </a:p>
          <a:p>
            <a:r>
              <a:rPr lang="en-US" dirty="0"/>
              <a:t>This course will emphasize the lattermost </a:t>
            </a:r>
            <a:r>
              <a:rPr lang="en-US" dirty="0" err="1"/>
              <a:t>subdiscipline</a:t>
            </a:r>
            <a:endParaRPr lang="en-US" dirty="0"/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B1992DCD-C4CB-D7E7-4F7D-3D3A40EF9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5863" y="156974"/>
            <a:ext cx="784496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600" i="1" dirty="0">
                <a:solidFill>
                  <a:srgbClr val="00099F"/>
                </a:solidFill>
                <a:latin typeface="Arial Black" charset="0"/>
              </a:rPr>
              <a:t>Brief Overview of Geophysics: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9E106DC-43B3-6D45-B265-4FC84403D43D}"/>
              </a:ext>
            </a:extLst>
          </p:cNvPr>
          <p:cNvSpPr/>
          <p:nvPr/>
        </p:nvSpPr>
        <p:spPr bwMode="auto">
          <a:xfrm>
            <a:off x="1749938" y="5414774"/>
            <a:ext cx="1905000" cy="533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0F57618-14CD-1144-B793-9A35C50C1B91}"/>
              </a:ext>
            </a:extLst>
          </p:cNvPr>
          <p:cNvSpPr/>
          <p:nvPr/>
        </p:nvSpPr>
        <p:spPr bwMode="auto">
          <a:xfrm>
            <a:off x="1709320" y="2871972"/>
            <a:ext cx="3850617" cy="533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77E1C77-899C-8C47-B248-22613F71B275}"/>
              </a:ext>
            </a:extLst>
          </p:cNvPr>
          <p:cNvSpPr/>
          <p:nvPr/>
        </p:nvSpPr>
        <p:spPr bwMode="auto">
          <a:xfrm>
            <a:off x="1701649" y="2519547"/>
            <a:ext cx="2943889" cy="533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83B0F56-5660-2646-B122-1F2E697350B9}"/>
              </a:ext>
            </a:extLst>
          </p:cNvPr>
          <p:cNvSpPr/>
          <p:nvPr/>
        </p:nvSpPr>
        <p:spPr bwMode="auto">
          <a:xfrm>
            <a:off x="1701649" y="2150193"/>
            <a:ext cx="2486689" cy="533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549C3E8-68F9-314F-8C63-A14B1628D918}"/>
              </a:ext>
            </a:extLst>
          </p:cNvPr>
          <p:cNvSpPr/>
          <p:nvPr/>
        </p:nvSpPr>
        <p:spPr bwMode="auto">
          <a:xfrm>
            <a:off x="1701649" y="1766695"/>
            <a:ext cx="3401089" cy="533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790E306-8590-354F-8F42-BF7A43FB5B26}"/>
              </a:ext>
            </a:extLst>
          </p:cNvPr>
          <p:cNvSpPr/>
          <p:nvPr/>
        </p:nvSpPr>
        <p:spPr bwMode="auto">
          <a:xfrm>
            <a:off x="1701649" y="1379406"/>
            <a:ext cx="8735089" cy="533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1" name="Curved Connector 10">
            <a:extLst>
              <a:ext uri="{FF2B5EF4-FFF2-40B4-BE49-F238E27FC236}">
                <a16:creationId xmlns:a16="http://schemas.microsoft.com/office/drawing/2014/main" id="{DF7D1032-D79C-4C45-8CFF-F13A2A6E809E}"/>
              </a:ext>
            </a:extLst>
          </p:cNvPr>
          <p:cNvCxnSpPr>
            <a:cxnSpLocks/>
          </p:cNvCxnSpPr>
          <p:nvPr/>
        </p:nvCxnSpPr>
        <p:spPr bwMode="auto">
          <a:xfrm rot="5400000" flipH="1" flipV="1">
            <a:off x="2778825" y="3395661"/>
            <a:ext cx="3200027" cy="1447800"/>
          </a:xfrm>
          <a:prstGeom prst="curvedConnector3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80321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TK">
            <a:extLst>
              <a:ext uri="{FF2B5EF4-FFF2-40B4-BE49-F238E27FC236}">
                <a16:creationId xmlns:a16="http://schemas.microsoft.com/office/drawing/2014/main" id="{761AF835-9421-0D60-F57D-65B651488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755" y="3816350"/>
            <a:ext cx="5799137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nuvel1a_nnr">
            <a:extLst>
              <a:ext uri="{FF2B5EF4-FFF2-40B4-BE49-F238E27FC236}">
                <a16:creationId xmlns:a16="http://schemas.microsoft.com/office/drawing/2014/main" id="{E0122DE1-7E98-5E0A-AB52-C76CF366E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767" y="752475"/>
            <a:ext cx="5819775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ED7E4FB1-4D06-120F-9A19-B6719A03F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1892" y="930275"/>
            <a:ext cx="3214341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/>
              <a:t>NUVEL-1A model of </a:t>
            </a:r>
          </a:p>
          <a:p>
            <a:pPr eaLnBrk="1" hangingPunct="1">
              <a:defRPr/>
            </a:pPr>
            <a:r>
              <a:rPr lang="en-US" dirty="0"/>
              <a:t>plate motions from</a:t>
            </a:r>
          </a:p>
          <a:p>
            <a:pPr eaLnBrk="1" hangingPunct="1">
              <a:defRPr/>
            </a:pPr>
            <a:r>
              <a:rPr lang="en-US" dirty="0"/>
              <a:t>magnetic </a:t>
            </a:r>
            <a:r>
              <a:rPr lang="en-US" dirty="0" err="1"/>
              <a:t>lineations</a:t>
            </a:r>
            <a:r>
              <a:rPr lang="en-US" dirty="0"/>
              <a:t>, </a:t>
            </a:r>
          </a:p>
          <a:p>
            <a:pPr eaLnBrk="1" hangingPunct="1">
              <a:defRPr/>
            </a:pPr>
            <a:r>
              <a:rPr lang="en-US" dirty="0"/>
              <a:t>orientations of</a:t>
            </a:r>
          </a:p>
          <a:p>
            <a:pPr eaLnBrk="1" hangingPunct="1">
              <a:defRPr/>
            </a:pPr>
            <a:r>
              <a:rPr lang="en-US" dirty="0"/>
              <a:t>transform faults,</a:t>
            </a:r>
          </a:p>
          <a:p>
            <a:pPr eaLnBrk="1" hangingPunct="1">
              <a:defRPr/>
            </a:pPr>
            <a:r>
              <a:rPr lang="en-US" dirty="0"/>
              <a:t>earthquake slip</a:t>
            </a:r>
          </a:p>
          <a:p>
            <a:pPr eaLnBrk="1" hangingPunct="1">
              <a:defRPr/>
            </a:pPr>
            <a:r>
              <a:rPr lang="en-US" dirty="0"/>
              <a:t>vectors</a:t>
            </a:r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r>
              <a:rPr lang="en-US" dirty="0"/>
              <a:t>Motions measured by </a:t>
            </a:r>
          </a:p>
          <a:p>
            <a:pPr eaLnBrk="1" hangingPunct="1">
              <a:defRPr/>
            </a:pPr>
            <a:r>
              <a:rPr lang="en-US" dirty="0"/>
              <a:t>GPS, repeated at </a:t>
            </a:r>
          </a:p>
          <a:p>
            <a:pPr eaLnBrk="1" hangingPunct="1">
              <a:defRPr/>
            </a:pPr>
            <a:r>
              <a:rPr lang="en-US" dirty="0"/>
              <a:t>fixed locations over </a:t>
            </a:r>
          </a:p>
          <a:p>
            <a:pPr eaLnBrk="1" hangingPunct="1">
              <a:defRPr/>
            </a:pPr>
            <a:r>
              <a:rPr lang="en-US" dirty="0"/>
              <a:t>periods of years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5D75A401-E003-E79D-5369-22881AEB53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8492" y="98425"/>
            <a:ext cx="6584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600" i="1" dirty="0">
                <a:solidFill>
                  <a:srgbClr val="00099F"/>
                </a:solidFill>
                <a:latin typeface="Arial Black" charset="0"/>
              </a:rPr>
              <a:t>Example: Plate Tectonics</a:t>
            </a:r>
          </a:p>
        </p:txBody>
      </p:sp>
    </p:spTree>
    <p:extLst>
      <p:ext uri="{BB962C8B-B14F-4D97-AF65-F5344CB8AC3E}">
        <p14:creationId xmlns:p14="http://schemas.microsoft.com/office/powerpoint/2010/main" val="1077745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E38173A4-ABA0-682C-536C-32B4910770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2658" y="173315"/>
            <a:ext cx="669253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600" i="1" dirty="0">
                <a:solidFill>
                  <a:srgbClr val="00099F"/>
                </a:solidFill>
                <a:latin typeface="Arial Black" charset="0"/>
              </a:rPr>
              <a:t>Example: Plate Boundary </a:t>
            </a:r>
          </a:p>
          <a:p>
            <a:r>
              <a:rPr lang="en-US" sz="3600" i="1" dirty="0">
                <a:solidFill>
                  <a:srgbClr val="00099F"/>
                </a:solidFill>
                <a:latin typeface="Arial Black" charset="0"/>
              </a:rPr>
              <a:t>Deformation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1687BBB6-80CF-97A7-EEE8-6BE43DDA2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9983" y="2491065"/>
            <a:ext cx="2222083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GPS velocities</a:t>
            </a:r>
          </a:p>
          <a:p>
            <a:r>
              <a:rPr lang="en-US" dirty="0"/>
              <a:t>relative to a</a:t>
            </a:r>
          </a:p>
          <a:p>
            <a:r>
              <a:rPr lang="ja-JP" altLang="en-US"/>
              <a:t>“</a:t>
            </a:r>
            <a:r>
              <a:rPr lang="en-US" altLang="ja-JP" dirty="0"/>
              <a:t>North </a:t>
            </a:r>
          </a:p>
          <a:p>
            <a:r>
              <a:rPr lang="en-US" dirty="0"/>
              <a:t>America-fixed</a:t>
            </a:r>
            <a:r>
              <a:rPr lang="ja-JP" altLang="en-US"/>
              <a:t>”</a:t>
            </a:r>
            <a:endParaRPr lang="en-US" altLang="ja-JP" dirty="0"/>
          </a:p>
          <a:p>
            <a:r>
              <a:rPr lang="en-US" dirty="0"/>
              <a:t>reference</a:t>
            </a:r>
          </a:p>
          <a:p>
            <a:r>
              <a:rPr lang="en-US" dirty="0"/>
              <a:t>frame, circa</a:t>
            </a:r>
          </a:p>
          <a:p>
            <a:r>
              <a:rPr lang="en-US" dirty="0"/>
              <a:t>August 2011</a:t>
            </a:r>
          </a:p>
        </p:txBody>
      </p:sp>
      <p:pic>
        <p:nvPicPr>
          <p:cNvPr id="4" name="Picture 3" descr="pbogps">
            <a:extLst>
              <a:ext uri="{FF2B5EF4-FFF2-40B4-BE49-F238E27FC236}">
                <a16:creationId xmlns:a16="http://schemas.microsoft.com/office/drawing/2014/main" id="{404DA294-F745-D41F-6F88-C8042FF3F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933" y="1500465"/>
            <a:ext cx="6738938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>
            <a:extLst>
              <a:ext uri="{FF2B5EF4-FFF2-40B4-BE49-F238E27FC236}">
                <a16:creationId xmlns:a16="http://schemas.microsoft.com/office/drawing/2014/main" id="{206B4D37-8617-23C3-1B95-05B7A8465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858" y="6315353"/>
            <a:ext cx="26765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i="1" dirty="0"/>
              <a:t>Credit: Thorsten Becker</a:t>
            </a:r>
          </a:p>
        </p:txBody>
      </p:sp>
    </p:spTree>
    <p:extLst>
      <p:ext uri="{BB962C8B-B14F-4D97-AF65-F5344CB8AC3E}">
        <p14:creationId xmlns:p14="http://schemas.microsoft.com/office/powerpoint/2010/main" val="2777358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ABBE1168-DA08-01B7-9432-98390174B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918" y="134292"/>
            <a:ext cx="81613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600" i="1" dirty="0">
                <a:solidFill>
                  <a:srgbClr val="00099F"/>
                </a:solidFill>
                <a:latin typeface="Arial Black" charset="0"/>
              </a:rPr>
              <a:t>Example: The Earthquake Cycle</a:t>
            </a:r>
          </a:p>
        </p:txBody>
      </p:sp>
      <p:pic>
        <p:nvPicPr>
          <p:cNvPr id="3" name="Picture 2" descr="nature10227-f2">
            <a:extLst>
              <a:ext uri="{FF2B5EF4-FFF2-40B4-BE49-F238E27FC236}">
                <a16:creationId xmlns:a16="http://schemas.microsoft.com/office/drawing/2014/main" id="{51F6D575-2C09-730B-846E-57B6E2602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993" y="896292"/>
            <a:ext cx="8482013" cy="559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7">
            <a:extLst>
              <a:ext uri="{FF2B5EF4-FFF2-40B4-BE49-F238E27FC236}">
                <a16:creationId xmlns:a16="http://schemas.microsoft.com/office/drawing/2014/main" id="{E88A2BFD-C9BD-5D55-CA53-51F6517EE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9518" y="6327130"/>
            <a:ext cx="26019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i="1" dirty="0"/>
              <a:t>Ozawa et al., Nature, 2011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4714474F-DD0A-004C-A616-039DD00D971E}"/>
              </a:ext>
            </a:extLst>
          </p:cNvPr>
          <p:cNvSpPr txBox="1"/>
          <p:nvPr/>
        </p:nvSpPr>
        <p:spPr>
          <a:xfrm>
            <a:off x="3187307" y="771177"/>
            <a:ext cx="2223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err="1"/>
              <a:t>Coseismic</a:t>
            </a:r>
            <a:r>
              <a:rPr lang="en-US" dirty="0"/>
              <a:t> slip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57A6A460-4CCA-C14E-8DC6-1C7830DE9FF3}"/>
              </a:ext>
            </a:extLst>
          </p:cNvPr>
          <p:cNvSpPr txBox="1"/>
          <p:nvPr/>
        </p:nvSpPr>
        <p:spPr>
          <a:xfrm>
            <a:off x="6630193" y="771177"/>
            <a:ext cx="3605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err="1"/>
              <a:t>Afterslip</a:t>
            </a:r>
            <a:r>
              <a:rPr lang="en-US" dirty="0"/>
              <a:t> (first two weeks)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84D87252-E370-D84B-B5C1-923E4604C5B5}"/>
              </a:ext>
            </a:extLst>
          </p:cNvPr>
          <p:cNvSpPr txBox="1"/>
          <p:nvPr/>
        </p:nvSpPr>
        <p:spPr>
          <a:xfrm>
            <a:off x="7087393" y="6262042"/>
            <a:ext cx="3221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2011 </a:t>
            </a:r>
            <a:r>
              <a:rPr lang="en-US" dirty="0" err="1"/>
              <a:t>Tōhoku-oki</a:t>
            </a:r>
            <a:r>
              <a:rPr lang="en-US" dirty="0"/>
              <a:t> M9.1</a:t>
            </a:r>
          </a:p>
        </p:txBody>
      </p:sp>
    </p:spTree>
    <p:extLst>
      <p:ext uri="{BB962C8B-B14F-4D97-AF65-F5344CB8AC3E}">
        <p14:creationId xmlns:p14="http://schemas.microsoft.com/office/powerpoint/2010/main" val="2863943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720A7A3C-D69E-3340-B12A-600E55D83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25" y="174625"/>
            <a:ext cx="8921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600" i="1" dirty="0">
                <a:solidFill>
                  <a:srgbClr val="00099F"/>
                </a:solidFill>
                <a:latin typeface="Arial Black" charset="0"/>
              </a:rPr>
              <a:t>Example: </a:t>
            </a:r>
            <a:r>
              <a:rPr lang="en-US" sz="3600" i="1" dirty="0" err="1">
                <a:solidFill>
                  <a:srgbClr val="00099F"/>
                </a:solidFill>
                <a:latin typeface="Arial Black" charset="0"/>
              </a:rPr>
              <a:t>Postseismic</a:t>
            </a:r>
            <a:r>
              <a:rPr lang="en-US" sz="3600" i="1" dirty="0">
                <a:solidFill>
                  <a:srgbClr val="00099F"/>
                </a:solidFill>
                <a:latin typeface="Arial Black" charset="0"/>
              </a:rPr>
              <a:t> Deformation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DC8A92-E869-E30C-B9EE-02E57479F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75" y="892175"/>
            <a:ext cx="329565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851835-4912-6A5A-8F00-89201F9CB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475" y="892175"/>
            <a:ext cx="4594225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306CCB11-6E58-AAC1-1D9D-D0D7119F2B7C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271148" y="3449110"/>
            <a:ext cx="22044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i="1" dirty="0"/>
              <a:t>Paul et al., GRL, 2007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CFDBD24E-9228-825E-811C-2AEA7E17C6B2}"/>
              </a:ext>
            </a:extLst>
          </p:cNvPr>
          <p:cNvSpPr txBox="1"/>
          <p:nvPr/>
        </p:nvSpPr>
        <p:spPr>
          <a:xfrm>
            <a:off x="5734905" y="6376342"/>
            <a:ext cx="4310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2004 Sumatra-Andaman M9.3</a:t>
            </a:r>
          </a:p>
        </p:txBody>
      </p:sp>
    </p:spTree>
    <p:extLst>
      <p:ext uri="{BB962C8B-B14F-4D97-AF65-F5344CB8AC3E}">
        <p14:creationId xmlns:p14="http://schemas.microsoft.com/office/powerpoint/2010/main" val="3529263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AFADF835-C3A5-273E-BA7F-E79C4D2F0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7025" y="229393"/>
            <a:ext cx="910326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600" i="1" dirty="0">
                <a:solidFill>
                  <a:srgbClr val="00099F"/>
                </a:solidFill>
                <a:latin typeface="Arial Black" charset="0"/>
              </a:rPr>
              <a:t>Example: </a:t>
            </a:r>
            <a:r>
              <a:rPr lang="en-US" sz="3600" i="1" dirty="0" err="1">
                <a:solidFill>
                  <a:srgbClr val="00099F"/>
                </a:solidFill>
                <a:latin typeface="Arial Black" charset="0"/>
              </a:rPr>
              <a:t>Interseismic</a:t>
            </a:r>
            <a:r>
              <a:rPr lang="en-US" sz="3600" i="1" dirty="0">
                <a:solidFill>
                  <a:srgbClr val="00099F"/>
                </a:solidFill>
                <a:latin typeface="Arial Black" charset="0"/>
              </a:rPr>
              <a:t> Deformation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DBD330-41DA-1B4A-ED97-0E106CA12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050" y="870743"/>
            <a:ext cx="4459288" cy="575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" name="Picture 3" descr="Nankai">
            <a:extLst>
              <a:ext uri="{FF2B5EF4-FFF2-40B4-BE49-F238E27FC236}">
                <a16:creationId xmlns:a16="http://schemas.microsoft.com/office/drawing/2014/main" id="{D298BD95-4355-D69E-6FE6-5CABF8CAC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0" y="946943"/>
            <a:ext cx="3962400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A2B9FB-3259-4B2A-52F4-E7B9D35BF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0" y="4129881"/>
            <a:ext cx="3962400" cy="24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706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3BBBE5-6654-DC9E-556A-B8EE7726C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234" y="777875"/>
            <a:ext cx="3957638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06C4B7-E1CB-8EA1-6152-D49A023D3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834" y="2073751"/>
            <a:ext cx="4814932" cy="3199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Text Box 9">
            <a:extLst>
              <a:ext uri="{FF2B5EF4-FFF2-40B4-BE49-F238E27FC236}">
                <a16:creationId xmlns:a16="http://schemas.microsoft.com/office/drawing/2014/main" id="{1E6A4515-3B30-CA7E-1296-063A964DE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7559" y="136525"/>
            <a:ext cx="79373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600" i="1" dirty="0">
                <a:solidFill>
                  <a:srgbClr val="00099F"/>
                </a:solidFill>
                <a:latin typeface="Arial Black" charset="0"/>
              </a:rPr>
              <a:t>Example: Magmatic Processes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0E0C9C9B-8D5C-0A48-BA7B-AA0185533551}"/>
              </a:ext>
            </a:extLst>
          </p:cNvPr>
          <p:cNvSpPr txBox="1"/>
          <p:nvPr/>
        </p:nvSpPr>
        <p:spPr>
          <a:xfrm>
            <a:off x="6546034" y="5578475"/>
            <a:ext cx="32512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Early leveling showed </a:t>
            </a:r>
          </a:p>
          <a:p>
            <a:r>
              <a:rPr lang="en-US" dirty="0"/>
              <a:t>“volcanic unrest”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86FEBCD-7201-ED47-B1EA-9AF7C44545CD}"/>
              </a:ext>
            </a:extLst>
          </p:cNvPr>
          <p:cNvCxnSpPr>
            <a:cxnSpLocks/>
            <a:stCxn id="5" idx="1"/>
          </p:cNvCxnSpPr>
          <p:nvPr/>
        </p:nvCxnSpPr>
        <p:spPr bwMode="auto">
          <a:xfrm flipH="1" flipV="1">
            <a:off x="5555434" y="5807075"/>
            <a:ext cx="990600" cy="18689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lc="http://schemas.openxmlformats.org/drawingml/2006/lockedCanvas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TextBox 5">
            <a:extLst>
              <a:ext uri="{FF2B5EF4-FFF2-40B4-BE49-F238E27FC236}">
                <a16:creationId xmlns:a16="http://schemas.microsoft.com/office/drawing/2014/main" id="{30655009-FE3B-3641-BB20-E5267306499E}"/>
              </a:ext>
            </a:extLst>
          </p:cNvPr>
          <p:cNvSpPr txBox="1"/>
          <p:nvPr/>
        </p:nvSpPr>
        <p:spPr>
          <a:xfrm>
            <a:off x="6622234" y="1125624"/>
            <a:ext cx="3264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YVO now monitors</a:t>
            </a:r>
          </a:p>
          <a:p>
            <a:r>
              <a:rPr lang="en-US" dirty="0"/>
              <a:t>with GNSS and </a:t>
            </a:r>
            <a:r>
              <a:rPr lang="en-US" dirty="0" err="1"/>
              <a:t>InSAR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0044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472</Words>
  <Application>Microsoft Macintosh PowerPoint</Application>
  <PresentationFormat>Widescreen</PresentationFormat>
  <Paragraphs>105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Arial Black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 Lowry</dc:creator>
  <cp:lastModifiedBy>Tony Lowry</cp:lastModifiedBy>
  <cp:revision>3</cp:revision>
  <dcterms:created xsi:type="dcterms:W3CDTF">2023-08-28T16:47:08Z</dcterms:created>
  <dcterms:modified xsi:type="dcterms:W3CDTF">2023-08-28T21:31:33Z</dcterms:modified>
</cp:coreProperties>
</file>