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99" r:id="rId3"/>
    <p:sldId id="291" r:id="rId4"/>
    <p:sldId id="273" r:id="rId5"/>
    <p:sldId id="293" r:id="rId6"/>
    <p:sldId id="268" r:id="rId7"/>
    <p:sldId id="296" r:id="rId8"/>
    <p:sldId id="297" r:id="rId9"/>
    <p:sldId id="298" r:id="rId10"/>
    <p:sldId id="294" r:id="rId11"/>
    <p:sldId id="292" r:id="rId12"/>
    <p:sldId id="279" r:id="rId13"/>
    <p:sldId id="286" r:id="rId14"/>
    <p:sldId id="278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0FF"/>
    <a:srgbClr val="FF0000"/>
    <a:srgbClr val="BDD7EE"/>
    <a:srgbClr val="4472C4"/>
    <a:srgbClr val="6EDDE6"/>
    <a:srgbClr val="DEEBF7"/>
    <a:srgbClr val="ACDFE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29 Nov 2023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06995E7C-A9E7-50C7-E57B-7E799624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727" y="1612770"/>
            <a:ext cx="889859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Last time: Fault Slip Dislocations (&amp; </a:t>
            </a:r>
            <a:r>
              <a:rPr lang="en-US" i="1" dirty="0" err="1">
                <a:solidFill>
                  <a:srgbClr val="00067B"/>
                </a:solidFill>
                <a:latin typeface="Arial Black" charset="0"/>
              </a:rPr>
              <a:t>Backslip</a:t>
            </a:r>
            <a:r>
              <a:rPr lang="is-IS" i="1" dirty="0">
                <a:solidFill>
                  <a:srgbClr val="00067B"/>
                </a:solidFill>
                <a:latin typeface="Arial Black" charset="0"/>
              </a:rPr>
              <a:t>…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)</a:t>
            </a:r>
            <a:endParaRPr lang="en-US" sz="12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</a:rPr>
              <a:t>• </a:t>
            </a:r>
            <a:r>
              <a:rPr lang="en-US" dirty="0">
                <a:solidFill>
                  <a:srgbClr val="00067B"/>
                </a:solidFill>
              </a:rPr>
              <a:t>Japan’s GEONET has &gt;1200 GPS stations; supplemented</a:t>
            </a:r>
          </a:p>
          <a:p>
            <a:r>
              <a:rPr lang="en-US" dirty="0">
                <a:solidFill>
                  <a:srgbClr val="00067B"/>
                </a:solidFill>
              </a:rPr>
              <a:t>   with marine geodesy and &gt;1000 deep borehole seismometers</a:t>
            </a:r>
          </a:p>
          <a:p>
            <a:r>
              <a:rPr lang="en-US" dirty="0">
                <a:solidFill>
                  <a:srgbClr val="00067B"/>
                </a:solidFill>
              </a:rPr>
              <a:t>   (Because 5% of spending goes to risk reduction/resilience!)</a:t>
            </a:r>
            <a:r>
              <a:rPr lang="is-IS" dirty="0">
                <a:solidFill>
                  <a:srgbClr val="00067B"/>
                </a:solidFill>
              </a:rPr>
              <a:t>…</a:t>
            </a:r>
          </a:p>
          <a:p>
            <a:r>
              <a:rPr lang="is-IS" dirty="0">
                <a:solidFill>
                  <a:srgbClr val="00067B"/>
                </a:solidFill>
              </a:rPr>
              <a:t>   Nevertheless, Tohoku-Oki earthquake was unexpected</a:t>
            </a:r>
          </a:p>
          <a:p>
            <a:r>
              <a:rPr lang="is-IS" dirty="0">
                <a:solidFill>
                  <a:srgbClr val="00067B"/>
                </a:solidFill>
              </a:rPr>
              <a:t>• However, backslip models characterized the state of coupling</a:t>
            </a:r>
          </a:p>
          <a:p>
            <a:r>
              <a:rPr lang="is-IS" dirty="0">
                <a:solidFill>
                  <a:srgbClr val="00067B"/>
                </a:solidFill>
              </a:rPr>
              <a:t>   very well and thus indicated the hazard. Similar significant</a:t>
            </a:r>
          </a:p>
          <a:p>
            <a:r>
              <a:rPr lang="is-IS" dirty="0">
                <a:solidFill>
                  <a:srgbClr val="00067B"/>
                </a:solidFill>
              </a:rPr>
              <a:t>   hazard is apparent off Hokkaido</a:t>
            </a:r>
          </a:p>
          <a:p>
            <a:r>
              <a:rPr lang="is-IS" dirty="0">
                <a:solidFill>
                  <a:srgbClr val="00067B"/>
                </a:solidFill>
              </a:rPr>
              <a:t>• GPS showed slow (but inconsistent) acceleration of transient</a:t>
            </a:r>
          </a:p>
          <a:p>
            <a:r>
              <a:rPr lang="is-IS" dirty="0">
                <a:solidFill>
                  <a:srgbClr val="00067B"/>
                </a:solidFill>
              </a:rPr>
              <a:t>   motion leading up to the event, corresponding to preslip within</a:t>
            </a:r>
          </a:p>
          <a:p>
            <a:r>
              <a:rPr lang="is-IS" dirty="0">
                <a:solidFill>
                  <a:srgbClr val="00067B"/>
                </a:solidFill>
              </a:rPr>
              <a:t>   the (velocity-weakening) future rupture patch of the event</a:t>
            </a:r>
            <a:endParaRPr lang="en-US" dirty="0">
              <a:solidFill>
                <a:srgbClr val="000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gl032877-op02">
            <a:extLst>
              <a:ext uri="{FF2B5EF4-FFF2-40B4-BE49-F238E27FC236}">
                <a16:creationId xmlns:a16="http://schemas.microsoft.com/office/drawing/2014/main" id="{BF61FA82-6360-E7F4-2886-5B41F495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93" y="1157288"/>
            <a:ext cx="8888413" cy="46164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345F6D5-01DB-737F-D03C-A03D5312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781" y="671513"/>
            <a:ext cx="1741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>
                <a:solidFill>
                  <a:srgbClr val="00067B"/>
                </a:solidFill>
              </a:rPr>
              <a:t>Hmmmm</a:t>
            </a:r>
            <a:r>
              <a:rPr lang="en-US" dirty="0">
                <a:solidFill>
                  <a:srgbClr val="00067B"/>
                </a:solidFill>
              </a:rPr>
              <a:t>…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A9FF67A-C1A8-F3FC-BDE8-924B10BD3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193" y="5881688"/>
            <a:ext cx="187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67B"/>
                </a:solidFill>
                <a:latin typeface="Times New Roman" charset="0"/>
              </a:rPr>
              <a:t>Payero et al, GRL 2008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A2BA48-F153-0A78-0651-D59370DE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193" y="1690688"/>
            <a:ext cx="990600" cy="1066800"/>
          </a:xfrm>
          <a:prstGeom prst="ellipse">
            <a:avLst/>
          </a:prstGeom>
          <a:noFill/>
          <a:ln w="38100">
            <a:solidFill>
              <a:srgbClr val="F40503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>
              <a:solidFill>
                <a:srgbClr val="000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0F3D6D-5B98-6EB3-76DB-53F605571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93" y="322275"/>
            <a:ext cx="7706412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7B31E-CCAD-0A42-7800-00E34B69C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03" y="3581401"/>
            <a:ext cx="7708392" cy="2904367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10BBC70-7B99-44F8-1288-06871C1D1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3276600"/>
            <a:ext cx="17588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>
                <a:latin typeface="Times New Roman" charset="0"/>
              </a:rPr>
              <a:t>Yabe et al, JGR 2015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F2FCA66-E453-E4BC-39CA-F6C36023A07A}"/>
              </a:ext>
            </a:extLst>
          </p:cNvPr>
          <p:cNvSpPr txBox="1"/>
          <p:nvPr/>
        </p:nvSpPr>
        <p:spPr>
          <a:xfrm>
            <a:off x="1848257" y="0"/>
            <a:ext cx="849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67B"/>
                </a:solidFill>
              </a:rPr>
              <a:t>Tremor excited by tidal stress can be used to estimate friction coefficients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BDDC0AF-964C-7609-BAA4-1B7EE54F1AA6}"/>
              </a:ext>
            </a:extLst>
          </p:cNvPr>
          <p:cNvSpPr txBox="1"/>
          <p:nvPr/>
        </p:nvSpPr>
        <p:spPr>
          <a:xfrm>
            <a:off x="3045374" y="6457890"/>
            <a:ext cx="6223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67B"/>
                </a:solidFill>
              </a:rPr>
              <a:t>... And indicates that the friction is velocity weakening</a:t>
            </a:r>
          </a:p>
        </p:txBody>
      </p:sp>
    </p:spTree>
    <p:extLst>
      <p:ext uri="{BB962C8B-B14F-4D97-AF65-F5344CB8AC3E}">
        <p14:creationId xmlns:p14="http://schemas.microsoft.com/office/powerpoint/2010/main" val="11801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895E0C28-F251-A552-BE9B-FE4AC7057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5646218"/>
            <a:ext cx="8558282" cy="1124989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67B"/>
                </a:solidFill>
              </a:rPr>
              <a:t>• Slow slip localizes “near” the base of rupture in past large 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67B"/>
                </a:solidFill>
              </a:rPr>
              <a:t>   EQ’s…  Or near 125°C on the up-dip side of megathrust</a:t>
            </a:r>
            <a:r>
              <a:rPr lang="is-IS" dirty="0">
                <a:solidFill>
                  <a:srgbClr val="00067B"/>
                </a:solidFill>
              </a:rPr>
              <a:t>…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s-IS" dirty="0">
                <a:solidFill>
                  <a:srgbClr val="00067B"/>
                </a:solidFill>
              </a:rPr>
              <a:t>   </a:t>
            </a:r>
            <a:r>
              <a:rPr lang="en-GB" dirty="0">
                <a:solidFill>
                  <a:srgbClr val="00067B"/>
                </a:solidFill>
              </a:rPr>
              <a:t>I.e., near transition from stick-slip to stable sliding</a:t>
            </a:r>
          </a:p>
        </p:txBody>
      </p:sp>
      <p:pic>
        <p:nvPicPr>
          <p:cNvPr id="3" name="Picture 2" descr="Nankai">
            <a:extLst>
              <a:ext uri="{FF2B5EF4-FFF2-40B4-BE49-F238E27FC236}">
                <a16:creationId xmlns:a16="http://schemas.microsoft.com/office/drawing/2014/main" id="{BB15915C-8321-D21A-C9C3-4B1D9446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53543"/>
            <a:ext cx="6019800" cy="466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C5E2CD-2B2C-0575-0DB6-4E086010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753543"/>
            <a:ext cx="40592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31985D8-93FC-4BE1-6733-461C240F3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5358881"/>
            <a:ext cx="2179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>
                <a:latin typeface="Times New Roman" charset="0"/>
              </a:rPr>
              <a:t>Ide et al, Nature (447) 2007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3BAA8EF-5280-1EA7-FF06-9AE3EC0E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75" y="5341418"/>
            <a:ext cx="3233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>
                <a:latin typeface="Times New Roman" charset="0"/>
              </a:rPr>
              <a:t>McCaffrey et al, Nature Geoscience 2008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56DE4-0C13-BBB3-BA66-5D2E5DC3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838" y="86793"/>
            <a:ext cx="7522444" cy="5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3200" i="1" dirty="0">
                <a:solidFill>
                  <a:srgbClr val="00067B"/>
                </a:solidFill>
                <a:latin typeface="Arial Black" charset="0"/>
              </a:rPr>
              <a:t>Some Common Observations (2):</a:t>
            </a:r>
          </a:p>
        </p:txBody>
      </p:sp>
    </p:spTree>
    <p:extLst>
      <p:ext uri="{BB962C8B-B14F-4D97-AF65-F5344CB8AC3E}">
        <p14:creationId xmlns:p14="http://schemas.microsoft.com/office/powerpoint/2010/main" val="239085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44E1D4-EFC2-91DD-B30C-3895B461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93" y="1154112"/>
            <a:ext cx="3932238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5518959B-6392-5074-30EA-F5F68072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293" y="1230312"/>
            <a:ext cx="306388" cy="382588"/>
          </a:xfrm>
          <a:custGeom>
            <a:avLst/>
            <a:gdLst>
              <a:gd name="T0" fmla="*/ 0 w 849"/>
              <a:gd name="T1" fmla="*/ 848 h 1061"/>
              <a:gd name="T2" fmla="*/ 0 w 849"/>
              <a:gd name="T3" fmla="*/ 0 h 1061"/>
              <a:gd name="T4" fmla="*/ 848 w 849"/>
              <a:gd name="T5" fmla="*/ 0 h 1061"/>
              <a:gd name="T6" fmla="*/ 0 w 849"/>
              <a:gd name="T7" fmla="*/ 1060 h 1061"/>
              <a:gd name="T8" fmla="*/ 0 w 849"/>
              <a:gd name="T9" fmla="*/ 848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1061">
                <a:moveTo>
                  <a:pt x="0" y="848"/>
                </a:moveTo>
                <a:lnTo>
                  <a:pt x="0" y="0"/>
                </a:lnTo>
                <a:lnTo>
                  <a:pt x="848" y="0"/>
                </a:lnTo>
                <a:lnTo>
                  <a:pt x="0" y="1060"/>
                </a:lnTo>
                <a:lnTo>
                  <a:pt x="0" y="848"/>
                </a:ln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C3A4A92-8B0A-05C5-4507-08E12C8D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93" y="1535112"/>
            <a:ext cx="306388" cy="1981200"/>
          </a:xfrm>
          <a:custGeom>
            <a:avLst/>
            <a:gdLst>
              <a:gd name="T0" fmla="*/ 636 w 849"/>
              <a:gd name="T1" fmla="*/ 0 h 5505"/>
              <a:gd name="T2" fmla="*/ 0 w 849"/>
              <a:gd name="T3" fmla="*/ 846 h 5505"/>
              <a:gd name="T4" fmla="*/ 0 w 849"/>
              <a:gd name="T5" fmla="*/ 5080 h 5505"/>
              <a:gd name="T6" fmla="*/ 848 w 849"/>
              <a:gd name="T7" fmla="*/ 5504 h 5505"/>
              <a:gd name="T8" fmla="*/ 848 w 849"/>
              <a:gd name="T9" fmla="*/ 0 h 5505"/>
              <a:gd name="T10" fmla="*/ 636 w 849"/>
              <a:gd name="T11" fmla="*/ 0 h 5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5505">
                <a:moveTo>
                  <a:pt x="636" y="0"/>
                </a:moveTo>
                <a:lnTo>
                  <a:pt x="0" y="846"/>
                </a:lnTo>
                <a:lnTo>
                  <a:pt x="0" y="5080"/>
                </a:lnTo>
                <a:lnTo>
                  <a:pt x="848" y="5504"/>
                </a:lnTo>
                <a:lnTo>
                  <a:pt x="848" y="0"/>
                </a:lnTo>
                <a:lnTo>
                  <a:pt x="636" y="0"/>
                </a:ln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1AA1F0B-95D2-E4C3-5D44-8643BF990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293" y="3440112"/>
            <a:ext cx="1449388" cy="1524000"/>
          </a:xfrm>
          <a:custGeom>
            <a:avLst/>
            <a:gdLst>
              <a:gd name="T0" fmla="*/ 0 w 4024"/>
              <a:gd name="T1" fmla="*/ 211 h 4235"/>
              <a:gd name="T2" fmla="*/ 0 w 4024"/>
              <a:gd name="T3" fmla="*/ 4234 h 4235"/>
              <a:gd name="T4" fmla="*/ 4023 w 4024"/>
              <a:gd name="T5" fmla="*/ 4234 h 4235"/>
              <a:gd name="T6" fmla="*/ 2540 w 4024"/>
              <a:gd name="T7" fmla="*/ 1481 h 4235"/>
              <a:gd name="T8" fmla="*/ 0 w 4024"/>
              <a:gd name="T9" fmla="*/ 0 h 4235"/>
              <a:gd name="T10" fmla="*/ 0 w 4024"/>
              <a:gd name="T11" fmla="*/ 211 h 4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24" h="4235">
                <a:moveTo>
                  <a:pt x="0" y="211"/>
                </a:moveTo>
                <a:lnTo>
                  <a:pt x="0" y="4234"/>
                </a:lnTo>
                <a:lnTo>
                  <a:pt x="4023" y="4234"/>
                </a:lnTo>
                <a:lnTo>
                  <a:pt x="2540" y="1481"/>
                </a:lnTo>
                <a:lnTo>
                  <a:pt x="0" y="0"/>
                </a:lnTo>
                <a:lnTo>
                  <a:pt x="0" y="211"/>
                </a:ln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6BA99100-8020-D485-DD17-B62BCB83A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406" y="2011362"/>
            <a:ext cx="804862" cy="811213"/>
          </a:xfrm>
          <a:prstGeom prst="roundRect">
            <a:avLst>
              <a:gd name="adj" fmla="val 204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2D4E3"/>
                </a:solidFill>
              </a:rPr>
              <a:t>Favors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2D4E3"/>
                </a:solidFill>
              </a:rPr>
              <a:t>Stable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2D4E3"/>
                </a:solidFill>
              </a:rPr>
              <a:t>Sliding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1179C64D-3BDC-1B30-48AB-1088C6EEED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17106" y="1381125"/>
            <a:ext cx="841375" cy="688975"/>
          </a:xfrm>
          <a:prstGeom prst="line">
            <a:avLst/>
          </a:prstGeom>
          <a:noFill/>
          <a:ln w="25560">
            <a:solidFill>
              <a:srgbClr val="02D4E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AD7DFF95-A444-BAB0-71D1-AE066EB934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5706" y="2754312"/>
            <a:ext cx="612775" cy="838200"/>
          </a:xfrm>
          <a:prstGeom prst="line">
            <a:avLst/>
          </a:prstGeom>
          <a:noFill/>
          <a:ln w="25560">
            <a:solidFill>
              <a:srgbClr val="02D4E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F7956C7B-7BB3-929F-A424-94298CFD0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06" y="1992312"/>
            <a:ext cx="1030287" cy="566738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DC0902"/>
                </a:solidFill>
              </a:rPr>
              <a:t>Favors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DC0902"/>
                </a:solidFill>
              </a:rPr>
              <a:t>Stick-Slip</a:t>
            </a: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B52E62AA-2B62-293B-7AA4-5916D3BC5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0493" y="2297112"/>
            <a:ext cx="381000" cy="1588"/>
          </a:xfrm>
          <a:prstGeom prst="line">
            <a:avLst/>
          </a:prstGeom>
          <a:noFill/>
          <a:ln w="25560">
            <a:solidFill>
              <a:srgbClr val="DC090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89840CC7-BDEB-9627-3D12-9333D9102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956" y="468312"/>
            <a:ext cx="4283075" cy="43497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67B"/>
                </a:solidFill>
              </a:rPr>
              <a:t>Fault Friction and Slip Velocity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1E8C3DA4-6DF7-6D46-A184-8FF4594D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693" y="1458912"/>
            <a:ext cx="4254500" cy="3971925"/>
          </a:xfrm>
          <a:prstGeom prst="roundRect">
            <a:avLst>
              <a:gd name="adj" fmla="val 42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• </a:t>
            </a:r>
            <a:r>
              <a:rPr lang="en-GB" sz="1600" dirty="0">
                <a:solidFill>
                  <a:srgbClr val="00067B"/>
                </a:solidFill>
              </a:rPr>
              <a:t>Two frictional constants</a:t>
            </a: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67B"/>
                </a:solidFill>
              </a:rPr>
              <a:t>and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67B"/>
                </a:solidFill>
              </a:rPr>
              <a:t>plus 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</a:rPr>
              <a:t>          a length</a:t>
            </a: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 </a:t>
            </a:r>
            <a:r>
              <a:rPr lang="en-GB" sz="1600" dirty="0">
                <a:solidFill>
                  <a:srgbClr val="00067B"/>
                </a:solidFill>
              </a:rPr>
              <a:t>scale</a:t>
            </a: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 </a:t>
            </a:r>
            <a:r>
              <a:rPr lang="en-GB" sz="1600" i="1" dirty="0">
                <a:latin typeface="Times New Roman" charset="0"/>
              </a:rPr>
              <a:t>D</a:t>
            </a:r>
            <a:r>
              <a:rPr lang="en-GB" sz="1600" i="1" baseline="-25000" dirty="0">
                <a:latin typeface="Times New Roman" charset="0"/>
              </a:rPr>
              <a:t>c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•  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 –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 &lt; 0</a:t>
            </a: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: </a:t>
            </a:r>
            <a:r>
              <a:rPr lang="en-GB" sz="1600" dirty="0">
                <a:solidFill>
                  <a:srgbClr val="00067B"/>
                </a:solidFill>
              </a:rPr>
              <a:t>friction decreases with increasing</a:t>
            </a:r>
            <a:endParaRPr lang="en-GB" sz="1600" dirty="0">
              <a:solidFill>
                <a:srgbClr val="00067B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                           </a:t>
            </a:r>
            <a:r>
              <a:rPr lang="en-GB" sz="1600" dirty="0">
                <a:solidFill>
                  <a:srgbClr val="00067B"/>
                </a:solidFill>
              </a:rPr>
              <a:t>slip velocity (</a:t>
            </a:r>
            <a:r>
              <a:rPr lang="en-GB" sz="1600" dirty="0">
                <a:solidFill>
                  <a:srgbClr val="00067B"/>
                </a:solidFill>
                <a:latin typeface="Symbol" charset="0"/>
              </a:rPr>
              <a:t></a:t>
            </a: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 </a:t>
            </a:r>
            <a:r>
              <a:rPr lang="en-GB" sz="1600" dirty="0">
                <a:solidFill>
                  <a:srgbClr val="00067B"/>
                </a:solidFill>
              </a:rPr>
              <a:t>unstable)</a:t>
            </a:r>
            <a:endParaRPr lang="en-GB" sz="1600" dirty="0">
              <a:solidFill>
                <a:srgbClr val="00067B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67B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• </a:t>
            </a:r>
            <a:r>
              <a:rPr lang="en-GB" sz="1600" dirty="0">
                <a:latin typeface="Times New Roman" charset="0"/>
              </a:rPr>
              <a:t> 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 –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 &gt; 0</a:t>
            </a: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: </a:t>
            </a:r>
            <a:r>
              <a:rPr lang="en-GB" sz="1600" dirty="0">
                <a:solidFill>
                  <a:srgbClr val="00067B"/>
                </a:solidFill>
              </a:rPr>
              <a:t>friction increases with increasing</a:t>
            </a:r>
            <a:endParaRPr lang="en-GB" sz="1600" dirty="0">
              <a:solidFill>
                <a:srgbClr val="00067B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                           </a:t>
            </a:r>
            <a:r>
              <a:rPr lang="en-GB" sz="1600" dirty="0">
                <a:solidFill>
                  <a:srgbClr val="00067B"/>
                </a:solidFill>
              </a:rPr>
              <a:t>slip velocity (</a:t>
            </a:r>
            <a:r>
              <a:rPr lang="en-GB" sz="1600" dirty="0">
                <a:solidFill>
                  <a:srgbClr val="00067B"/>
                </a:solidFill>
                <a:latin typeface="Symbol" charset="0"/>
              </a:rPr>
              <a:t></a:t>
            </a: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 </a:t>
            </a:r>
            <a:r>
              <a:rPr lang="en-GB" sz="1600" dirty="0">
                <a:solidFill>
                  <a:srgbClr val="00067B"/>
                </a:solidFill>
              </a:rPr>
              <a:t>stable)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67B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•   </a:t>
            </a:r>
            <a:r>
              <a:rPr lang="en-GB" sz="1600" i="1" dirty="0">
                <a:latin typeface="Times New Roman" charset="0"/>
              </a:rPr>
              <a:t>a</a:t>
            </a:r>
            <a:r>
              <a:rPr lang="en-GB" sz="1600" dirty="0">
                <a:latin typeface="Times New Roman" charset="0"/>
              </a:rPr>
              <a:t>, </a:t>
            </a:r>
            <a:r>
              <a:rPr lang="en-GB" sz="1600" i="1" dirty="0">
                <a:latin typeface="Times New Roman" charset="0"/>
              </a:rPr>
              <a:t>b</a:t>
            </a:r>
            <a:r>
              <a:rPr lang="en-GB" sz="1600" dirty="0">
                <a:latin typeface="Times New Roman" charset="0"/>
              </a:rPr>
              <a:t>, </a:t>
            </a:r>
            <a:r>
              <a:rPr lang="en-GB" sz="1600" i="1" dirty="0">
                <a:latin typeface="Times New Roman" charset="0"/>
              </a:rPr>
              <a:t>D</a:t>
            </a:r>
            <a:r>
              <a:rPr lang="en-GB" sz="1600" i="1" baseline="-25000" dirty="0">
                <a:latin typeface="Times New Roman" charset="0"/>
              </a:rPr>
              <a:t>c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67B"/>
                </a:solidFill>
              </a:rPr>
              <a:t>depend on temperature, rock type,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</a:rPr>
              <a:t>                        pore fluids, gouge properties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67B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• </a:t>
            </a:r>
            <a:r>
              <a:rPr lang="en-GB" sz="1600" dirty="0">
                <a:solidFill>
                  <a:srgbClr val="00067B"/>
                </a:solidFill>
              </a:rPr>
              <a:t>State variable</a:t>
            </a: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 </a:t>
            </a:r>
            <a:r>
              <a:rPr lang="en-GB" sz="1600" i="1" dirty="0">
                <a:latin typeface="Symbol" charset="0"/>
              </a:rPr>
              <a:t></a:t>
            </a:r>
            <a:r>
              <a:rPr lang="en-GB" sz="1600" dirty="0">
                <a:latin typeface="Times New Roman" charset="0"/>
              </a:rPr>
              <a:t> </a:t>
            </a:r>
            <a:r>
              <a:rPr lang="en-GB" sz="1600" dirty="0">
                <a:solidFill>
                  <a:srgbClr val="00067B"/>
                </a:solidFill>
              </a:rPr>
              <a:t>(depends on history of slip,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</a:rPr>
              <a:t>                        evolution of contact surface)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67B"/>
              </a:solidFill>
              <a:latin typeface="Times New Roman" charset="0"/>
            </a:endParaRPr>
          </a:p>
          <a:p>
            <a:pPr eaLnBrk="0" hangingPunct="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67B"/>
                </a:solidFill>
                <a:latin typeface="Times New Roman" charset="0"/>
              </a:rPr>
              <a:t>• </a:t>
            </a:r>
            <a:r>
              <a:rPr lang="en-GB" sz="1600" dirty="0">
                <a:solidFill>
                  <a:srgbClr val="00067B"/>
                </a:solidFill>
              </a:rPr>
              <a:t>Normal and shear stress on the fault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D4A7514E-8C19-8A91-94A7-72ADB5EAC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693" y="1001712"/>
            <a:ext cx="1497013" cy="379413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67B"/>
                </a:solidFill>
              </a:rPr>
              <a:t>Depend on: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A1BC3EF4-36C2-2909-9836-FCED8CA87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968" y="5954712"/>
            <a:ext cx="7639050" cy="43497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67B"/>
                </a:solidFill>
              </a:rPr>
              <a:t>Hence Slip Varies Nonlinearly in Both Space and Time!</a:t>
            </a:r>
          </a:p>
        </p:txBody>
      </p:sp>
    </p:spTree>
    <p:extLst>
      <p:ext uri="{BB962C8B-B14F-4D97-AF65-F5344CB8AC3E}">
        <p14:creationId xmlns:p14="http://schemas.microsoft.com/office/powerpoint/2010/main" val="29609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FF24A7AD-6796-C37B-00C1-0337B8795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418" y="753342"/>
            <a:ext cx="685800" cy="4800600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EB566F4E-C7F0-8853-07ED-1DD1C990F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68" y="5263430"/>
            <a:ext cx="6477000" cy="304800"/>
          </a:xfrm>
          <a:prstGeom prst="roundRect">
            <a:avLst>
              <a:gd name="adj" fmla="val 519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BBEE21A-458A-3E69-6B28-7A360874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68" y="767630"/>
            <a:ext cx="6477000" cy="4541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81" name="AutoShape 6">
            <a:extLst>
              <a:ext uri="{FF2B5EF4-FFF2-40B4-BE49-F238E27FC236}">
                <a16:creationId xmlns:a16="http://schemas.microsoft.com/office/drawing/2014/main" id="{C151688A-9C7A-C23F-ABD6-42D56EF4A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468" y="5263430"/>
            <a:ext cx="1514475" cy="274637"/>
          </a:xfrm>
          <a:prstGeom prst="roundRect">
            <a:avLst>
              <a:gd name="adj" fmla="val 57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latin typeface="Helvetica" charset="0"/>
              </a:rPr>
              <a:t>Cumulative Slip (m)</a:t>
            </a:r>
          </a:p>
        </p:txBody>
      </p:sp>
      <p:sp>
        <p:nvSpPr>
          <p:cNvPr id="82" name="AutoShape 7">
            <a:extLst>
              <a:ext uri="{FF2B5EF4-FFF2-40B4-BE49-F238E27FC236}">
                <a16:creationId xmlns:a16="http://schemas.microsoft.com/office/drawing/2014/main" id="{E5FFC6CD-3FC0-400A-0264-0EB34758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7468" y="767630"/>
            <a:ext cx="1371600" cy="4800600"/>
          </a:xfrm>
          <a:prstGeom prst="roundRect">
            <a:avLst>
              <a:gd name="adj" fmla="val 116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A44E4A74-978F-70F0-5316-BAC199E3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3231" y="2669455"/>
            <a:ext cx="168275" cy="744537"/>
          </a:xfrm>
          <a:custGeom>
            <a:avLst/>
            <a:gdLst>
              <a:gd name="T0" fmla="*/ 181 w 469"/>
              <a:gd name="T1" fmla="*/ 8 h 2070"/>
              <a:gd name="T2" fmla="*/ 286 w 469"/>
              <a:gd name="T3" fmla="*/ 220 h 2070"/>
              <a:gd name="T4" fmla="*/ 357 w 469"/>
              <a:gd name="T5" fmla="*/ 326 h 2070"/>
              <a:gd name="T6" fmla="*/ 410 w 469"/>
              <a:gd name="T7" fmla="*/ 502 h 2070"/>
              <a:gd name="T8" fmla="*/ 375 w 469"/>
              <a:gd name="T9" fmla="*/ 979 h 2070"/>
              <a:gd name="T10" fmla="*/ 322 w 469"/>
              <a:gd name="T11" fmla="*/ 1261 h 2070"/>
              <a:gd name="T12" fmla="*/ 339 w 469"/>
              <a:gd name="T13" fmla="*/ 1844 h 2070"/>
              <a:gd name="T14" fmla="*/ 322 w 469"/>
              <a:gd name="T15" fmla="*/ 1932 h 2070"/>
              <a:gd name="T16" fmla="*/ 251 w 469"/>
              <a:gd name="T17" fmla="*/ 1896 h 2070"/>
              <a:gd name="T18" fmla="*/ 234 w 469"/>
              <a:gd name="T19" fmla="*/ 1226 h 2070"/>
              <a:gd name="T20" fmla="*/ 181 w 469"/>
              <a:gd name="T21" fmla="*/ 485 h 2070"/>
              <a:gd name="T22" fmla="*/ 181 w 469"/>
              <a:gd name="T23" fmla="*/ 8 h 2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9" h="2070">
                <a:moveTo>
                  <a:pt x="181" y="8"/>
                </a:moveTo>
                <a:cubicBezTo>
                  <a:pt x="286" y="44"/>
                  <a:pt x="247" y="132"/>
                  <a:pt x="286" y="220"/>
                </a:cubicBezTo>
                <a:cubicBezTo>
                  <a:pt x="300" y="255"/>
                  <a:pt x="339" y="282"/>
                  <a:pt x="357" y="326"/>
                </a:cubicBezTo>
                <a:cubicBezTo>
                  <a:pt x="375" y="383"/>
                  <a:pt x="388" y="441"/>
                  <a:pt x="410" y="502"/>
                </a:cubicBezTo>
                <a:cubicBezTo>
                  <a:pt x="419" y="661"/>
                  <a:pt x="468" y="833"/>
                  <a:pt x="375" y="979"/>
                </a:cubicBezTo>
                <a:cubicBezTo>
                  <a:pt x="362" y="1080"/>
                  <a:pt x="339" y="1160"/>
                  <a:pt x="322" y="1261"/>
                </a:cubicBezTo>
                <a:cubicBezTo>
                  <a:pt x="304" y="1473"/>
                  <a:pt x="322" y="1632"/>
                  <a:pt x="339" y="1844"/>
                </a:cubicBezTo>
                <a:cubicBezTo>
                  <a:pt x="331" y="1870"/>
                  <a:pt x="326" y="1901"/>
                  <a:pt x="322" y="1932"/>
                </a:cubicBezTo>
                <a:cubicBezTo>
                  <a:pt x="291" y="2069"/>
                  <a:pt x="269" y="1954"/>
                  <a:pt x="251" y="1896"/>
                </a:cubicBezTo>
                <a:cubicBezTo>
                  <a:pt x="216" y="1654"/>
                  <a:pt x="220" y="1477"/>
                  <a:pt x="234" y="1226"/>
                </a:cubicBezTo>
                <a:cubicBezTo>
                  <a:pt x="203" y="979"/>
                  <a:pt x="256" y="714"/>
                  <a:pt x="181" y="485"/>
                </a:cubicBezTo>
                <a:cubicBezTo>
                  <a:pt x="158" y="0"/>
                  <a:pt x="0" y="8"/>
                  <a:pt x="181" y="8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62B76D3D-78FF-DAE4-4FE9-660FE9395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681" y="2526580"/>
            <a:ext cx="190500" cy="800100"/>
          </a:xfrm>
          <a:custGeom>
            <a:avLst/>
            <a:gdLst>
              <a:gd name="T0" fmla="*/ 4 w 531"/>
              <a:gd name="T1" fmla="*/ 0 h 2224"/>
              <a:gd name="T2" fmla="*/ 198 w 531"/>
              <a:gd name="T3" fmla="*/ 211 h 2224"/>
              <a:gd name="T4" fmla="*/ 304 w 531"/>
              <a:gd name="T5" fmla="*/ 458 h 2224"/>
              <a:gd name="T6" fmla="*/ 446 w 531"/>
              <a:gd name="T7" fmla="*/ 741 h 2224"/>
              <a:gd name="T8" fmla="*/ 516 w 531"/>
              <a:gd name="T9" fmla="*/ 1111 h 2224"/>
              <a:gd name="T10" fmla="*/ 463 w 531"/>
              <a:gd name="T11" fmla="*/ 1517 h 2224"/>
              <a:gd name="T12" fmla="*/ 410 w 531"/>
              <a:gd name="T13" fmla="*/ 1676 h 2224"/>
              <a:gd name="T14" fmla="*/ 375 w 531"/>
              <a:gd name="T15" fmla="*/ 2223 h 2224"/>
              <a:gd name="T16" fmla="*/ 304 w 531"/>
              <a:gd name="T17" fmla="*/ 2028 h 2224"/>
              <a:gd name="T18" fmla="*/ 181 w 531"/>
              <a:gd name="T19" fmla="*/ 1217 h 2224"/>
              <a:gd name="T20" fmla="*/ 22 w 531"/>
              <a:gd name="T21" fmla="*/ 194 h 2224"/>
              <a:gd name="T22" fmla="*/ 4 w 531"/>
              <a:gd name="T23" fmla="*/ 0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1" h="2224">
                <a:moveTo>
                  <a:pt x="4" y="0"/>
                </a:moveTo>
                <a:cubicBezTo>
                  <a:pt x="53" y="74"/>
                  <a:pt x="132" y="145"/>
                  <a:pt x="198" y="211"/>
                </a:cubicBezTo>
                <a:cubicBezTo>
                  <a:pt x="229" y="313"/>
                  <a:pt x="229" y="366"/>
                  <a:pt x="304" y="458"/>
                </a:cubicBezTo>
                <a:cubicBezTo>
                  <a:pt x="335" y="555"/>
                  <a:pt x="397" y="643"/>
                  <a:pt x="446" y="741"/>
                </a:cubicBezTo>
                <a:cubicBezTo>
                  <a:pt x="468" y="860"/>
                  <a:pt x="477" y="992"/>
                  <a:pt x="516" y="1111"/>
                </a:cubicBezTo>
                <a:cubicBezTo>
                  <a:pt x="494" y="1446"/>
                  <a:pt x="530" y="1314"/>
                  <a:pt x="463" y="1517"/>
                </a:cubicBezTo>
                <a:cubicBezTo>
                  <a:pt x="446" y="1570"/>
                  <a:pt x="410" y="1676"/>
                  <a:pt x="410" y="1676"/>
                </a:cubicBezTo>
                <a:cubicBezTo>
                  <a:pt x="454" y="1817"/>
                  <a:pt x="384" y="2073"/>
                  <a:pt x="375" y="2223"/>
                </a:cubicBezTo>
                <a:cubicBezTo>
                  <a:pt x="357" y="2139"/>
                  <a:pt x="348" y="2095"/>
                  <a:pt x="304" y="2028"/>
                </a:cubicBezTo>
                <a:cubicBezTo>
                  <a:pt x="238" y="1764"/>
                  <a:pt x="247" y="1482"/>
                  <a:pt x="181" y="1217"/>
                </a:cubicBezTo>
                <a:cubicBezTo>
                  <a:pt x="141" y="886"/>
                  <a:pt x="123" y="507"/>
                  <a:pt x="22" y="194"/>
                </a:cubicBezTo>
                <a:cubicBezTo>
                  <a:pt x="0" y="44"/>
                  <a:pt x="4" y="110"/>
                  <a:pt x="4" y="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C3679F34-E33F-2C5E-F5BA-F784FA2DF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518" y="2528167"/>
            <a:ext cx="206375" cy="906463"/>
          </a:xfrm>
          <a:custGeom>
            <a:avLst/>
            <a:gdLst>
              <a:gd name="T0" fmla="*/ 35 w 575"/>
              <a:gd name="T1" fmla="*/ 30 h 2516"/>
              <a:gd name="T2" fmla="*/ 123 w 575"/>
              <a:gd name="T3" fmla="*/ 101 h 2516"/>
              <a:gd name="T4" fmla="*/ 247 w 575"/>
              <a:gd name="T5" fmla="*/ 225 h 2516"/>
              <a:gd name="T6" fmla="*/ 406 w 575"/>
              <a:gd name="T7" fmla="*/ 578 h 2516"/>
              <a:gd name="T8" fmla="*/ 547 w 575"/>
              <a:gd name="T9" fmla="*/ 1019 h 2516"/>
              <a:gd name="T10" fmla="*/ 459 w 575"/>
              <a:gd name="T11" fmla="*/ 1619 h 2516"/>
              <a:gd name="T12" fmla="*/ 441 w 575"/>
              <a:gd name="T13" fmla="*/ 2272 h 2516"/>
              <a:gd name="T14" fmla="*/ 423 w 575"/>
              <a:gd name="T15" fmla="*/ 2501 h 2516"/>
              <a:gd name="T16" fmla="*/ 370 w 575"/>
              <a:gd name="T17" fmla="*/ 2325 h 2516"/>
              <a:gd name="T18" fmla="*/ 300 w 575"/>
              <a:gd name="T19" fmla="*/ 2060 h 2516"/>
              <a:gd name="T20" fmla="*/ 211 w 575"/>
              <a:gd name="T21" fmla="*/ 1548 h 2516"/>
              <a:gd name="T22" fmla="*/ 158 w 575"/>
              <a:gd name="T23" fmla="*/ 1107 h 2516"/>
              <a:gd name="T24" fmla="*/ 35 w 575"/>
              <a:gd name="T25" fmla="*/ 30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" h="2516">
                <a:moveTo>
                  <a:pt x="35" y="30"/>
                </a:moveTo>
                <a:cubicBezTo>
                  <a:pt x="132" y="180"/>
                  <a:pt x="0" y="0"/>
                  <a:pt x="123" y="101"/>
                </a:cubicBezTo>
                <a:cubicBezTo>
                  <a:pt x="207" y="167"/>
                  <a:pt x="101" y="185"/>
                  <a:pt x="247" y="225"/>
                </a:cubicBezTo>
                <a:cubicBezTo>
                  <a:pt x="291" y="361"/>
                  <a:pt x="331" y="454"/>
                  <a:pt x="406" y="578"/>
                </a:cubicBezTo>
                <a:cubicBezTo>
                  <a:pt x="432" y="719"/>
                  <a:pt x="498" y="873"/>
                  <a:pt x="547" y="1019"/>
                </a:cubicBezTo>
                <a:cubicBezTo>
                  <a:pt x="538" y="1222"/>
                  <a:pt x="574" y="1442"/>
                  <a:pt x="459" y="1619"/>
                </a:cubicBezTo>
                <a:cubicBezTo>
                  <a:pt x="437" y="1839"/>
                  <a:pt x="415" y="2047"/>
                  <a:pt x="441" y="2272"/>
                </a:cubicBezTo>
                <a:cubicBezTo>
                  <a:pt x="432" y="2347"/>
                  <a:pt x="450" y="2431"/>
                  <a:pt x="423" y="2501"/>
                </a:cubicBezTo>
                <a:cubicBezTo>
                  <a:pt x="415" y="2515"/>
                  <a:pt x="370" y="2338"/>
                  <a:pt x="370" y="2325"/>
                </a:cubicBezTo>
                <a:cubicBezTo>
                  <a:pt x="348" y="2223"/>
                  <a:pt x="331" y="2153"/>
                  <a:pt x="300" y="2060"/>
                </a:cubicBezTo>
                <a:cubicBezTo>
                  <a:pt x="273" y="1884"/>
                  <a:pt x="251" y="1716"/>
                  <a:pt x="211" y="1548"/>
                </a:cubicBezTo>
                <a:cubicBezTo>
                  <a:pt x="198" y="1394"/>
                  <a:pt x="185" y="1253"/>
                  <a:pt x="158" y="1107"/>
                </a:cubicBezTo>
                <a:cubicBezTo>
                  <a:pt x="136" y="741"/>
                  <a:pt x="61" y="388"/>
                  <a:pt x="35" y="3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11F7E464-B9CF-FE7D-F510-0DA10452F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468" y="2532930"/>
            <a:ext cx="192088" cy="811212"/>
          </a:xfrm>
          <a:custGeom>
            <a:avLst/>
            <a:gdLst>
              <a:gd name="T0" fmla="*/ 0 w 532"/>
              <a:gd name="T1" fmla="*/ 0 h 2255"/>
              <a:gd name="T2" fmla="*/ 141 w 532"/>
              <a:gd name="T3" fmla="*/ 105 h 2255"/>
              <a:gd name="T4" fmla="*/ 407 w 532"/>
              <a:gd name="T5" fmla="*/ 582 h 2255"/>
              <a:gd name="T6" fmla="*/ 424 w 532"/>
              <a:gd name="T7" fmla="*/ 635 h 2255"/>
              <a:gd name="T8" fmla="*/ 442 w 532"/>
              <a:gd name="T9" fmla="*/ 758 h 2255"/>
              <a:gd name="T10" fmla="*/ 531 w 532"/>
              <a:gd name="T11" fmla="*/ 1058 h 2255"/>
              <a:gd name="T12" fmla="*/ 513 w 532"/>
              <a:gd name="T13" fmla="*/ 1252 h 2255"/>
              <a:gd name="T14" fmla="*/ 407 w 532"/>
              <a:gd name="T15" fmla="*/ 1817 h 2255"/>
              <a:gd name="T16" fmla="*/ 300 w 532"/>
              <a:gd name="T17" fmla="*/ 2029 h 2255"/>
              <a:gd name="T18" fmla="*/ 194 w 532"/>
              <a:gd name="T19" fmla="*/ 1464 h 2255"/>
              <a:gd name="T20" fmla="*/ 123 w 532"/>
              <a:gd name="T21" fmla="*/ 846 h 2255"/>
              <a:gd name="T22" fmla="*/ 88 w 532"/>
              <a:gd name="T23" fmla="*/ 441 h 2255"/>
              <a:gd name="T24" fmla="*/ 0 w 532"/>
              <a:gd name="T25" fmla="*/ 0 h 2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2" h="2255">
                <a:moveTo>
                  <a:pt x="0" y="0"/>
                </a:moveTo>
                <a:cubicBezTo>
                  <a:pt x="66" y="22"/>
                  <a:pt x="79" y="66"/>
                  <a:pt x="141" y="105"/>
                </a:cubicBezTo>
                <a:cubicBezTo>
                  <a:pt x="190" y="260"/>
                  <a:pt x="287" y="463"/>
                  <a:pt x="407" y="582"/>
                </a:cubicBezTo>
                <a:cubicBezTo>
                  <a:pt x="411" y="599"/>
                  <a:pt x="420" y="613"/>
                  <a:pt x="424" y="635"/>
                </a:cubicBezTo>
                <a:cubicBezTo>
                  <a:pt x="429" y="674"/>
                  <a:pt x="429" y="714"/>
                  <a:pt x="442" y="758"/>
                </a:cubicBezTo>
                <a:cubicBezTo>
                  <a:pt x="469" y="860"/>
                  <a:pt x="508" y="943"/>
                  <a:pt x="531" y="1058"/>
                </a:cubicBezTo>
                <a:cubicBezTo>
                  <a:pt x="513" y="1133"/>
                  <a:pt x="486" y="1177"/>
                  <a:pt x="513" y="1252"/>
                </a:cubicBezTo>
                <a:cubicBezTo>
                  <a:pt x="495" y="1451"/>
                  <a:pt x="442" y="1623"/>
                  <a:pt x="407" y="1817"/>
                </a:cubicBezTo>
                <a:cubicBezTo>
                  <a:pt x="393" y="1984"/>
                  <a:pt x="411" y="2254"/>
                  <a:pt x="300" y="2029"/>
                </a:cubicBezTo>
                <a:cubicBezTo>
                  <a:pt x="265" y="1821"/>
                  <a:pt x="256" y="1658"/>
                  <a:pt x="194" y="1464"/>
                </a:cubicBezTo>
                <a:cubicBezTo>
                  <a:pt x="181" y="1230"/>
                  <a:pt x="159" y="1058"/>
                  <a:pt x="123" y="846"/>
                </a:cubicBezTo>
                <a:cubicBezTo>
                  <a:pt x="141" y="688"/>
                  <a:pt x="177" y="573"/>
                  <a:pt x="88" y="441"/>
                </a:cubicBezTo>
                <a:cubicBezTo>
                  <a:pt x="48" y="291"/>
                  <a:pt x="35" y="145"/>
                  <a:pt x="0" y="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59902061-0587-8CA6-0173-6AFABDF4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418" y="2532930"/>
            <a:ext cx="177800" cy="685800"/>
          </a:xfrm>
          <a:custGeom>
            <a:avLst/>
            <a:gdLst>
              <a:gd name="T0" fmla="*/ 0 w 495"/>
              <a:gd name="T1" fmla="*/ 0 h 1907"/>
              <a:gd name="T2" fmla="*/ 229 w 495"/>
              <a:gd name="T3" fmla="*/ 300 h 1907"/>
              <a:gd name="T4" fmla="*/ 300 w 495"/>
              <a:gd name="T5" fmla="*/ 511 h 1907"/>
              <a:gd name="T6" fmla="*/ 494 w 495"/>
              <a:gd name="T7" fmla="*/ 1129 h 1907"/>
              <a:gd name="T8" fmla="*/ 388 w 495"/>
              <a:gd name="T9" fmla="*/ 1729 h 1907"/>
              <a:gd name="T10" fmla="*/ 335 w 495"/>
              <a:gd name="T11" fmla="*/ 1906 h 1907"/>
              <a:gd name="T12" fmla="*/ 282 w 495"/>
              <a:gd name="T13" fmla="*/ 1694 h 1907"/>
              <a:gd name="T14" fmla="*/ 176 w 495"/>
              <a:gd name="T15" fmla="*/ 1023 h 1907"/>
              <a:gd name="T16" fmla="*/ 106 w 495"/>
              <a:gd name="T17" fmla="*/ 635 h 1907"/>
              <a:gd name="T18" fmla="*/ 0 w 495"/>
              <a:gd name="T19" fmla="*/ 0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5" h="1907">
                <a:moveTo>
                  <a:pt x="0" y="0"/>
                </a:moveTo>
                <a:cubicBezTo>
                  <a:pt x="106" y="70"/>
                  <a:pt x="176" y="180"/>
                  <a:pt x="229" y="300"/>
                </a:cubicBezTo>
                <a:cubicBezTo>
                  <a:pt x="256" y="366"/>
                  <a:pt x="247" y="458"/>
                  <a:pt x="300" y="511"/>
                </a:cubicBezTo>
                <a:cubicBezTo>
                  <a:pt x="464" y="675"/>
                  <a:pt x="455" y="908"/>
                  <a:pt x="494" y="1129"/>
                </a:cubicBezTo>
                <a:cubicBezTo>
                  <a:pt x="468" y="1328"/>
                  <a:pt x="437" y="1530"/>
                  <a:pt x="388" y="1729"/>
                </a:cubicBezTo>
                <a:cubicBezTo>
                  <a:pt x="371" y="1786"/>
                  <a:pt x="335" y="1906"/>
                  <a:pt x="335" y="1906"/>
                </a:cubicBezTo>
                <a:cubicBezTo>
                  <a:pt x="309" y="1835"/>
                  <a:pt x="296" y="1764"/>
                  <a:pt x="282" y="1694"/>
                </a:cubicBezTo>
                <a:cubicBezTo>
                  <a:pt x="256" y="1442"/>
                  <a:pt x="216" y="1257"/>
                  <a:pt x="176" y="1023"/>
                </a:cubicBezTo>
                <a:cubicBezTo>
                  <a:pt x="150" y="886"/>
                  <a:pt x="163" y="754"/>
                  <a:pt x="106" y="635"/>
                </a:cubicBezTo>
                <a:cubicBezTo>
                  <a:pt x="83" y="419"/>
                  <a:pt x="26" y="211"/>
                  <a:pt x="0" y="0"/>
                </a:cubicBezTo>
              </a:path>
            </a:pathLst>
          </a:cu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CE9D9B83-6BC4-7BC3-8FD7-D4DCD5CF7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18" y="1332780"/>
            <a:ext cx="1292225" cy="2573337"/>
          </a:xfrm>
          <a:custGeom>
            <a:avLst/>
            <a:gdLst>
              <a:gd name="T0" fmla="*/ 123 w 3590"/>
              <a:gd name="T1" fmla="*/ 0 h 7146"/>
              <a:gd name="T2" fmla="*/ 1993 w 3590"/>
              <a:gd name="T3" fmla="*/ 52 h 7146"/>
              <a:gd name="T4" fmla="*/ 2452 w 3590"/>
              <a:gd name="T5" fmla="*/ 70 h 7146"/>
              <a:gd name="T6" fmla="*/ 3369 w 3590"/>
              <a:gd name="T7" fmla="*/ 88 h 7146"/>
              <a:gd name="T8" fmla="*/ 3422 w 3590"/>
              <a:gd name="T9" fmla="*/ 1111 h 7146"/>
              <a:gd name="T10" fmla="*/ 3457 w 3590"/>
              <a:gd name="T11" fmla="*/ 1481 h 7146"/>
              <a:gd name="T12" fmla="*/ 3581 w 3590"/>
              <a:gd name="T13" fmla="*/ 1587 h 7146"/>
              <a:gd name="T14" fmla="*/ 3528 w 3590"/>
              <a:gd name="T15" fmla="*/ 2946 h 7146"/>
              <a:gd name="T16" fmla="*/ 3457 w 3590"/>
              <a:gd name="T17" fmla="*/ 3369 h 7146"/>
              <a:gd name="T18" fmla="*/ 3387 w 3590"/>
              <a:gd name="T19" fmla="*/ 3616 h 7146"/>
              <a:gd name="T20" fmla="*/ 3369 w 3590"/>
              <a:gd name="T21" fmla="*/ 3669 h 7146"/>
              <a:gd name="T22" fmla="*/ 3069 w 3590"/>
              <a:gd name="T23" fmla="*/ 4622 h 7146"/>
              <a:gd name="T24" fmla="*/ 2734 w 3590"/>
              <a:gd name="T25" fmla="*/ 5310 h 7146"/>
              <a:gd name="T26" fmla="*/ 2505 w 3590"/>
              <a:gd name="T27" fmla="*/ 5521 h 7146"/>
              <a:gd name="T28" fmla="*/ 2469 w 3590"/>
              <a:gd name="T29" fmla="*/ 5574 h 7146"/>
              <a:gd name="T30" fmla="*/ 2452 w 3590"/>
              <a:gd name="T31" fmla="*/ 5627 h 7146"/>
              <a:gd name="T32" fmla="*/ 2222 w 3590"/>
              <a:gd name="T33" fmla="*/ 5892 h 7146"/>
              <a:gd name="T34" fmla="*/ 1922 w 3590"/>
              <a:gd name="T35" fmla="*/ 6121 h 7146"/>
              <a:gd name="T36" fmla="*/ 1693 w 3590"/>
              <a:gd name="T37" fmla="*/ 6298 h 7146"/>
              <a:gd name="T38" fmla="*/ 1481 w 3590"/>
              <a:gd name="T39" fmla="*/ 6386 h 7146"/>
              <a:gd name="T40" fmla="*/ 1093 w 3590"/>
              <a:gd name="T41" fmla="*/ 6756 h 7146"/>
              <a:gd name="T42" fmla="*/ 776 w 3590"/>
              <a:gd name="T43" fmla="*/ 6950 h 7146"/>
              <a:gd name="T44" fmla="*/ 652 w 3590"/>
              <a:gd name="T45" fmla="*/ 7092 h 7146"/>
              <a:gd name="T46" fmla="*/ 635 w 3590"/>
              <a:gd name="T47" fmla="*/ 7145 h 7146"/>
              <a:gd name="T48" fmla="*/ 564 w 3590"/>
              <a:gd name="T49" fmla="*/ 6986 h 7146"/>
              <a:gd name="T50" fmla="*/ 388 w 3590"/>
              <a:gd name="T51" fmla="*/ 6439 h 7146"/>
              <a:gd name="T52" fmla="*/ 370 w 3590"/>
              <a:gd name="T53" fmla="*/ 6209 h 7146"/>
              <a:gd name="T54" fmla="*/ 317 w 3590"/>
              <a:gd name="T55" fmla="*/ 6157 h 7146"/>
              <a:gd name="T56" fmla="*/ 211 w 3590"/>
              <a:gd name="T57" fmla="*/ 5645 h 7146"/>
              <a:gd name="T58" fmla="*/ 194 w 3590"/>
              <a:gd name="T59" fmla="*/ 5257 h 7146"/>
              <a:gd name="T60" fmla="*/ 211 w 3590"/>
              <a:gd name="T61" fmla="*/ 4869 h 7146"/>
              <a:gd name="T62" fmla="*/ 264 w 3590"/>
              <a:gd name="T63" fmla="*/ 4657 h 7146"/>
              <a:gd name="T64" fmla="*/ 246 w 3590"/>
              <a:gd name="T65" fmla="*/ 4181 h 7146"/>
              <a:gd name="T66" fmla="*/ 211 w 3590"/>
              <a:gd name="T67" fmla="*/ 3951 h 7146"/>
              <a:gd name="T68" fmla="*/ 35 w 3590"/>
              <a:gd name="T69" fmla="*/ 3669 h 7146"/>
              <a:gd name="T70" fmla="*/ 52 w 3590"/>
              <a:gd name="T71" fmla="*/ 3387 h 7146"/>
              <a:gd name="T72" fmla="*/ 17 w 3590"/>
              <a:gd name="T73" fmla="*/ 2628 h 7146"/>
              <a:gd name="T74" fmla="*/ 52 w 3590"/>
              <a:gd name="T75" fmla="*/ 2399 h 7146"/>
              <a:gd name="T76" fmla="*/ 88 w 3590"/>
              <a:gd name="T77" fmla="*/ 2293 h 7146"/>
              <a:gd name="T78" fmla="*/ 70 w 3590"/>
              <a:gd name="T79" fmla="*/ 1975 h 7146"/>
              <a:gd name="T80" fmla="*/ 88 w 3590"/>
              <a:gd name="T81" fmla="*/ 1534 h 7146"/>
              <a:gd name="T82" fmla="*/ 0 w 3590"/>
              <a:gd name="T83" fmla="*/ 1340 h 7146"/>
              <a:gd name="T84" fmla="*/ 17 w 3590"/>
              <a:gd name="T85" fmla="*/ 1234 h 7146"/>
              <a:gd name="T86" fmla="*/ 35 w 3590"/>
              <a:gd name="T87" fmla="*/ 970 h 7146"/>
              <a:gd name="T88" fmla="*/ 158 w 3590"/>
              <a:gd name="T89" fmla="*/ 688 h 7146"/>
              <a:gd name="T90" fmla="*/ 176 w 3590"/>
              <a:gd name="T91" fmla="*/ 246 h 7146"/>
              <a:gd name="T92" fmla="*/ 141 w 3590"/>
              <a:gd name="T93" fmla="*/ 141 h 7146"/>
              <a:gd name="T94" fmla="*/ 123 w 3590"/>
              <a:gd name="T95" fmla="*/ 0 h 7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0" h="7146">
                <a:moveTo>
                  <a:pt x="123" y="0"/>
                </a:moveTo>
                <a:cubicBezTo>
                  <a:pt x="282" y="39"/>
                  <a:pt x="1640" y="30"/>
                  <a:pt x="1993" y="52"/>
                </a:cubicBezTo>
                <a:cubicBezTo>
                  <a:pt x="2143" y="22"/>
                  <a:pt x="2452" y="70"/>
                  <a:pt x="2452" y="70"/>
                </a:cubicBezTo>
                <a:cubicBezTo>
                  <a:pt x="2941" y="57"/>
                  <a:pt x="3021" y="26"/>
                  <a:pt x="3369" y="88"/>
                </a:cubicBezTo>
                <a:cubicBezTo>
                  <a:pt x="3378" y="445"/>
                  <a:pt x="3395" y="758"/>
                  <a:pt x="3422" y="1111"/>
                </a:cubicBezTo>
                <a:cubicBezTo>
                  <a:pt x="3431" y="1234"/>
                  <a:pt x="3356" y="1406"/>
                  <a:pt x="3457" y="1481"/>
                </a:cubicBezTo>
                <a:cubicBezTo>
                  <a:pt x="3545" y="1548"/>
                  <a:pt x="3506" y="1512"/>
                  <a:pt x="3581" y="1587"/>
                </a:cubicBezTo>
                <a:cubicBezTo>
                  <a:pt x="3572" y="2086"/>
                  <a:pt x="3589" y="2483"/>
                  <a:pt x="3528" y="2946"/>
                </a:cubicBezTo>
                <a:cubicBezTo>
                  <a:pt x="3501" y="3122"/>
                  <a:pt x="3492" y="3210"/>
                  <a:pt x="3457" y="3369"/>
                </a:cubicBezTo>
                <a:cubicBezTo>
                  <a:pt x="3422" y="3510"/>
                  <a:pt x="3426" y="3488"/>
                  <a:pt x="3387" y="3616"/>
                </a:cubicBezTo>
                <a:cubicBezTo>
                  <a:pt x="3378" y="3634"/>
                  <a:pt x="3369" y="3669"/>
                  <a:pt x="3369" y="3669"/>
                </a:cubicBezTo>
                <a:cubicBezTo>
                  <a:pt x="3325" y="4009"/>
                  <a:pt x="3219" y="4313"/>
                  <a:pt x="3069" y="4622"/>
                </a:cubicBezTo>
                <a:cubicBezTo>
                  <a:pt x="3029" y="4847"/>
                  <a:pt x="2879" y="5129"/>
                  <a:pt x="2734" y="5310"/>
                </a:cubicBezTo>
                <a:cubicBezTo>
                  <a:pt x="2659" y="5398"/>
                  <a:pt x="2571" y="5438"/>
                  <a:pt x="2505" y="5521"/>
                </a:cubicBezTo>
                <a:cubicBezTo>
                  <a:pt x="2487" y="5535"/>
                  <a:pt x="2478" y="5552"/>
                  <a:pt x="2469" y="5574"/>
                </a:cubicBezTo>
                <a:cubicBezTo>
                  <a:pt x="2460" y="5588"/>
                  <a:pt x="2460" y="5610"/>
                  <a:pt x="2452" y="5627"/>
                </a:cubicBezTo>
                <a:cubicBezTo>
                  <a:pt x="2390" y="5702"/>
                  <a:pt x="2293" y="5817"/>
                  <a:pt x="2222" y="5892"/>
                </a:cubicBezTo>
                <a:cubicBezTo>
                  <a:pt x="2130" y="5980"/>
                  <a:pt x="2015" y="6037"/>
                  <a:pt x="1922" y="6121"/>
                </a:cubicBezTo>
                <a:cubicBezTo>
                  <a:pt x="1852" y="6179"/>
                  <a:pt x="1777" y="6258"/>
                  <a:pt x="1693" y="6298"/>
                </a:cubicBezTo>
                <a:cubicBezTo>
                  <a:pt x="1609" y="6333"/>
                  <a:pt x="1561" y="6329"/>
                  <a:pt x="1481" y="6386"/>
                </a:cubicBezTo>
                <a:cubicBezTo>
                  <a:pt x="1327" y="6483"/>
                  <a:pt x="1226" y="6646"/>
                  <a:pt x="1093" y="6756"/>
                </a:cubicBezTo>
                <a:cubicBezTo>
                  <a:pt x="1005" y="6823"/>
                  <a:pt x="851" y="6853"/>
                  <a:pt x="776" y="6950"/>
                </a:cubicBezTo>
                <a:cubicBezTo>
                  <a:pt x="688" y="7056"/>
                  <a:pt x="732" y="7008"/>
                  <a:pt x="652" y="7092"/>
                </a:cubicBezTo>
                <a:cubicBezTo>
                  <a:pt x="643" y="7109"/>
                  <a:pt x="652" y="7145"/>
                  <a:pt x="635" y="7145"/>
                </a:cubicBezTo>
                <a:cubicBezTo>
                  <a:pt x="608" y="7145"/>
                  <a:pt x="582" y="7039"/>
                  <a:pt x="564" y="6986"/>
                </a:cubicBezTo>
                <a:cubicBezTo>
                  <a:pt x="502" y="6800"/>
                  <a:pt x="445" y="6620"/>
                  <a:pt x="388" y="6439"/>
                </a:cubicBezTo>
                <a:cubicBezTo>
                  <a:pt x="379" y="6359"/>
                  <a:pt x="388" y="6280"/>
                  <a:pt x="370" y="6209"/>
                </a:cubicBezTo>
                <a:cubicBezTo>
                  <a:pt x="361" y="6183"/>
                  <a:pt x="326" y="6179"/>
                  <a:pt x="317" y="6157"/>
                </a:cubicBezTo>
                <a:cubicBezTo>
                  <a:pt x="255" y="6020"/>
                  <a:pt x="260" y="5795"/>
                  <a:pt x="211" y="5645"/>
                </a:cubicBezTo>
                <a:cubicBezTo>
                  <a:pt x="194" y="5477"/>
                  <a:pt x="172" y="5411"/>
                  <a:pt x="194" y="5257"/>
                </a:cubicBezTo>
                <a:cubicBezTo>
                  <a:pt x="158" y="5124"/>
                  <a:pt x="185" y="4997"/>
                  <a:pt x="211" y="4869"/>
                </a:cubicBezTo>
                <a:cubicBezTo>
                  <a:pt x="224" y="4794"/>
                  <a:pt x="264" y="4657"/>
                  <a:pt x="264" y="4657"/>
                </a:cubicBezTo>
                <a:cubicBezTo>
                  <a:pt x="282" y="4494"/>
                  <a:pt x="295" y="4335"/>
                  <a:pt x="246" y="4181"/>
                </a:cubicBezTo>
                <a:cubicBezTo>
                  <a:pt x="242" y="4145"/>
                  <a:pt x="233" y="4004"/>
                  <a:pt x="211" y="3951"/>
                </a:cubicBezTo>
                <a:cubicBezTo>
                  <a:pt x="167" y="3845"/>
                  <a:pt x="70" y="3775"/>
                  <a:pt x="35" y="3669"/>
                </a:cubicBezTo>
                <a:cubicBezTo>
                  <a:pt x="48" y="3559"/>
                  <a:pt x="30" y="3488"/>
                  <a:pt x="52" y="3387"/>
                </a:cubicBezTo>
                <a:cubicBezTo>
                  <a:pt x="66" y="3113"/>
                  <a:pt x="74" y="2888"/>
                  <a:pt x="17" y="2628"/>
                </a:cubicBezTo>
                <a:cubicBezTo>
                  <a:pt x="17" y="2602"/>
                  <a:pt x="44" y="2430"/>
                  <a:pt x="52" y="2399"/>
                </a:cubicBezTo>
                <a:cubicBezTo>
                  <a:pt x="61" y="2359"/>
                  <a:pt x="88" y="2293"/>
                  <a:pt x="88" y="2293"/>
                </a:cubicBezTo>
                <a:cubicBezTo>
                  <a:pt x="57" y="2169"/>
                  <a:pt x="52" y="2108"/>
                  <a:pt x="70" y="1975"/>
                </a:cubicBezTo>
                <a:cubicBezTo>
                  <a:pt x="48" y="1781"/>
                  <a:pt x="35" y="1711"/>
                  <a:pt x="88" y="1534"/>
                </a:cubicBezTo>
                <a:cubicBezTo>
                  <a:pt x="48" y="1415"/>
                  <a:pt x="22" y="1495"/>
                  <a:pt x="0" y="1340"/>
                </a:cubicBezTo>
                <a:cubicBezTo>
                  <a:pt x="4" y="1305"/>
                  <a:pt x="13" y="1270"/>
                  <a:pt x="17" y="1234"/>
                </a:cubicBezTo>
                <a:cubicBezTo>
                  <a:pt x="22" y="1146"/>
                  <a:pt x="22" y="1054"/>
                  <a:pt x="35" y="970"/>
                </a:cubicBezTo>
                <a:cubicBezTo>
                  <a:pt x="44" y="877"/>
                  <a:pt x="114" y="767"/>
                  <a:pt x="158" y="688"/>
                </a:cubicBezTo>
                <a:cubicBezTo>
                  <a:pt x="119" y="542"/>
                  <a:pt x="154" y="392"/>
                  <a:pt x="176" y="246"/>
                </a:cubicBezTo>
                <a:cubicBezTo>
                  <a:pt x="163" y="211"/>
                  <a:pt x="127" y="176"/>
                  <a:pt x="141" y="141"/>
                </a:cubicBezTo>
                <a:cubicBezTo>
                  <a:pt x="180" y="13"/>
                  <a:pt x="207" y="52"/>
                  <a:pt x="123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63AC9C44-2FE4-1465-B8EE-E83E44346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443" y="1351830"/>
            <a:ext cx="1409700" cy="2592387"/>
          </a:xfrm>
          <a:custGeom>
            <a:avLst/>
            <a:gdLst>
              <a:gd name="T0" fmla="*/ 379 w 3914"/>
              <a:gd name="T1" fmla="*/ 0 h 7202"/>
              <a:gd name="T2" fmla="*/ 1482 w 3914"/>
              <a:gd name="T3" fmla="*/ 22 h 7202"/>
              <a:gd name="T4" fmla="*/ 2977 w 3914"/>
              <a:gd name="T5" fmla="*/ 83 h 7202"/>
              <a:gd name="T6" fmla="*/ 3701 w 3914"/>
              <a:gd name="T7" fmla="*/ 61 h 7202"/>
              <a:gd name="T8" fmla="*/ 3723 w 3914"/>
              <a:gd name="T9" fmla="*/ 643 h 7202"/>
              <a:gd name="T10" fmla="*/ 3868 w 3914"/>
              <a:gd name="T11" fmla="*/ 1578 h 7202"/>
              <a:gd name="T12" fmla="*/ 3890 w 3914"/>
              <a:gd name="T13" fmla="*/ 2491 h 7202"/>
              <a:gd name="T14" fmla="*/ 3639 w 3914"/>
              <a:gd name="T15" fmla="*/ 3942 h 7202"/>
              <a:gd name="T16" fmla="*/ 3454 w 3914"/>
              <a:gd name="T17" fmla="*/ 4502 h 7202"/>
              <a:gd name="T18" fmla="*/ 3348 w 3914"/>
              <a:gd name="T19" fmla="*/ 4732 h 7202"/>
              <a:gd name="T20" fmla="*/ 3140 w 3914"/>
              <a:gd name="T21" fmla="*/ 5146 h 7202"/>
              <a:gd name="T22" fmla="*/ 2995 w 3914"/>
              <a:gd name="T23" fmla="*/ 5354 h 7202"/>
              <a:gd name="T24" fmla="*/ 2933 w 3914"/>
              <a:gd name="T25" fmla="*/ 5499 h 7202"/>
              <a:gd name="T26" fmla="*/ 2788 w 3914"/>
              <a:gd name="T27" fmla="*/ 5623 h 7202"/>
              <a:gd name="T28" fmla="*/ 2708 w 3914"/>
              <a:gd name="T29" fmla="*/ 5728 h 7202"/>
              <a:gd name="T30" fmla="*/ 2642 w 3914"/>
              <a:gd name="T31" fmla="*/ 5751 h 7202"/>
              <a:gd name="T32" fmla="*/ 2373 w 3914"/>
              <a:gd name="T33" fmla="*/ 5997 h 7202"/>
              <a:gd name="T34" fmla="*/ 2143 w 3914"/>
              <a:gd name="T35" fmla="*/ 6121 h 7202"/>
              <a:gd name="T36" fmla="*/ 2020 w 3914"/>
              <a:gd name="T37" fmla="*/ 6165 h 7202"/>
              <a:gd name="T38" fmla="*/ 1729 w 3914"/>
              <a:gd name="T39" fmla="*/ 6434 h 7202"/>
              <a:gd name="T40" fmla="*/ 1314 w 3914"/>
              <a:gd name="T41" fmla="*/ 6743 h 7202"/>
              <a:gd name="T42" fmla="*/ 1169 w 3914"/>
              <a:gd name="T43" fmla="*/ 6827 h 7202"/>
              <a:gd name="T44" fmla="*/ 961 w 3914"/>
              <a:gd name="T45" fmla="*/ 7034 h 7202"/>
              <a:gd name="T46" fmla="*/ 877 w 3914"/>
              <a:gd name="T47" fmla="*/ 7162 h 7202"/>
              <a:gd name="T48" fmla="*/ 714 w 3914"/>
              <a:gd name="T49" fmla="*/ 6580 h 7202"/>
              <a:gd name="T50" fmla="*/ 608 w 3914"/>
              <a:gd name="T51" fmla="*/ 6328 h 7202"/>
              <a:gd name="T52" fmla="*/ 485 w 3914"/>
              <a:gd name="T53" fmla="*/ 5684 h 7202"/>
              <a:gd name="T54" fmla="*/ 423 w 3914"/>
              <a:gd name="T55" fmla="*/ 5314 h 7202"/>
              <a:gd name="T56" fmla="*/ 569 w 3914"/>
              <a:gd name="T57" fmla="*/ 4608 h 7202"/>
              <a:gd name="T58" fmla="*/ 547 w 3914"/>
              <a:gd name="T59" fmla="*/ 4317 h 7202"/>
              <a:gd name="T60" fmla="*/ 485 w 3914"/>
              <a:gd name="T61" fmla="*/ 4150 h 7202"/>
              <a:gd name="T62" fmla="*/ 524 w 3914"/>
              <a:gd name="T63" fmla="*/ 4194 h 7202"/>
              <a:gd name="T64" fmla="*/ 194 w 3914"/>
              <a:gd name="T65" fmla="*/ 3488 h 7202"/>
              <a:gd name="T66" fmla="*/ 26 w 3914"/>
              <a:gd name="T67" fmla="*/ 3281 h 7202"/>
              <a:gd name="T68" fmla="*/ 70 w 3914"/>
              <a:gd name="T69" fmla="*/ 2946 h 7202"/>
              <a:gd name="T70" fmla="*/ 92 w 3914"/>
              <a:gd name="T71" fmla="*/ 2094 h 7202"/>
              <a:gd name="T72" fmla="*/ 194 w 3914"/>
              <a:gd name="T73" fmla="*/ 1433 h 7202"/>
              <a:gd name="T74" fmla="*/ 339 w 3914"/>
              <a:gd name="T75" fmla="*/ 829 h 7202"/>
              <a:gd name="T76" fmla="*/ 401 w 3914"/>
              <a:gd name="T77" fmla="*/ 105 h 7202"/>
              <a:gd name="T78" fmla="*/ 379 w 3914"/>
              <a:gd name="T79" fmla="*/ 0 h 7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14" h="7202">
                <a:moveTo>
                  <a:pt x="379" y="0"/>
                </a:moveTo>
                <a:cubicBezTo>
                  <a:pt x="776" y="8"/>
                  <a:pt x="1094" y="39"/>
                  <a:pt x="1482" y="22"/>
                </a:cubicBezTo>
                <a:cubicBezTo>
                  <a:pt x="2113" y="30"/>
                  <a:pt x="2430" y="44"/>
                  <a:pt x="2977" y="83"/>
                </a:cubicBezTo>
                <a:cubicBezTo>
                  <a:pt x="3260" y="48"/>
                  <a:pt x="3374" y="44"/>
                  <a:pt x="3701" y="61"/>
                </a:cubicBezTo>
                <a:cubicBezTo>
                  <a:pt x="3754" y="313"/>
                  <a:pt x="3740" y="255"/>
                  <a:pt x="3723" y="643"/>
                </a:cubicBezTo>
                <a:cubicBezTo>
                  <a:pt x="3802" y="948"/>
                  <a:pt x="3758" y="1278"/>
                  <a:pt x="3868" y="1578"/>
                </a:cubicBezTo>
                <a:cubicBezTo>
                  <a:pt x="3913" y="1896"/>
                  <a:pt x="3899" y="2147"/>
                  <a:pt x="3890" y="2491"/>
                </a:cubicBezTo>
                <a:cubicBezTo>
                  <a:pt x="3868" y="3012"/>
                  <a:pt x="3754" y="3444"/>
                  <a:pt x="3639" y="3942"/>
                </a:cubicBezTo>
                <a:cubicBezTo>
                  <a:pt x="3590" y="4128"/>
                  <a:pt x="3560" y="4335"/>
                  <a:pt x="3454" y="4502"/>
                </a:cubicBezTo>
                <a:cubicBezTo>
                  <a:pt x="3427" y="4591"/>
                  <a:pt x="3379" y="4644"/>
                  <a:pt x="3348" y="4732"/>
                </a:cubicBezTo>
                <a:cubicBezTo>
                  <a:pt x="3286" y="4895"/>
                  <a:pt x="3255" y="5001"/>
                  <a:pt x="3140" y="5146"/>
                </a:cubicBezTo>
                <a:cubicBezTo>
                  <a:pt x="3083" y="5212"/>
                  <a:pt x="3057" y="5292"/>
                  <a:pt x="2995" y="5354"/>
                </a:cubicBezTo>
                <a:cubicBezTo>
                  <a:pt x="2977" y="5402"/>
                  <a:pt x="2968" y="5455"/>
                  <a:pt x="2933" y="5499"/>
                </a:cubicBezTo>
                <a:cubicBezTo>
                  <a:pt x="2893" y="5539"/>
                  <a:pt x="2827" y="5579"/>
                  <a:pt x="2788" y="5623"/>
                </a:cubicBezTo>
                <a:cubicBezTo>
                  <a:pt x="2752" y="5653"/>
                  <a:pt x="2739" y="5698"/>
                  <a:pt x="2708" y="5728"/>
                </a:cubicBezTo>
                <a:cubicBezTo>
                  <a:pt x="2686" y="5742"/>
                  <a:pt x="2664" y="5742"/>
                  <a:pt x="2642" y="5751"/>
                </a:cubicBezTo>
                <a:cubicBezTo>
                  <a:pt x="2567" y="5843"/>
                  <a:pt x="2488" y="5953"/>
                  <a:pt x="2373" y="5997"/>
                </a:cubicBezTo>
                <a:cubicBezTo>
                  <a:pt x="2293" y="6050"/>
                  <a:pt x="2227" y="6086"/>
                  <a:pt x="2143" y="6121"/>
                </a:cubicBezTo>
                <a:cubicBezTo>
                  <a:pt x="2099" y="6134"/>
                  <a:pt x="2020" y="6165"/>
                  <a:pt x="2020" y="6165"/>
                </a:cubicBezTo>
                <a:cubicBezTo>
                  <a:pt x="1989" y="6271"/>
                  <a:pt x="1808" y="6372"/>
                  <a:pt x="1729" y="6434"/>
                </a:cubicBezTo>
                <a:cubicBezTo>
                  <a:pt x="1588" y="6531"/>
                  <a:pt x="1455" y="6646"/>
                  <a:pt x="1314" y="6743"/>
                </a:cubicBezTo>
                <a:cubicBezTo>
                  <a:pt x="1248" y="6783"/>
                  <a:pt x="1221" y="6778"/>
                  <a:pt x="1169" y="6827"/>
                </a:cubicBezTo>
                <a:cubicBezTo>
                  <a:pt x="1089" y="6888"/>
                  <a:pt x="1049" y="6972"/>
                  <a:pt x="961" y="7034"/>
                </a:cubicBezTo>
                <a:cubicBezTo>
                  <a:pt x="930" y="7074"/>
                  <a:pt x="899" y="7201"/>
                  <a:pt x="877" y="7162"/>
                </a:cubicBezTo>
                <a:cubicBezTo>
                  <a:pt x="767" y="6977"/>
                  <a:pt x="767" y="6778"/>
                  <a:pt x="714" y="6580"/>
                </a:cubicBezTo>
                <a:cubicBezTo>
                  <a:pt x="688" y="6491"/>
                  <a:pt x="635" y="6412"/>
                  <a:pt x="608" y="6328"/>
                </a:cubicBezTo>
                <a:cubicBezTo>
                  <a:pt x="577" y="6103"/>
                  <a:pt x="538" y="5896"/>
                  <a:pt x="485" y="5684"/>
                </a:cubicBezTo>
                <a:cubicBezTo>
                  <a:pt x="467" y="5552"/>
                  <a:pt x="463" y="5433"/>
                  <a:pt x="423" y="5314"/>
                </a:cubicBezTo>
                <a:cubicBezTo>
                  <a:pt x="441" y="5071"/>
                  <a:pt x="485" y="4833"/>
                  <a:pt x="569" y="4608"/>
                </a:cubicBezTo>
                <a:cubicBezTo>
                  <a:pt x="560" y="4511"/>
                  <a:pt x="555" y="4410"/>
                  <a:pt x="547" y="4317"/>
                </a:cubicBezTo>
                <a:cubicBezTo>
                  <a:pt x="538" y="4255"/>
                  <a:pt x="485" y="4207"/>
                  <a:pt x="485" y="4150"/>
                </a:cubicBezTo>
                <a:cubicBezTo>
                  <a:pt x="485" y="4128"/>
                  <a:pt x="511" y="4176"/>
                  <a:pt x="524" y="4194"/>
                </a:cubicBezTo>
                <a:cubicBezTo>
                  <a:pt x="458" y="3951"/>
                  <a:pt x="379" y="3656"/>
                  <a:pt x="194" y="3488"/>
                </a:cubicBezTo>
                <a:cubicBezTo>
                  <a:pt x="154" y="3378"/>
                  <a:pt x="105" y="3351"/>
                  <a:pt x="26" y="3281"/>
                </a:cubicBezTo>
                <a:cubicBezTo>
                  <a:pt x="0" y="3166"/>
                  <a:pt x="30" y="3051"/>
                  <a:pt x="70" y="2946"/>
                </a:cubicBezTo>
                <a:cubicBezTo>
                  <a:pt x="119" y="2619"/>
                  <a:pt x="101" y="2496"/>
                  <a:pt x="92" y="2094"/>
                </a:cubicBezTo>
                <a:cubicBezTo>
                  <a:pt x="154" y="1865"/>
                  <a:pt x="110" y="1658"/>
                  <a:pt x="194" y="1433"/>
                </a:cubicBezTo>
                <a:cubicBezTo>
                  <a:pt x="224" y="1226"/>
                  <a:pt x="273" y="1023"/>
                  <a:pt x="339" y="829"/>
                </a:cubicBezTo>
                <a:cubicBezTo>
                  <a:pt x="392" y="366"/>
                  <a:pt x="370" y="608"/>
                  <a:pt x="401" y="105"/>
                </a:cubicBezTo>
                <a:cubicBezTo>
                  <a:pt x="374" y="26"/>
                  <a:pt x="379" y="61"/>
                  <a:pt x="379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17E80AD4-51EE-F9E5-4BA0-BE24F764D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93" y="1343892"/>
            <a:ext cx="1403350" cy="2562225"/>
          </a:xfrm>
          <a:custGeom>
            <a:avLst/>
            <a:gdLst>
              <a:gd name="T0" fmla="*/ 370 w 3900"/>
              <a:gd name="T1" fmla="*/ 61 h 7119"/>
              <a:gd name="T2" fmla="*/ 1636 w 3900"/>
              <a:gd name="T3" fmla="*/ 83 h 7119"/>
              <a:gd name="T4" fmla="*/ 3047 w 3900"/>
              <a:gd name="T5" fmla="*/ 0 h 7119"/>
              <a:gd name="T6" fmla="*/ 3629 w 3900"/>
              <a:gd name="T7" fmla="*/ 61 h 7119"/>
              <a:gd name="T8" fmla="*/ 3775 w 3900"/>
              <a:gd name="T9" fmla="*/ 873 h 7119"/>
              <a:gd name="T10" fmla="*/ 3859 w 3900"/>
              <a:gd name="T11" fmla="*/ 1472 h 7119"/>
              <a:gd name="T12" fmla="*/ 3899 w 3900"/>
              <a:gd name="T13" fmla="*/ 2160 h 7119"/>
              <a:gd name="T14" fmla="*/ 3859 w 3900"/>
              <a:gd name="T15" fmla="*/ 2429 h 7119"/>
              <a:gd name="T16" fmla="*/ 3674 w 3900"/>
              <a:gd name="T17" fmla="*/ 3550 h 7119"/>
              <a:gd name="T18" fmla="*/ 3484 w 3900"/>
              <a:gd name="T19" fmla="*/ 4194 h 7119"/>
              <a:gd name="T20" fmla="*/ 3131 w 3900"/>
              <a:gd name="T21" fmla="*/ 5023 h 7119"/>
              <a:gd name="T22" fmla="*/ 3091 w 3900"/>
              <a:gd name="T23" fmla="*/ 5190 h 7119"/>
              <a:gd name="T24" fmla="*/ 2862 w 3900"/>
              <a:gd name="T25" fmla="*/ 5420 h 7119"/>
              <a:gd name="T26" fmla="*/ 2655 w 3900"/>
              <a:gd name="T27" fmla="*/ 5667 h 7119"/>
              <a:gd name="T28" fmla="*/ 2447 w 3900"/>
              <a:gd name="T29" fmla="*/ 5874 h 7119"/>
              <a:gd name="T30" fmla="*/ 2342 w 3900"/>
              <a:gd name="T31" fmla="*/ 5852 h 7119"/>
              <a:gd name="T32" fmla="*/ 2302 w 3900"/>
              <a:gd name="T33" fmla="*/ 5980 h 7119"/>
              <a:gd name="T34" fmla="*/ 2117 w 3900"/>
              <a:gd name="T35" fmla="*/ 6081 h 7119"/>
              <a:gd name="T36" fmla="*/ 1927 w 3900"/>
              <a:gd name="T37" fmla="*/ 6249 h 7119"/>
              <a:gd name="T38" fmla="*/ 1221 w 3900"/>
              <a:gd name="T39" fmla="*/ 6787 h 7119"/>
              <a:gd name="T40" fmla="*/ 1076 w 3900"/>
              <a:gd name="T41" fmla="*/ 6932 h 7119"/>
              <a:gd name="T42" fmla="*/ 890 w 3900"/>
              <a:gd name="T43" fmla="*/ 7118 h 7119"/>
              <a:gd name="T44" fmla="*/ 785 w 3900"/>
              <a:gd name="T45" fmla="*/ 6871 h 7119"/>
              <a:gd name="T46" fmla="*/ 705 w 3900"/>
              <a:gd name="T47" fmla="*/ 6685 h 7119"/>
              <a:gd name="T48" fmla="*/ 661 w 3900"/>
              <a:gd name="T49" fmla="*/ 6456 h 7119"/>
              <a:gd name="T50" fmla="*/ 577 w 3900"/>
              <a:gd name="T51" fmla="*/ 6187 h 7119"/>
              <a:gd name="T52" fmla="*/ 476 w 3900"/>
              <a:gd name="T53" fmla="*/ 5667 h 7119"/>
              <a:gd name="T54" fmla="*/ 414 w 3900"/>
              <a:gd name="T55" fmla="*/ 5292 h 7119"/>
              <a:gd name="T56" fmla="*/ 538 w 3900"/>
              <a:gd name="T57" fmla="*/ 4670 h 7119"/>
              <a:gd name="T58" fmla="*/ 516 w 3900"/>
              <a:gd name="T59" fmla="*/ 4132 h 7119"/>
              <a:gd name="T60" fmla="*/ 392 w 3900"/>
              <a:gd name="T61" fmla="*/ 3797 h 7119"/>
              <a:gd name="T62" fmla="*/ 39 w 3900"/>
              <a:gd name="T63" fmla="*/ 3303 h 7119"/>
              <a:gd name="T64" fmla="*/ 61 w 3900"/>
              <a:gd name="T65" fmla="*/ 2990 h 7119"/>
              <a:gd name="T66" fmla="*/ 79 w 3900"/>
              <a:gd name="T67" fmla="*/ 2491 h 7119"/>
              <a:gd name="T68" fmla="*/ 291 w 3900"/>
              <a:gd name="T69" fmla="*/ 1120 h 7119"/>
              <a:gd name="T70" fmla="*/ 352 w 3900"/>
              <a:gd name="T71" fmla="*/ 912 h 7119"/>
              <a:gd name="T72" fmla="*/ 414 w 3900"/>
              <a:gd name="T73" fmla="*/ 480 h 7119"/>
              <a:gd name="T74" fmla="*/ 370 w 3900"/>
              <a:gd name="T75" fmla="*/ 61 h 7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0" h="7119">
                <a:moveTo>
                  <a:pt x="370" y="61"/>
                </a:moveTo>
                <a:cubicBezTo>
                  <a:pt x="771" y="127"/>
                  <a:pt x="1221" y="61"/>
                  <a:pt x="1636" y="83"/>
                </a:cubicBezTo>
                <a:cubicBezTo>
                  <a:pt x="2108" y="66"/>
                  <a:pt x="2575" y="39"/>
                  <a:pt x="3047" y="0"/>
                </a:cubicBezTo>
                <a:cubicBezTo>
                  <a:pt x="3078" y="0"/>
                  <a:pt x="3616" y="39"/>
                  <a:pt x="3629" y="61"/>
                </a:cubicBezTo>
                <a:cubicBezTo>
                  <a:pt x="3757" y="299"/>
                  <a:pt x="3682" y="613"/>
                  <a:pt x="3775" y="873"/>
                </a:cubicBezTo>
                <a:cubicBezTo>
                  <a:pt x="3788" y="1062"/>
                  <a:pt x="3806" y="1283"/>
                  <a:pt x="3859" y="1472"/>
                </a:cubicBezTo>
                <a:cubicBezTo>
                  <a:pt x="3868" y="1702"/>
                  <a:pt x="3899" y="1927"/>
                  <a:pt x="3899" y="2160"/>
                </a:cubicBezTo>
                <a:cubicBezTo>
                  <a:pt x="3899" y="2244"/>
                  <a:pt x="3868" y="2341"/>
                  <a:pt x="3859" y="2429"/>
                </a:cubicBezTo>
                <a:cubicBezTo>
                  <a:pt x="3806" y="2804"/>
                  <a:pt x="3775" y="3179"/>
                  <a:pt x="3674" y="3550"/>
                </a:cubicBezTo>
                <a:cubicBezTo>
                  <a:pt x="3643" y="3779"/>
                  <a:pt x="3559" y="3977"/>
                  <a:pt x="3484" y="4194"/>
                </a:cubicBezTo>
                <a:cubicBezTo>
                  <a:pt x="3431" y="4489"/>
                  <a:pt x="3303" y="4776"/>
                  <a:pt x="3131" y="5023"/>
                </a:cubicBezTo>
                <a:cubicBezTo>
                  <a:pt x="3118" y="5076"/>
                  <a:pt x="3109" y="5133"/>
                  <a:pt x="3091" y="5190"/>
                </a:cubicBezTo>
                <a:cubicBezTo>
                  <a:pt x="3056" y="5283"/>
                  <a:pt x="2915" y="5331"/>
                  <a:pt x="2862" y="5420"/>
                </a:cubicBezTo>
                <a:cubicBezTo>
                  <a:pt x="2791" y="5521"/>
                  <a:pt x="2774" y="5609"/>
                  <a:pt x="2655" y="5667"/>
                </a:cubicBezTo>
                <a:cubicBezTo>
                  <a:pt x="2589" y="5728"/>
                  <a:pt x="2522" y="5821"/>
                  <a:pt x="2447" y="5874"/>
                </a:cubicBezTo>
                <a:cubicBezTo>
                  <a:pt x="2412" y="5865"/>
                  <a:pt x="2372" y="5839"/>
                  <a:pt x="2342" y="5852"/>
                </a:cubicBezTo>
                <a:cubicBezTo>
                  <a:pt x="2297" y="5865"/>
                  <a:pt x="2324" y="5940"/>
                  <a:pt x="2302" y="5980"/>
                </a:cubicBezTo>
                <a:cubicBezTo>
                  <a:pt x="2253" y="6050"/>
                  <a:pt x="2187" y="6055"/>
                  <a:pt x="2117" y="6081"/>
                </a:cubicBezTo>
                <a:cubicBezTo>
                  <a:pt x="2077" y="6178"/>
                  <a:pt x="2024" y="6213"/>
                  <a:pt x="1927" y="6249"/>
                </a:cubicBezTo>
                <a:cubicBezTo>
                  <a:pt x="1720" y="6452"/>
                  <a:pt x="1446" y="6597"/>
                  <a:pt x="1221" y="6787"/>
                </a:cubicBezTo>
                <a:cubicBezTo>
                  <a:pt x="1168" y="6826"/>
                  <a:pt x="1124" y="6884"/>
                  <a:pt x="1076" y="6932"/>
                </a:cubicBezTo>
                <a:cubicBezTo>
                  <a:pt x="1014" y="6994"/>
                  <a:pt x="890" y="7118"/>
                  <a:pt x="890" y="7118"/>
                </a:cubicBezTo>
                <a:cubicBezTo>
                  <a:pt x="855" y="7025"/>
                  <a:pt x="838" y="6946"/>
                  <a:pt x="785" y="6871"/>
                </a:cubicBezTo>
                <a:cubicBezTo>
                  <a:pt x="763" y="6800"/>
                  <a:pt x="723" y="6751"/>
                  <a:pt x="705" y="6685"/>
                </a:cubicBezTo>
                <a:cubicBezTo>
                  <a:pt x="776" y="6602"/>
                  <a:pt x="692" y="6544"/>
                  <a:pt x="661" y="6456"/>
                </a:cubicBezTo>
                <a:cubicBezTo>
                  <a:pt x="643" y="6346"/>
                  <a:pt x="613" y="6284"/>
                  <a:pt x="577" y="6187"/>
                </a:cubicBezTo>
                <a:cubicBezTo>
                  <a:pt x="555" y="6011"/>
                  <a:pt x="533" y="5830"/>
                  <a:pt x="476" y="5667"/>
                </a:cubicBezTo>
                <a:cubicBezTo>
                  <a:pt x="458" y="5534"/>
                  <a:pt x="427" y="5420"/>
                  <a:pt x="414" y="5292"/>
                </a:cubicBezTo>
                <a:cubicBezTo>
                  <a:pt x="427" y="5071"/>
                  <a:pt x="489" y="4882"/>
                  <a:pt x="538" y="4670"/>
                </a:cubicBezTo>
                <a:cubicBezTo>
                  <a:pt x="529" y="4489"/>
                  <a:pt x="524" y="4308"/>
                  <a:pt x="516" y="4132"/>
                </a:cubicBezTo>
                <a:cubicBezTo>
                  <a:pt x="507" y="4017"/>
                  <a:pt x="436" y="3894"/>
                  <a:pt x="392" y="3797"/>
                </a:cubicBezTo>
                <a:cubicBezTo>
                  <a:pt x="295" y="3598"/>
                  <a:pt x="233" y="3426"/>
                  <a:pt x="39" y="3303"/>
                </a:cubicBezTo>
                <a:cubicBezTo>
                  <a:pt x="0" y="3192"/>
                  <a:pt x="22" y="3091"/>
                  <a:pt x="61" y="2990"/>
                </a:cubicBezTo>
                <a:cubicBezTo>
                  <a:pt x="101" y="2557"/>
                  <a:pt x="127" y="2725"/>
                  <a:pt x="79" y="2491"/>
                </a:cubicBezTo>
                <a:cubicBezTo>
                  <a:pt x="110" y="2090"/>
                  <a:pt x="88" y="1503"/>
                  <a:pt x="291" y="1120"/>
                </a:cubicBezTo>
                <a:cubicBezTo>
                  <a:pt x="304" y="1049"/>
                  <a:pt x="352" y="912"/>
                  <a:pt x="352" y="912"/>
                </a:cubicBezTo>
                <a:cubicBezTo>
                  <a:pt x="361" y="745"/>
                  <a:pt x="361" y="626"/>
                  <a:pt x="414" y="480"/>
                </a:cubicBezTo>
                <a:cubicBezTo>
                  <a:pt x="432" y="255"/>
                  <a:pt x="427" y="255"/>
                  <a:pt x="370" y="61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1CB70B72-564F-3685-729C-7369F1CD3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943" y="1337542"/>
            <a:ext cx="1435100" cy="2568575"/>
          </a:xfrm>
          <a:custGeom>
            <a:avLst/>
            <a:gdLst>
              <a:gd name="T0" fmla="*/ 414 w 3988"/>
              <a:gd name="T1" fmla="*/ 0 h 7137"/>
              <a:gd name="T2" fmla="*/ 2902 w 3988"/>
              <a:gd name="T3" fmla="*/ 61 h 7137"/>
              <a:gd name="T4" fmla="*/ 3731 w 3988"/>
              <a:gd name="T5" fmla="*/ 39 h 7137"/>
              <a:gd name="T6" fmla="*/ 3753 w 3988"/>
              <a:gd name="T7" fmla="*/ 392 h 7137"/>
              <a:gd name="T8" fmla="*/ 3775 w 3988"/>
              <a:gd name="T9" fmla="*/ 1076 h 7137"/>
              <a:gd name="T10" fmla="*/ 3859 w 3988"/>
              <a:gd name="T11" fmla="*/ 1283 h 7137"/>
              <a:gd name="T12" fmla="*/ 3982 w 3988"/>
              <a:gd name="T13" fmla="*/ 1989 h 7137"/>
              <a:gd name="T14" fmla="*/ 3920 w 3988"/>
              <a:gd name="T15" fmla="*/ 2116 h 7137"/>
              <a:gd name="T16" fmla="*/ 3859 w 3988"/>
              <a:gd name="T17" fmla="*/ 3109 h 7137"/>
              <a:gd name="T18" fmla="*/ 3691 w 3988"/>
              <a:gd name="T19" fmla="*/ 3735 h 7137"/>
              <a:gd name="T20" fmla="*/ 3568 w 3988"/>
              <a:gd name="T21" fmla="*/ 4251 h 7137"/>
              <a:gd name="T22" fmla="*/ 3506 w 3988"/>
              <a:gd name="T23" fmla="*/ 4542 h 7137"/>
              <a:gd name="T24" fmla="*/ 3193 w 3988"/>
              <a:gd name="T25" fmla="*/ 5085 h 7137"/>
              <a:gd name="T26" fmla="*/ 2924 w 3988"/>
              <a:gd name="T27" fmla="*/ 5477 h 7137"/>
              <a:gd name="T28" fmla="*/ 2465 w 3988"/>
              <a:gd name="T29" fmla="*/ 5954 h 7137"/>
              <a:gd name="T30" fmla="*/ 2240 w 3988"/>
              <a:gd name="T31" fmla="*/ 6121 h 7137"/>
              <a:gd name="T32" fmla="*/ 2072 w 3988"/>
              <a:gd name="T33" fmla="*/ 6183 h 7137"/>
              <a:gd name="T34" fmla="*/ 1680 w 3988"/>
              <a:gd name="T35" fmla="*/ 6536 h 7137"/>
              <a:gd name="T36" fmla="*/ 1512 w 3988"/>
              <a:gd name="T37" fmla="*/ 6619 h 7137"/>
              <a:gd name="T38" fmla="*/ 1243 w 3988"/>
              <a:gd name="T39" fmla="*/ 6827 h 7137"/>
              <a:gd name="T40" fmla="*/ 1054 w 3988"/>
              <a:gd name="T41" fmla="*/ 6990 h 7137"/>
              <a:gd name="T42" fmla="*/ 930 w 3988"/>
              <a:gd name="T43" fmla="*/ 7136 h 7137"/>
              <a:gd name="T44" fmla="*/ 723 w 3988"/>
              <a:gd name="T45" fmla="*/ 6558 h 7137"/>
              <a:gd name="T46" fmla="*/ 639 w 3988"/>
              <a:gd name="T47" fmla="*/ 6223 h 7137"/>
              <a:gd name="T48" fmla="*/ 599 w 3988"/>
              <a:gd name="T49" fmla="*/ 5870 h 7137"/>
              <a:gd name="T50" fmla="*/ 476 w 3988"/>
              <a:gd name="T51" fmla="*/ 5499 h 7137"/>
              <a:gd name="T52" fmla="*/ 454 w 3988"/>
              <a:gd name="T53" fmla="*/ 5270 h 7137"/>
              <a:gd name="T54" fmla="*/ 538 w 3988"/>
              <a:gd name="T55" fmla="*/ 4811 h 7137"/>
              <a:gd name="T56" fmla="*/ 599 w 3988"/>
              <a:gd name="T57" fmla="*/ 4458 h 7137"/>
              <a:gd name="T58" fmla="*/ 454 w 3988"/>
              <a:gd name="T59" fmla="*/ 3942 h 7137"/>
              <a:gd name="T60" fmla="*/ 348 w 3988"/>
              <a:gd name="T61" fmla="*/ 3753 h 7137"/>
              <a:gd name="T62" fmla="*/ 202 w 3988"/>
              <a:gd name="T63" fmla="*/ 3400 h 7137"/>
              <a:gd name="T64" fmla="*/ 79 w 3988"/>
              <a:gd name="T65" fmla="*/ 3276 h 7137"/>
              <a:gd name="T66" fmla="*/ 185 w 3988"/>
              <a:gd name="T67" fmla="*/ 2072 h 7137"/>
              <a:gd name="T68" fmla="*/ 246 w 3988"/>
              <a:gd name="T69" fmla="*/ 1534 h 7137"/>
              <a:gd name="T70" fmla="*/ 269 w 3988"/>
              <a:gd name="T71" fmla="*/ 1327 h 7137"/>
              <a:gd name="T72" fmla="*/ 330 w 3988"/>
              <a:gd name="T73" fmla="*/ 1014 h 7137"/>
              <a:gd name="T74" fmla="*/ 414 w 3988"/>
              <a:gd name="T75" fmla="*/ 829 h 7137"/>
              <a:gd name="T76" fmla="*/ 454 w 3988"/>
              <a:gd name="T77" fmla="*/ 163 h 7137"/>
              <a:gd name="T78" fmla="*/ 414 w 3988"/>
              <a:gd name="T79" fmla="*/ 0 h 7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88" h="7137">
                <a:moveTo>
                  <a:pt x="414" y="0"/>
                </a:moveTo>
                <a:cubicBezTo>
                  <a:pt x="1217" y="66"/>
                  <a:pt x="2108" y="39"/>
                  <a:pt x="2902" y="61"/>
                </a:cubicBezTo>
                <a:cubicBezTo>
                  <a:pt x="3246" y="26"/>
                  <a:pt x="3312" y="17"/>
                  <a:pt x="3731" y="39"/>
                </a:cubicBezTo>
                <a:cubicBezTo>
                  <a:pt x="3735" y="154"/>
                  <a:pt x="3744" y="273"/>
                  <a:pt x="3753" y="392"/>
                </a:cubicBezTo>
                <a:cubicBezTo>
                  <a:pt x="3762" y="617"/>
                  <a:pt x="3762" y="846"/>
                  <a:pt x="3775" y="1076"/>
                </a:cubicBezTo>
                <a:cubicBezTo>
                  <a:pt x="3784" y="1256"/>
                  <a:pt x="3753" y="1217"/>
                  <a:pt x="3859" y="1283"/>
                </a:cubicBezTo>
                <a:cubicBezTo>
                  <a:pt x="3885" y="1517"/>
                  <a:pt x="3956" y="1750"/>
                  <a:pt x="3982" y="1989"/>
                </a:cubicBezTo>
                <a:cubicBezTo>
                  <a:pt x="3987" y="2033"/>
                  <a:pt x="3934" y="2068"/>
                  <a:pt x="3920" y="2116"/>
                </a:cubicBezTo>
                <a:cubicBezTo>
                  <a:pt x="3889" y="2447"/>
                  <a:pt x="3876" y="2769"/>
                  <a:pt x="3859" y="3109"/>
                </a:cubicBezTo>
                <a:cubicBezTo>
                  <a:pt x="3845" y="3325"/>
                  <a:pt x="3717" y="3519"/>
                  <a:pt x="3691" y="3735"/>
                </a:cubicBezTo>
                <a:cubicBezTo>
                  <a:pt x="3665" y="3912"/>
                  <a:pt x="3598" y="4070"/>
                  <a:pt x="3568" y="4251"/>
                </a:cubicBezTo>
                <a:cubicBezTo>
                  <a:pt x="3545" y="4348"/>
                  <a:pt x="3550" y="4450"/>
                  <a:pt x="3506" y="4542"/>
                </a:cubicBezTo>
                <a:cubicBezTo>
                  <a:pt x="3409" y="4727"/>
                  <a:pt x="3290" y="4899"/>
                  <a:pt x="3193" y="5085"/>
                </a:cubicBezTo>
                <a:cubicBezTo>
                  <a:pt x="3149" y="5274"/>
                  <a:pt x="3038" y="5336"/>
                  <a:pt x="2924" y="5477"/>
                </a:cubicBezTo>
                <a:cubicBezTo>
                  <a:pt x="2782" y="5640"/>
                  <a:pt x="2615" y="5790"/>
                  <a:pt x="2465" y="5954"/>
                </a:cubicBezTo>
                <a:cubicBezTo>
                  <a:pt x="2381" y="6037"/>
                  <a:pt x="2363" y="6073"/>
                  <a:pt x="2240" y="6121"/>
                </a:cubicBezTo>
                <a:cubicBezTo>
                  <a:pt x="2183" y="6139"/>
                  <a:pt x="2072" y="6183"/>
                  <a:pt x="2072" y="6183"/>
                </a:cubicBezTo>
                <a:cubicBezTo>
                  <a:pt x="1940" y="6311"/>
                  <a:pt x="1795" y="6390"/>
                  <a:pt x="1680" y="6536"/>
                </a:cubicBezTo>
                <a:cubicBezTo>
                  <a:pt x="1636" y="6580"/>
                  <a:pt x="1512" y="6619"/>
                  <a:pt x="1512" y="6619"/>
                </a:cubicBezTo>
                <a:cubicBezTo>
                  <a:pt x="1442" y="6686"/>
                  <a:pt x="1292" y="6756"/>
                  <a:pt x="1243" y="6827"/>
                </a:cubicBezTo>
                <a:cubicBezTo>
                  <a:pt x="1186" y="6902"/>
                  <a:pt x="1146" y="6963"/>
                  <a:pt x="1054" y="6990"/>
                </a:cubicBezTo>
                <a:cubicBezTo>
                  <a:pt x="1009" y="7038"/>
                  <a:pt x="979" y="7087"/>
                  <a:pt x="930" y="7136"/>
                </a:cubicBezTo>
                <a:cubicBezTo>
                  <a:pt x="776" y="6981"/>
                  <a:pt x="776" y="6756"/>
                  <a:pt x="723" y="6558"/>
                </a:cubicBezTo>
                <a:cubicBezTo>
                  <a:pt x="701" y="6412"/>
                  <a:pt x="692" y="6346"/>
                  <a:pt x="639" y="6223"/>
                </a:cubicBezTo>
                <a:cubicBezTo>
                  <a:pt x="608" y="6020"/>
                  <a:pt x="568" y="6090"/>
                  <a:pt x="599" y="5870"/>
                </a:cubicBezTo>
                <a:cubicBezTo>
                  <a:pt x="577" y="5724"/>
                  <a:pt x="511" y="5632"/>
                  <a:pt x="476" y="5499"/>
                </a:cubicBezTo>
                <a:cubicBezTo>
                  <a:pt x="498" y="5411"/>
                  <a:pt x="471" y="5354"/>
                  <a:pt x="454" y="5270"/>
                </a:cubicBezTo>
                <a:cubicBezTo>
                  <a:pt x="467" y="5102"/>
                  <a:pt x="480" y="4966"/>
                  <a:pt x="538" y="4811"/>
                </a:cubicBezTo>
                <a:cubicBezTo>
                  <a:pt x="551" y="4692"/>
                  <a:pt x="555" y="4569"/>
                  <a:pt x="599" y="4458"/>
                </a:cubicBezTo>
                <a:cubicBezTo>
                  <a:pt x="524" y="4247"/>
                  <a:pt x="573" y="4132"/>
                  <a:pt x="454" y="3942"/>
                </a:cubicBezTo>
                <a:cubicBezTo>
                  <a:pt x="427" y="3854"/>
                  <a:pt x="410" y="3814"/>
                  <a:pt x="348" y="3753"/>
                </a:cubicBezTo>
                <a:cubicBezTo>
                  <a:pt x="326" y="3638"/>
                  <a:pt x="273" y="3488"/>
                  <a:pt x="202" y="3400"/>
                </a:cubicBezTo>
                <a:cubicBezTo>
                  <a:pt x="163" y="3351"/>
                  <a:pt x="79" y="3276"/>
                  <a:pt x="79" y="3276"/>
                </a:cubicBezTo>
                <a:cubicBezTo>
                  <a:pt x="0" y="3007"/>
                  <a:pt x="158" y="2368"/>
                  <a:pt x="185" y="2072"/>
                </a:cubicBezTo>
                <a:cubicBezTo>
                  <a:pt x="127" y="1830"/>
                  <a:pt x="97" y="1737"/>
                  <a:pt x="246" y="1534"/>
                </a:cubicBezTo>
                <a:cubicBezTo>
                  <a:pt x="198" y="1402"/>
                  <a:pt x="233" y="1534"/>
                  <a:pt x="269" y="1327"/>
                </a:cubicBezTo>
                <a:cubicBezTo>
                  <a:pt x="313" y="1054"/>
                  <a:pt x="238" y="1168"/>
                  <a:pt x="330" y="1014"/>
                </a:cubicBezTo>
                <a:cubicBezTo>
                  <a:pt x="361" y="952"/>
                  <a:pt x="414" y="829"/>
                  <a:pt x="414" y="829"/>
                </a:cubicBezTo>
                <a:cubicBezTo>
                  <a:pt x="361" y="692"/>
                  <a:pt x="410" y="273"/>
                  <a:pt x="454" y="163"/>
                </a:cubicBezTo>
                <a:cubicBezTo>
                  <a:pt x="418" y="66"/>
                  <a:pt x="432" y="119"/>
                  <a:pt x="414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648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5B49E6A8-B20F-1A5E-8121-F4C2AF6F8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893" y="1343892"/>
            <a:ext cx="333375" cy="2570163"/>
          </a:xfrm>
          <a:custGeom>
            <a:avLst/>
            <a:gdLst>
              <a:gd name="T0" fmla="*/ 401 w 928"/>
              <a:gd name="T1" fmla="*/ 0 h 7141"/>
              <a:gd name="T2" fmla="*/ 821 w 928"/>
              <a:gd name="T3" fmla="*/ 22 h 7141"/>
              <a:gd name="T4" fmla="*/ 900 w 928"/>
              <a:gd name="T5" fmla="*/ 127 h 7141"/>
              <a:gd name="T6" fmla="*/ 856 w 928"/>
              <a:gd name="T7" fmla="*/ 7078 h 7141"/>
              <a:gd name="T8" fmla="*/ 922 w 928"/>
              <a:gd name="T9" fmla="*/ 7117 h 7141"/>
              <a:gd name="T10" fmla="*/ 860 w 928"/>
              <a:gd name="T11" fmla="*/ 7056 h 7141"/>
              <a:gd name="T12" fmla="*/ 737 w 928"/>
              <a:gd name="T13" fmla="*/ 6870 h 7141"/>
              <a:gd name="T14" fmla="*/ 631 w 928"/>
              <a:gd name="T15" fmla="*/ 6456 h 7141"/>
              <a:gd name="T16" fmla="*/ 485 w 928"/>
              <a:gd name="T17" fmla="*/ 5852 h 7141"/>
              <a:gd name="T18" fmla="*/ 423 w 928"/>
              <a:gd name="T19" fmla="*/ 5397 h 7141"/>
              <a:gd name="T20" fmla="*/ 569 w 928"/>
              <a:gd name="T21" fmla="*/ 4485 h 7141"/>
              <a:gd name="T22" fmla="*/ 445 w 928"/>
              <a:gd name="T23" fmla="*/ 3880 h 7141"/>
              <a:gd name="T24" fmla="*/ 384 w 928"/>
              <a:gd name="T25" fmla="*/ 3717 h 7141"/>
              <a:gd name="T26" fmla="*/ 278 w 928"/>
              <a:gd name="T27" fmla="*/ 3611 h 7141"/>
              <a:gd name="T28" fmla="*/ 176 w 928"/>
              <a:gd name="T29" fmla="*/ 3444 h 7141"/>
              <a:gd name="T30" fmla="*/ 48 w 928"/>
              <a:gd name="T31" fmla="*/ 3303 h 7141"/>
              <a:gd name="T32" fmla="*/ 114 w 928"/>
              <a:gd name="T33" fmla="*/ 2659 h 7141"/>
              <a:gd name="T34" fmla="*/ 154 w 928"/>
              <a:gd name="T35" fmla="*/ 1953 h 7141"/>
              <a:gd name="T36" fmla="*/ 256 w 928"/>
              <a:gd name="T37" fmla="*/ 1327 h 7141"/>
              <a:gd name="T38" fmla="*/ 278 w 928"/>
              <a:gd name="T39" fmla="*/ 1102 h 7141"/>
              <a:gd name="T40" fmla="*/ 401 w 928"/>
              <a:gd name="T41" fmla="*/ 0 h 7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8" h="7141">
                <a:moveTo>
                  <a:pt x="401" y="0"/>
                </a:moveTo>
                <a:cubicBezTo>
                  <a:pt x="551" y="13"/>
                  <a:pt x="675" y="48"/>
                  <a:pt x="821" y="22"/>
                </a:cubicBezTo>
                <a:cubicBezTo>
                  <a:pt x="927" y="48"/>
                  <a:pt x="900" y="13"/>
                  <a:pt x="900" y="127"/>
                </a:cubicBezTo>
                <a:lnTo>
                  <a:pt x="856" y="7078"/>
                </a:lnTo>
                <a:cubicBezTo>
                  <a:pt x="878" y="7091"/>
                  <a:pt x="913" y="7140"/>
                  <a:pt x="922" y="7117"/>
                </a:cubicBezTo>
                <a:cubicBezTo>
                  <a:pt x="927" y="7087"/>
                  <a:pt x="878" y="7078"/>
                  <a:pt x="860" y="7056"/>
                </a:cubicBezTo>
                <a:cubicBezTo>
                  <a:pt x="812" y="6998"/>
                  <a:pt x="772" y="6928"/>
                  <a:pt x="737" y="6870"/>
                </a:cubicBezTo>
                <a:cubicBezTo>
                  <a:pt x="697" y="6729"/>
                  <a:pt x="653" y="6601"/>
                  <a:pt x="631" y="6456"/>
                </a:cubicBezTo>
                <a:cubicBezTo>
                  <a:pt x="600" y="6271"/>
                  <a:pt x="595" y="6006"/>
                  <a:pt x="485" y="5852"/>
                </a:cubicBezTo>
                <a:cubicBezTo>
                  <a:pt x="450" y="5702"/>
                  <a:pt x="437" y="5547"/>
                  <a:pt x="423" y="5397"/>
                </a:cubicBezTo>
                <a:cubicBezTo>
                  <a:pt x="445" y="5080"/>
                  <a:pt x="512" y="4789"/>
                  <a:pt x="569" y="4485"/>
                </a:cubicBezTo>
                <a:cubicBezTo>
                  <a:pt x="547" y="4260"/>
                  <a:pt x="498" y="4088"/>
                  <a:pt x="445" y="3880"/>
                </a:cubicBezTo>
                <a:cubicBezTo>
                  <a:pt x="419" y="3792"/>
                  <a:pt x="437" y="3779"/>
                  <a:pt x="384" y="3717"/>
                </a:cubicBezTo>
                <a:cubicBezTo>
                  <a:pt x="348" y="3678"/>
                  <a:pt x="278" y="3611"/>
                  <a:pt x="278" y="3611"/>
                </a:cubicBezTo>
                <a:cubicBezTo>
                  <a:pt x="251" y="3541"/>
                  <a:pt x="220" y="3497"/>
                  <a:pt x="176" y="3444"/>
                </a:cubicBezTo>
                <a:cubicBezTo>
                  <a:pt x="145" y="3360"/>
                  <a:pt x="136" y="3325"/>
                  <a:pt x="48" y="3303"/>
                </a:cubicBezTo>
                <a:cubicBezTo>
                  <a:pt x="0" y="3126"/>
                  <a:pt x="52" y="2822"/>
                  <a:pt x="114" y="2659"/>
                </a:cubicBezTo>
                <a:cubicBezTo>
                  <a:pt x="136" y="2416"/>
                  <a:pt x="88" y="2183"/>
                  <a:pt x="154" y="1953"/>
                </a:cubicBezTo>
                <a:cubicBezTo>
                  <a:pt x="105" y="1733"/>
                  <a:pt x="198" y="1534"/>
                  <a:pt x="256" y="1327"/>
                </a:cubicBezTo>
                <a:cubicBezTo>
                  <a:pt x="260" y="1252"/>
                  <a:pt x="278" y="1102"/>
                  <a:pt x="278" y="1102"/>
                </a:cubicBezTo>
                <a:cubicBezTo>
                  <a:pt x="388" y="780"/>
                  <a:pt x="467" y="326"/>
                  <a:pt x="401" y="0"/>
                </a:cubicBezTo>
              </a:path>
            </a:pathLst>
          </a:cu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2F4FBDA8-C38C-65F1-64A4-41CD7F9E2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968" y="3369542"/>
            <a:ext cx="658813" cy="1706563"/>
          </a:xfrm>
          <a:custGeom>
            <a:avLst/>
            <a:gdLst>
              <a:gd name="T0" fmla="*/ 811 w 1831"/>
              <a:gd name="T1" fmla="*/ 4648 h 4742"/>
              <a:gd name="T2" fmla="*/ 772 w 1831"/>
              <a:gd name="T3" fmla="*/ 4441 h 4742"/>
              <a:gd name="T4" fmla="*/ 727 w 1831"/>
              <a:gd name="T5" fmla="*/ 4313 h 4742"/>
              <a:gd name="T6" fmla="*/ 626 w 1831"/>
              <a:gd name="T7" fmla="*/ 3881 h 4742"/>
              <a:gd name="T8" fmla="*/ 273 w 1831"/>
              <a:gd name="T9" fmla="*/ 2862 h 4742"/>
              <a:gd name="T10" fmla="*/ 0 w 1831"/>
              <a:gd name="T11" fmla="*/ 1825 h 4742"/>
              <a:gd name="T12" fmla="*/ 22 w 1831"/>
              <a:gd name="T13" fmla="*/ 1556 h 4742"/>
              <a:gd name="T14" fmla="*/ 229 w 1831"/>
              <a:gd name="T15" fmla="*/ 1283 h 4742"/>
              <a:gd name="T16" fmla="*/ 705 w 1831"/>
              <a:gd name="T17" fmla="*/ 890 h 4742"/>
              <a:gd name="T18" fmla="*/ 979 w 1831"/>
              <a:gd name="T19" fmla="*/ 683 h 4742"/>
              <a:gd name="T20" fmla="*/ 1186 w 1831"/>
              <a:gd name="T21" fmla="*/ 560 h 4742"/>
              <a:gd name="T22" fmla="*/ 1455 w 1831"/>
              <a:gd name="T23" fmla="*/ 308 h 4742"/>
              <a:gd name="T24" fmla="*/ 1623 w 1831"/>
              <a:gd name="T25" fmla="*/ 207 h 4742"/>
              <a:gd name="T26" fmla="*/ 1830 w 1831"/>
              <a:gd name="T27" fmla="*/ 0 h 4742"/>
              <a:gd name="T28" fmla="*/ 1703 w 1831"/>
              <a:gd name="T29" fmla="*/ 330 h 4742"/>
              <a:gd name="T30" fmla="*/ 1579 w 1831"/>
              <a:gd name="T31" fmla="*/ 868 h 4742"/>
              <a:gd name="T32" fmla="*/ 1455 w 1831"/>
              <a:gd name="T33" fmla="*/ 1803 h 4742"/>
              <a:gd name="T34" fmla="*/ 1433 w 1831"/>
              <a:gd name="T35" fmla="*/ 4105 h 4742"/>
              <a:gd name="T36" fmla="*/ 1142 w 1831"/>
              <a:gd name="T37" fmla="*/ 4648 h 4742"/>
              <a:gd name="T38" fmla="*/ 873 w 1831"/>
              <a:gd name="T39" fmla="*/ 4626 h 4742"/>
              <a:gd name="T40" fmla="*/ 811 w 1831"/>
              <a:gd name="T41" fmla="*/ 4604 h 4742"/>
              <a:gd name="T42" fmla="*/ 811 w 1831"/>
              <a:gd name="T43" fmla="*/ 4648 h 4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31" h="4742">
                <a:moveTo>
                  <a:pt x="811" y="4648"/>
                </a:moveTo>
                <a:cubicBezTo>
                  <a:pt x="750" y="4480"/>
                  <a:pt x="838" y="4741"/>
                  <a:pt x="772" y="4441"/>
                </a:cubicBezTo>
                <a:cubicBezTo>
                  <a:pt x="758" y="4397"/>
                  <a:pt x="727" y="4313"/>
                  <a:pt x="727" y="4313"/>
                </a:cubicBezTo>
                <a:cubicBezTo>
                  <a:pt x="701" y="4163"/>
                  <a:pt x="648" y="4026"/>
                  <a:pt x="626" y="3881"/>
                </a:cubicBezTo>
                <a:cubicBezTo>
                  <a:pt x="564" y="3528"/>
                  <a:pt x="463" y="3162"/>
                  <a:pt x="273" y="2862"/>
                </a:cubicBezTo>
                <a:cubicBezTo>
                  <a:pt x="207" y="2509"/>
                  <a:pt x="75" y="2174"/>
                  <a:pt x="0" y="1825"/>
                </a:cubicBezTo>
                <a:cubicBezTo>
                  <a:pt x="4" y="1733"/>
                  <a:pt x="4" y="1645"/>
                  <a:pt x="22" y="1556"/>
                </a:cubicBezTo>
                <a:cubicBezTo>
                  <a:pt x="39" y="1450"/>
                  <a:pt x="172" y="1349"/>
                  <a:pt x="229" y="1283"/>
                </a:cubicBezTo>
                <a:cubicBezTo>
                  <a:pt x="344" y="1133"/>
                  <a:pt x="525" y="939"/>
                  <a:pt x="705" y="890"/>
                </a:cubicBezTo>
                <a:cubicBezTo>
                  <a:pt x="807" y="824"/>
                  <a:pt x="855" y="723"/>
                  <a:pt x="979" y="683"/>
                </a:cubicBezTo>
                <a:cubicBezTo>
                  <a:pt x="1045" y="626"/>
                  <a:pt x="1098" y="582"/>
                  <a:pt x="1186" y="560"/>
                </a:cubicBezTo>
                <a:cubicBezTo>
                  <a:pt x="1270" y="463"/>
                  <a:pt x="1345" y="379"/>
                  <a:pt x="1455" y="308"/>
                </a:cubicBezTo>
                <a:cubicBezTo>
                  <a:pt x="1508" y="269"/>
                  <a:pt x="1579" y="255"/>
                  <a:pt x="1623" y="207"/>
                </a:cubicBezTo>
                <a:cubicBezTo>
                  <a:pt x="1689" y="132"/>
                  <a:pt x="1742" y="48"/>
                  <a:pt x="1830" y="0"/>
                </a:cubicBezTo>
                <a:cubicBezTo>
                  <a:pt x="1795" y="114"/>
                  <a:pt x="1729" y="216"/>
                  <a:pt x="1703" y="330"/>
                </a:cubicBezTo>
                <a:cubicBezTo>
                  <a:pt x="1654" y="507"/>
                  <a:pt x="1614" y="687"/>
                  <a:pt x="1579" y="868"/>
                </a:cubicBezTo>
                <a:cubicBezTo>
                  <a:pt x="1557" y="1190"/>
                  <a:pt x="1495" y="1486"/>
                  <a:pt x="1455" y="1803"/>
                </a:cubicBezTo>
                <a:cubicBezTo>
                  <a:pt x="1447" y="2571"/>
                  <a:pt x="1451" y="3338"/>
                  <a:pt x="1433" y="4105"/>
                </a:cubicBezTo>
                <a:cubicBezTo>
                  <a:pt x="1425" y="4295"/>
                  <a:pt x="1323" y="4599"/>
                  <a:pt x="1142" y="4648"/>
                </a:cubicBezTo>
                <a:cubicBezTo>
                  <a:pt x="1050" y="4639"/>
                  <a:pt x="961" y="4635"/>
                  <a:pt x="873" y="4626"/>
                </a:cubicBezTo>
                <a:cubicBezTo>
                  <a:pt x="851" y="4621"/>
                  <a:pt x="829" y="4595"/>
                  <a:pt x="811" y="4604"/>
                </a:cubicBezTo>
                <a:cubicBezTo>
                  <a:pt x="793" y="4613"/>
                  <a:pt x="811" y="4630"/>
                  <a:pt x="811" y="4648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3F5D1D45-0F89-8D22-1174-5D008A7AB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406" y="3375892"/>
            <a:ext cx="696912" cy="1673225"/>
          </a:xfrm>
          <a:custGeom>
            <a:avLst/>
            <a:gdLst>
              <a:gd name="T0" fmla="*/ 926 w 1938"/>
              <a:gd name="T1" fmla="*/ 4609 h 4650"/>
              <a:gd name="T2" fmla="*/ 842 w 1938"/>
              <a:gd name="T3" fmla="*/ 4049 h 4650"/>
              <a:gd name="T4" fmla="*/ 758 w 1938"/>
              <a:gd name="T5" fmla="*/ 3841 h 4650"/>
              <a:gd name="T6" fmla="*/ 653 w 1938"/>
              <a:gd name="T7" fmla="*/ 3550 h 4650"/>
              <a:gd name="T8" fmla="*/ 445 w 1938"/>
              <a:gd name="T9" fmla="*/ 2928 h 4650"/>
              <a:gd name="T10" fmla="*/ 220 w 1938"/>
              <a:gd name="T11" fmla="*/ 2430 h 4650"/>
              <a:gd name="T12" fmla="*/ 92 w 1938"/>
              <a:gd name="T13" fmla="*/ 2033 h 4650"/>
              <a:gd name="T14" fmla="*/ 30 w 1938"/>
              <a:gd name="T15" fmla="*/ 1826 h 4650"/>
              <a:gd name="T16" fmla="*/ 92 w 1938"/>
              <a:gd name="T17" fmla="*/ 1495 h 4650"/>
              <a:gd name="T18" fmla="*/ 529 w 1938"/>
              <a:gd name="T19" fmla="*/ 1080 h 4650"/>
              <a:gd name="T20" fmla="*/ 675 w 1938"/>
              <a:gd name="T21" fmla="*/ 974 h 4650"/>
              <a:gd name="T22" fmla="*/ 758 w 1938"/>
              <a:gd name="T23" fmla="*/ 913 h 4650"/>
              <a:gd name="T24" fmla="*/ 926 w 1938"/>
              <a:gd name="T25" fmla="*/ 811 h 4650"/>
              <a:gd name="T26" fmla="*/ 1403 w 1938"/>
              <a:gd name="T27" fmla="*/ 458 h 4650"/>
              <a:gd name="T28" fmla="*/ 1734 w 1938"/>
              <a:gd name="T29" fmla="*/ 167 h 4650"/>
              <a:gd name="T30" fmla="*/ 1879 w 1938"/>
              <a:gd name="T31" fmla="*/ 61 h 4650"/>
              <a:gd name="T32" fmla="*/ 1919 w 1938"/>
              <a:gd name="T33" fmla="*/ 0 h 4650"/>
              <a:gd name="T34" fmla="*/ 1901 w 1938"/>
              <a:gd name="T35" fmla="*/ 61 h 4650"/>
              <a:gd name="T36" fmla="*/ 1857 w 1938"/>
              <a:gd name="T37" fmla="*/ 189 h 4650"/>
              <a:gd name="T38" fmla="*/ 1795 w 1938"/>
              <a:gd name="T39" fmla="*/ 582 h 4650"/>
              <a:gd name="T40" fmla="*/ 1694 w 1938"/>
              <a:gd name="T41" fmla="*/ 1164 h 4650"/>
              <a:gd name="T42" fmla="*/ 1610 w 1938"/>
              <a:gd name="T43" fmla="*/ 1909 h 4650"/>
              <a:gd name="T44" fmla="*/ 1672 w 1938"/>
              <a:gd name="T45" fmla="*/ 3303 h 4650"/>
              <a:gd name="T46" fmla="*/ 1650 w 1938"/>
              <a:gd name="T47" fmla="*/ 4049 h 4650"/>
              <a:gd name="T48" fmla="*/ 1588 w 1938"/>
              <a:gd name="T49" fmla="*/ 4216 h 4650"/>
              <a:gd name="T50" fmla="*/ 1358 w 1938"/>
              <a:gd name="T51" fmla="*/ 4649 h 4650"/>
              <a:gd name="T52" fmla="*/ 1006 w 1938"/>
              <a:gd name="T53" fmla="*/ 4587 h 4650"/>
              <a:gd name="T54" fmla="*/ 926 w 1938"/>
              <a:gd name="T55" fmla="*/ 4609 h 4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38" h="4650">
                <a:moveTo>
                  <a:pt x="926" y="4609"/>
                </a:moveTo>
                <a:cubicBezTo>
                  <a:pt x="900" y="4437"/>
                  <a:pt x="895" y="4199"/>
                  <a:pt x="842" y="4049"/>
                </a:cubicBezTo>
                <a:cubicBezTo>
                  <a:pt x="745" y="3775"/>
                  <a:pt x="803" y="4044"/>
                  <a:pt x="758" y="3841"/>
                </a:cubicBezTo>
                <a:cubicBezTo>
                  <a:pt x="732" y="3727"/>
                  <a:pt x="736" y="3625"/>
                  <a:pt x="653" y="3550"/>
                </a:cubicBezTo>
                <a:cubicBezTo>
                  <a:pt x="626" y="3387"/>
                  <a:pt x="560" y="3043"/>
                  <a:pt x="445" y="2928"/>
                </a:cubicBezTo>
                <a:cubicBezTo>
                  <a:pt x="401" y="2778"/>
                  <a:pt x="326" y="2536"/>
                  <a:pt x="220" y="2430"/>
                </a:cubicBezTo>
                <a:cubicBezTo>
                  <a:pt x="172" y="2302"/>
                  <a:pt x="119" y="2161"/>
                  <a:pt x="92" y="2033"/>
                </a:cubicBezTo>
                <a:cubicBezTo>
                  <a:pt x="75" y="1962"/>
                  <a:pt x="30" y="1826"/>
                  <a:pt x="30" y="1826"/>
                </a:cubicBezTo>
                <a:cubicBezTo>
                  <a:pt x="8" y="1698"/>
                  <a:pt x="0" y="1592"/>
                  <a:pt x="92" y="1495"/>
                </a:cubicBezTo>
                <a:cubicBezTo>
                  <a:pt x="141" y="1265"/>
                  <a:pt x="352" y="1199"/>
                  <a:pt x="529" y="1080"/>
                </a:cubicBezTo>
                <a:cubicBezTo>
                  <a:pt x="578" y="1045"/>
                  <a:pt x="626" y="1010"/>
                  <a:pt x="675" y="974"/>
                </a:cubicBezTo>
                <a:cubicBezTo>
                  <a:pt x="701" y="952"/>
                  <a:pt x="758" y="913"/>
                  <a:pt x="758" y="913"/>
                </a:cubicBezTo>
                <a:cubicBezTo>
                  <a:pt x="807" y="833"/>
                  <a:pt x="838" y="838"/>
                  <a:pt x="926" y="811"/>
                </a:cubicBezTo>
                <a:cubicBezTo>
                  <a:pt x="1063" y="657"/>
                  <a:pt x="1204" y="524"/>
                  <a:pt x="1403" y="458"/>
                </a:cubicBezTo>
                <a:cubicBezTo>
                  <a:pt x="1531" y="361"/>
                  <a:pt x="1579" y="224"/>
                  <a:pt x="1734" y="167"/>
                </a:cubicBezTo>
                <a:cubicBezTo>
                  <a:pt x="1786" y="119"/>
                  <a:pt x="1809" y="83"/>
                  <a:pt x="1879" y="61"/>
                </a:cubicBezTo>
                <a:cubicBezTo>
                  <a:pt x="1892" y="39"/>
                  <a:pt x="1892" y="0"/>
                  <a:pt x="1919" y="0"/>
                </a:cubicBezTo>
                <a:cubicBezTo>
                  <a:pt x="1937" y="0"/>
                  <a:pt x="1906" y="39"/>
                  <a:pt x="1901" y="61"/>
                </a:cubicBezTo>
                <a:cubicBezTo>
                  <a:pt x="1884" y="101"/>
                  <a:pt x="1866" y="145"/>
                  <a:pt x="1857" y="189"/>
                </a:cubicBezTo>
                <a:cubicBezTo>
                  <a:pt x="1817" y="317"/>
                  <a:pt x="1813" y="449"/>
                  <a:pt x="1795" y="582"/>
                </a:cubicBezTo>
                <a:cubicBezTo>
                  <a:pt x="1764" y="776"/>
                  <a:pt x="1711" y="961"/>
                  <a:pt x="1694" y="1164"/>
                </a:cubicBezTo>
                <a:cubicBezTo>
                  <a:pt x="1667" y="1411"/>
                  <a:pt x="1672" y="1662"/>
                  <a:pt x="1610" y="1909"/>
                </a:cubicBezTo>
                <a:cubicBezTo>
                  <a:pt x="1619" y="2240"/>
                  <a:pt x="1566" y="2994"/>
                  <a:pt x="1672" y="3303"/>
                </a:cubicBezTo>
                <a:cubicBezTo>
                  <a:pt x="1663" y="3550"/>
                  <a:pt x="1667" y="3797"/>
                  <a:pt x="1650" y="4049"/>
                </a:cubicBezTo>
                <a:cubicBezTo>
                  <a:pt x="1645" y="4106"/>
                  <a:pt x="1601" y="4159"/>
                  <a:pt x="1588" y="4216"/>
                </a:cubicBezTo>
                <a:cubicBezTo>
                  <a:pt x="1539" y="4362"/>
                  <a:pt x="1531" y="4600"/>
                  <a:pt x="1358" y="4649"/>
                </a:cubicBezTo>
                <a:cubicBezTo>
                  <a:pt x="1231" y="4618"/>
                  <a:pt x="1142" y="4600"/>
                  <a:pt x="1006" y="4587"/>
                </a:cubicBezTo>
                <a:cubicBezTo>
                  <a:pt x="979" y="4591"/>
                  <a:pt x="926" y="4609"/>
                  <a:pt x="926" y="4609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C11E375A-B9B2-4F4C-FE19-C4D94AB6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293" y="3361605"/>
            <a:ext cx="666750" cy="1687512"/>
          </a:xfrm>
          <a:custGeom>
            <a:avLst/>
            <a:gdLst>
              <a:gd name="T0" fmla="*/ 975 w 1850"/>
              <a:gd name="T1" fmla="*/ 4648 h 4689"/>
              <a:gd name="T2" fmla="*/ 913 w 1850"/>
              <a:gd name="T3" fmla="*/ 4295 h 4689"/>
              <a:gd name="T4" fmla="*/ 891 w 1850"/>
              <a:gd name="T5" fmla="*/ 4026 h 4689"/>
              <a:gd name="T6" fmla="*/ 851 w 1850"/>
              <a:gd name="T7" fmla="*/ 3982 h 4689"/>
              <a:gd name="T8" fmla="*/ 750 w 1850"/>
              <a:gd name="T9" fmla="*/ 3713 h 4689"/>
              <a:gd name="T10" fmla="*/ 683 w 1850"/>
              <a:gd name="T11" fmla="*/ 3466 h 4689"/>
              <a:gd name="T12" fmla="*/ 604 w 1850"/>
              <a:gd name="T13" fmla="*/ 3342 h 4689"/>
              <a:gd name="T14" fmla="*/ 476 w 1850"/>
              <a:gd name="T15" fmla="*/ 2884 h 4689"/>
              <a:gd name="T16" fmla="*/ 375 w 1850"/>
              <a:gd name="T17" fmla="*/ 2738 h 4689"/>
              <a:gd name="T18" fmla="*/ 291 w 1850"/>
              <a:gd name="T19" fmla="*/ 2531 h 4689"/>
              <a:gd name="T20" fmla="*/ 207 w 1850"/>
              <a:gd name="T21" fmla="*/ 2302 h 4689"/>
              <a:gd name="T22" fmla="*/ 123 w 1850"/>
              <a:gd name="T23" fmla="*/ 2072 h 4689"/>
              <a:gd name="T24" fmla="*/ 0 w 1850"/>
              <a:gd name="T25" fmla="*/ 1719 h 4689"/>
              <a:gd name="T26" fmla="*/ 207 w 1850"/>
              <a:gd name="T27" fmla="*/ 1367 h 4689"/>
              <a:gd name="T28" fmla="*/ 476 w 1850"/>
              <a:gd name="T29" fmla="*/ 1098 h 4689"/>
              <a:gd name="T30" fmla="*/ 851 w 1850"/>
              <a:gd name="T31" fmla="*/ 873 h 4689"/>
              <a:gd name="T32" fmla="*/ 1204 w 1850"/>
              <a:gd name="T33" fmla="*/ 582 h 4689"/>
              <a:gd name="T34" fmla="*/ 1495 w 1850"/>
              <a:gd name="T35" fmla="*/ 352 h 4689"/>
              <a:gd name="T36" fmla="*/ 1725 w 1850"/>
              <a:gd name="T37" fmla="*/ 83 h 4689"/>
              <a:gd name="T38" fmla="*/ 1849 w 1850"/>
              <a:gd name="T39" fmla="*/ 0 h 4689"/>
              <a:gd name="T40" fmla="*/ 1597 w 1850"/>
              <a:gd name="T41" fmla="*/ 1014 h 4689"/>
              <a:gd name="T42" fmla="*/ 1473 w 1850"/>
              <a:gd name="T43" fmla="*/ 2094 h 4689"/>
              <a:gd name="T44" fmla="*/ 1456 w 1850"/>
              <a:gd name="T45" fmla="*/ 2363 h 4689"/>
              <a:gd name="T46" fmla="*/ 1434 w 1850"/>
              <a:gd name="T47" fmla="*/ 4335 h 4689"/>
              <a:gd name="T48" fmla="*/ 1165 w 1850"/>
              <a:gd name="T49" fmla="*/ 4688 h 4689"/>
              <a:gd name="T50" fmla="*/ 1059 w 1850"/>
              <a:gd name="T51" fmla="*/ 4670 h 4689"/>
              <a:gd name="T52" fmla="*/ 975 w 1850"/>
              <a:gd name="T53" fmla="*/ 4648 h 4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50" h="4689">
                <a:moveTo>
                  <a:pt x="975" y="4648"/>
                </a:moveTo>
                <a:cubicBezTo>
                  <a:pt x="962" y="4507"/>
                  <a:pt x="957" y="4418"/>
                  <a:pt x="913" y="4295"/>
                </a:cubicBezTo>
                <a:cubicBezTo>
                  <a:pt x="904" y="4202"/>
                  <a:pt x="904" y="4114"/>
                  <a:pt x="891" y="4026"/>
                </a:cubicBezTo>
                <a:cubicBezTo>
                  <a:pt x="886" y="4004"/>
                  <a:pt x="860" y="3995"/>
                  <a:pt x="851" y="3982"/>
                </a:cubicBezTo>
                <a:cubicBezTo>
                  <a:pt x="803" y="3902"/>
                  <a:pt x="767" y="3797"/>
                  <a:pt x="750" y="3713"/>
                </a:cubicBezTo>
                <a:cubicBezTo>
                  <a:pt x="733" y="3629"/>
                  <a:pt x="728" y="3532"/>
                  <a:pt x="683" y="3466"/>
                </a:cubicBezTo>
                <a:cubicBezTo>
                  <a:pt x="657" y="3422"/>
                  <a:pt x="617" y="3387"/>
                  <a:pt x="604" y="3342"/>
                </a:cubicBezTo>
                <a:cubicBezTo>
                  <a:pt x="573" y="3250"/>
                  <a:pt x="529" y="2954"/>
                  <a:pt x="476" y="2884"/>
                </a:cubicBezTo>
                <a:cubicBezTo>
                  <a:pt x="454" y="2857"/>
                  <a:pt x="392" y="2773"/>
                  <a:pt x="375" y="2738"/>
                </a:cubicBezTo>
                <a:cubicBezTo>
                  <a:pt x="335" y="2663"/>
                  <a:pt x="330" y="2597"/>
                  <a:pt x="291" y="2531"/>
                </a:cubicBezTo>
                <a:cubicBezTo>
                  <a:pt x="242" y="2355"/>
                  <a:pt x="273" y="2429"/>
                  <a:pt x="207" y="2302"/>
                </a:cubicBezTo>
                <a:cubicBezTo>
                  <a:pt x="185" y="2205"/>
                  <a:pt x="176" y="2152"/>
                  <a:pt x="123" y="2072"/>
                </a:cubicBezTo>
                <a:cubicBezTo>
                  <a:pt x="88" y="1953"/>
                  <a:pt x="35" y="1834"/>
                  <a:pt x="0" y="1719"/>
                </a:cubicBezTo>
                <a:cubicBezTo>
                  <a:pt x="22" y="1499"/>
                  <a:pt x="13" y="1446"/>
                  <a:pt x="207" y="1367"/>
                </a:cubicBezTo>
                <a:cubicBezTo>
                  <a:pt x="300" y="1283"/>
                  <a:pt x="375" y="1173"/>
                  <a:pt x="476" y="1098"/>
                </a:cubicBezTo>
                <a:cubicBezTo>
                  <a:pt x="591" y="1005"/>
                  <a:pt x="723" y="952"/>
                  <a:pt x="851" y="873"/>
                </a:cubicBezTo>
                <a:cubicBezTo>
                  <a:pt x="939" y="723"/>
                  <a:pt x="1076" y="683"/>
                  <a:pt x="1204" y="582"/>
                </a:cubicBezTo>
                <a:cubicBezTo>
                  <a:pt x="1310" y="493"/>
                  <a:pt x="1376" y="405"/>
                  <a:pt x="1495" y="352"/>
                </a:cubicBezTo>
                <a:cubicBezTo>
                  <a:pt x="1557" y="264"/>
                  <a:pt x="1637" y="145"/>
                  <a:pt x="1725" y="83"/>
                </a:cubicBezTo>
                <a:cubicBezTo>
                  <a:pt x="1765" y="52"/>
                  <a:pt x="1849" y="0"/>
                  <a:pt x="1849" y="0"/>
                </a:cubicBezTo>
                <a:cubicBezTo>
                  <a:pt x="1756" y="335"/>
                  <a:pt x="1654" y="665"/>
                  <a:pt x="1597" y="1014"/>
                </a:cubicBezTo>
                <a:cubicBezTo>
                  <a:pt x="1540" y="1363"/>
                  <a:pt x="1526" y="1733"/>
                  <a:pt x="1473" y="2094"/>
                </a:cubicBezTo>
                <a:cubicBezTo>
                  <a:pt x="1465" y="2183"/>
                  <a:pt x="1456" y="2271"/>
                  <a:pt x="1456" y="2363"/>
                </a:cubicBezTo>
                <a:cubicBezTo>
                  <a:pt x="1456" y="3003"/>
                  <a:pt x="1500" y="3686"/>
                  <a:pt x="1434" y="4335"/>
                </a:cubicBezTo>
                <a:cubicBezTo>
                  <a:pt x="1420" y="4445"/>
                  <a:pt x="1270" y="4661"/>
                  <a:pt x="1165" y="4688"/>
                </a:cubicBezTo>
                <a:cubicBezTo>
                  <a:pt x="1129" y="4679"/>
                  <a:pt x="1089" y="4674"/>
                  <a:pt x="1059" y="4670"/>
                </a:cubicBezTo>
                <a:cubicBezTo>
                  <a:pt x="1028" y="4661"/>
                  <a:pt x="975" y="4648"/>
                  <a:pt x="975" y="4648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6" name="AutoShape 21">
            <a:extLst>
              <a:ext uri="{FF2B5EF4-FFF2-40B4-BE49-F238E27FC236}">
                <a16:creationId xmlns:a16="http://schemas.microsoft.com/office/drawing/2014/main" id="{BD43A51E-6DA4-9203-F9E2-230F089DA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293" y="1148630"/>
            <a:ext cx="762000" cy="838200"/>
          </a:xfrm>
          <a:prstGeom prst="roundRect">
            <a:avLst>
              <a:gd name="adj" fmla="val 208"/>
            </a:avLst>
          </a:prstGeom>
          <a:solidFill>
            <a:srgbClr val="02D4E3">
              <a:alpha val="50000"/>
            </a:srgbClr>
          </a:solidFill>
          <a:ln w="3240">
            <a:solidFill>
              <a:srgbClr val="02D4E3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7" name="AutoShape 22">
            <a:extLst>
              <a:ext uri="{FF2B5EF4-FFF2-40B4-BE49-F238E27FC236}">
                <a16:creationId xmlns:a16="http://schemas.microsoft.com/office/drawing/2014/main" id="{128BC11E-4EB3-F669-73DF-778FD5314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256" y="1986830"/>
            <a:ext cx="850900" cy="322262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charset="0"/>
              </a:rPr>
              <a:t>Pre-Slip</a:t>
            </a:r>
          </a:p>
        </p:txBody>
      </p:sp>
      <p:sp>
        <p:nvSpPr>
          <p:cNvPr id="98" name="AutoShape 23">
            <a:extLst>
              <a:ext uri="{FF2B5EF4-FFF2-40B4-BE49-F238E27FC236}">
                <a16:creationId xmlns:a16="http://schemas.microsoft.com/office/drawing/2014/main" id="{C068ED24-96C0-9F17-1853-D0254B1C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293" y="2444030"/>
            <a:ext cx="762000" cy="838200"/>
          </a:xfrm>
          <a:prstGeom prst="roundRect">
            <a:avLst>
              <a:gd name="adj" fmla="val 208"/>
            </a:avLst>
          </a:prstGeom>
          <a:solidFill>
            <a:srgbClr val="DC0902">
              <a:alpha val="50000"/>
            </a:srgbClr>
          </a:solidFill>
          <a:ln w="3240">
            <a:solidFill>
              <a:srgbClr val="DC090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9" name="AutoShape 24">
            <a:extLst>
              <a:ext uri="{FF2B5EF4-FFF2-40B4-BE49-F238E27FC236}">
                <a16:creationId xmlns:a16="http://schemas.microsoft.com/office/drawing/2014/main" id="{1F3D3D73-E1F7-C978-BE72-DB6B0560C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293" y="3815630"/>
            <a:ext cx="762000" cy="838200"/>
          </a:xfrm>
          <a:prstGeom prst="roundRect">
            <a:avLst>
              <a:gd name="adj" fmla="val 208"/>
            </a:avLst>
          </a:pr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0" name="AutoShape 25">
            <a:extLst>
              <a:ext uri="{FF2B5EF4-FFF2-40B4-BE49-F238E27FC236}">
                <a16:creationId xmlns:a16="http://schemas.microsoft.com/office/drawing/2014/main" id="{C44AA9F5-4302-C364-9717-3B4DF8440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668" y="3282230"/>
            <a:ext cx="1109663" cy="322262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charset="0"/>
              </a:rPr>
              <a:t>Earthquake</a:t>
            </a:r>
          </a:p>
        </p:txBody>
      </p:sp>
      <p:sp>
        <p:nvSpPr>
          <p:cNvPr id="101" name="AutoShape 26">
            <a:extLst>
              <a:ext uri="{FF2B5EF4-FFF2-40B4-BE49-F238E27FC236}">
                <a16:creationId xmlns:a16="http://schemas.microsoft.com/office/drawing/2014/main" id="{3425EA26-8A53-B209-54E9-A1FE6639A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2881" y="4653830"/>
            <a:ext cx="1008062" cy="322262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Times New Roman" charset="0"/>
              </a:rPr>
              <a:t>After-Slip</a:t>
            </a:r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3D6D5379-A091-D8EA-00CF-8F27D2E1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018" y="3344142"/>
            <a:ext cx="696913" cy="1716088"/>
          </a:xfrm>
          <a:custGeom>
            <a:avLst/>
            <a:gdLst>
              <a:gd name="T0" fmla="*/ 953 w 1934"/>
              <a:gd name="T1" fmla="*/ 4741 h 4765"/>
              <a:gd name="T2" fmla="*/ 851 w 1934"/>
              <a:gd name="T3" fmla="*/ 4353 h 4765"/>
              <a:gd name="T4" fmla="*/ 692 w 1934"/>
              <a:gd name="T5" fmla="*/ 3837 h 4765"/>
              <a:gd name="T6" fmla="*/ 564 w 1934"/>
              <a:gd name="T7" fmla="*/ 3475 h 4765"/>
              <a:gd name="T8" fmla="*/ 154 w 1934"/>
              <a:gd name="T9" fmla="*/ 2342 h 4765"/>
              <a:gd name="T10" fmla="*/ 52 w 1934"/>
              <a:gd name="T11" fmla="*/ 1932 h 4765"/>
              <a:gd name="T12" fmla="*/ 0 w 1934"/>
              <a:gd name="T13" fmla="*/ 1777 h 4765"/>
              <a:gd name="T14" fmla="*/ 308 w 1934"/>
              <a:gd name="T15" fmla="*/ 1288 h 4765"/>
              <a:gd name="T16" fmla="*/ 953 w 1934"/>
              <a:gd name="T17" fmla="*/ 824 h 4765"/>
              <a:gd name="T18" fmla="*/ 1725 w 1934"/>
              <a:gd name="T19" fmla="*/ 255 h 4765"/>
              <a:gd name="T20" fmla="*/ 1933 w 1934"/>
              <a:gd name="T21" fmla="*/ 0 h 4765"/>
              <a:gd name="T22" fmla="*/ 1778 w 1934"/>
              <a:gd name="T23" fmla="*/ 696 h 4765"/>
              <a:gd name="T24" fmla="*/ 1624 w 1934"/>
              <a:gd name="T25" fmla="*/ 1804 h 4765"/>
              <a:gd name="T26" fmla="*/ 1650 w 1934"/>
              <a:gd name="T27" fmla="*/ 3145 h 4765"/>
              <a:gd name="T28" fmla="*/ 1518 w 1934"/>
              <a:gd name="T29" fmla="*/ 4508 h 4765"/>
              <a:gd name="T30" fmla="*/ 1081 w 1934"/>
              <a:gd name="T31" fmla="*/ 4764 h 4765"/>
              <a:gd name="T32" fmla="*/ 953 w 1934"/>
              <a:gd name="T33" fmla="*/ 4741 h 4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34" h="4765">
                <a:moveTo>
                  <a:pt x="953" y="4741"/>
                </a:moveTo>
                <a:cubicBezTo>
                  <a:pt x="856" y="4596"/>
                  <a:pt x="873" y="4547"/>
                  <a:pt x="851" y="4353"/>
                </a:cubicBezTo>
                <a:cubicBezTo>
                  <a:pt x="825" y="4172"/>
                  <a:pt x="741" y="4009"/>
                  <a:pt x="692" y="3837"/>
                </a:cubicBezTo>
                <a:cubicBezTo>
                  <a:pt x="653" y="3705"/>
                  <a:pt x="639" y="3586"/>
                  <a:pt x="564" y="3475"/>
                </a:cubicBezTo>
                <a:cubicBezTo>
                  <a:pt x="481" y="3078"/>
                  <a:pt x="379" y="2681"/>
                  <a:pt x="154" y="2342"/>
                </a:cubicBezTo>
                <a:cubicBezTo>
                  <a:pt x="123" y="2201"/>
                  <a:pt x="88" y="2064"/>
                  <a:pt x="52" y="1932"/>
                </a:cubicBezTo>
                <a:cubicBezTo>
                  <a:pt x="35" y="1879"/>
                  <a:pt x="0" y="1777"/>
                  <a:pt x="0" y="1777"/>
                </a:cubicBezTo>
                <a:cubicBezTo>
                  <a:pt x="39" y="1614"/>
                  <a:pt x="141" y="1340"/>
                  <a:pt x="308" y="1288"/>
                </a:cubicBezTo>
                <a:cubicBezTo>
                  <a:pt x="503" y="1146"/>
                  <a:pt x="728" y="895"/>
                  <a:pt x="953" y="824"/>
                </a:cubicBezTo>
                <a:cubicBezTo>
                  <a:pt x="1213" y="639"/>
                  <a:pt x="1412" y="361"/>
                  <a:pt x="1725" y="255"/>
                </a:cubicBezTo>
                <a:cubicBezTo>
                  <a:pt x="1871" y="48"/>
                  <a:pt x="1800" y="127"/>
                  <a:pt x="1933" y="0"/>
                </a:cubicBezTo>
                <a:cubicBezTo>
                  <a:pt x="1897" y="233"/>
                  <a:pt x="1849" y="471"/>
                  <a:pt x="1778" y="696"/>
                </a:cubicBezTo>
                <a:cubicBezTo>
                  <a:pt x="1738" y="1071"/>
                  <a:pt x="1685" y="1429"/>
                  <a:pt x="1624" y="1804"/>
                </a:cubicBezTo>
                <a:cubicBezTo>
                  <a:pt x="1668" y="2232"/>
                  <a:pt x="1637" y="2730"/>
                  <a:pt x="1650" y="3145"/>
                </a:cubicBezTo>
                <a:cubicBezTo>
                  <a:pt x="1641" y="3423"/>
                  <a:pt x="1738" y="4172"/>
                  <a:pt x="1518" y="4508"/>
                </a:cubicBezTo>
                <a:cubicBezTo>
                  <a:pt x="1447" y="4750"/>
                  <a:pt x="1328" y="4741"/>
                  <a:pt x="1081" y="4764"/>
                </a:cubicBezTo>
                <a:cubicBezTo>
                  <a:pt x="1072" y="4759"/>
                  <a:pt x="794" y="4662"/>
                  <a:pt x="953" y="4741"/>
                </a:cubicBezTo>
              </a:path>
            </a:pathLst>
          </a:custGeom>
          <a:solidFill>
            <a:srgbClr val="05FF1A">
              <a:alpha val="50000"/>
            </a:srgbClr>
          </a:solidFill>
          <a:ln w="3240">
            <a:solidFill>
              <a:srgbClr val="05FF1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3" name="AutoShape 28">
            <a:extLst>
              <a:ext uri="{FF2B5EF4-FFF2-40B4-BE49-F238E27FC236}">
                <a16:creationId xmlns:a16="http://schemas.microsoft.com/office/drawing/2014/main" id="{1647D339-155E-C3FD-CF97-7FEF50553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668" y="1072430"/>
            <a:ext cx="2827338" cy="293687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latin typeface="Times New Roman" charset="0"/>
              </a:rPr>
              <a:t>J. GEOPHYS. RES., 105(E10), 2000</a:t>
            </a:r>
          </a:p>
        </p:txBody>
      </p:sp>
      <p:sp>
        <p:nvSpPr>
          <p:cNvPr id="104" name="Line 29">
            <a:extLst>
              <a:ext uri="{FF2B5EF4-FFF2-40B4-BE49-F238E27FC236}">
                <a16:creationId xmlns:a16="http://schemas.microsoft.com/office/drawing/2014/main" id="{A9A22517-4A1B-46A1-0BC1-01D47BD2B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2218" y="1667742"/>
            <a:ext cx="6248400" cy="1588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5" name="Line 30">
            <a:extLst>
              <a:ext uri="{FF2B5EF4-FFF2-40B4-BE49-F238E27FC236}">
                <a16:creationId xmlns:a16="http://schemas.microsoft.com/office/drawing/2014/main" id="{448DDE5A-E4B8-7FEB-1534-31D292E44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2218" y="3496542"/>
            <a:ext cx="6216650" cy="14288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6" name="AutoShape 31">
            <a:extLst>
              <a:ext uri="{FF2B5EF4-FFF2-40B4-BE49-F238E27FC236}">
                <a16:creationId xmlns:a16="http://schemas.microsoft.com/office/drawing/2014/main" id="{E1C53EEA-CE38-41C9-8CE1-CC6BE2870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1515342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= 0</a:t>
            </a:r>
          </a:p>
        </p:txBody>
      </p:sp>
      <p:sp>
        <p:nvSpPr>
          <p:cNvPr id="107" name="AutoShape 32">
            <a:extLst>
              <a:ext uri="{FF2B5EF4-FFF2-40B4-BE49-F238E27FC236}">
                <a16:creationId xmlns:a16="http://schemas.microsoft.com/office/drawing/2014/main" id="{D0A180E0-3AAA-2F92-EE03-901E4F8CD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3344142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= 0</a:t>
            </a:r>
          </a:p>
        </p:txBody>
      </p:sp>
      <p:sp>
        <p:nvSpPr>
          <p:cNvPr id="108" name="AutoShape 33">
            <a:extLst>
              <a:ext uri="{FF2B5EF4-FFF2-40B4-BE49-F238E27FC236}">
                <a16:creationId xmlns:a16="http://schemas.microsoft.com/office/drawing/2014/main" id="{C9C00FDD-1099-9947-445E-E2F8E867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2353542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&lt; 0</a:t>
            </a:r>
          </a:p>
        </p:txBody>
      </p:sp>
      <p:sp>
        <p:nvSpPr>
          <p:cNvPr id="109" name="AutoShape 34">
            <a:extLst>
              <a:ext uri="{FF2B5EF4-FFF2-40B4-BE49-F238E27FC236}">
                <a16:creationId xmlns:a16="http://schemas.microsoft.com/office/drawing/2014/main" id="{D3401D82-BDAD-E7D3-5C7A-B7B71D88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1210542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&gt; 0</a:t>
            </a:r>
          </a:p>
        </p:txBody>
      </p:sp>
      <p:sp>
        <p:nvSpPr>
          <p:cNvPr id="110" name="AutoShape 35">
            <a:extLst>
              <a:ext uri="{FF2B5EF4-FFF2-40B4-BE49-F238E27FC236}">
                <a16:creationId xmlns:a16="http://schemas.microsoft.com/office/drawing/2014/main" id="{C9A07A99-A726-8A41-6EEC-139DB7AF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3953742"/>
            <a:ext cx="817563" cy="293688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>
                <a:latin typeface="Times New Roman" charset="0"/>
              </a:rPr>
              <a:t>b</a:t>
            </a:r>
            <a:r>
              <a:rPr lang="en-GB" sz="1400">
                <a:latin typeface="Times New Roman" charset="0"/>
              </a:rPr>
              <a:t> – </a:t>
            </a:r>
            <a:r>
              <a:rPr lang="en-GB" sz="1400" i="1">
                <a:latin typeface="Times New Roman" charset="0"/>
              </a:rPr>
              <a:t>a</a:t>
            </a:r>
            <a:r>
              <a:rPr lang="en-GB" sz="1400">
                <a:latin typeface="Times New Roman" charset="0"/>
              </a:rPr>
              <a:t> &gt; 0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D175F76-AA48-9B38-D138-EAAF91D98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606" y="219942"/>
            <a:ext cx="88407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67B"/>
                </a:solidFill>
              </a:rPr>
              <a:t>A San Andreas simulation with rate-state constitutive relations…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4DCF7E-9D26-B3A5-8A6C-D268F81E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606" y="5858742"/>
            <a:ext cx="8806834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dirty="0">
                <a:solidFill>
                  <a:srgbClr val="00067B"/>
                </a:solidFill>
              </a:rPr>
              <a:t>Predicts many fault slip </a:t>
            </a:r>
            <a:r>
              <a:rPr lang="en-GB" dirty="0" err="1">
                <a:solidFill>
                  <a:srgbClr val="00067B"/>
                </a:solidFill>
              </a:rPr>
              <a:t>behaviors</a:t>
            </a:r>
            <a:r>
              <a:rPr lang="en-GB" dirty="0">
                <a:solidFill>
                  <a:srgbClr val="00067B"/>
                </a:solidFill>
              </a:rPr>
              <a:t> that we observe geodetically.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67B"/>
                </a:solidFill>
              </a:rPr>
              <a:t>But what form does this part take?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CEF7C31-1A95-169A-D654-87797D2D5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618" y="2734542"/>
            <a:ext cx="533400" cy="990600"/>
          </a:xfrm>
          <a:prstGeom prst="ellipse">
            <a:avLst/>
          </a:prstGeom>
          <a:noFill/>
          <a:ln w="38100">
            <a:solidFill>
              <a:srgbClr val="00067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4" name="AutoShape 41">
            <a:extLst>
              <a:ext uri="{FF2B5EF4-FFF2-40B4-BE49-F238E27FC236}">
                <a16:creationId xmlns:a16="http://schemas.microsoft.com/office/drawing/2014/main" id="{87667AEE-081D-C326-F4A3-039F723EB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168" y="6239742"/>
            <a:ext cx="1219200" cy="381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67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5" name="Line 42">
            <a:extLst>
              <a:ext uri="{FF2B5EF4-FFF2-40B4-BE49-F238E27FC236}">
                <a16:creationId xmlns:a16="http://schemas.microsoft.com/office/drawing/2014/main" id="{1ADC775A-F3D7-404D-9EC6-D68941393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2281" y="3731492"/>
            <a:ext cx="0" cy="2490788"/>
          </a:xfrm>
          <a:prstGeom prst="line">
            <a:avLst/>
          </a:prstGeom>
          <a:noFill/>
          <a:ln w="25400">
            <a:solidFill>
              <a:srgbClr val="00067B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9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141073-36AE-A91A-6D21-3AD1DC5E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49" y="922940"/>
            <a:ext cx="7251700" cy="503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FA07B6F3-5C53-788C-C582-B35D708F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7" y="4151915"/>
            <a:ext cx="1273175" cy="566738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Liu and Rice,</a:t>
            </a:r>
          </a:p>
          <a:p>
            <a:pPr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JGR 2006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F21B9CD1-D5A3-5886-A0C8-4DB3DCF7D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7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4A091354-5AED-C693-DE6C-5C9330D5F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7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18CB1EEF-AED1-48A1-50EC-17BFA86A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49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28DC4920-0DA9-C581-4C1E-857BE066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2" y="1227740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701FC0A2-AD75-241E-63BB-B95FAAAF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149" y="1219803"/>
            <a:ext cx="76200" cy="4267200"/>
          </a:xfrm>
          <a:prstGeom prst="roundRect">
            <a:avLst>
              <a:gd name="adj" fmla="val 2083"/>
            </a:avLst>
          </a:prstGeom>
          <a:solidFill>
            <a:srgbClr val="F40503">
              <a:alpha val="460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6D275-52ED-6DBB-C4F6-47A92F82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025" y="313340"/>
            <a:ext cx="5299948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67B"/>
                </a:solidFill>
              </a:rPr>
              <a:t>Simulations of </a:t>
            </a:r>
            <a:r>
              <a:rPr lang="en-GB" dirty="0" err="1">
                <a:solidFill>
                  <a:srgbClr val="00067B"/>
                </a:solidFill>
              </a:rPr>
              <a:t>subduction</a:t>
            </a:r>
            <a:r>
              <a:rPr lang="en-GB" dirty="0">
                <a:solidFill>
                  <a:srgbClr val="00067B"/>
                </a:solidFill>
              </a:rPr>
              <a:t> zone slip…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74F806-4479-DB8C-21BB-0E97502B1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80" y="6104540"/>
            <a:ext cx="8070839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dirty="0">
                <a:solidFill>
                  <a:srgbClr val="00067B"/>
                </a:solidFill>
              </a:rPr>
              <a:t>Predict slow slip events focus near the frictional transition!</a:t>
            </a:r>
          </a:p>
        </p:txBody>
      </p:sp>
    </p:spTree>
    <p:extLst>
      <p:ext uri="{BB962C8B-B14F-4D97-AF65-F5344CB8AC3E}">
        <p14:creationId xmlns:p14="http://schemas.microsoft.com/office/powerpoint/2010/main" val="345849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3B5AAEE-3FD8-0443-8ABA-5901CEC2CCAA}"/>
              </a:ext>
            </a:extLst>
          </p:cNvPr>
          <p:cNvSpPr txBox="1"/>
          <p:nvPr/>
        </p:nvSpPr>
        <p:spPr>
          <a:xfrm>
            <a:off x="2470777" y="2459504"/>
            <a:ext cx="7119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Read for Mon (4 Dec):</a:t>
            </a:r>
          </a:p>
          <a:p>
            <a:r>
              <a:rPr lang="en-US" dirty="0" err="1">
                <a:solidFill>
                  <a:srgbClr val="00067B"/>
                </a:solidFill>
              </a:rPr>
              <a:t>Mey</a:t>
            </a:r>
            <a:r>
              <a:rPr lang="en-US" dirty="0">
                <a:solidFill>
                  <a:srgbClr val="00067B"/>
                </a:solidFill>
              </a:rPr>
              <a:t> et al. (2016) Glacial isostatic uplift of the</a:t>
            </a:r>
          </a:p>
          <a:p>
            <a:r>
              <a:rPr lang="en-US" dirty="0">
                <a:solidFill>
                  <a:srgbClr val="00067B"/>
                </a:solidFill>
              </a:rPr>
              <a:t>European Alps. Nature Communications 7:#13382,</a:t>
            </a:r>
          </a:p>
          <a:p>
            <a:r>
              <a:rPr lang="en-US" dirty="0">
                <a:solidFill>
                  <a:srgbClr val="00067B"/>
                </a:solidFill>
              </a:rPr>
              <a:t>https://</a:t>
            </a:r>
            <a:r>
              <a:rPr lang="en-US" dirty="0" err="1">
                <a:solidFill>
                  <a:srgbClr val="00067B"/>
                </a:solidFill>
              </a:rPr>
              <a:t>www.nature.com</a:t>
            </a:r>
            <a:r>
              <a:rPr lang="en-US" dirty="0">
                <a:solidFill>
                  <a:srgbClr val="00067B"/>
                </a:solidFill>
              </a:rPr>
              <a:t>/articles/ncomms13382</a:t>
            </a:r>
          </a:p>
        </p:txBody>
      </p:sp>
    </p:spTree>
    <p:extLst>
      <p:ext uri="{BB962C8B-B14F-4D97-AF65-F5344CB8AC3E}">
        <p14:creationId xmlns:p14="http://schemas.microsoft.com/office/powerpoint/2010/main" val="218492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A40C21FF-7BD7-CBE4-679B-7C7224A9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056" y="365125"/>
            <a:ext cx="7427913" cy="1155700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67B"/>
                </a:solidFill>
              </a:rPr>
              <a:t>Slow Slip Events Around the Globe: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67B"/>
                </a:solidFill>
              </a:rPr>
              <a:t>Some Common Observations…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426D4D-2706-7F99-A733-7D851A63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1884362"/>
            <a:ext cx="8458200" cy="43989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93F911BB-14F2-2071-3820-DB342F3C1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206" y="1930400"/>
            <a:ext cx="2655888" cy="265113"/>
          </a:xfrm>
          <a:prstGeom prst="roundRect">
            <a:avLst>
              <a:gd name="adj" fmla="val 57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dirty="0">
                <a:latin typeface="Times New Roman" charset="0"/>
              </a:rPr>
              <a:t>Hirose et al. 1999; Miyazaki et al. 2003 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DF72C686-48B0-9291-4075-2E70AE591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531" y="5876925"/>
            <a:ext cx="1385888" cy="265113"/>
          </a:xfrm>
          <a:prstGeom prst="roundRect">
            <a:avLst>
              <a:gd name="adj" fmla="val 57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latin typeface="Times New Roman" charset="0"/>
              </a:rPr>
              <a:t>Douglas et al. 2005</a:t>
            </a: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F3FD9DFC-1B71-C197-973F-DF60C004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806" y="1655762"/>
            <a:ext cx="2947988" cy="265113"/>
          </a:xfrm>
          <a:prstGeom prst="roundRect">
            <a:avLst>
              <a:gd name="adj" fmla="val 57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latin typeface="Times New Roman" charset="0"/>
              </a:rPr>
              <a:t>Dragert et al. 2001; Rogers  &amp; Dragert 2003</a:t>
            </a:r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49284DC7-962D-56D3-320F-0C2778CA1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831" y="6227762"/>
            <a:ext cx="1652588" cy="265113"/>
          </a:xfrm>
          <a:prstGeom prst="roundRect">
            <a:avLst>
              <a:gd name="adj" fmla="val 579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latin typeface="Times New Roman" charset="0"/>
              </a:rPr>
              <a:t>Lowry et al. 2001; 2006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B723F2-726F-CCB5-6446-C5529E1F6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806" y="3027362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68FD98-47D0-37C5-201E-FDB3B3400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806" y="30273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C86EFF-48CB-3B07-23CA-CAE68E50A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406" y="5084762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AA76E1-4205-57E2-35E5-86A36088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356" y="50847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4861D8-EF36-7009-DE33-007617831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494" y="5126037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DB14CD-26A8-C855-9E73-C349F04C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494" y="512603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99A08F-C2AF-468D-02C5-E68B5807A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206" y="3779837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05AA46-417C-84E1-3880-4BEF1F698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206" y="377983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A312C0-FE6F-DB89-D967-96E830B6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006" y="3713162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80B71B-EAC9-2E28-98FD-0341EC49C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006" y="371316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09029B-00F7-C2C1-9D31-DF0F62C94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281" y="308451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EA3BFB-DE3D-8E63-0D81-C0731B964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806" y="297973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0E7C94-611F-50BB-FDD4-F0150D910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756" y="2865437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5551C9-74E9-5676-2F74-2F169CE8D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368" y="3273281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AE86F-A79C-F39A-C0FA-915C698FE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045" y="2165265"/>
            <a:ext cx="1625203" cy="12637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97AB9E-C61E-2721-71C8-7685D8843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14" y="3534776"/>
            <a:ext cx="2085422" cy="26929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0CAE4D-045B-CD53-094F-63D406488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414" y="1895115"/>
            <a:ext cx="2420014" cy="14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C3FF4F2C-6F5A-55D4-DF24-B04EFDB4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882" y="243682"/>
            <a:ext cx="6237288" cy="549275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i="1" dirty="0">
                <a:solidFill>
                  <a:srgbClr val="00067B"/>
                </a:solidFill>
              </a:rPr>
              <a:t>Some Common Observations (1):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28F0A-4DD5-4AF7-E12B-E0C118BE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32" y="927894"/>
            <a:ext cx="3886200" cy="24098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7CC9B-2ADC-14F5-AB00-5882D62B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32" y="3610769"/>
            <a:ext cx="7924800" cy="30035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A0EF0C10-8607-D805-063D-4A0E300F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157" y="3280569"/>
            <a:ext cx="3457575" cy="32226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latin typeface="Times New Roman" charset="0"/>
              </a:rPr>
              <a:t>Rogers and Dragert, Science, 300, 2003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7D05DD-3C55-1F7F-BE84-8AF6A87914D9}"/>
              </a:ext>
            </a:extLst>
          </p:cNvPr>
          <p:cNvGrpSpPr>
            <a:grpSpLocks/>
          </p:cNvGrpSpPr>
          <p:nvPr/>
        </p:nvGrpSpPr>
        <p:grpSpPr bwMode="auto">
          <a:xfrm>
            <a:off x="6087269" y="1213644"/>
            <a:ext cx="4038599" cy="1916113"/>
            <a:chOff x="2869" y="856"/>
            <a:chExt cx="2544" cy="1207"/>
          </a:xfrm>
        </p:grpSpPr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02A5F276-0C01-5C15-8959-35FCD18A1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856"/>
              <a:ext cx="2537" cy="1160"/>
            </a:xfrm>
            <a:prstGeom prst="roundRect">
              <a:avLst>
                <a:gd name="adj" fmla="val 79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solidFill>
                  <a:srgbClr val="00067B"/>
                </a:solidFill>
              </a:endParaRPr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C66D0C7C-0BBA-308F-3D63-B0CFDC3D1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856"/>
              <a:ext cx="2544" cy="1207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67B"/>
                  </a:solidFill>
                </a:rPr>
                <a:t>• Seismic recordings exhibit 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67B"/>
                  </a:solidFill>
                </a:rPr>
                <a:t>    coincident 1–5 Hz tremor 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67B"/>
                  </a:solidFill>
                </a:rPr>
                <a:t>    in </a:t>
              </a:r>
              <a:r>
                <a:rPr lang="en-GB" i="1">
                  <a:solidFill>
                    <a:srgbClr val="00067B"/>
                  </a:solidFill>
                  <a:latin typeface="Arial Black" charset="0"/>
                </a:rPr>
                <a:t>some (but not all)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>
                  <a:solidFill>
                    <a:srgbClr val="00067B"/>
                  </a:solidFill>
                  <a:latin typeface="Arial Black" charset="0"/>
                </a:rPr>
                <a:t>   locations</a:t>
              </a:r>
              <a:r>
                <a:rPr lang="en-GB">
                  <a:solidFill>
                    <a:srgbClr val="00067B"/>
                  </a:solidFill>
                </a:rPr>
                <a:t> (Cascadia,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67B"/>
                  </a:solidFill>
                </a:rPr>
                <a:t>    Japan, Mexico)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04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C7542D5F-2013-27AD-0AD6-E3D92143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830" y="5574139"/>
            <a:ext cx="81243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Tectonic tremor looks qualitatively similar to volcanic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 tremor associated with magmatic/hydrothermal fluid flux</a:t>
            </a:r>
          </a:p>
        </p:txBody>
      </p:sp>
      <p:pic>
        <p:nvPicPr>
          <p:cNvPr id="4" name="Picture 3" descr="rog1651-fig-0004">
            <a:extLst>
              <a:ext uri="{FF2B5EF4-FFF2-40B4-BE49-F238E27FC236}">
                <a16:creationId xmlns:a16="http://schemas.microsoft.com/office/drawing/2014/main" id="{BD117474-1F33-EDEF-C630-E23A2314D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67" y="452864"/>
            <a:ext cx="2360613" cy="5105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uakes">
            <a:extLst>
              <a:ext uri="{FF2B5EF4-FFF2-40B4-BE49-F238E27FC236}">
                <a16:creationId xmlns:a16="http://schemas.microsoft.com/office/drawing/2014/main" id="{FF828732-F934-C93E-C082-8C0D4857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67" y="452864"/>
            <a:ext cx="4443413" cy="5105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8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nkai">
            <a:extLst>
              <a:ext uri="{FF2B5EF4-FFF2-40B4-BE49-F238E27FC236}">
                <a16:creationId xmlns:a16="http://schemas.microsoft.com/office/drawing/2014/main" id="{45F32491-A811-7E16-E436-2546128D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89" y="206886"/>
            <a:ext cx="6629400" cy="51371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64E772D-1F1A-C44D-0BC4-14CE9E731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452" y="5450786"/>
            <a:ext cx="78870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Tremor has radiation pattern &amp; location consistent with</a:t>
            </a:r>
          </a:p>
          <a:p>
            <a:r>
              <a:rPr lang="en-US" dirty="0">
                <a:solidFill>
                  <a:srgbClr val="00067B"/>
                </a:solidFill>
              </a:rPr>
              <a:t>   slip on the plate interface, occurring as a superposition</a:t>
            </a:r>
          </a:p>
          <a:p>
            <a:r>
              <a:rPr lang="en-US" dirty="0">
                <a:solidFill>
                  <a:srgbClr val="00067B"/>
                </a:solidFill>
              </a:rPr>
              <a:t>   of many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i="1" baseline="-25000" dirty="0">
                <a:latin typeface="Times New Roman" charset="0"/>
              </a:rPr>
              <a:t>w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/>
              <a:t>1.5–3.5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slow</a:t>
            </a:r>
            <a:r>
              <a:rPr lang="en-US" dirty="0">
                <a:solidFill>
                  <a:srgbClr val="00067B"/>
                </a:solidFill>
              </a:rPr>
              <a:t> events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22BAD2E-31DE-3974-940E-6B049CC2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814" y="5130531"/>
            <a:ext cx="2179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 dirty="0">
                <a:latin typeface="Times New Roman" charset="0"/>
              </a:rPr>
              <a:t>Ide et al, Nature (447) 2007</a:t>
            </a:r>
          </a:p>
        </p:txBody>
      </p:sp>
    </p:spTree>
    <p:extLst>
      <p:ext uri="{BB962C8B-B14F-4D97-AF65-F5344CB8AC3E}">
        <p14:creationId xmlns:p14="http://schemas.microsoft.com/office/powerpoint/2010/main" val="410119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B0159-06A7-47FB-8F3C-E21842E7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81" y="1041400"/>
            <a:ext cx="69342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6EEB9126-7B3E-96B6-C42B-4A51997E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519" y="174625"/>
            <a:ext cx="82429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Cross-section of results: Small dots located with envelope</a:t>
            </a:r>
          </a:p>
          <a:p>
            <a:r>
              <a:rPr lang="en-US" dirty="0">
                <a:solidFill>
                  <a:srgbClr val="00067B"/>
                </a:solidFill>
              </a:rPr>
              <a:t>method (Kao et al.); large dots relocated with </a:t>
            </a:r>
            <a:r>
              <a:rPr lang="en-US" i="1" dirty="0">
                <a:latin typeface="Times New Roman" charset="0"/>
              </a:rPr>
              <a:t>S-P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lag times.</a:t>
            </a:r>
          </a:p>
        </p:txBody>
      </p:sp>
    </p:spTree>
    <p:extLst>
      <p:ext uri="{BB962C8B-B14F-4D97-AF65-F5344CB8AC3E}">
        <p14:creationId xmlns:p14="http://schemas.microsoft.com/office/powerpoint/2010/main" val="20711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170808-6355-9893-2A31-DC9766B7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68888"/>
            <a:ext cx="30861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4795F1-43D7-3C48-8696-C5D9380A1FFE}"/>
              </a:ext>
            </a:extLst>
          </p:cNvPr>
          <p:cNvSpPr/>
          <p:nvPr/>
        </p:nvSpPr>
        <p:spPr bwMode="auto">
          <a:xfrm>
            <a:off x="4880832" y="1790724"/>
            <a:ext cx="386207" cy="29022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67B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A30726-8EE2-88C4-CE28-8561764E2EA6}"/>
              </a:ext>
            </a:extLst>
          </p:cNvPr>
          <p:cNvGrpSpPr>
            <a:grpSpLocks/>
          </p:cNvGrpSpPr>
          <p:nvPr/>
        </p:nvGrpSpPr>
        <p:grpSpPr bwMode="auto">
          <a:xfrm>
            <a:off x="7761287" y="68888"/>
            <a:ext cx="2765425" cy="5410200"/>
            <a:chOff x="3936" y="96"/>
            <a:chExt cx="1742" cy="3408"/>
          </a:xfrm>
        </p:grpSpPr>
        <p:pic>
          <p:nvPicPr>
            <p:cNvPr id="19" name="Picture 18" descr="EARS_OI_H0">
              <a:extLst>
                <a:ext uri="{FF2B5EF4-FFF2-40B4-BE49-F238E27FC236}">
                  <a16:creationId xmlns:a16="http://schemas.microsoft.com/office/drawing/2014/main" id="{095C3C48-919E-88F1-E85A-50D7E88EE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96"/>
              <a:ext cx="1730" cy="3408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870AD3D-7BF2-BF5D-ABDF-BC3B36E46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44"/>
              <a:ext cx="1282" cy="3359"/>
            </a:xfrm>
            <a:custGeom>
              <a:avLst/>
              <a:gdLst>
                <a:gd name="T0" fmla="*/ 0 w 1282"/>
                <a:gd name="T1" fmla="*/ 0 h 3359"/>
                <a:gd name="T2" fmla="*/ 96 w 1282"/>
                <a:gd name="T3" fmla="*/ 192 h 3359"/>
                <a:gd name="T4" fmla="*/ 384 w 1282"/>
                <a:gd name="T5" fmla="*/ 336 h 3359"/>
                <a:gd name="T6" fmla="*/ 624 w 1282"/>
                <a:gd name="T7" fmla="*/ 528 h 3359"/>
                <a:gd name="T8" fmla="*/ 720 w 1282"/>
                <a:gd name="T9" fmla="*/ 672 h 3359"/>
                <a:gd name="T10" fmla="*/ 646 w 1282"/>
                <a:gd name="T11" fmla="*/ 966 h 3359"/>
                <a:gd name="T12" fmla="*/ 646 w 1282"/>
                <a:gd name="T13" fmla="*/ 1337 h 3359"/>
                <a:gd name="T14" fmla="*/ 689 w 1282"/>
                <a:gd name="T15" fmla="*/ 1744 h 3359"/>
                <a:gd name="T16" fmla="*/ 732 w 1282"/>
                <a:gd name="T17" fmla="*/ 2030 h 3359"/>
                <a:gd name="T18" fmla="*/ 718 w 1282"/>
                <a:gd name="T19" fmla="*/ 2216 h 3359"/>
                <a:gd name="T20" fmla="*/ 696 w 1282"/>
                <a:gd name="T21" fmla="*/ 2345 h 3359"/>
                <a:gd name="T22" fmla="*/ 668 w 1282"/>
                <a:gd name="T23" fmla="*/ 2430 h 3359"/>
                <a:gd name="T24" fmla="*/ 703 w 1282"/>
                <a:gd name="T25" fmla="*/ 2666 h 3359"/>
                <a:gd name="T26" fmla="*/ 789 w 1282"/>
                <a:gd name="T27" fmla="*/ 2930 h 3359"/>
                <a:gd name="T28" fmla="*/ 882 w 1282"/>
                <a:gd name="T29" fmla="*/ 3223 h 3359"/>
                <a:gd name="T30" fmla="*/ 961 w 1282"/>
                <a:gd name="T31" fmla="*/ 3359 h 3359"/>
                <a:gd name="T32" fmla="*/ 1282 w 1282"/>
                <a:gd name="T33" fmla="*/ 3359 h 3359"/>
                <a:gd name="T34" fmla="*/ 1153 w 1282"/>
                <a:gd name="T35" fmla="*/ 3087 h 3359"/>
                <a:gd name="T36" fmla="*/ 1053 w 1282"/>
                <a:gd name="T37" fmla="*/ 2766 h 3359"/>
                <a:gd name="T38" fmla="*/ 1003 w 1282"/>
                <a:gd name="T39" fmla="*/ 2480 h 3359"/>
                <a:gd name="T40" fmla="*/ 961 w 1282"/>
                <a:gd name="T41" fmla="*/ 2230 h 3359"/>
                <a:gd name="T42" fmla="*/ 982 w 1282"/>
                <a:gd name="T43" fmla="*/ 2059 h 3359"/>
                <a:gd name="T44" fmla="*/ 1032 w 1282"/>
                <a:gd name="T45" fmla="*/ 1837 h 3359"/>
                <a:gd name="T46" fmla="*/ 1103 w 1282"/>
                <a:gd name="T47" fmla="*/ 1594 h 3359"/>
                <a:gd name="T48" fmla="*/ 1111 w 1282"/>
                <a:gd name="T49" fmla="*/ 1373 h 3359"/>
                <a:gd name="T50" fmla="*/ 1103 w 1282"/>
                <a:gd name="T51" fmla="*/ 1173 h 3359"/>
                <a:gd name="T52" fmla="*/ 1025 w 1282"/>
                <a:gd name="T53" fmla="*/ 930 h 3359"/>
                <a:gd name="T54" fmla="*/ 982 w 1282"/>
                <a:gd name="T55" fmla="*/ 673 h 3359"/>
                <a:gd name="T56" fmla="*/ 939 w 1282"/>
                <a:gd name="T57" fmla="*/ 444 h 3359"/>
                <a:gd name="T58" fmla="*/ 868 w 1282"/>
                <a:gd name="T59" fmla="*/ 280 h 3359"/>
                <a:gd name="T60" fmla="*/ 882 w 1282"/>
                <a:gd name="T61" fmla="*/ 216 h 3359"/>
                <a:gd name="T62" fmla="*/ 1053 w 1282"/>
                <a:gd name="T63" fmla="*/ 9 h 3359"/>
                <a:gd name="T64" fmla="*/ 0 w 1282"/>
                <a:gd name="T65" fmla="*/ 0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2" h="3359">
                  <a:moveTo>
                    <a:pt x="0" y="0"/>
                  </a:moveTo>
                  <a:lnTo>
                    <a:pt x="96" y="192"/>
                  </a:lnTo>
                  <a:lnTo>
                    <a:pt x="384" y="336"/>
                  </a:lnTo>
                  <a:lnTo>
                    <a:pt x="624" y="528"/>
                  </a:lnTo>
                  <a:lnTo>
                    <a:pt x="720" y="672"/>
                  </a:lnTo>
                  <a:lnTo>
                    <a:pt x="646" y="966"/>
                  </a:lnTo>
                  <a:lnTo>
                    <a:pt x="646" y="1337"/>
                  </a:lnTo>
                  <a:lnTo>
                    <a:pt x="689" y="1744"/>
                  </a:lnTo>
                  <a:lnTo>
                    <a:pt x="732" y="2030"/>
                  </a:lnTo>
                  <a:lnTo>
                    <a:pt x="718" y="2216"/>
                  </a:lnTo>
                  <a:lnTo>
                    <a:pt x="696" y="2345"/>
                  </a:lnTo>
                  <a:lnTo>
                    <a:pt x="668" y="2430"/>
                  </a:lnTo>
                  <a:lnTo>
                    <a:pt x="703" y="2666"/>
                  </a:lnTo>
                  <a:lnTo>
                    <a:pt x="789" y="2930"/>
                  </a:lnTo>
                  <a:lnTo>
                    <a:pt x="882" y="3223"/>
                  </a:lnTo>
                  <a:lnTo>
                    <a:pt x="961" y="3359"/>
                  </a:lnTo>
                  <a:lnTo>
                    <a:pt x="1282" y="3359"/>
                  </a:lnTo>
                  <a:lnTo>
                    <a:pt x="1153" y="3087"/>
                  </a:lnTo>
                  <a:lnTo>
                    <a:pt x="1053" y="2766"/>
                  </a:lnTo>
                  <a:lnTo>
                    <a:pt x="1003" y="2480"/>
                  </a:lnTo>
                  <a:lnTo>
                    <a:pt x="961" y="2230"/>
                  </a:lnTo>
                  <a:lnTo>
                    <a:pt x="982" y="2059"/>
                  </a:lnTo>
                  <a:lnTo>
                    <a:pt x="1032" y="1837"/>
                  </a:lnTo>
                  <a:lnTo>
                    <a:pt x="1103" y="1594"/>
                  </a:lnTo>
                  <a:lnTo>
                    <a:pt x="1111" y="1373"/>
                  </a:lnTo>
                  <a:lnTo>
                    <a:pt x="1103" y="1173"/>
                  </a:lnTo>
                  <a:lnTo>
                    <a:pt x="1025" y="930"/>
                  </a:lnTo>
                  <a:lnTo>
                    <a:pt x="982" y="673"/>
                  </a:lnTo>
                  <a:lnTo>
                    <a:pt x="939" y="444"/>
                  </a:lnTo>
                  <a:lnTo>
                    <a:pt x="868" y="280"/>
                  </a:lnTo>
                  <a:lnTo>
                    <a:pt x="882" y="216"/>
                  </a:lnTo>
                  <a:lnTo>
                    <a:pt x="105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47000"/>
              </a:schemeClr>
            </a:solidFill>
            <a:ln w="50800" cap="flat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solidFill>
                  <a:srgbClr val="00067B"/>
                </a:solidFill>
              </a:endParaRPr>
            </a:p>
          </p:txBody>
        </p:sp>
      </p:grpSp>
      <p:sp>
        <p:nvSpPr>
          <p:cNvPr id="14" name="Text Box 7">
            <a:extLst>
              <a:ext uri="{FF2B5EF4-FFF2-40B4-BE49-F238E27FC236}">
                <a16:creationId xmlns:a16="http://schemas.microsoft.com/office/drawing/2014/main" id="{AA546580-DCA5-C1E6-906C-227C1DFE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5342563"/>
            <a:ext cx="256486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>
                <a:solidFill>
                  <a:srgbClr val="00067B"/>
                </a:solidFill>
              </a:rPr>
              <a:t>Serpentinized</a:t>
            </a:r>
          </a:p>
          <a:p>
            <a:pPr eaLnBrk="0" hangingPunct="0"/>
            <a:r>
              <a:rPr lang="en-US" sz="2200">
                <a:solidFill>
                  <a:srgbClr val="00067B"/>
                </a:solidFill>
              </a:rPr>
              <a:t>Subduction Wedge</a:t>
            </a:r>
          </a:p>
          <a:p>
            <a:pPr eaLnBrk="0" hangingPunct="0"/>
            <a:r>
              <a:rPr lang="en-US" sz="2200">
                <a:solidFill>
                  <a:srgbClr val="00067B"/>
                </a:solidFill>
              </a:rPr>
              <a:t>(Blakely et al.,</a:t>
            </a:r>
          </a:p>
          <a:p>
            <a:pPr eaLnBrk="0" hangingPunct="0"/>
            <a:r>
              <a:rPr lang="en-US" sz="2200">
                <a:solidFill>
                  <a:srgbClr val="00067B"/>
                </a:solidFill>
              </a:rPr>
              <a:t>Geology, 2005)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C6D1B91B-FDC0-72E7-4B3C-00AF48D9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487" y="5555288"/>
            <a:ext cx="2201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67B"/>
                </a:solidFill>
              </a:rPr>
              <a:t>Raw EARS</a:t>
            </a:r>
          </a:p>
          <a:p>
            <a:pPr eaLnBrk="0" hangingPunct="0"/>
            <a:r>
              <a:rPr lang="en-US" sz="2000">
                <a:solidFill>
                  <a:srgbClr val="00067B"/>
                </a:solidFill>
              </a:rPr>
              <a:t>Crustal Thickness</a:t>
            </a:r>
          </a:p>
        </p:txBody>
      </p:sp>
      <p:pic>
        <p:nvPicPr>
          <p:cNvPr id="16" name="Picture 15" descr="a">
            <a:extLst>
              <a:ext uri="{FF2B5EF4-FFF2-40B4-BE49-F238E27FC236}">
                <a16:creationId xmlns:a16="http://schemas.microsoft.com/office/drawing/2014/main" id="{ECCF89DE-AADB-BE7C-A71B-A373A5AC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7" y="102226"/>
            <a:ext cx="2932113" cy="53006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B6E5ED07-6624-AF50-76AB-58A7F7FFC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7" y="5342563"/>
            <a:ext cx="2265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>
                <a:solidFill>
                  <a:srgbClr val="00067B"/>
                </a:solidFill>
              </a:rPr>
              <a:t>Tremor locations</a:t>
            </a:r>
          </a:p>
          <a:p>
            <a:pPr eaLnBrk="0" hangingPunct="0"/>
            <a:r>
              <a:rPr lang="en-US" sz="2200" dirty="0">
                <a:solidFill>
                  <a:srgbClr val="00067B"/>
                </a:solidFill>
              </a:rPr>
              <a:t>2009-2011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FD2FD1EB-B43B-284B-B1FD-17D17BC20ADE}"/>
              </a:ext>
            </a:extLst>
          </p:cNvPr>
          <p:cNvSpPr txBox="1"/>
          <p:nvPr/>
        </p:nvSpPr>
        <p:spPr>
          <a:xfrm rot="16200000">
            <a:off x="3557508" y="3023176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Magnetic anomalies!</a:t>
            </a:r>
          </a:p>
        </p:txBody>
      </p:sp>
    </p:spTree>
    <p:extLst>
      <p:ext uri="{BB962C8B-B14F-4D97-AF65-F5344CB8AC3E}">
        <p14:creationId xmlns:p14="http://schemas.microsoft.com/office/powerpoint/2010/main" val="301166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07gl032877-op01">
            <a:extLst>
              <a:ext uri="{FF2B5EF4-FFF2-40B4-BE49-F238E27FC236}">
                <a16:creationId xmlns:a16="http://schemas.microsoft.com/office/drawing/2014/main" id="{8C2A12FD-C0EC-9052-04F3-8788B7DD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67" y="64294"/>
            <a:ext cx="5640388" cy="672941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767230E1-58B8-57D6-C2D8-A7162B982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692" y="2090172"/>
            <a:ext cx="278634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Tremor has also</a:t>
            </a:r>
          </a:p>
          <a:p>
            <a:r>
              <a:rPr lang="en-US" dirty="0">
                <a:solidFill>
                  <a:srgbClr val="00067B"/>
                </a:solidFill>
              </a:rPr>
              <a:t>been observed in</a:t>
            </a:r>
          </a:p>
          <a:p>
            <a:r>
              <a:rPr lang="en-US" dirty="0">
                <a:solidFill>
                  <a:srgbClr val="00067B"/>
                </a:solidFill>
              </a:rPr>
              <a:t>Guerrero, southern</a:t>
            </a:r>
          </a:p>
          <a:p>
            <a:r>
              <a:rPr lang="en-US" dirty="0">
                <a:solidFill>
                  <a:srgbClr val="00067B"/>
                </a:solidFill>
              </a:rPr>
              <a:t>Mexico (but limited</a:t>
            </a:r>
          </a:p>
          <a:p>
            <a:r>
              <a:rPr lang="en-US" dirty="0">
                <a:solidFill>
                  <a:srgbClr val="00067B"/>
                </a:solidFill>
              </a:rPr>
              <a:t>to a small fraction</a:t>
            </a:r>
          </a:p>
          <a:p>
            <a:r>
              <a:rPr lang="en-US" dirty="0">
                <a:solidFill>
                  <a:srgbClr val="00067B"/>
                </a:solidFill>
              </a:rPr>
              <a:t>of the area that</a:t>
            </a:r>
          </a:p>
          <a:p>
            <a:r>
              <a:rPr lang="en-US" dirty="0">
                <a:solidFill>
                  <a:srgbClr val="00067B"/>
                </a:solidFill>
              </a:rPr>
              <a:t>slips in SSEs)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E06286F-E036-CBDB-BF3C-A6EDAE1E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967" y="6400006"/>
            <a:ext cx="187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i="1">
                <a:latin typeface="Times New Roman" charset="0"/>
              </a:rPr>
              <a:t>Payero et al, GRL 2008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E36928-1326-6FC9-97A4-799577126DE2}"/>
              </a:ext>
            </a:extLst>
          </p:cNvPr>
          <p:cNvSpPr/>
          <p:nvPr/>
        </p:nvSpPr>
        <p:spPr>
          <a:xfrm rot="978117">
            <a:off x="3203823" y="4286557"/>
            <a:ext cx="3302534" cy="1108430"/>
          </a:xfrm>
          <a:prstGeom prst="ellipse">
            <a:avLst/>
          </a:prstGeom>
          <a:solidFill>
            <a:srgbClr val="0000FF">
              <a:alpha val="1294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8297</TotalTime>
  <Words>690</Words>
  <Application>Microsoft Macintosh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Helvetica</vt:lpstr>
      <vt:lpstr>Symbol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Tony Lowry</dc:creator>
  <cp:keywords/>
  <dc:description/>
  <cp:lastModifiedBy>Tony Lowry</cp:lastModifiedBy>
  <cp:revision>74</cp:revision>
  <dcterms:created xsi:type="dcterms:W3CDTF">2023-08-28T16:47:08Z</dcterms:created>
  <dcterms:modified xsi:type="dcterms:W3CDTF">2023-12-01T20:27:08Z</dcterms:modified>
  <cp:category/>
</cp:coreProperties>
</file>