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438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4FF"/>
    <a:srgbClr val="FF0000"/>
    <a:srgbClr val="E40000"/>
    <a:srgbClr val="000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220" d="100"/>
          <a:sy n="220" d="100"/>
        </p:scale>
        <p:origin x="-1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3AE0B1-B00C-CD44-BAA8-1C8B5B55A1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E2D1B-ADF2-A240-8D01-A06A7EEAF328}" type="slidenum">
              <a:rPr lang="en-US"/>
              <a:pPr/>
              <a:t>1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BB3DD-B3A4-7147-98BF-1F0775064BFB}" type="slidenum">
              <a:rPr lang="en-US"/>
              <a:pPr/>
              <a:t>10</a:t>
            </a:fld>
            <a:endParaRPr lang="en-US"/>
          </a:p>
        </p:txBody>
      </p:sp>
      <p:sp>
        <p:nvSpPr>
          <p:cNvPr id="963586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511E3862-D8EF-2A44-BDFF-0DD649AFE70A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10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63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35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8B02B-C1B7-2D4F-944A-27DFE7722A63}" type="slidenum">
              <a:rPr lang="en-US"/>
              <a:pPr/>
              <a:t>11</a:t>
            </a:fld>
            <a:endParaRPr lang="en-US"/>
          </a:p>
        </p:txBody>
      </p:sp>
      <p:sp>
        <p:nvSpPr>
          <p:cNvPr id="965634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54B8E01C-1250-F04E-93ED-F269437C558F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11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65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56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99919-17FC-4E47-B6B4-088773D99A9B}" type="slidenum">
              <a:rPr lang="en-US"/>
              <a:pPr/>
              <a:t>12</a:t>
            </a:fld>
            <a:endParaRPr lang="en-US"/>
          </a:p>
        </p:txBody>
      </p:sp>
      <p:sp>
        <p:nvSpPr>
          <p:cNvPr id="967682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89CA1884-F83D-BF4C-AA9D-E3F0AD96242D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12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67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76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502F6-F94E-1E4C-BCD6-0D69ABC2016F}" type="slidenum">
              <a:rPr lang="en-US"/>
              <a:pPr/>
              <a:t>13</a:t>
            </a:fld>
            <a:endParaRPr lang="en-US"/>
          </a:p>
        </p:txBody>
      </p:sp>
      <p:sp>
        <p:nvSpPr>
          <p:cNvPr id="969730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3204C4D7-D070-6344-836C-8B1F5E445412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13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69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97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9D180-1751-0B40-9638-DFD1ADE43BC9}" type="slidenum">
              <a:rPr lang="en-US"/>
              <a:pPr/>
              <a:t>14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728FD-4F9D-514B-81D8-79FED8C5F3C0}" type="slidenum">
              <a:rPr lang="en-US"/>
              <a:pPr/>
              <a:t>15</a:t>
            </a:fld>
            <a:endParaRPr lang="en-US"/>
          </a:p>
        </p:txBody>
      </p:sp>
      <p:sp>
        <p:nvSpPr>
          <p:cNvPr id="102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07463-29E0-2541-B2EA-0E8987ABB706}" type="slidenum">
              <a:rPr lang="en-US"/>
              <a:pPr/>
              <a:t>16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AFA72-F4F0-C24E-804C-AB9F074B5096}" type="slidenum">
              <a:rPr lang="en-US"/>
              <a:pPr/>
              <a:t>17</a:t>
            </a:fld>
            <a:endParaRPr lang="en-US"/>
          </a:p>
        </p:txBody>
      </p:sp>
      <p:sp>
        <p:nvSpPr>
          <p:cNvPr id="102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56F93-1921-8649-8773-2A5EBFF8E3B3}" type="slidenum">
              <a:rPr lang="en-US"/>
              <a:pPr/>
              <a:t>18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2FBCE-CA2D-A946-BD3C-5BE65BF6D9F8}" type="slidenum">
              <a:rPr lang="en-US"/>
              <a:pPr/>
              <a:t>19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5D5E4-F243-894F-9D75-E74EDC6E41BF}" type="slidenum">
              <a:rPr lang="en-US"/>
              <a:pPr/>
              <a:t>2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DB9E9-7C72-D845-A63D-BE2BE2B812A3}" type="slidenum">
              <a:rPr lang="en-US"/>
              <a:pPr/>
              <a:t>20</a:t>
            </a:fld>
            <a:endParaRPr lang="en-US"/>
          </a:p>
        </p:txBody>
      </p:sp>
      <p:sp>
        <p:nvSpPr>
          <p:cNvPr id="102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A4DD3-2489-C943-9AFC-5ED1EE977844}" type="slidenum">
              <a:rPr lang="en-US"/>
              <a:pPr/>
              <a:t>21</a:t>
            </a:fld>
            <a:endParaRPr lang="en-US"/>
          </a:p>
        </p:txBody>
      </p:sp>
      <p:sp>
        <p:nvSpPr>
          <p:cNvPr id="103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A3FF1-FDFA-D84A-ACC5-130B5A942C35}" type="slidenum">
              <a:rPr lang="en-US"/>
              <a:pPr/>
              <a:t>22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A058E-1042-8842-AE3C-054D7369FCC6}" type="slidenum">
              <a:rPr lang="en-US"/>
              <a:pPr/>
              <a:t>3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70439-DF0D-6E49-9C6B-0BB902CA1E69}" type="slidenum">
              <a:rPr lang="en-US"/>
              <a:pPr/>
              <a:t>4</a:t>
            </a:fld>
            <a:endParaRPr lang="en-US"/>
          </a:p>
        </p:txBody>
      </p:sp>
      <p:sp>
        <p:nvSpPr>
          <p:cNvPr id="95129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CDF65945-227A-A049-A765-69B880B0748F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4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51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1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F35FD-3ED3-3341-B66B-D14D2578714A}" type="slidenum">
              <a:rPr lang="en-US"/>
              <a:pPr/>
              <a:t>5</a:t>
            </a:fld>
            <a:endParaRPr lang="en-US"/>
          </a:p>
        </p:txBody>
      </p:sp>
      <p:sp>
        <p:nvSpPr>
          <p:cNvPr id="98713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A77EF0B4-A5A9-C243-A91F-FE9375E10170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5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87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71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1814-F109-934C-9E43-E34DC896F1FE}" type="slidenum">
              <a:rPr lang="en-US"/>
              <a:pPr/>
              <a:t>6</a:t>
            </a:fld>
            <a:endParaRPr lang="en-US"/>
          </a:p>
        </p:txBody>
      </p:sp>
      <p:sp>
        <p:nvSpPr>
          <p:cNvPr id="955394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6FD519FE-6E94-1F4C-ACCF-44FC9042C82B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6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55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5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904EA-E5E6-9145-8A00-C91A998D42A2}" type="slidenum">
              <a:rPr lang="en-US"/>
              <a:pPr/>
              <a:t>7</a:t>
            </a:fld>
            <a:endParaRPr lang="en-US"/>
          </a:p>
        </p:txBody>
      </p:sp>
      <p:sp>
        <p:nvSpPr>
          <p:cNvPr id="957442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5A6F4EEF-05B0-4D43-A117-FC3CD46410C3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7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57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7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58EFB-DFEF-8C42-82D2-8AD3B61AF178}" type="slidenum">
              <a:rPr lang="en-US"/>
              <a:pPr/>
              <a:t>8</a:t>
            </a:fld>
            <a:endParaRPr lang="en-US"/>
          </a:p>
        </p:txBody>
      </p:sp>
      <p:sp>
        <p:nvSpPr>
          <p:cNvPr id="959490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0EAF9E2C-0ADE-0C4A-AFC9-4E195488F48E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8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59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94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7EF23-3F0C-2D4D-A06C-54E0064A6E55}" type="slidenum">
              <a:rPr lang="en-US"/>
              <a:pPr/>
              <a:t>9</a:t>
            </a:fld>
            <a:endParaRPr lang="en-US"/>
          </a:p>
        </p:txBody>
      </p:sp>
      <p:sp>
        <p:nvSpPr>
          <p:cNvPr id="96153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2571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525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688" indent="-206375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263" indent="-204788" defTabSz="403225"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34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606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178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063" indent="-204788" defTabSz="40322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2DC6647F-4B14-774B-A26E-5C06024A38AC}" type="slidenum">
              <a:rPr lang="en-US" sz="13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9</a:t>
            </a:fld>
            <a:endParaRPr lang="en-US" sz="13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61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1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31BE3-D41A-0C4C-85B5-A89AB3E5B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7C78-A920-8A4C-8F5F-019BEA080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CDB5-3627-784E-891C-1E142341E4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D19A2-19B5-214C-98FE-99A3E1C22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9F7A-CC42-1F42-823E-D0EF54F48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5B33E-C750-B245-B91C-B6BAAC351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F09BF-A15C-A044-AA83-525FB43DD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47264-B48F-F149-8759-777844F21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793A6-1DA3-574F-A59B-9969AFB4C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FE88F-65D1-1749-94CD-630F6FB8E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2CF4-E484-9145-87F6-0494DE518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5970F3-A726-BB47-BE3C-F77BA66BE8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3.emf"/><Relationship Id="rId8" Type="http://schemas.openxmlformats.org/officeDocument/2006/relationships/image" Target="../media/image26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9331" name="Text Box 3"/>
          <p:cNvSpPr txBox="1">
            <a:spLocks noChangeArrowheads="1"/>
          </p:cNvSpPr>
          <p:nvPr/>
        </p:nvSpPr>
        <p:spPr bwMode="auto">
          <a:xfrm>
            <a:off x="2106613" y="76200"/>
            <a:ext cx="4935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6600/7600</a:t>
            </a:r>
          </a:p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Signal Analysis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739359" name="Text Box 31"/>
          <p:cNvSpPr txBox="1">
            <a:spLocks noChangeArrowheads="1"/>
          </p:cNvSpPr>
          <p:nvPr/>
        </p:nvSpPr>
        <p:spPr bwMode="auto">
          <a:xfrm>
            <a:off x="117475" y="1123950"/>
            <a:ext cx="893921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Last time:</a:t>
            </a:r>
            <a:endParaRPr lang="en-US" sz="6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• </a:t>
            </a:r>
            <a:r>
              <a:rPr lang="en-US" dirty="0">
                <a:solidFill>
                  <a:schemeClr val="accent2"/>
                </a:solidFill>
              </a:rPr>
              <a:t>Introduced discussion of Becker et al. </a:t>
            </a:r>
            <a:r>
              <a:rPr lang="en-US" dirty="0" smtClean="0">
                <a:solidFill>
                  <a:schemeClr val="accent2"/>
                </a:solidFill>
              </a:rPr>
              <a:t>(2014)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dirty="0" smtClean="0">
                <a:solidFill>
                  <a:schemeClr val="accent2"/>
                </a:solidFill>
              </a:rPr>
              <a:t>Observed topography and modeled </a:t>
            </a:r>
            <a:r>
              <a:rPr lang="en-US" dirty="0">
                <a:solidFill>
                  <a:schemeClr val="accent2"/>
                </a:solidFill>
              </a:rPr>
              <a:t>elevation fields </a:t>
            </a:r>
            <a:r>
              <a:rPr lang="en-US" dirty="0" smtClean="0">
                <a:solidFill>
                  <a:schemeClr val="accent2"/>
                </a:solidFill>
              </a:rPr>
              <a:t>were</a:t>
            </a:r>
          </a:p>
          <a:p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</a:rPr>
              <a:t>  </a:t>
            </a:r>
            <a:r>
              <a:rPr lang="ja-JP" altLang="en-US" dirty="0" smtClean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smoothed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by </a:t>
            </a:r>
            <a:r>
              <a:rPr lang="en-US" dirty="0" smtClean="0">
                <a:solidFill>
                  <a:schemeClr val="accent2"/>
                </a:solidFill>
              </a:rPr>
              <a:t>convolution with </a:t>
            </a:r>
            <a:r>
              <a:rPr lang="en-US" dirty="0">
                <a:latin typeface="Times New Roman" charset="0"/>
              </a:rPr>
              <a:t>6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latin typeface="Times New Roman" charset="0"/>
              </a:rPr>
              <a:t> = 300</a:t>
            </a:r>
            <a:r>
              <a:rPr lang="en-US" dirty="0">
                <a:solidFill>
                  <a:schemeClr val="accent2"/>
                </a:solidFill>
              </a:rPr>
              <a:t> km-radius Gaussian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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Could do the same more efficiently via spectral-domain</a:t>
            </a:r>
          </a:p>
          <a:p>
            <a:r>
              <a:rPr lang="en-US" dirty="0">
                <a:solidFill>
                  <a:schemeClr val="accent2"/>
                </a:solidFill>
              </a:rPr>
              <a:t>       </a:t>
            </a:r>
            <a:r>
              <a:rPr lang="en-US" dirty="0" smtClean="0">
                <a:solidFill>
                  <a:schemeClr val="accent2"/>
                </a:solidFill>
              </a:rPr>
              <a:t>multiplication </a:t>
            </a:r>
            <a:r>
              <a:rPr lang="en-US" dirty="0">
                <a:solidFill>
                  <a:schemeClr val="accent2"/>
                </a:solidFill>
              </a:rPr>
              <a:t>by Fourier transform of a Gaussian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Meant to remove surface-constructed elevation from the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observations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and mimic the flexural filtering of deep mass;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could be more robustly done using flexural response and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the known effective elastic thickness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(which varies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spatially)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Surface-constructed elevation at wavelengths </a:t>
            </a:r>
            <a:r>
              <a:rPr lang="en-US" dirty="0">
                <a:latin typeface="Times New Roman" charset="0"/>
              </a:rPr>
              <a:t>&gt; 200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km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are still present as a </a:t>
            </a:r>
            <a:r>
              <a:rPr lang="ja-JP" altLang="en-US" dirty="0">
                <a:solidFill>
                  <a:schemeClr val="accent2"/>
                </a:solidFill>
                <a:sym typeface="Symbol" charset="0"/>
              </a:rPr>
              <a:t>“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noise field</a:t>
            </a:r>
            <a:r>
              <a:rPr lang="ja-JP" altLang="en-US" dirty="0">
                <a:solidFill>
                  <a:schemeClr val="accent2"/>
                </a:solidFill>
                <a:sym typeface="Symbol" charset="0"/>
              </a:rPr>
              <a:t>”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05663" y="76200"/>
            <a:ext cx="1844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en-US" dirty="0" smtClean="0">
                <a:solidFill>
                  <a:srgbClr val="FF0000"/>
                </a:solidFill>
              </a:rPr>
              <a:t>Nov 2017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91350" y="6443663"/>
            <a:ext cx="2112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© A.R. Lowry </a:t>
            </a:r>
            <a:r>
              <a:rPr lang="en-US" sz="1800" dirty="0" smtClean="0">
                <a:solidFill>
                  <a:schemeClr val="accent2"/>
                </a:solidFill>
              </a:rPr>
              <a:t>2017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62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070100"/>
            <a:ext cx="69611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62564" name="Rectangle 3"/>
          <p:cNvSpPr>
            <a:spLocks noChangeArrowheads="1"/>
          </p:cNvSpPr>
          <p:nvPr/>
        </p:nvSpPr>
        <p:spPr bwMode="auto">
          <a:xfrm>
            <a:off x="1066800" y="2028825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62565" name="Rectangle 4"/>
          <p:cNvSpPr>
            <a:spLocks noChangeArrowheads="1"/>
          </p:cNvSpPr>
          <p:nvPr/>
        </p:nvSpPr>
        <p:spPr bwMode="auto">
          <a:xfrm>
            <a:off x="4876800" y="2028825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62566" name="TextBox 5"/>
          <p:cNvSpPr txBox="1">
            <a:spLocks noChangeArrowheads="1"/>
          </p:cNvSpPr>
          <p:nvPr/>
        </p:nvSpPr>
        <p:spPr bwMode="auto">
          <a:xfrm>
            <a:off x="2243138" y="1724025"/>
            <a:ext cx="1546858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="1" i="1" dirty="0">
                <a:solidFill>
                  <a:srgbClr val="333399"/>
                </a:solidFill>
                <a:cs typeface="WenQuanYi Zen Hei" charset="0"/>
              </a:rPr>
              <a:t>full solution</a:t>
            </a:r>
          </a:p>
        </p:txBody>
      </p:sp>
      <p:sp>
        <p:nvSpPr>
          <p:cNvPr id="962567" name="TextBox 6"/>
          <p:cNvSpPr txBox="1">
            <a:spLocks noChangeArrowheads="1"/>
          </p:cNvSpPr>
          <p:nvPr/>
        </p:nvSpPr>
        <p:spPr bwMode="auto">
          <a:xfrm>
            <a:off x="5410200" y="1724025"/>
            <a:ext cx="2586506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="1" i="1">
                <a:solidFill>
                  <a:srgbClr val="333399"/>
                </a:solidFill>
                <a:cs typeface="WenQuanYi Zen Hei" charset="0"/>
              </a:rPr>
              <a:t>regional wavelengths</a:t>
            </a:r>
          </a:p>
        </p:txBody>
      </p:sp>
      <p:sp>
        <p:nvSpPr>
          <p:cNvPr id="962568" name="TextBox 7"/>
          <p:cNvSpPr txBox="1">
            <a:spLocks noChangeArrowheads="1"/>
          </p:cNvSpPr>
          <p:nvPr/>
        </p:nvSpPr>
        <p:spPr bwMode="auto">
          <a:xfrm>
            <a:off x="5468938" y="5562600"/>
            <a:ext cx="2609646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cf. </a:t>
            </a:r>
            <a:r>
              <a:rPr lang="en-US" sz="1800" dirty="0" err="1">
                <a:cs typeface="WenQuanYi Zen Hei" charset="0"/>
              </a:rPr>
              <a:t>Moucha</a:t>
            </a:r>
            <a:r>
              <a:rPr lang="en-US" sz="1800" dirty="0">
                <a:cs typeface="WenQuanYi Zen Hei" charset="0"/>
              </a:rPr>
              <a:t> et al. (2008)</a:t>
            </a:r>
          </a:p>
        </p:txBody>
      </p:sp>
      <p:sp>
        <p:nvSpPr>
          <p:cNvPr id="962569" name="TextBox 8"/>
          <p:cNvSpPr txBox="1">
            <a:spLocks noChangeArrowheads="1"/>
          </p:cNvSpPr>
          <p:nvPr/>
        </p:nvSpPr>
        <p:spPr bwMode="auto">
          <a:xfrm>
            <a:off x="76200" y="5992813"/>
            <a:ext cx="8153400" cy="8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cs typeface="WenQuanYi Zen Hei" charset="0"/>
              </a:rPr>
              <a:t>Hager and </a:t>
            </a:r>
            <a:r>
              <a:rPr lang="en-US" sz="1800" dirty="0" smtClean="0">
                <a:cs typeface="WenQuanYi Zen Hei" charset="0"/>
              </a:rPr>
              <a:t>O’Connell </a:t>
            </a:r>
            <a:r>
              <a:rPr lang="en-US" sz="1800" dirty="0">
                <a:cs typeface="WenQuanYi Zen Hei" charset="0"/>
              </a:rPr>
              <a:t>(1981) </a:t>
            </a: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type computation, topography inferred from radial tractions at surface of spherical  mantle circulation model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(results are very similar for FE models with LVVs etc., cf. </a:t>
            </a:r>
            <a:r>
              <a:rPr lang="en-US" sz="1800" dirty="0" err="1">
                <a:cs typeface="WenQuanYi Zen Hei" charset="0"/>
              </a:rPr>
              <a:t>Ghosh</a:t>
            </a:r>
            <a:r>
              <a:rPr lang="en-US" sz="1800" dirty="0">
                <a:cs typeface="WenQuanYi Zen Hei" charset="0"/>
              </a:rPr>
              <a:t> et al., 2013</a:t>
            </a: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)</a:t>
            </a:r>
          </a:p>
        </p:txBody>
      </p:sp>
      <p:sp>
        <p:nvSpPr>
          <p:cNvPr id="962571" name="Rectangle 11"/>
          <p:cNvSpPr>
            <a:spLocks noChangeArrowheads="1"/>
          </p:cNvSpPr>
          <p:nvPr/>
        </p:nvSpPr>
        <p:spPr bwMode="auto">
          <a:xfrm>
            <a:off x="298450" y="381000"/>
            <a:ext cx="8545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333399"/>
                </a:solidFill>
              </a:rPr>
              <a:t>Mantle flow induced topography:</a:t>
            </a:r>
            <a:br>
              <a:rPr lang="en-US" sz="3600" dirty="0">
                <a:solidFill>
                  <a:srgbClr val="333399"/>
                </a:solidFill>
              </a:rPr>
            </a:br>
            <a:r>
              <a:rPr lang="en-US" sz="3600" dirty="0">
                <a:solidFill>
                  <a:srgbClr val="333399"/>
                </a:solidFill>
              </a:rPr>
              <a:t>Simmons et al. (2007) global tomography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646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793875"/>
            <a:ext cx="7046912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1066800" y="1676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64612" name="Rectangle 4"/>
          <p:cNvSpPr>
            <a:spLocks noChangeArrowheads="1"/>
          </p:cNvSpPr>
          <p:nvPr/>
        </p:nvSpPr>
        <p:spPr bwMode="auto">
          <a:xfrm>
            <a:off x="4876800" y="1676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64615" name="Rectangle 7"/>
          <p:cNvSpPr>
            <a:spLocks noChangeArrowheads="1"/>
          </p:cNvSpPr>
          <p:nvPr/>
        </p:nvSpPr>
        <p:spPr bwMode="auto">
          <a:xfrm>
            <a:off x="412750" y="304800"/>
            <a:ext cx="83169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333399"/>
                </a:solidFill>
              </a:rPr>
              <a:t>Mantle flow induced topography:</a:t>
            </a:r>
            <a:br>
              <a:rPr lang="en-US" sz="3600" dirty="0">
                <a:solidFill>
                  <a:srgbClr val="333399"/>
                </a:solidFill>
              </a:rPr>
            </a:br>
            <a:r>
              <a:rPr lang="en-US" sz="3600" dirty="0" err="1">
                <a:solidFill>
                  <a:schemeClr val="tx2"/>
                </a:solidFill>
              </a:rPr>
              <a:t>Ritsema</a:t>
            </a:r>
            <a:r>
              <a:rPr lang="en-US" sz="3600" dirty="0">
                <a:solidFill>
                  <a:schemeClr val="tx2"/>
                </a:solidFill>
              </a:rPr>
              <a:t> et al. (2011) </a:t>
            </a:r>
            <a:r>
              <a:rPr lang="en-US" sz="3600" dirty="0">
                <a:solidFill>
                  <a:srgbClr val="333399"/>
                </a:solidFill>
              </a:rPr>
              <a:t>global tomography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6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66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1963"/>
            <a:ext cx="7094538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66659" name="Rectangle 4"/>
          <p:cNvSpPr>
            <a:spLocks noChangeArrowheads="1"/>
          </p:cNvSpPr>
          <p:nvPr/>
        </p:nvSpPr>
        <p:spPr bwMode="auto">
          <a:xfrm>
            <a:off x="1066800" y="1676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66660" name="Rectangle 5"/>
          <p:cNvSpPr>
            <a:spLocks noChangeArrowheads="1"/>
          </p:cNvSpPr>
          <p:nvPr/>
        </p:nvSpPr>
        <p:spPr bwMode="auto">
          <a:xfrm>
            <a:off x="4876800" y="1676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66662" name="TextBox 6"/>
          <p:cNvSpPr txBox="1">
            <a:spLocks noChangeArrowheads="1"/>
          </p:cNvSpPr>
          <p:nvPr/>
        </p:nvSpPr>
        <p:spPr bwMode="auto">
          <a:xfrm>
            <a:off x="0" y="6173788"/>
            <a:ext cx="7163515" cy="6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Results very similar for other recent western US tomography models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(cf. </a:t>
            </a:r>
            <a:r>
              <a:rPr lang="en-US" sz="1800" dirty="0">
                <a:cs typeface="WenQuanYi Zen Hei" charset="0"/>
              </a:rPr>
              <a:t>Becker, 2012</a:t>
            </a: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)</a:t>
            </a:r>
            <a:r>
              <a:rPr lang="en-US" sz="1800" dirty="0">
                <a:cs typeface="WenQuanYi Zen Hei" charset="0"/>
              </a:rPr>
              <a:t> </a:t>
            </a:r>
          </a:p>
        </p:txBody>
      </p:sp>
      <p:sp>
        <p:nvSpPr>
          <p:cNvPr id="966664" name="Rectangle 8"/>
          <p:cNvSpPr>
            <a:spLocks noChangeArrowheads="1"/>
          </p:cNvSpPr>
          <p:nvPr/>
        </p:nvSpPr>
        <p:spPr bwMode="auto">
          <a:xfrm>
            <a:off x="1400299" y="152400"/>
            <a:ext cx="63434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333399"/>
                </a:solidFill>
              </a:rPr>
              <a:t>Mantle flow induced topography:</a:t>
            </a:r>
            <a:br>
              <a:rPr lang="en-US" sz="3200" dirty="0">
                <a:solidFill>
                  <a:srgbClr val="333399"/>
                </a:solidFill>
              </a:rPr>
            </a:br>
            <a:r>
              <a:rPr lang="en-US" sz="3200" dirty="0" err="1">
                <a:solidFill>
                  <a:schemeClr val="tx2"/>
                </a:solidFill>
              </a:rPr>
              <a:t>Schmandt</a:t>
            </a:r>
            <a:r>
              <a:rPr lang="en-US" sz="3200" dirty="0">
                <a:solidFill>
                  <a:schemeClr val="tx2"/>
                </a:solidFill>
              </a:rPr>
              <a:t> and Humphreys (2010)</a:t>
            </a:r>
          </a:p>
          <a:p>
            <a:pPr algn="ctr"/>
            <a:r>
              <a:rPr lang="en-US" sz="3200" dirty="0">
                <a:solidFill>
                  <a:srgbClr val="333399"/>
                </a:solidFill>
              </a:rPr>
              <a:t>regional model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1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68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7625"/>
            <a:ext cx="4310062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687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71675"/>
            <a:ext cx="48037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68709" name="TextBox 4"/>
          <p:cNvSpPr txBox="1">
            <a:spLocks noChangeArrowheads="1"/>
          </p:cNvSpPr>
          <p:nvPr/>
        </p:nvSpPr>
        <p:spPr bwMode="auto">
          <a:xfrm>
            <a:off x="0" y="6508750"/>
            <a:ext cx="2199040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chemeClr val="bg2"/>
                </a:solidFill>
                <a:cs typeface="WenQuanYi Zen Hei" charset="0"/>
              </a:rPr>
              <a:t>Becker et al. (</a:t>
            </a:r>
            <a:r>
              <a:rPr lang="en-US" sz="1800" dirty="0" smtClean="0">
                <a:solidFill>
                  <a:schemeClr val="bg2"/>
                </a:solidFill>
                <a:cs typeface="WenQuanYi Zen Hei" charset="0"/>
              </a:rPr>
              <a:t>2014)</a:t>
            </a:r>
            <a:endParaRPr lang="en-US" sz="1800" dirty="0">
              <a:solidFill>
                <a:schemeClr val="bg2"/>
              </a:solidFill>
              <a:cs typeface="WenQuanYi Zen Hei" charset="0"/>
            </a:endParaRPr>
          </a:p>
        </p:txBody>
      </p:sp>
      <p:sp>
        <p:nvSpPr>
          <p:cNvPr id="968710" name="TextBox 5"/>
          <p:cNvSpPr txBox="1">
            <a:spLocks noChangeArrowheads="1"/>
          </p:cNvSpPr>
          <p:nvPr/>
        </p:nvSpPr>
        <p:spPr bwMode="auto">
          <a:xfrm>
            <a:off x="762000" y="5181600"/>
            <a:ext cx="1897650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333399"/>
                </a:solidFill>
                <a:cs typeface="WenQuanYi Zen Hei" charset="0"/>
              </a:rPr>
              <a:t>Correlation ~ 0.6</a:t>
            </a:r>
          </a:p>
        </p:txBody>
      </p:sp>
      <p:sp>
        <p:nvSpPr>
          <p:cNvPr id="968714" name="Rectangle 10"/>
          <p:cNvSpPr>
            <a:spLocks noChangeArrowheads="1"/>
          </p:cNvSpPr>
          <p:nvPr/>
        </p:nvSpPr>
        <p:spPr bwMode="auto">
          <a:xfrm>
            <a:off x="4223847" y="152400"/>
            <a:ext cx="48217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rgbClr val="333399"/>
                </a:solidFill>
              </a:rPr>
              <a:t>Match between </a:t>
            </a:r>
            <a:br>
              <a:rPr lang="en-US" sz="2800" dirty="0">
                <a:solidFill>
                  <a:srgbClr val="333399"/>
                </a:solidFill>
              </a:rPr>
            </a:br>
            <a:r>
              <a:rPr lang="en-US" sz="2800" dirty="0">
                <a:solidFill>
                  <a:srgbClr val="333399"/>
                </a:solidFill>
              </a:rPr>
              <a:t>residual and dynamic </a:t>
            </a:r>
            <a:br>
              <a:rPr lang="en-US" sz="2800" dirty="0">
                <a:solidFill>
                  <a:srgbClr val="333399"/>
                </a:solidFill>
              </a:rPr>
            </a:br>
            <a:r>
              <a:rPr lang="en-US" sz="2800" dirty="0">
                <a:solidFill>
                  <a:srgbClr val="333399"/>
                </a:solidFill>
              </a:rPr>
              <a:t>topography </a:t>
            </a:r>
            <a:br>
              <a:rPr lang="en-US" sz="2800" dirty="0">
                <a:solidFill>
                  <a:srgbClr val="333399"/>
                </a:solidFill>
              </a:rPr>
            </a:br>
            <a:r>
              <a:rPr lang="en-US" sz="2800" dirty="0">
                <a:solidFill>
                  <a:srgbClr val="333399"/>
                </a:solidFill>
              </a:rPr>
              <a:t>from present-day mantle flow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075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534400" cy="4524375"/>
          </a:xfrm>
        </p:spPr>
        <p:txBody>
          <a:bodyPr lIns="90000" tIns="45000" rIns="90000" bIns="45000"/>
          <a:lstStyle/>
          <a:p>
            <a:r>
              <a:rPr lang="en-US" dirty="0">
                <a:solidFill>
                  <a:srgbClr val="333399"/>
                </a:solidFill>
              </a:rPr>
              <a:t>LAB does not seem to scale with simple lithospheric thickness estimates (MLD?)</a:t>
            </a:r>
          </a:p>
          <a:p>
            <a:r>
              <a:rPr lang="en-US" dirty="0">
                <a:solidFill>
                  <a:srgbClr val="333399"/>
                </a:solidFill>
              </a:rPr>
              <a:t>Colorado plateau at present not dynamically supported, except at edges</a:t>
            </a:r>
          </a:p>
          <a:p>
            <a:r>
              <a:rPr lang="en-US" dirty="0">
                <a:solidFill>
                  <a:srgbClr val="333399"/>
                </a:solidFill>
              </a:rPr>
              <a:t>Significant residual topography, </a:t>
            </a:r>
            <a:r>
              <a:rPr lang="en-US" dirty="0" smtClean="0">
                <a:solidFill>
                  <a:srgbClr val="333399"/>
                </a:solidFill>
              </a:rPr>
              <a:t>particularly </a:t>
            </a:r>
            <a:r>
              <a:rPr lang="en-US" dirty="0">
                <a:solidFill>
                  <a:srgbClr val="333399"/>
                </a:solidFill>
              </a:rPr>
              <a:t>in B&amp;R (+) and along </a:t>
            </a:r>
            <a:r>
              <a:rPr lang="en-US" dirty="0" err="1">
                <a:solidFill>
                  <a:srgbClr val="333399"/>
                </a:solidFill>
              </a:rPr>
              <a:t>subduction</a:t>
            </a:r>
            <a:r>
              <a:rPr lang="en-US" dirty="0">
                <a:solidFill>
                  <a:srgbClr val="333399"/>
                </a:solidFill>
              </a:rPr>
              <a:t> regions (-)</a:t>
            </a:r>
          </a:p>
          <a:p>
            <a:r>
              <a:rPr lang="en-US" dirty="0">
                <a:solidFill>
                  <a:srgbClr val="333399"/>
                </a:solidFill>
              </a:rPr>
              <a:t>Large fraction explained by mantle induced traction</a:t>
            </a:r>
          </a:p>
          <a:p>
            <a:r>
              <a:rPr lang="en-US" dirty="0">
                <a:solidFill>
                  <a:srgbClr val="333399"/>
                </a:solidFill>
              </a:rPr>
              <a:t>Mismatch indicative of partial melt, radial anisotropy, or chemical heterogeneity</a:t>
            </a:r>
          </a:p>
        </p:txBody>
      </p:sp>
      <p:sp>
        <p:nvSpPr>
          <p:cNvPr id="970757" name="Rectangle 5"/>
          <p:cNvSpPr>
            <a:spLocks noChangeArrowheads="1"/>
          </p:cNvSpPr>
          <p:nvPr/>
        </p:nvSpPr>
        <p:spPr bwMode="auto">
          <a:xfrm>
            <a:off x="2959100" y="304800"/>
            <a:ext cx="3227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333399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9907" name="Text Box 3"/>
          <p:cNvSpPr txBox="1">
            <a:spLocks noChangeArrowheads="1"/>
          </p:cNvSpPr>
          <p:nvPr/>
        </p:nvSpPr>
        <p:spPr bwMode="auto">
          <a:xfrm>
            <a:off x="422275" y="142875"/>
            <a:ext cx="7689926" cy="66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chemeClr val="accent2"/>
                </a:solidFill>
                <a:latin typeface="Arial Black" charset="0"/>
              </a:rPr>
              <a:t>Optimal Interpolation (or </a:t>
            </a:r>
            <a:r>
              <a:rPr lang="ja-JP" altLang="en-US" sz="3000" i="1" dirty="0">
                <a:solidFill>
                  <a:schemeClr val="accent2"/>
                </a:solidFill>
                <a:latin typeface="Arial Black" charset="0"/>
              </a:rPr>
              <a:t>“</a:t>
            </a:r>
            <a:r>
              <a:rPr lang="en-US" sz="3000" i="1" dirty="0" err="1">
                <a:solidFill>
                  <a:schemeClr val="accent2"/>
                </a:solidFill>
                <a:latin typeface="Arial Black" charset="0"/>
              </a:rPr>
              <a:t>kriging</a:t>
            </a:r>
            <a:r>
              <a:rPr lang="ja-JP" altLang="en-US" sz="3000" i="1" dirty="0">
                <a:solidFill>
                  <a:schemeClr val="accent2"/>
                </a:solidFill>
                <a:latin typeface="Arial Black" charset="0"/>
              </a:rPr>
              <a:t>”</a:t>
            </a:r>
            <a:r>
              <a:rPr lang="en-US" sz="3000" i="1" dirty="0">
                <a:solidFill>
                  <a:schemeClr val="accent2"/>
                </a:solidFill>
                <a:latin typeface="Arial Black" charset="0"/>
              </a:rPr>
              <a:t>):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Like many applied mathematical innovations,</a:t>
            </a:r>
          </a:p>
          <a:p>
            <a:r>
              <a:rPr lang="en-US" dirty="0">
                <a:solidFill>
                  <a:schemeClr val="accent2"/>
                </a:solidFill>
              </a:rPr>
              <a:t>    originally developed for an Earth science</a:t>
            </a:r>
          </a:p>
          <a:p>
            <a:r>
              <a:rPr lang="en-US" dirty="0">
                <a:solidFill>
                  <a:schemeClr val="accent2"/>
                </a:solidFill>
              </a:rPr>
              <a:t>    problem (</a:t>
            </a:r>
            <a:r>
              <a:rPr lang="en-US" dirty="0" err="1">
                <a:solidFill>
                  <a:schemeClr val="accent2"/>
                </a:solidFill>
              </a:rPr>
              <a:t>Danie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Krige’s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MSc sought to</a:t>
            </a:r>
          </a:p>
          <a:p>
            <a:r>
              <a:rPr lang="en-US" dirty="0">
                <a:solidFill>
                  <a:schemeClr val="accent2"/>
                </a:solidFill>
              </a:rPr>
              <a:t>    extrapolate ore grade in a gold mine!)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His ideas formed the basis for </a:t>
            </a:r>
            <a:r>
              <a:rPr lang="en-US" i="1" dirty="0" err="1">
                <a:solidFill>
                  <a:srgbClr val="FF0000"/>
                </a:solidFill>
                <a:latin typeface="Arial Black"/>
                <a:cs typeface="Arial Black"/>
              </a:rPr>
              <a:t>geostatistics</a:t>
            </a:r>
            <a:r>
              <a:rPr lang="en-US" dirty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   the applied statistics developed further</a:t>
            </a:r>
          </a:p>
          <a:p>
            <a:r>
              <a:rPr lang="en-US" dirty="0">
                <a:solidFill>
                  <a:schemeClr val="accent2"/>
                </a:solidFill>
              </a:rPr>
              <a:t>    by Georges </a:t>
            </a:r>
            <a:r>
              <a:rPr lang="en-US" dirty="0" err="1">
                <a:solidFill>
                  <a:schemeClr val="accent2"/>
                </a:solidFill>
              </a:rPr>
              <a:t>Matheron</a:t>
            </a:r>
            <a:r>
              <a:rPr lang="en-US" dirty="0">
                <a:solidFill>
                  <a:schemeClr val="accent2"/>
                </a:solidFill>
              </a:rPr>
              <a:t>, which conceptualized</a:t>
            </a:r>
          </a:p>
          <a:p>
            <a:r>
              <a:rPr lang="en-US" dirty="0">
                <a:solidFill>
                  <a:schemeClr val="accent2"/>
                </a:solidFill>
              </a:rPr>
              <a:t>    a </a:t>
            </a:r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regionalized variable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(with properties</a:t>
            </a:r>
          </a:p>
          <a:p>
            <a:r>
              <a:rPr lang="en-US" dirty="0">
                <a:solidFill>
                  <a:schemeClr val="accent2"/>
                </a:solidFill>
              </a:rPr>
              <a:t>    intermediate between between those of a</a:t>
            </a:r>
          </a:p>
          <a:p>
            <a:r>
              <a:rPr lang="en-US" dirty="0">
                <a:solidFill>
                  <a:schemeClr val="accent2"/>
                </a:solidFill>
              </a:rPr>
              <a:t>    deterministic and random variable)… I.e.,</a:t>
            </a:r>
          </a:p>
          <a:p>
            <a:r>
              <a:rPr lang="en-US" dirty="0">
                <a:solidFill>
                  <a:schemeClr val="accent2"/>
                </a:solidFill>
              </a:rPr>
              <a:t>    continuous, but governed by (possibly</a:t>
            </a:r>
          </a:p>
          <a:p>
            <a:r>
              <a:rPr lang="en-US" dirty="0">
                <a:solidFill>
                  <a:schemeClr val="accent2"/>
                </a:solidFill>
              </a:rPr>
              <a:t>    unknown) processes too complex or poorly</a:t>
            </a:r>
          </a:p>
          <a:p>
            <a:r>
              <a:rPr lang="en-US" dirty="0">
                <a:solidFill>
                  <a:schemeClr val="accent2"/>
                </a:solidFill>
              </a:rPr>
              <a:t>    measured to yield predictive power.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The regionalized variable is what we call in</a:t>
            </a:r>
          </a:p>
          <a:p>
            <a:r>
              <a:rPr lang="en-US" dirty="0">
                <a:solidFill>
                  <a:schemeClr val="accent2"/>
                </a:solidFill>
              </a:rPr>
              <a:t>    this class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stochastic process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19909" name="Picture 5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14400"/>
            <a:ext cx="16192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9910" name="Text Box 6"/>
          <p:cNvSpPr txBox="1">
            <a:spLocks noChangeArrowheads="1"/>
          </p:cNvSpPr>
          <p:nvPr/>
        </p:nvSpPr>
        <p:spPr bwMode="auto">
          <a:xfrm>
            <a:off x="7418388" y="3417888"/>
            <a:ext cx="1246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Danie Krige</a:t>
            </a:r>
          </a:p>
        </p:txBody>
      </p:sp>
      <p:pic>
        <p:nvPicPr>
          <p:cNvPr id="1019911" name="Picture 7" descr="image_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814763"/>
            <a:ext cx="18303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9913" name="Text Box 9"/>
          <p:cNvSpPr txBox="1">
            <a:spLocks noChangeArrowheads="1"/>
          </p:cNvSpPr>
          <p:nvPr/>
        </p:nvSpPr>
        <p:spPr bwMode="auto">
          <a:xfrm>
            <a:off x="7102475" y="6324600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Georges Matheron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243" name="Text Box 3"/>
          <p:cNvSpPr txBox="1">
            <a:spLocks noChangeArrowheads="1"/>
          </p:cNvSpPr>
          <p:nvPr/>
        </p:nvSpPr>
        <p:spPr bwMode="auto">
          <a:xfrm>
            <a:off x="422275" y="185738"/>
            <a:ext cx="8072438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>
                <a:solidFill>
                  <a:schemeClr val="accent2"/>
                </a:solidFill>
                <a:latin typeface="Arial Black" charset="0"/>
              </a:rPr>
              <a:t>Optimal Interpolation (or </a:t>
            </a:r>
            <a:r>
              <a:rPr lang="ja-JP" altLang="en-US" sz="3000" i="1">
                <a:solidFill>
                  <a:schemeClr val="accent2"/>
                </a:solidFill>
                <a:latin typeface="Arial Black" charset="0"/>
              </a:rPr>
              <a:t>“</a:t>
            </a:r>
            <a:r>
              <a:rPr lang="en-US" sz="3000" i="1">
                <a:solidFill>
                  <a:schemeClr val="accent2"/>
                </a:solidFill>
                <a:latin typeface="Arial Black" charset="0"/>
              </a:rPr>
              <a:t>kriging</a:t>
            </a:r>
            <a:r>
              <a:rPr lang="ja-JP" altLang="en-US" sz="3000" i="1">
                <a:solidFill>
                  <a:schemeClr val="accent2"/>
                </a:solidFill>
                <a:latin typeface="Arial Black" charset="0"/>
              </a:rPr>
              <a:t>”</a:t>
            </a:r>
            <a:r>
              <a:rPr lang="en-US" sz="3000" i="1">
                <a:solidFill>
                  <a:schemeClr val="accent2"/>
                </a:solidFill>
                <a:latin typeface="Arial Black" charset="0"/>
              </a:rPr>
              <a:t>):</a:t>
            </a:r>
            <a:endParaRPr lang="en-US">
              <a:solidFill>
                <a:schemeClr val="accent2"/>
              </a:solidFill>
            </a:endParaRP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• First estimate the </a:t>
            </a:r>
            <a:r>
              <a:rPr lang="en-US" i="1">
                <a:solidFill>
                  <a:srgbClr val="F90403"/>
                </a:solidFill>
                <a:latin typeface="Arial Black" charset="0"/>
              </a:rPr>
              <a:t>semivariance</a:t>
            </a:r>
            <a:r>
              <a:rPr lang="en-US">
                <a:solidFill>
                  <a:schemeClr val="accent2"/>
                </a:solidFill>
              </a:rPr>
              <a:t>, or </a:t>
            </a:r>
            <a:r>
              <a:rPr lang="en-US" i="1">
                <a:solidFill>
                  <a:srgbClr val="F90403"/>
                </a:solidFill>
                <a:latin typeface="Arial Black" charset="0"/>
              </a:rPr>
              <a:t>variogram</a:t>
            </a:r>
            <a:r>
              <a:rPr lang="en-US">
                <a:solidFill>
                  <a:schemeClr val="accent2"/>
                </a:solidFill>
              </a:rPr>
              <a:t>, as</a:t>
            </a:r>
          </a:p>
          <a:p>
            <a:r>
              <a:rPr lang="en-US">
                <a:solidFill>
                  <a:schemeClr val="accent2"/>
                </a:solidFill>
              </a:rPr>
              <a:t>    the expected value of the squared difference between</a:t>
            </a:r>
          </a:p>
          <a:p>
            <a:r>
              <a:rPr lang="en-US">
                <a:solidFill>
                  <a:schemeClr val="accent2"/>
                </a:solidFill>
              </a:rPr>
              <a:t>    measurements as a function of the distance between:</a:t>
            </a:r>
          </a:p>
          <a:p>
            <a:endParaRPr lang="en-US" sz="6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    (1) </a:t>
            </a:r>
            <a:r>
              <a:rPr lang="en-US" i="1">
                <a:solidFill>
                  <a:srgbClr val="F90403"/>
                </a:solidFill>
                <a:latin typeface="Arial Black" charset="0"/>
              </a:rPr>
              <a:t>Bin</a:t>
            </a:r>
            <a:r>
              <a:rPr lang="en-US">
                <a:solidFill>
                  <a:schemeClr val="accent2"/>
                </a:solidFill>
              </a:rPr>
              <a:t> all permutations of pairs of measurements</a:t>
            </a:r>
          </a:p>
          <a:p>
            <a:r>
              <a:rPr lang="en-US">
                <a:solidFill>
                  <a:schemeClr val="accent2"/>
                </a:solidFill>
              </a:rPr>
              <a:t>          according to the distance between the two </a:t>
            </a:r>
          </a:p>
          <a:p>
            <a:r>
              <a:rPr lang="en-US">
                <a:solidFill>
                  <a:schemeClr val="accent2"/>
                </a:solidFill>
              </a:rPr>
              <a:t>          measurements</a:t>
            </a:r>
          </a:p>
          <a:p>
            <a:endParaRPr lang="en-US" sz="6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    (2) Given 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i="1" baseline="-25000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>
                <a:solidFill>
                  <a:schemeClr val="accent2"/>
                </a:solidFill>
              </a:rPr>
              <a:t> measurement-pairs in the bin of distance </a:t>
            </a:r>
            <a:r>
              <a:rPr lang="en-US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i="1" baseline="-25000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>
                <a:solidFill>
                  <a:schemeClr val="accent2"/>
                </a:solidFill>
              </a:rPr>
              <a:t>,</a:t>
            </a:r>
          </a:p>
        </p:txBody>
      </p:sp>
      <p:graphicFrame>
        <p:nvGraphicFramePr>
          <p:cNvPr id="1034244" name="Object 4"/>
          <p:cNvGraphicFramePr>
            <a:graphicFrameLocks noChangeAspect="1"/>
          </p:cNvGraphicFramePr>
          <p:nvPr/>
        </p:nvGraphicFramePr>
        <p:xfrm>
          <a:off x="4419600" y="3963988"/>
          <a:ext cx="276701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37" name="Equation" r:id="rId4" imgW="1219200" imgH="469900" progId="Equation.3">
                  <p:embed/>
                </p:oleObj>
              </mc:Choice>
              <mc:Fallback>
                <p:oleObj name="Equation" r:id="rId4" imgW="1219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3988"/>
                        <a:ext cx="276701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45" name="Line 5"/>
          <p:cNvSpPr>
            <a:spLocks noChangeShapeType="1"/>
          </p:cNvSpPr>
          <p:nvPr/>
        </p:nvSpPr>
        <p:spPr bwMode="auto">
          <a:xfrm flipV="1">
            <a:off x="533400" y="4686300"/>
            <a:ext cx="1773238" cy="111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 rot="3062787" flipV="1">
            <a:off x="641350" y="5567363"/>
            <a:ext cx="1773237" cy="111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47" name="Line 7"/>
          <p:cNvSpPr>
            <a:spLocks noChangeShapeType="1"/>
          </p:cNvSpPr>
          <p:nvPr/>
        </p:nvSpPr>
        <p:spPr bwMode="auto">
          <a:xfrm>
            <a:off x="2290763" y="4676775"/>
            <a:ext cx="679450" cy="860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 rot="-6957255">
            <a:off x="2395538" y="5565775"/>
            <a:ext cx="679450" cy="860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49" name="Line 9"/>
          <p:cNvSpPr>
            <a:spLocks noChangeShapeType="1"/>
          </p:cNvSpPr>
          <p:nvPr/>
        </p:nvSpPr>
        <p:spPr bwMode="auto">
          <a:xfrm flipH="1">
            <a:off x="1939925" y="4695825"/>
            <a:ext cx="360363" cy="928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50" name="Line 10"/>
          <p:cNvSpPr>
            <a:spLocks noChangeShapeType="1"/>
          </p:cNvSpPr>
          <p:nvPr/>
        </p:nvSpPr>
        <p:spPr bwMode="auto">
          <a:xfrm rot="18186737" flipH="1">
            <a:off x="2016919" y="5571332"/>
            <a:ext cx="400050" cy="931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 rot="3999630" flipH="1">
            <a:off x="2285207" y="5079206"/>
            <a:ext cx="312738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53" name="Line 13"/>
          <p:cNvSpPr>
            <a:spLocks noChangeShapeType="1"/>
          </p:cNvSpPr>
          <p:nvPr/>
        </p:nvSpPr>
        <p:spPr bwMode="auto">
          <a:xfrm flipV="1">
            <a:off x="549275" y="5614988"/>
            <a:ext cx="139065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55" name="Oval 15"/>
          <p:cNvSpPr>
            <a:spLocks noChangeArrowheads="1"/>
          </p:cNvSpPr>
          <p:nvPr/>
        </p:nvSpPr>
        <p:spPr bwMode="auto">
          <a:xfrm>
            <a:off x="517525" y="57800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56" name="Oval 16"/>
          <p:cNvSpPr>
            <a:spLocks noChangeArrowheads="1"/>
          </p:cNvSpPr>
          <p:nvPr/>
        </p:nvSpPr>
        <p:spPr bwMode="auto">
          <a:xfrm>
            <a:off x="1905000" y="5580063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57" name="Oval 17"/>
          <p:cNvSpPr>
            <a:spLocks noChangeArrowheads="1"/>
          </p:cNvSpPr>
          <p:nvPr/>
        </p:nvSpPr>
        <p:spPr bwMode="auto">
          <a:xfrm>
            <a:off x="2927350" y="549433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59" name="Text Box 19"/>
          <p:cNvSpPr txBox="1">
            <a:spLocks noChangeArrowheads="1"/>
          </p:cNvSpPr>
          <p:nvPr/>
        </p:nvSpPr>
        <p:spPr bwMode="auto">
          <a:xfrm>
            <a:off x="3581400" y="5334000"/>
            <a:ext cx="51641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(Note that the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>
                <a:solidFill>
                  <a:schemeClr val="accent2"/>
                </a:solidFill>
              </a:rPr>
              <a:t>semi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>
                <a:solidFill>
                  <a:schemeClr val="accent2"/>
                </a:solidFill>
              </a:rPr>
              <a:t> in semivariance</a:t>
            </a:r>
          </a:p>
          <a:p>
            <a:r>
              <a:rPr lang="en-US">
                <a:solidFill>
                  <a:schemeClr val="accent2"/>
                </a:solidFill>
              </a:rPr>
              <a:t>    comes from division by </a:t>
            </a:r>
            <a:r>
              <a:rPr lang="en-US">
                <a:latin typeface="Times New Roman" charset="0"/>
              </a:rPr>
              <a:t>2</a:t>
            </a:r>
            <a:r>
              <a:rPr lang="en-US" i="1">
                <a:latin typeface="Times New Roman" charset="0"/>
              </a:rPr>
              <a:t>n</a:t>
            </a:r>
            <a:r>
              <a:rPr lang="en-US" i="1" baseline="-25000">
                <a:latin typeface="Times New Roman" charset="0"/>
              </a:rPr>
              <a:t>j</a:t>
            </a:r>
            <a:r>
              <a:rPr lang="en-US">
                <a:solidFill>
                  <a:schemeClr val="accent2"/>
                </a:solidFill>
              </a:rPr>
              <a:t> instead</a:t>
            </a:r>
          </a:p>
          <a:p>
            <a:r>
              <a:rPr lang="en-US">
                <a:solidFill>
                  <a:schemeClr val="accent2"/>
                </a:solidFill>
              </a:rPr>
              <a:t>    of just </a:t>
            </a:r>
            <a:r>
              <a:rPr lang="en-US" i="1">
                <a:latin typeface="Times New Roman" charset="0"/>
              </a:rPr>
              <a:t>n</a:t>
            </a:r>
            <a:r>
              <a:rPr lang="en-US" i="1" baseline="-25000">
                <a:latin typeface="Times New Roman" charset="0"/>
              </a:rPr>
              <a:t>j</a:t>
            </a:r>
            <a:r>
              <a:rPr lang="en-US">
                <a:solidFill>
                  <a:schemeClr val="accent2"/>
                </a:solidFill>
              </a:rPr>
              <a:t>…)</a:t>
            </a:r>
          </a:p>
        </p:txBody>
      </p:sp>
      <p:sp>
        <p:nvSpPr>
          <p:cNvPr id="1034260" name="Text Box 20"/>
          <p:cNvSpPr txBox="1">
            <a:spLocks noChangeArrowheads="1"/>
          </p:cNvSpPr>
          <p:nvPr/>
        </p:nvSpPr>
        <p:spPr bwMode="auto">
          <a:xfrm>
            <a:off x="457200" y="3733800"/>
            <a:ext cx="3255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Distance between measurements:</a:t>
            </a:r>
          </a:p>
        </p:txBody>
      </p:sp>
      <p:sp>
        <p:nvSpPr>
          <p:cNvPr id="1034261" name="Line 21"/>
          <p:cNvSpPr>
            <a:spLocks noChangeShapeType="1"/>
          </p:cNvSpPr>
          <p:nvPr/>
        </p:nvSpPr>
        <p:spPr bwMode="auto">
          <a:xfrm>
            <a:off x="533400" y="44196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4" name="Line 24"/>
          <p:cNvSpPr>
            <a:spLocks noChangeShapeType="1"/>
          </p:cNvSpPr>
          <p:nvPr/>
        </p:nvSpPr>
        <p:spPr bwMode="auto">
          <a:xfrm>
            <a:off x="1519238" y="4038600"/>
            <a:ext cx="0" cy="47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6" name="Line 26"/>
          <p:cNvSpPr>
            <a:spLocks noChangeShapeType="1"/>
          </p:cNvSpPr>
          <p:nvPr/>
        </p:nvSpPr>
        <p:spPr bwMode="auto">
          <a:xfrm>
            <a:off x="1757363" y="4038600"/>
            <a:ext cx="0" cy="47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9" name="Line 29"/>
          <p:cNvSpPr>
            <a:spLocks noChangeShapeType="1"/>
          </p:cNvSpPr>
          <p:nvPr/>
        </p:nvSpPr>
        <p:spPr bwMode="auto">
          <a:xfrm>
            <a:off x="2133600" y="4038600"/>
            <a:ext cx="0" cy="47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0" name="Line 30"/>
          <p:cNvSpPr>
            <a:spLocks noChangeShapeType="1"/>
          </p:cNvSpPr>
          <p:nvPr/>
        </p:nvSpPr>
        <p:spPr bwMode="auto">
          <a:xfrm>
            <a:off x="2743200" y="4038600"/>
            <a:ext cx="0" cy="47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1" name="Text Box 31"/>
          <p:cNvSpPr txBox="1">
            <a:spLocks noChangeArrowheads="1"/>
          </p:cNvSpPr>
          <p:nvPr/>
        </p:nvSpPr>
        <p:spPr bwMode="auto">
          <a:xfrm>
            <a:off x="685800" y="40767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Bin 1</a:t>
            </a:r>
          </a:p>
        </p:txBody>
      </p:sp>
      <p:sp>
        <p:nvSpPr>
          <p:cNvPr id="1034272" name="Rectangle 32"/>
          <p:cNvSpPr>
            <a:spLocks noChangeArrowheads="1"/>
          </p:cNvSpPr>
          <p:nvPr/>
        </p:nvSpPr>
        <p:spPr bwMode="auto">
          <a:xfrm>
            <a:off x="1503363" y="40767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4273" name="Rectangle 33"/>
          <p:cNvSpPr>
            <a:spLocks noChangeArrowheads="1"/>
          </p:cNvSpPr>
          <p:nvPr/>
        </p:nvSpPr>
        <p:spPr bwMode="auto">
          <a:xfrm>
            <a:off x="1828800" y="40767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4274" name="Rectangle 34"/>
          <p:cNvSpPr>
            <a:spLocks noChangeArrowheads="1"/>
          </p:cNvSpPr>
          <p:nvPr/>
        </p:nvSpPr>
        <p:spPr bwMode="auto">
          <a:xfrm>
            <a:off x="2286000" y="40767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34275" name="Rectangle 35"/>
          <p:cNvSpPr>
            <a:spLocks noChangeArrowheads="1"/>
          </p:cNvSpPr>
          <p:nvPr/>
        </p:nvSpPr>
        <p:spPr bwMode="auto">
          <a:xfrm>
            <a:off x="2979738" y="40767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34276" name="Rectangle 36"/>
          <p:cNvSpPr>
            <a:spLocks noChangeArrowheads="1"/>
          </p:cNvSpPr>
          <p:nvPr/>
        </p:nvSpPr>
        <p:spPr bwMode="auto">
          <a:xfrm>
            <a:off x="1738002" y="5029200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endParaRPr lang="en-US" sz="1800" i="1" baseline="-250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34277" name="Rectangle 37"/>
          <p:cNvSpPr>
            <a:spLocks noChangeArrowheads="1"/>
          </p:cNvSpPr>
          <p:nvPr/>
        </p:nvSpPr>
        <p:spPr bwMode="auto">
          <a:xfrm>
            <a:off x="1905000" y="5838825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>
                <a:solidFill>
                  <a:schemeClr val="tx2"/>
                </a:solidFill>
                <a:latin typeface="Times New Roman" charset="0"/>
              </a:rPr>
              <a:t>1</a:t>
            </a:r>
            <a:endParaRPr lang="en-US" sz="1800" i="1" baseline="-250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34278" name="Rectangle 38"/>
          <p:cNvSpPr>
            <a:spLocks noChangeArrowheads="1"/>
          </p:cNvSpPr>
          <p:nvPr/>
        </p:nvSpPr>
        <p:spPr bwMode="auto">
          <a:xfrm>
            <a:off x="2431101" y="5180358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endParaRPr lang="en-US" sz="1800" i="1" baseline="-250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34279" name="Rectangle 39"/>
          <p:cNvSpPr>
            <a:spLocks noChangeArrowheads="1"/>
          </p:cNvSpPr>
          <p:nvPr/>
        </p:nvSpPr>
        <p:spPr bwMode="auto">
          <a:xfrm>
            <a:off x="2667000" y="5791200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>
                <a:solidFill>
                  <a:schemeClr val="tx2"/>
                </a:solidFill>
                <a:latin typeface="Times New Roman" charset="0"/>
              </a:rPr>
              <a:t>2</a:t>
            </a:r>
            <a:endParaRPr lang="en-US" sz="1800" i="1" baseline="-250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34280" name="Rectangle 40"/>
          <p:cNvSpPr>
            <a:spLocks noChangeArrowheads="1"/>
          </p:cNvSpPr>
          <p:nvPr/>
        </p:nvSpPr>
        <p:spPr bwMode="auto">
          <a:xfrm>
            <a:off x="2529198" y="4800600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endParaRPr lang="en-US" sz="1800" i="1" baseline="-250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34281" name="Rectangle 41"/>
          <p:cNvSpPr>
            <a:spLocks noChangeArrowheads="1"/>
          </p:cNvSpPr>
          <p:nvPr/>
        </p:nvSpPr>
        <p:spPr bwMode="auto">
          <a:xfrm>
            <a:off x="1471302" y="5561669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 dirty="0">
                <a:solidFill>
                  <a:schemeClr val="tx2"/>
                </a:solidFill>
                <a:latin typeface="Times New Roman" charset="0"/>
              </a:rPr>
              <a:t>3</a:t>
            </a:r>
            <a:endParaRPr lang="en-US" sz="1800" i="1" baseline="-250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34282" name="Rectangle 42"/>
          <p:cNvSpPr>
            <a:spLocks noChangeArrowheads="1"/>
          </p:cNvSpPr>
          <p:nvPr/>
        </p:nvSpPr>
        <p:spPr bwMode="auto">
          <a:xfrm>
            <a:off x="1200150" y="4822497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 dirty="0">
                <a:solidFill>
                  <a:schemeClr val="tx2"/>
                </a:solidFill>
                <a:latin typeface="Times New Roman" charset="0"/>
              </a:rPr>
              <a:t>4</a:t>
            </a:r>
            <a:endParaRPr lang="en-US" sz="1800" i="1" baseline="-250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34283" name="Rectangle 43"/>
          <p:cNvSpPr>
            <a:spLocks noChangeArrowheads="1"/>
          </p:cNvSpPr>
          <p:nvPr/>
        </p:nvSpPr>
        <p:spPr bwMode="auto">
          <a:xfrm>
            <a:off x="1295400" y="6057900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>
                <a:solidFill>
                  <a:schemeClr val="tx2"/>
                </a:solidFill>
                <a:latin typeface="Times New Roman" charset="0"/>
              </a:rPr>
              <a:t>4</a:t>
            </a:r>
            <a:endParaRPr lang="en-US" sz="1800" i="1" baseline="-250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34284" name="Line 44"/>
          <p:cNvSpPr>
            <a:spLocks noChangeShapeType="1"/>
          </p:cNvSpPr>
          <p:nvPr/>
        </p:nvSpPr>
        <p:spPr bwMode="auto">
          <a:xfrm>
            <a:off x="2290763" y="4691063"/>
            <a:ext cx="200025" cy="175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54" name="Oval 14"/>
          <p:cNvSpPr>
            <a:spLocks noChangeArrowheads="1"/>
          </p:cNvSpPr>
          <p:nvPr/>
        </p:nvSpPr>
        <p:spPr bwMode="auto">
          <a:xfrm>
            <a:off x="2266950" y="46751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58" name="Oval 18"/>
          <p:cNvSpPr>
            <a:spLocks noChangeArrowheads="1"/>
          </p:cNvSpPr>
          <p:nvPr/>
        </p:nvSpPr>
        <p:spPr bwMode="auto">
          <a:xfrm>
            <a:off x="2457450" y="6418263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86" name="Rectangle 46"/>
          <p:cNvSpPr>
            <a:spLocks noChangeArrowheads="1"/>
          </p:cNvSpPr>
          <p:nvPr/>
        </p:nvSpPr>
        <p:spPr bwMode="auto">
          <a:xfrm>
            <a:off x="2362200" y="5638800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sz="1800" baseline="-25000">
                <a:solidFill>
                  <a:schemeClr val="tx2"/>
                </a:solidFill>
                <a:latin typeface="Times New Roman" charset="0"/>
              </a:rPr>
              <a:t>4</a:t>
            </a:r>
            <a:endParaRPr lang="en-US" sz="1800" i="1" baseline="-2500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1021955" name="Picture 3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1956" name="Text Box 4"/>
          <p:cNvSpPr txBox="1">
            <a:spLocks noChangeArrowheads="1"/>
          </p:cNvSpPr>
          <p:nvPr/>
        </p:nvSpPr>
        <p:spPr bwMode="auto">
          <a:xfrm>
            <a:off x="212725" y="5537200"/>
            <a:ext cx="8756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Here from LPG11: At each measurement, square the difference</a:t>
            </a:r>
          </a:p>
          <a:p>
            <a:r>
              <a:rPr lang="en-US">
                <a:solidFill>
                  <a:schemeClr val="accent2"/>
                </a:solidFill>
              </a:rPr>
              <a:t>    from every other measurement, add it to the sum in a</a:t>
            </a:r>
          </a:p>
          <a:p>
            <a:r>
              <a:rPr lang="en-US">
                <a:solidFill>
                  <a:schemeClr val="accent2"/>
                </a:solidFill>
              </a:rPr>
              <a:t>    distance bin, divide by 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>
                <a:solidFill>
                  <a:schemeClr val="accent2"/>
                </a:solidFill>
              </a:rPr>
              <a:t> of that bin.</a:t>
            </a:r>
          </a:p>
        </p:txBody>
      </p:sp>
      <p:sp>
        <p:nvSpPr>
          <p:cNvPr id="1021957" name="Text Box 5"/>
          <p:cNvSpPr txBox="1">
            <a:spLocks noChangeArrowheads="1"/>
          </p:cNvSpPr>
          <p:nvPr/>
        </p:nvSpPr>
        <p:spPr bwMode="auto">
          <a:xfrm>
            <a:off x="5867400" y="1857375"/>
            <a:ext cx="260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Intercept is</a:t>
            </a:r>
            <a:r>
              <a:rPr lang="en-US"/>
              <a:t> </a:t>
            </a:r>
            <a:r>
              <a:rPr lang="en-US">
                <a:latin typeface="Times New Roman" charset="0"/>
              </a:rPr>
              <a:t>~</a:t>
            </a:r>
            <a:r>
              <a:rPr lang="en-US" i="1">
                <a:latin typeface="Symbol" charset="0"/>
                <a:sym typeface="Symbol" charset="0"/>
              </a:rPr>
              <a:t></a:t>
            </a:r>
            <a:r>
              <a:rPr lang="en-US" i="1" baseline="30000">
                <a:latin typeface="Symbol" charset="0"/>
                <a:sym typeface="Symbol" charset="0"/>
              </a:rPr>
              <a:t></a:t>
            </a:r>
            <a:r>
              <a:rPr lang="en-US" baseline="30000">
                <a:latin typeface="Symbol" charset="0"/>
                <a:sym typeface="Symbol" charset="0"/>
              </a:rPr>
              <a:t>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of</a:t>
            </a:r>
          </a:p>
          <a:p>
            <a:r>
              <a:rPr lang="en-US">
                <a:solidFill>
                  <a:schemeClr val="accent2"/>
                </a:solidFill>
              </a:rPr>
              <a:t>a measurement…</a:t>
            </a:r>
            <a:endParaRPr lang="en-US"/>
          </a:p>
        </p:txBody>
      </p:sp>
      <p:sp>
        <p:nvSpPr>
          <p:cNvPr id="1021958" name="Line 6"/>
          <p:cNvSpPr>
            <a:spLocks noChangeShapeType="1"/>
          </p:cNvSpPr>
          <p:nvPr/>
        </p:nvSpPr>
        <p:spPr bwMode="auto">
          <a:xfrm flipH="1">
            <a:off x="5562600" y="2133600"/>
            <a:ext cx="3810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959" name="Line 7"/>
          <p:cNvSpPr>
            <a:spLocks noChangeShapeType="1"/>
          </p:cNvSpPr>
          <p:nvPr/>
        </p:nvSpPr>
        <p:spPr bwMode="auto">
          <a:xfrm>
            <a:off x="5562600" y="4038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960" name="Text Box 8"/>
          <p:cNvSpPr txBox="1">
            <a:spLocks noChangeArrowheads="1"/>
          </p:cNvSpPr>
          <p:nvPr/>
        </p:nvSpPr>
        <p:spPr bwMode="auto">
          <a:xfrm>
            <a:off x="5943600" y="3113088"/>
            <a:ext cx="2649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i="1">
                <a:solidFill>
                  <a:schemeClr val="accent2"/>
                </a:solidFill>
                <a:latin typeface="Arial Black" charset="0"/>
              </a:rPr>
              <a:t>Sill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>
                <a:solidFill>
                  <a:schemeClr val="accent2"/>
                </a:solidFill>
              </a:rPr>
              <a:t> is</a:t>
            </a:r>
            <a:r>
              <a:rPr lang="en-US"/>
              <a:t> </a:t>
            </a:r>
            <a:r>
              <a:rPr lang="en-US">
                <a:latin typeface="Times New Roman" charset="0"/>
              </a:rPr>
              <a:t>~</a:t>
            </a:r>
            <a:r>
              <a:rPr lang="en-US" i="1">
                <a:latin typeface="Symbol" charset="0"/>
                <a:sym typeface="Symbol" charset="0"/>
              </a:rPr>
              <a:t></a:t>
            </a:r>
            <a:r>
              <a:rPr lang="en-US" i="1" baseline="30000">
                <a:latin typeface="Symbol" charset="0"/>
                <a:sym typeface="Symbol" charset="0"/>
              </a:rPr>
              <a:t></a:t>
            </a:r>
            <a:r>
              <a:rPr lang="en-US" baseline="30000">
                <a:latin typeface="Symbol" charset="0"/>
                <a:sym typeface="Symbol" charset="0"/>
              </a:rPr>
              <a:t>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of the</a:t>
            </a:r>
          </a:p>
          <a:p>
            <a:r>
              <a:rPr lang="en-US">
                <a:solidFill>
                  <a:schemeClr val="accent2"/>
                </a:solidFill>
              </a:rPr>
              <a:t>random variable!</a:t>
            </a:r>
            <a:endParaRPr lang="en-US"/>
          </a:p>
        </p:txBody>
      </p:sp>
      <p:sp>
        <p:nvSpPr>
          <p:cNvPr id="1021961" name="Line 9"/>
          <p:cNvSpPr>
            <a:spLocks noChangeShapeType="1"/>
          </p:cNvSpPr>
          <p:nvPr/>
        </p:nvSpPr>
        <p:spPr bwMode="auto">
          <a:xfrm flipH="1">
            <a:off x="5534025" y="3327400"/>
            <a:ext cx="592138" cy="711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962" name="Text Box 10"/>
          <p:cNvSpPr txBox="1">
            <a:spLocks noChangeArrowheads="1"/>
          </p:cNvSpPr>
          <p:nvPr/>
        </p:nvSpPr>
        <p:spPr bwMode="auto">
          <a:xfrm>
            <a:off x="6715125" y="1066800"/>
            <a:ext cx="174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Bin every 20 km;</a:t>
            </a:r>
          </a:p>
          <a:p>
            <a:r>
              <a:rPr lang="en-US" sz="1600">
                <a:solidFill>
                  <a:schemeClr val="accent2"/>
                </a:solidFill>
              </a:rPr>
              <a:t>min of 5000 pairs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003" name="Text Box 3"/>
          <p:cNvSpPr txBox="1">
            <a:spLocks noChangeArrowheads="1"/>
          </p:cNvSpPr>
          <p:nvPr/>
        </p:nvSpPr>
        <p:spPr bwMode="auto">
          <a:xfrm>
            <a:off x="211138" y="385763"/>
            <a:ext cx="8699818" cy="612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difference between the sill      and the </a:t>
            </a:r>
            <a:r>
              <a:rPr lang="en-US" dirty="0" err="1">
                <a:solidFill>
                  <a:schemeClr val="accent2"/>
                </a:solidFill>
              </a:rPr>
              <a:t>variogram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/>
              <a:t> </a:t>
            </a:r>
            <a:r>
              <a:rPr lang="en-US" i="1" smtClean="0">
                <a:latin typeface="Symbol" charset="0"/>
                <a:sym typeface="Symbol" charset="0"/>
              </a:rPr>
              <a:t></a:t>
            </a:r>
            <a:r>
              <a:rPr lang="en-US" smtClean="0">
                <a:latin typeface="Times New Roman" charset="0"/>
                <a:sym typeface="Symbol" charset="0"/>
              </a:rPr>
              <a:t>(</a:t>
            </a:r>
            <a:r>
              <a:rPr lang="en-US" smtClean="0">
                <a:latin typeface="Symbol" charset="0"/>
                <a:sym typeface="Symbol" charset="0"/>
              </a:rPr>
              <a:t></a:t>
            </a:r>
            <a:r>
              <a:rPr lang="en-US">
                <a:latin typeface="Times New Roman" charset="0"/>
                <a:sym typeface="Symbol" charset="0"/>
              </a:rPr>
              <a:t>)</a:t>
            </a:r>
            <a:r>
              <a:rPr lang="en-US" smtClean="0">
                <a:solidFill>
                  <a:schemeClr val="accent2"/>
                </a:solidFill>
              </a:rPr>
              <a:t>,</a:t>
            </a:r>
            <a:endParaRPr lang="en-US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corresponds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to the </a:t>
            </a:r>
            <a:r>
              <a:rPr lang="en-US" dirty="0" err="1">
                <a:solidFill>
                  <a:schemeClr val="accent2"/>
                </a:solidFill>
              </a:rPr>
              <a:t>autocovariance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Thus for many types of processes one</a:t>
            </a:r>
          </a:p>
          <a:p>
            <a:r>
              <a:rPr lang="en-US" dirty="0">
                <a:solidFill>
                  <a:schemeClr val="accent2"/>
                </a:solidFill>
              </a:rPr>
              <a:t>    can model the </a:t>
            </a:r>
            <a:r>
              <a:rPr lang="en-US" dirty="0" err="1">
                <a:solidFill>
                  <a:schemeClr val="accent2"/>
                </a:solidFill>
              </a:rPr>
              <a:t>variogram</a:t>
            </a:r>
            <a:r>
              <a:rPr lang="en-US" dirty="0">
                <a:solidFill>
                  <a:schemeClr val="accent2"/>
                </a:solidFill>
              </a:rPr>
              <a:t> using just a</a:t>
            </a:r>
          </a:p>
          <a:p>
            <a:r>
              <a:rPr lang="en-US" dirty="0">
                <a:solidFill>
                  <a:schemeClr val="accent2"/>
                </a:solidFill>
              </a:rPr>
              <a:t>    few parameters. A zero-mean</a:t>
            </a:r>
          </a:p>
          <a:p>
            <a:r>
              <a:rPr lang="en-US" dirty="0">
                <a:solidFill>
                  <a:schemeClr val="accent2"/>
                </a:solidFill>
              </a:rPr>
              <a:t>    Gauss-Markov process would have autocorrelation</a:t>
            </a:r>
          </a:p>
          <a:p>
            <a:r>
              <a:rPr lang="en-US" dirty="0">
                <a:solidFill>
                  <a:schemeClr val="accent2"/>
                </a:solidFill>
              </a:rPr>
              <a:t>    function of the form: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(In LPG11, modeled </a:t>
            </a:r>
            <a:r>
              <a:rPr lang="en-US" dirty="0" err="1">
                <a:solidFill>
                  <a:schemeClr val="accent2"/>
                </a:solidFill>
              </a:rPr>
              <a:t>variogram</a:t>
            </a:r>
            <a:r>
              <a:rPr lang="en-US" dirty="0">
                <a:solidFill>
                  <a:schemeClr val="accent2"/>
                </a:solidFill>
              </a:rPr>
              <a:t> using a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spherical </a:t>
            </a:r>
            <a:r>
              <a:rPr lang="en-US" dirty="0">
                <a:solidFill>
                  <a:schemeClr val="accent2"/>
                </a:solidFill>
              </a:rPr>
              <a:t>model of</a:t>
            </a:r>
          </a:p>
          <a:p>
            <a:r>
              <a:rPr lang="en-US" dirty="0">
                <a:solidFill>
                  <a:schemeClr val="accent2"/>
                </a:solidFill>
              </a:rPr>
              <a:t>    the form:</a:t>
            </a: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This is not rooted in probability theory, and one might do better </a:t>
            </a:r>
          </a:p>
          <a:p>
            <a:r>
              <a:rPr lang="en-US" dirty="0">
                <a:solidFill>
                  <a:schemeClr val="accent2"/>
                </a:solidFill>
              </a:rPr>
              <a:t>    by using a smoothed version of the observed </a:t>
            </a:r>
            <a:r>
              <a:rPr lang="en-US" dirty="0" err="1">
                <a:solidFill>
                  <a:schemeClr val="accent2"/>
                </a:solidFill>
              </a:rPr>
              <a:t>variogram</a:t>
            </a:r>
            <a:r>
              <a:rPr lang="en-US" dirty="0">
                <a:solidFill>
                  <a:schemeClr val="accent2"/>
                </a:solidFill>
              </a:rPr>
              <a:t>…)</a:t>
            </a:r>
          </a:p>
        </p:txBody>
      </p:sp>
      <p:graphicFrame>
        <p:nvGraphicFramePr>
          <p:cNvPr id="1024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267526"/>
              </p:ext>
            </p:extLst>
          </p:nvPr>
        </p:nvGraphicFramePr>
        <p:xfrm>
          <a:off x="4495800" y="410196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61" name="Equation" r:id="rId4" imgW="177800" imgH="203200" progId="Equation.3">
                  <p:embed/>
                </p:oleObj>
              </mc:Choice>
              <mc:Fallback>
                <p:oleObj name="Equation" r:id="rId4" imgW="17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0196"/>
                        <a:ext cx="355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44609"/>
              </p:ext>
            </p:extLst>
          </p:nvPr>
        </p:nvGraphicFramePr>
        <p:xfrm>
          <a:off x="1770063" y="1247775"/>
          <a:ext cx="25844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62" name="Equation" r:id="rId6" imgW="1193800" imgH="254000" progId="Equation.3">
                  <p:embed/>
                </p:oleObj>
              </mc:Choice>
              <mc:Fallback>
                <p:oleObj name="Equation" r:id="rId6" imgW="1193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247775"/>
                        <a:ext cx="25844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06" name="Picture 6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11213"/>
            <a:ext cx="29146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07" name="Freeform 7"/>
          <p:cNvSpPr>
            <a:spLocks/>
          </p:cNvSpPr>
          <p:nvPr/>
        </p:nvSpPr>
        <p:spPr bwMode="auto">
          <a:xfrm>
            <a:off x="5978525" y="1238250"/>
            <a:ext cx="2622550" cy="1239838"/>
          </a:xfrm>
          <a:custGeom>
            <a:avLst/>
            <a:gdLst>
              <a:gd name="T0" fmla="*/ 1652 w 1652"/>
              <a:gd name="T1" fmla="*/ 0 h 781"/>
              <a:gd name="T2" fmla="*/ 0 w 1652"/>
              <a:gd name="T3" fmla="*/ 0 h 781"/>
              <a:gd name="T4" fmla="*/ 0 w 1652"/>
              <a:gd name="T5" fmla="*/ 781 h 781"/>
              <a:gd name="T6" fmla="*/ 78 w 1652"/>
              <a:gd name="T7" fmla="*/ 716 h 781"/>
              <a:gd name="T8" fmla="*/ 195 w 1652"/>
              <a:gd name="T9" fmla="*/ 540 h 781"/>
              <a:gd name="T10" fmla="*/ 312 w 1652"/>
              <a:gd name="T11" fmla="*/ 397 h 781"/>
              <a:gd name="T12" fmla="*/ 409 w 1652"/>
              <a:gd name="T13" fmla="*/ 306 h 781"/>
              <a:gd name="T14" fmla="*/ 579 w 1652"/>
              <a:gd name="T15" fmla="*/ 176 h 781"/>
              <a:gd name="T16" fmla="*/ 741 w 1652"/>
              <a:gd name="T17" fmla="*/ 92 h 781"/>
              <a:gd name="T18" fmla="*/ 930 w 1652"/>
              <a:gd name="T19" fmla="*/ 26 h 781"/>
              <a:gd name="T20" fmla="*/ 1203 w 1652"/>
              <a:gd name="T21" fmla="*/ 13 h 781"/>
              <a:gd name="T22" fmla="*/ 1652 w 1652"/>
              <a:gd name="T23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2" h="781">
                <a:moveTo>
                  <a:pt x="1652" y="0"/>
                </a:moveTo>
                <a:lnTo>
                  <a:pt x="0" y="0"/>
                </a:lnTo>
                <a:lnTo>
                  <a:pt x="0" y="781"/>
                </a:lnTo>
                <a:lnTo>
                  <a:pt x="78" y="716"/>
                </a:lnTo>
                <a:lnTo>
                  <a:pt x="195" y="540"/>
                </a:lnTo>
                <a:lnTo>
                  <a:pt x="312" y="397"/>
                </a:lnTo>
                <a:lnTo>
                  <a:pt x="409" y="306"/>
                </a:lnTo>
                <a:lnTo>
                  <a:pt x="579" y="176"/>
                </a:lnTo>
                <a:lnTo>
                  <a:pt x="741" y="92"/>
                </a:lnTo>
                <a:lnTo>
                  <a:pt x="930" y="26"/>
                </a:lnTo>
                <a:lnTo>
                  <a:pt x="1203" y="13"/>
                </a:lnTo>
                <a:lnTo>
                  <a:pt x="1652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08" name="Text Box 8"/>
          <p:cNvSpPr txBox="1">
            <a:spLocks noChangeArrowheads="1"/>
          </p:cNvSpPr>
          <p:nvPr/>
        </p:nvSpPr>
        <p:spPr bwMode="auto">
          <a:xfrm>
            <a:off x="5943600" y="1319213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–C</a:t>
            </a:r>
            <a:r>
              <a:rPr lang="en-US" i="1" baseline="-25000">
                <a:latin typeface="Times New Roman" charset="0"/>
              </a:rPr>
              <a:t>xx</a:t>
            </a:r>
            <a:r>
              <a:rPr lang="en-US"/>
              <a:t>!</a:t>
            </a:r>
          </a:p>
        </p:txBody>
      </p:sp>
      <p:graphicFrame>
        <p:nvGraphicFramePr>
          <p:cNvPr id="10240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773045"/>
              </p:ext>
            </p:extLst>
          </p:nvPr>
        </p:nvGraphicFramePr>
        <p:xfrm>
          <a:off x="114300" y="3757305"/>
          <a:ext cx="8915400" cy="66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63" name="Equation" r:id="rId9" imgW="5156200" imgH="381000" progId="Equation.3">
                  <p:embed/>
                </p:oleObj>
              </mc:Choice>
              <mc:Fallback>
                <p:oleObj name="Equation" r:id="rId9" imgW="5156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757305"/>
                        <a:ext cx="8915400" cy="660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10" name="Object 10"/>
          <p:cNvGraphicFramePr>
            <a:graphicFrameLocks noChangeAspect="1"/>
          </p:cNvGraphicFramePr>
          <p:nvPr/>
        </p:nvGraphicFramePr>
        <p:xfrm>
          <a:off x="2754313" y="4867275"/>
          <a:ext cx="36369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64" name="Equation" r:id="rId11" imgW="1841500" imgH="419100" progId="Equation.3">
                  <p:embed/>
                </p:oleObj>
              </mc:Choice>
              <mc:Fallback>
                <p:oleObj name="Equation" r:id="rId11" imgW="1841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4867275"/>
                        <a:ext cx="36369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11" name="Text Box 11"/>
          <p:cNvSpPr txBox="1">
            <a:spLocks noChangeArrowheads="1"/>
          </p:cNvSpPr>
          <p:nvPr/>
        </p:nvSpPr>
        <p:spPr bwMode="auto">
          <a:xfrm>
            <a:off x="6080125" y="226695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</a:t>
            </a:r>
            <a:r>
              <a:rPr lang="en-US" i="1" baseline="-25000">
                <a:latin typeface="Times New Roman" charset="0"/>
              </a:rPr>
              <a:t>n</a:t>
            </a:r>
            <a:r>
              <a:rPr lang="en-US" baseline="30000">
                <a:latin typeface="Times New Roman" charset="0"/>
              </a:rPr>
              <a:t>2</a:t>
            </a:r>
            <a:endParaRPr lang="en-US" i="1">
              <a:latin typeface="Symbol" charset="0"/>
              <a:sym typeface="Symbol" charset="0"/>
            </a:endParaRPr>
          </a:p>
        </p:txBody>
      </p:sp>
      <p:sp>
        <p:nvSpPr>
          <p:cNvPr id="1024012" name="Text Box 12"/>
          <p:cNvSpPr txBox="1">
            <a:spLocks noChangeArrowheads="1"/>
          </p:cNvSpPr>
          <p:nvPr/>
        </p:nvSpPr>
        <p:spPr bwMode="auto">
          <a:xfrm>
            <a:off x="8543925" y="103663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</a:t>
            </a:r>
            <a:r>
              <a:rPr lang="en-US" baseline="-25000">
                <a:latin typeface="Times New Roman" charset="0"/>
              </a:rPr>
              <a:t>0</a:t>
            </a:r>
            <a:r>
              <a:rPr lang="en-US" baseline="30000">
                <a:latin typeface="Times New Roman" charset="0"/>
              </a:rPr>
              <a:t>2</a:t>
            </a:r>
            <a:endParaRPr lang="en-US" i="1">
              <a:latin typeface="Symbo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430213" y="177800"/>
            <a:ext cx="8259292" cy="6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punctual </a:t>
            </a:r>
            <a:r>
              <a:rPr lang="en-US" i="1" dirty="0" err="1">
                <a:solidFill>
                  <a:schemeClr val="accent2"/>
                </a:solidFill>
                <a:latin typeface="Arial Black" charset="0"/>
              </a:rPr>
              <a:t>kriging</a:t>
            </a:r>
            <a:r>
              <a:rPr lang="en-US" dirty="0">
                <a:solidFill>
                  <a:schemeClr val="accent2"/>
                </a:solidFill>
              </a:rPr>
              <a:t> (simplest form), we would like to</a:t>
            </a:r>
          </a:p>
          <a:p>
            <a:r>
              <a:rPr lang="en-US" dirty="0">
                <a:solidFill>
                  <a:schemeClr val="accent2"/>
                </a:solidFill>
              </a:rPr>
              <a:t>    estimate the value of the field at a point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as a weighted</a:t>
            </a:r>
          </a:p>
          <a:p>
            <a:r>
              <a:rPr lang="en-US" dirty="0">
                <a:solidFill>
                  <a:schemeClr val="accent2"/>
                </a:solidFill>
              </a:rPr>
              <a:t>    sum of the measurements at nearby points: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(Note this assumes </a:t>
            </a:r>
            <a:r>
              <a:rPr lang="en-US" dirty="0" err="1">
                <a:solidFill>
                  <a:schemeClr val="accent2"/>
                </a:solidFill>
              </a:rPr>
              <a:t>stationarity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i.e</a:t>
            </a:r>
            <a:r>
              <a:rPr lang="en-US" dirty="0">
                <a:solidFill>
                  <a:schemeClr val="accent2"/>
                </a:solidFill>
              </a:rPr>
              <a:t>., there is no </a:t>
            </a:r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drift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in the</a:t>
            </a:r>
          </a:p>
          <a:p>
            <a:r>
              <a:rPr lang="en-US" dirty="0">
                <a:solidFill>
                  <a:schemeClr val="accent2"/>
                </a:solidFill>
              </a:rPr>
              <a:t>    random variable). The goal of course is to choose the</a:t>
            </a:r>
          </a:p>
          <a:p>
            <a:r>
              <a:rPr lang="en-US" dirty="0">
                <a:solidFill>
                  <a:schemeClr val="accent2"/>
                </a:solidFill>
              </a:rPr>
              <a:t>    weights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w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that minimize the estimation error: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which we can do by taking the derivatives with respect to</a:t>
            </a:r>
          </a:p>
          <a:p>
            <a:r>
              <a:rPr lang="en-US" dirty="0">
                <a:solidFill>
                  <a:schemeClr val="accent2"/>
                </a:solidFill>
              </a:rPr>
              <a:t>    the weights and setting to zero… After some algebra :-)</a:t>
            </a:r>
          </a:p>
          <a:p>
            <a:r>
              <a:rPr lang="en-US" dirty="0">
                <a:solidFill>
                  <a:schemeClr val="accent2"/>
                </a:solidFill>
              </a:rPr>
              <a:t>    this gives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equations in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unknowns: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However to be unbiased, we also require:</a:t>
            </a:r>
          </a:p>
        </p:txBody>
      </p:sp>
      <p:graphicFrame>
        <p:nvGraphicFramePr>
          <p:cNvPr id="1026052" name="Object 4"/>
          <p:cNvGraphicFramePr>
            <a:graphicFrameLocks noChangeAspect="1"/>
          </p:cNvGraphicFramePr>
          <p:nvPr/>
        </p:nvGraphicFramePr>
        <p:xfrm>
          <a:off x="3568700" y="1347788"/>
          <a:ext cx="17526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85" name="Equation" r:id="rId4" imgW="736600" imgH="266700" progId="Equation.3">
                  <p:embed/>
                </p:oleObj>
              </mc:Choice>
              <mc:Fallback>
                <p:oleObj name="Equation" r:id="rId4" imgW="736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347788"/>
                        <a:ext cx="17526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53" name="Object 5"/>
          <p:cNvGraphicFramePr>
            <a:graphicFrameLocks noChangeAspect="1"/>
          </p:cNvGraphicFramePr>
          <p:nvPr/>
        </p:nvGraphicFramePr>
        <p:xfrm>
          <a:off x="3835400" y="3100388"/>
          <a:ext cx="1600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86" name="Equation" r:id="rId6" imgW="635000" imgH="203200" progId="Equation.3">
                  <p:embed/>
                </p:oleObj>
              </mc:Choice>
              <mc:Fallback>
                <p:oleObj name="Equation" r:id="rId6" imgW="635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100388"/>
                        <a:ext cx="16002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54" name="Object 6"/>
          <p:cNvGraphicFramePr>
            <a:graphicFrameLocks noChangeAspect="1"/>
          </p:cNvGraphicFramePr>
          <p:nvPr/>
        </p:nvGraphicFramePr>
        <p:xfrm>
          <a:off x="2463800" y="4700588"/>
          <a:ext cx="41910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87" name="Equation" r:id="rId8" imgW="2603500" imgH="901700" progId="Equation.3">
                  <p:embed/>
                </p:oleObj>
              </mc:Choice>
              <mc:Fallback>
                <p:oleObj name="Equation" r:id="rId8" imgW="26035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700588"/>
                        <a:ext cx="41910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55" name="Object 7"/>
          <p:cNvGraphicFramePr>
            <a:graphicFrameLocks noChangeAspect="1"/>
          </p:cNvGraphicFramePr>
          <p:nvPr/>
        </p:nvGraphicFramePr>
        <p:xfrm>
          <a:off x="6605588" y="6072188"/>
          <a:ext cx="12398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88" name="Equation" r:id="rId10" imgW="520700" imgH="266700" progId="Equation.3">
                  <p:embed/>
                </p:oleObj>
              </mc:Choice>
              <mc:Fallback>
                <p:oleObj name="Equation" r:id="rId10" imgW="520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6072188"/>
                        <a:ext cx="123983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9331" name="Text Box 3"/>
          <p:cNvSpPr txBox="1">
            <a:spLocks noChangeArrowheads="1"/>
          </p:cNvSpPr>
          <p:nvPr/>
        </p:nvSpPr>
        <p:spPr bwMode="auto">
          <a:xfrm>
            <a:off x="2106613" y="76200"/>
            <a:ext cx="4935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6600/7600</a:t>
            </a:r>
          </a:p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Signal Analysis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739359" name="Text Box 31"/>
          <p:cNvSpPr txBox="1">
            <a:spLocks noChangeArrowheads="1"/>
          </p:cNvSpPr>
          <p:nvPr/>
        </p:nvSpPr>
        <p:spPr bwMode="auto">
          <a:xfrm>
            <a:off x="117475" y="1066800"/>
            <a:ext cx="8823449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Last time:</a:t>
            </a:r>
            <a:endParaRPr lang="en-US" sz="6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dirty="0" smtClean="0">
                <a:solidFill>
                  <a:schemeClr val="accent2"/>
                </a:solidFill>
              </a:rPr>
              <a:t>Becker </a:t>
            </a:r>
            <a:r>
              <a:rPr lang="en-US" dirty="0">
                <a:solidFill>
                  <a:schemeClr val="accent2"/>
                </a:solidFill>
              </a:rPr>
              <a:t>et al. </a:t>
            </a:r>
            <a:r>
              <a:rPr lang="en-US" dirty="0" smtClean="0">
                <a:solidFill>
                  <a:schemeClr val="accent2"/>
                </a:solidFill>
              </a:rPr>
              <a:t>(2014)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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Isolates </a:t>
            </a:r>
            <a:r>
              <a:rPr lang="ja-JP" altLang="en-US" dirty="0">
                <a:solidFill>
                  <a:schemeClr val="accent2"/>
                </a:solidFill>
                <a:sym typeface="Symbol" charset="0"/>
              </a:rPr>
              <a:t>“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static</a:t>
            </a:r>
            <a:r>
              <a:rPr lang="ja-JP" altLang="en-US" dirty="0">
                <a:solidFill>
                  <a:schemeClr val="accent2"/>
                </a:solidFill>
                <a:sym typeface="Symbol" charset="0"/>
              </a:rPr>
              <a:t>”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(crustal mass) and </a:t>
            </a:r>
            <a:r>
              <a:rPr lang="ja-JP" altLang="en-US" dirty="0">
                <a:solidFill>
                  <a:schemeClr val="accent2"/>
                </a:solidFill>
                <a:sym typeface="Symbol" charset="0"/>
              </a:rPr>
              <a:t>“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dynamic</a:t>
            </a:r>
            <a:r>
              <a:rPr lang="ja-JP" altLang="en-US" dirty="0">
                <a:solidFill>
                  <a:schemeClr val="accent2"/>
                </a:solidFill>
                <a:sym typeface="Symbol" charset="0"/>
              </a:rPr>
              <a:t>”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(mantle,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including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mantle lithosphere!) mass using seismic fields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Mass in crustal thickness variation only partially correlates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to elevation (global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= 0.3–0.35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; peaks ~ 600 and 2000 km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wavelengths</a:t>
            </a:r>
          </a:p>
          <a:p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 Wavelength-dependent squared correlation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coefficients</a:t>
            </a:r>
          </a:p>
          <a:p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    (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analogous to coherence) were calculated by applying a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fourth-order Butterworth filter (</a:t>
            </a:r>
            <a:r>
              <a:rPr lang="en-US" dirty="0" err="1">
                <a:solidFill>
                  <a:schemeClr val="accent2"/>
                </a:solidFill>
                <a:sym typeface="Symbol" charset="0"/>
              </a:rPr>
              <a:t>bandpass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from </a:t>
            </a:r>
            <a:r>
              <a:rPr lang="en-US" dirty="0">
                <a:latin typeface="Times New Roman" charset="0"/>
              </a:rPr>
              <a:t>0.8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to </a:t>
            </a:r>
            <a:r>
              <a:rPr lang="en-US" dirty="0">
                <a:latin typeface="Times New Roman" charset="0"/>
              </a:rPr>
              <a:t>1.2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)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in the frequency domain, </a:t>
            </a:r>
            <a:r>
              <a:rPr lang="en-US" dirty="0" err="1" smtClean="0">
                <a:solidFill>
                  <a:schemeClr val="accent2"/>
                </a:solidFill>
                <a:sym typeface="Symbol" charset="0"/>
              </a:rPr>
              <a:t>IFT’ing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to the spatial domain and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calculating global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. Compares favorably to </a:t>
            </a:r>
            <a:r>
              <a:rPr lang="en-US" dirty="0" err="1">
                <a:solidFill>
                  <a:schemeClr val="accent2"/>
                </a:solidFill>
                <a:sym typeface="Symbol" charset="0"/>
              </a:rPr>
              <a:t>multitaper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coherence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!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 Filter is real and even, so it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should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be zero-phase…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 Tested by applying to a </a:t>
            </a:r>
            <a:r>
              <a:rPr lang="en-US" dirty="0" err="1">
                <a:solidFill>
                  <a:schemeClr val="accent2"/>
                </a:solidFill>
                <a:sym typeface="Symbol" charset="0"/>
              </a:rPr>
              <a:t>Kronecker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delta function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8099" name="Text Box 3"/>
          <p:cNvSpPr txBox="1">
            <a:spLocks noChangeArrowheads="1"/>
          </p:cNvSpPr>
          <p:nvPr/>
        </p:nvSpPr>
        <p:spPr bwMode="auto">
          <a:xfrm>
            <a:off x="287338" y="304800"/>
            <a:ext cx="85709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To accommodate the additional equation we introduce a</a:t>
            </a:r>
          </a:p>
          <a:p>
            <a:r>
              <a:rPr lang="en-US">
                <a:solidFill>
                  <a:schemeClr val="accent2"/>
                </a:solidFill>
              </a:rPr>
              <a:t>    slack variable (a </a:t>
            </a:r>
            <a:r>
              <a:rPr lang="en-US" i="1">
                <a:solidFill>
                  <a:schemeClr val="accent2"/>
                </a:solidFill>
                <a:latin typeface="Arial Black" charset="0"/>
              </a:rPr>
              <a:t>Lagrange multiplier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tx2"/>
                </a:solidFill>
                <a:latin typeface="Symbol" charset="0"/>
                <a:sym typeface="Symbol" charset="0"/>
              </a:rPr>
              <a:t></a:t>
            </a:r>
            <a:r>
              <a:rPr lang="en-US">
                <a:solidFill>
                  <a:schemeClr val="accent2"/>
                </a:solidFill>
              </a:rPr>
              <a:t>) to the set of</a:t>
            </a:r>
          </a:p>
          <a:p>
            <a:r>
              <a:rPr lang="en-US">
                <a:solidFill>
                  <a:schemeClr val="accent2"/>
                </a:solidFill>
              </a:rPr>
              <a:t>    eqns: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And solve! The optimal estimate at the point (i.e., having the</a:t>
            </a:r>
          </a:p>
          <a:p>
            <a:r>
              <a:rPr lang="en-US">
                <a:solidFill>
                  <a:schemeClr val="accent2"/>
                </a:solidFill>
              </a:rPr>
              <a:t>    smallest possible error</a:t>
            </a:r>
          </a:p>
          <a:p>
            <a:r>
              <a:rPr lang="en-US">
                <a:solidFill>
                  <a:schemeClr val="accent2"/>
                </a:solidFill>
              </a:rPr>
              <a:t>    given the surrounding</a:t>
            </a:r>
          </a:p>
          <a:p>
            <a:r>
              <a:rPr lang="en-US">
                <a:solidFill>
                  <a:schemeClr val="accent2"/>
                </a:solidFill>
              </a:rPr>
              <a:t>    measurements) is:</a:t>
            </a:r>
          </a:p>
          <a:p>
            <a:endParaRPr lang="en-US" sz="20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The estimation variance is the weighted sum of the</a:t>
            </a:r>
          </a:p>
          <a:p>
            <a:r>
              <a:rPr lang="en-US">
                <a:solidFill>
                  <a:schemeClr val="accent2"/>
                </a:solidFill>
              </a:rPr>
              <a:t>    semivariances for the distances to the measurements used,</a:t>
            </a:r>
          </a:p>
          <a:p>
            <a:r>
              <a:rPr lang="en-US">
                <a:solidFill>
                  <a:schemeClr val="accent2"/>
                </a:solidFill>
              </a:rPr>
              <a:t>    plus a contribution from the slack variable:</a:t>
            </a:r>
          </a:p>
        </p:txBody>
      </p:sp>
      <p:graphicFrame>
        <p:nvGraphicFramePr>
          <p:cNvPr id="1028100" name="Object 4"/>
          <p:cNvGraphicFramePr>
            <a:graphicFrameLocks noChangeAspect="1"/>
          </p:cNvGraphicFramePr>
          <p:nvPr/>
        </p:nvGraphicFramePr>
        <p:xfrm>
          <a:off x="2322513" y="1158875"/>
          <a:ext cx="4497387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09" name="Equation" r:id="rId4" imgW="2794000" imgH="1079500" progId="Equation.3">
                  <p:embed/>
                </p:oleObj>
              </mc:Choice>
              <mc:Fallback>
                <p:oleObj name="Equation" r:id="rId4" imgW="2794000" imgH="1079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1158875"/>
                        <a:ext cx="4497387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101" name="Object 5"/>
          <p:cNvGraphicFramePr>
            <a:graphicFrameLocks noChangeAspect="1"/>
          </p:cNvGraphicFramePr>
          <p:nvPr/>
        </p:nvGraphicFramePr>
        <p:xfrm>
          <a:off x="4724400" y="3352800"/>
          <a:ext cx="17526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0" name="Equation" r:id="rId6" imgW="736600" imgH="444500" progId="Equation.3">
                  <p:embed/>
                </p:oleObj>
              </mc:Choice>
              <mc:Fallback>
                <p:oleObj name="Equation" r:id="rId6" imgW="736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1752600" cy="1055688"/>
                      </a:xfrm>
                      <a:prstGeom prst="rect">
                        <a:avLst/>
                      </a:prstGeom>
                      <a:solidFill>
                        <a:srgbClr val="C6C6C6"/>
                      </a:solidFill>
                      <a:ln w="25400">
                        <a:solidFill>
                          <a:srgbClr val="F904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102" name="Object 6"/>
          <p:cNvGraphicFramePr>
            <a:graphicFrameLocks noChangeAspect="1"/>
          </p:cNvGraphicFramePr>
          <p:nvPr/>
        </p:nvGraphicFramePr>
        <p:xfrm>
          <a:off x="2970213" y="5919788"/>
          <a:ext cx="32019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1" name="Equation" r:id="rId8" imgW="1346200" imgH="266700" progId="Equation.3">
                  <p:embed/>
                </p:oleObj>
              </mc:Choice>
              <mc:Fallback>
                <p:oleObj name="Equation" r:id="rId8" imgW="1346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5919788"/>
                        <a:ext cx="3201987" cy="633412"/>
                      </a:xfrm>
                      <a:prstGeom prst="rect">
                        <a:avLst/>
                      </a:prstGeom>
                      <a:solidFill>
                        <a:srgbClr val="C6C6C6"/>
                      </a:solidFill>
                      <a:ln w="25400">
                        <a:solidFill>
                          <a:srgbClr val="F904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0147" name="Text Box 3"/>
          <p:cNvSpPr txBox="1">
            <a:spLocks noChangeArrowheads="1"/>
          </p:cNvSpPr>
          <p:nvPr/>
        </p:nvSpPr>
        <p:spPr bwMode="auto">
          <a:xfrm>
            <a:off x="365125" y="228600"/>
            <a:ext cx="78295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accent2"/>
                </a:solidFill>
                <a:latin typeface="Arial Black" charset="0"/>
              </a:rPr>
              <a:t>Example:</a:t>
            </a:r>
            <a:r>
              <a:rPr lang="en-US" sz="320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>
                <a:solidFill>
                  <a:schemeClr val="accent2"/>
                </a:solidFill>
              </a:rPr>
              <a:t>Interpolation of PACES database gravity</a:t>
            </a:r>
          </a:p>
          <a:p>
            <a:r>
              <a:rPr lang="en-US">
                <a:solidFill>
                  <a:schemeClr val="accent2"/>
                </a:solidFill>
              </a:rPr>
              <a:t>    measurements to a grid:</a:t>
            </a:r>
            <a:endParaRPr lang="en-US" sz="3200">
              <a:solidFill>
                <a:schemeClr val="accent2"/>
              </a:solidFill>
              <a:latin typeface="Arial Black" charset="0"/>
            </a:endParaRPr>
          </a:p>
        </p:txBody>
      </p:sp>
      <p:pic>
        <p:nvPicPr>
          <p:cNvPr id="1030148" name="Picture 4" descr="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65238"/>
            <a:ext cx="3686175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149" name="Picture 5" descr="Semv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65238"/>
            <a:ext cx="5197475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150" name="Text Box 6"/>
          <p:cNvSpPr txBox="1">
            <a:spLocks noChangeArrowheads="1"/>
          </p:cNvSpPr>
          <p:nvPr/>
        </p:nvSpPr>
        <p:spPr bwMode="auto">
          <a:xfrm>
            <a:off x="365125" y="5122863"/>
            <a:ext cx="83550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• Semivariance at mean distance 200 m is already 1.5 mGal;</a:t>
            </a:r>
          </a:p>
          <a:p>
            <a:r>
              <a:rPr lang="en-US">
                <a:solidFill>
                  <a:schemeClr val="accent2"/>
                </a:solidFill>
              </a:rPr>
              <a:t>    1 km = 3.6 mGal, 2 km = 5.2 mGal (!!!)</a:t>
            </a:r>
          </a:p>
          <a:p>
            <a:r>
              <a:rPr lang="en-US">
                <a:solidFill>
                  <a:schemeClr val="accent2"/>
                </a:solidFill>
              </a:rPr>
              <a:t>• Obviously some areas (valley bottoms, populated, lotsa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    roads) pretty densely measured; some untouched…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1032195" name="Picture 3" descr="Gr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391025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196" name="Picture 4" descr="Cover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0188"/>
            <a:ext cx="4391025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197" name="Text Box 5"/>
          <p:cNvSpPr txBox="1">
            <a:spLocks noChangeArrowheads="1"/>
          </p:cNvSpPr>
          <p:nvPr/>
        </p:nvSpPr>
        <p:spPr bwMode="auto">
          <a:xfrm>
            <a:off x="190500" y="5457825"/>
            <a:ext cx="8756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Uncertainty mostly over 5 mGal, up to 20 in wilderness areas.</a:t>
            </a:r>
          </a:p>
          <a:p>
            <a:r>
              <a:rPr lang="en-US">
                <a:solidFill>
                  <a:schemeClr val="accent2"/>
                </a:solidFill>
              </a:rPr>
              <a:t>Gravity here is draped over the gravity gradient… Notice that</a:t>
            </a:r>
          </a:p>
          <a:p>
            <a:r>
              <a:rPr lang="en-US">
                <a:solidFill>
                  <a:schemeClr val="accent2"/>
                </a:solidFill>
              </a:rPr>
              <a:t>some sites are evident outlier points! Poor network adjustment?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2019" name="Text Box 3"/>
          <p:cNvSpPr txBox="1">
            <a:spLocks noChangeArrowheads="1"/>
          </p:cNvSpPr>
          <p:nvPr/>
        </p:nvSpPr>
        <p:spPr bwMode="auto">
          <a:xfrm>
            <a:off x="3964457" y="76200"/>
            <a:ext cx="5047976" cy="67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  <a:latin typeface="Arial Black" charset="0"/>
              </a:rPr>
              <a:t>Aside:</a:t>
            </a:r>
            <a:r>
              <a:rPr lang="en-US" dirty="0" smtClean="0">
                <a:solidFill>
                  <a:schemeClr val="accent2"/>
                </a:solidFill>
              </a:rPr>
              <a:t> Flexure and its effect 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elevation: Lowry et al. (2000)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explicitly solved for surface process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elevation at &lt;~ Airy wavelengths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 descr="Flex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899"/>
            <a:ext cx="3709708" cy="6812277"/>
          </a:xfrm>
          <a:prstGeom prst="rect">
            <a:avLst/>
          </a:prstGeom>
        </p:spPr>
      </p:pic>
      <p:pic>
        <p:nvPicPr>
          <p:cNvPr id="3" name="Picture 2" descr="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99" y="865633"/>
            <a:ext cx="3932001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50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4438"/>
            <a:ext cx="5267325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0275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7766970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Simplified, single surface inferred from PRF by </a:t>
            </a:r>
            <a:r>
              <a:rPr lang="en-US" sz="1800" dirty="0" err="1">
                <a:cs typeface="WenQuanYi Zen Hei" charset="0"/>
              </a:rPr>
              <a:t>Levander</a:t>
            </a:r>
            <a:r>
              <a:rPr lang="en-US" sz="1800" dirty="0">
                <a:cs typeface="WenQuanYi Zen Hei" charset="0"/>
              </a:rPr>
              <a:t> and Miller (2012)</a:t>
            </a:r>
          </a:p>
        </p:txBody>
      </p:sp>
      <p:sp>
        <p:nvSpPr>
          <p:cNvPr id="950277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3122933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See also </a:t>
            </a:r>
            <a:r>
              <a:rPr lang="en-US" sz="1800" dirty="0">
                <a:cs typeface="WenQuanYi Zen Hei" charset="0"/>
              </a:rPr>
              <a:t>Kumar et al. (2012)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441325" y="157163"/>
            <a:ext cx="8008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333399"/>
                </a:solidFill>
              </a:rPr>
              <a:t>Lithosphere-asthenosphere boundary (?)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861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"/>
            <a:ext cx="527685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861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901825"/>
            <a:ext cx="3795712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86117" name="TextBox 3"/>
          <p:cNvSpPr txBox="1">
            <a:spLocks noChangeArrowheads="1"/>
          </p:cNvSpPr>
          <p:nvPr/>
        </p:nvSpPr>
        <p:spPr bwMode="auto">
          <a:xfrm>
            <a:off x="7021513" y="6508750"/>
            <a:ext cx="2199040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chemeClr val="bg2"/>
                </a:solidFill>
                <a:cs typeface="WenQuanYi Zen Hei" charset="0"/>
              </a:rPr>
              <a:t>Becker et al. (</a:t>
            </a:r>
            <a:r>
              <a:rPr lang="en-US" sz="1800" dirty="0" smtClean="0">
                <a:solidFill>
                  <a:schemeClr val="bg2"/>
                </a:solidFill>
                <a:cs typeface="WenQuanYi Zen Hei" charset="0"/>
              </a:rPr>
              <a:t>2014)</a:t>
            </a:r>
            <a:endParaRPr lang="en-US" sz="1800" dirty="0">
              <a:solidFill>
                <a:schemeClr val="bg2"/>
              </a:solidFill>
              <a:cs typeface="WenQuanYi Zen Hei" charset="0"/>
            </a:endParaRPr>
          </a:p>
        </p:txBody>
      </p:sp>
      <p:sp>
        <p:nvSpPr>
          <p:cNvPr id="986118" name="Rectangle 4"/>
          <p:cNvSpPr>
            <a:spLocks noChangeArrowheads="1"/>
          </p:cNvSpPr>
          <p:nvPr/>
        </p:nvSpPr>
        <p:spPr bwMode="auto">
          <a:xfrm>
            <a:off x="152400" y="503238"/>
            <a:ext cx="228600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86119" name="Rectangle 5"/>
          <p:cNvSpPr>
            <a:spLocks noChangeArrowheads="1"/>
          </p:cNvSpPr>
          <p:nvPr/>
        </p:nvSpPr>
        <p:spPr bwMode="auto">
          <a:xfrm>
            <a:off x="5257800" y="18288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86120" name="TextBox 6"/>
          <p:cNvSpPr txBox="1">
            <a:spLocks noChangeArrowheads="1"/>
          </p:cNvSpPr>
          <p:nvPr/>
        </p:nvSpPr>
        <p:spPr bwMode="auto">
          <a:xfrm>
            <a:off x="6054725" y="4495800"/>
            <a:ext cx="2404512" cy="8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No big improvement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compared to constant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lithospheric thickness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543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606550"/>
            <a:ext cx="89757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4371" name="Rectangle 2"/>
          <p:cNvSpPr>
            <a:spLocks noChangeArrowheads="1"/>
          </p:cNvSpPr>
          <p:nvPr/>
        </p:nvSpPr>
        <p:spPr bwMode="auto">
          <a:xfrm>
            <a:off x="109538" y="1597025"/>
            <a:ext cx="280987" cy="384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54372" name="Rectangle 3"/>
          <p:cNvSpPr>
            <a:spLocks noChangeArrowheads="1"/>
          </p:cNvSpPr>
          <p:nvPr/>
        </p:nvSpPr>
        <p:spPr bwMode="auto">
          <a:xfrm>
            <a:off x="4495800" y="1601788"/>
            <a:ext cx="381000" cy="303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54374" name="TextBox 2"/>
          <p:cNvSpPr txBox="1">
            <a:spLocks noChangeArrowheads="1"/>
          </p:cNvSpPr>
          <p:nvPr/>
        </p:nvSpPr>
        <p:spPr bwMode="auto">
          <a:xfrm>
            <a:off x="5105400" y="6508750"/>
            <a:ext cx="36528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cs typeface="WenQuanYi Zen Hei" charset="0"/>
              </a:rPr>
              <a:t>Lowry and Perez-Gussinye (2011)</a:t>
            </a:r>
          </a:p>
        </p:txBody>
      </p:sp>
      <p:sp>
        <p:nvSpPr>
          <p:cNvPr id="954375" name="TextBox 2"/>
          <p:cNvSpPr txBox="1">
            <a:spLocks noChangeArrowheads="1"/>
          </p:cNvSpPr>
          <p:nvPr/>
        </p:nvSpPr>
        <p:spPr bwMode="auto">
          <a:xfrm>
            <a:off x="0" y="6477000"/>
            <a:ext cx="4637094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Density anomaly for no residual topography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1447800"/>
            <a:ext cx="4572000" cy="5334000"/>
          </a:xfrm>
          <a:prstGeom prst="rect">
            <a:avLst/>
          </a:prstGeom>
          <a:solidFill>
            <a:srgbClr val="E8FAFC"/>
          </a:solidFill>
          <a:ln w="9525">
            <a:solidFill>
              <a:srgbClr val="E8FAFC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54378" name="Rectangle 10"/>
          <p:cNvSpPr>
            <a:spLocks noChangeArrowheads="1"/>
          </p:cNvSpPr>
          <p:nvPr/>
        </p:nvSpPr>
        <p:spPr bwMode="auto">
          <a:xfrm>
            <a:off x="100464" y="228600"/>
            <a:ext cx="89430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333399"/>
                </a:solidFill>
              </a:rPr>
              <a:t>If lithospheric thickness variations </a:t>
            </a:r>
            <a:r>
              <a:rPr lang="en-US" sz="3200" dirty="0" smtClean="0">
                <a:solidFill>
                  <a:srgbClr val="333399"/>
                </a:solidFill>
              </a:rPr>
              <a:t>doesn’t </a:t>
            </a:r>
            <a:r>
              <a:rPr lang="en-US" sz="3200" dirty="0">
                <a:solidFill>
                  <a:srgbClr val="333399"/>
                </a:solidFill>
              </a:rPr>
              <a:t>work,</a:t>
            </a:r>
          </a:p>
          <a:p>
            <a:pPr algn="ctr"/>
            <a:r>
              <a:rPr lang="en-US" sz="3200" dirty="0">
                <a:solidFill>
                  <a:srgbClr val="333399"/>
                </a:solidFill>
              </a:rPr>
              <a:t>what about crustal density variations?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2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564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0163"/>
            <a:ext cx="5248275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564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06850"/>
            <a:ext cx="43148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-6350" y="14288"/>
            <a:ext cx="5797550" cy="442912"/>
          </a:xfrm>
          <a:prstGeom prst="rect">
            <a:avLst/>
          </a:prstGeom>
          <a:solidFill>
            <a:srgbClr val="E8FAFC"/>
          </a:solidFill>
          <a:ln w="9525">
            <a:solidFill>
              <a:srgbClr val="E8FAFC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56421" name="Rectangle 5"/>
          <p:cNvSpPr>
            <a:spLocks noChangeArrowheads="1"/>
          </p:cNvSpPr>
          <p:nvPr/>
        </p:nvSpPr>
        <p:spPr bwMode="auto">
          <a:xfrm>
            <a:off x="4800600" y="41148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56423" name="TextBox 7"/>
          <p:cNvSpPr txBox="1">
            <a:spLocks noChangeArrowheads="1"/>
          </p:cNvSpPr>
          <p:nvPr/>
        </p:nvSpPr>
        <p:spPr bwMode="auto">
          <a:xfrm>
            <a:off x="152400" y="5715000"/>
            <a:ext cx="5715000" cy="11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Red contours: &lt; 20 Ma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Blue contours: &gt; 20 Ma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volcanism from </a:t>
            </a:r>
            <a:r>
              <a:rPr lang="en-US" sz="1800" dirty="0" err="1">
                <a:solidFill>
                  <a:srgbClr val="333399"/>
                </a:solidFill>
                <a:cs typeface="WenQuanYi Zen Hei" charset="0"/>
              </a:rPr>
              <a:t>earthchem.org</a:t>
            </a:r>
            <a:endParaRPr lang="en-US" sz="1800" dirty="0">
              <a:solidFill>
                <a:srgbClr val="333399"/>
              </a:solidFill>
              <a:cs typeface="WenQuanYi Zen Hei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(cf. </a:t>
            </a:r>
            <a:r>
              <a:rPr lang="en-US" sz="1800" dirty="0" err="1">
                <a:cs typeface="WenQuanYi Zen Hei" charset="0"/>
              </a:rPr>
              <a:t>McQuarrie</a:t>
            </a:r>
            <a:r>
              <a:rPr lang="en-US" sz="1800" dirty="0">
                <a:cs typeface="WenQuanYi Zen Hei" charset="0"/>
              </a:rPr>
              <a:t> and </a:t>
            </a:r>
            <a:r>
              <a:rPr lang="en-US" sz="1800" dirty="0" err="1">
                <a:cs typeface="WenQuanYi Zen Hei" charset="0"/>
              </a:rPr>
              <a:t>Oskin</a:t>
            </a:r>
            <a:r>
              <a:rPr lang="en-US" sz="1800" dirty="0">
                <a:cs typeface="WenQuanYi Zen Hei" charset="0"/>
              </a:rPr>
              <a:t>, 2010; </a:t>
            </a:r>
            <a:r>
              <a:rPr lang="en-US" sz="1800" dirty="0" err="1">
                <a:cs typeface="WenQuanYi Zen Hei" charset="0"/>
              </a:rPr>
              <a:t>Karlstrom</a:t>
            </a:r>
            <a:r>
              <a:rPr lang="en-US" sz="1800" dirty="0">
                <a:cs typeface="WenQuanYi Zen Hei" charset="0"/>
              </a:rPr>
              <a:t> et al. 2012</a:t>
            </a: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)</a:t>
            </a:r>
          </a:p>
        </p:txBody>
      </p:sp>
      <p:cxnSp>
        <p:nvCxnSpPr>
          <p:cNvPr id="956424" name="Straight Arrow Connector 9"/>
          <p:cNvCxnSpPr>
            <a:cxnSpLocks noChangeShapeType="1"/>
          </p:cNvCxnSpPr>
          <p:nvPr/>
        </p:nvCxnSpPr>
        <p:spPr bwMode="auto">
          <a:xfrm rot="5400000">
            <a:off x="5295900" y="3695700"/>
            <a:ext cx="1447800" cy="914400"/>
          </a:xfrm>
          <a:prstGeom prst="straightConnector1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6425" name="TextBox 10"/>
          <p:cNvSpPr txBox="1">
            <a:spLocks noChangeArrowheads="1"/>
          </p:cNvSpPr>
          <p:nvPr/>
        </p:nvSpPr>
        <p:spPr bwMode="auto">
          <a:xfrm>
            <a:off x="6553200" y="3124200"/>
            <a:ext cx="2321331" cy="8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~60-75% coherence,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but significant RMS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333399"/>
                </a:solidFill>
                <a:cs typeface="WenQuanYi Zen Hei" charset="0"/>
              </a:rPr>
              <a:t>of residual</a:t>
            </a:r>
          </a:p>
        </p:txBody>
      </p:sp>
      <p:sp>
        <p:nvSpPr>
          <p:cNvPr id="956428" name="Rectangle 12"/>
          <p:cNvSpPr>
            <a:spLocks noChangeArrowheads="1"/>
          </p:cNvSpPr>
          <p:nvPr/>
        </p:nvSpPr>
        <p:spPr bwMode="auto">
          <a:xfrm>
            <a:off x="5260975" y="152400"/>
            <a:ext cx="3717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>
                <a:solidFill>
                  <a:srgbClr val="333399"/>
                </a:solidFill>
              </a:rPr>
              <a:t>Residual </a:t>
            </a:r>
            <a:br>
              <a:rPr lang="en-US" sz="3600" dirty="0">
                <a:solidFill>
                  <a:srgbClr val="333399"/>
                </a:solidFill>
              </a:rPr>
            </a:br>
            <a:r>
              <a:rPr lang="en-US" sz="3600" dirty="0">
                <a:solidFill>
                  <a:srgbClr val="333399"/>
                </a:solidFill>
              </a:rPr>
              <a:t>topography</a:t>
            </a:r>
            <a:br>
              <a:rPr lang="en-US" sz="3600" dirty="0">
                <a:solidFill>
                  <a:srgbClr val="333399"/>
                </a:solidFill>
              </a:rPr>
            </a:br>
            <a:r>
              <a:rPr lang="en-US" sz="3600" dirty="0">
                <a:solidFill>
                  <a:srgbClr val="333399"/>
                </a:solidFill>
              </a:rPr>
              <a:t>including</a:t>
            </a:r>
            <a:br>
              <a:rPr lang="en-US" sz="3600" dirty="0">
                <a:solidFill>
                  <a:srgbClr val="333399"/>
                </a:solidFill>
              </a:rPr>
            </a:br>
            <a:r>
              <a:rPr lang="en-US" sz="3600" dirty="0">
                <a:solidFill>
                  <a:srgbClr val="333399"/>
                </a:solidFill>
              </a:rPr>
              <a:t>crustal </a:t>
            </a:r>
            <a:br>
              <a:rPr lang="en-US" sz="3600" dirty="0">
                <a:solidFill>
                  <a:srgbClr val="333399"/>
                </a:solidFill>
              </a:rPr>
            </a:br>
            <a:r>
              <a:rPr lang="en-US" sz="3600" dirty="0">
                <a:solidFill>
                  <a:srgbClr val="333399"/>
                </a:solidFill>
              </a:rPr>
              <a:t>density variations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7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58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51313"/>
            <a:ext cx="409733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584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605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584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3025"/>
            <a:ext cx="2819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8469" name="Rectangle 5"/>
          <p:cNvSpPr>
            <a:spLocks noChangeArrowheads="1"/>
          </p:cNvSpPr>
          <p:nvPr/>
        </p:nvSpPr>
        <p:spPr bwMode="auto">
          <a:xfrm>
            <a:off x="0" y="0"/>
            <a:ext cx="518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58470" name="Rectangle 6"/>
          <p:cNvSpPr>
            <a:spLocks noChangeArrowheads="1"/>
          </p:cNvSpPr>
          <p:nvPr/>
        </p:nvSpPr>
        <p:spPr bwMode="auto">
          <a:xfrm>
            <a:off x="-19050" y="3733800"/>
            <a:ext cx="17145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0" y="76200"/>
            <a:ext cx="3810000" cy="32766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  <a:t>Residual </a:t>
            </a:r>
            <a:b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</a:br>
            <a: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  <a:t>topography</a:t>
            </a:r>
            <a:b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</a:br>
            <a: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  <a:t>including</a:t>
            </a:r>
            <a:b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</a:br>
            <a: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  <a:t>crustal</a:t>
            </a:r>
          </a:p>
          <a:p>
            <a:pPr algn="r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i="1" dirty="0">
                <a:solidFill>
                  <a:srgbClr val="333399"/>
                </a:solidFill>
                <a:latin typeface="Calibri" charset="0"/>
                <a:cs typeface="WenQuanYi Zen Hei" charset="0"/>
              </a:rPr>
              <a:t>and</a:t>
            </a:r>
            <a: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  <a:t> lithospheric </a:t>
            </a:r>
            <a:b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</a:br>
            <a:r>
              <a:rPr lang="en-US" sz="3600" dirty="0">
                <a:solidFill>
                  <a:srgbClr val="333399"/>
                </a:solidFill>
                <a:latin typeface="Calibri" charset="0"/>
                <a:cs typeface="WenQuanYi Zen Hei" charset="0"/>
              </a:rPr>
              <a:t>density variations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9605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77963"/>
            <a:ext cx="4986338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60516" name="Rectangle 4"/>
          <p:cNvSpPr>
            <a:spLocks noChangeArrowheads="1"/>
          </p:cNvSpPr>
          <p:nvPr/>
        </p:nvSpPr>
        <p:spPr bwMode="auto">
          <a:xfrm flipV="1">
            <a:off x="2209800" y="1447800"/>
            <a:ext cx="434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WenQuanYi Zen Hei" charset="0"/>
            </a:endParaRPr>
          </a:p>
        </p:txBody>
      </p:sp>
      <p:sp>
        <p:nvSpPr>
          <p:cNvPr id="960518" name="Rectangle 6"/>
          <p:cNvSpPr>
            <a:spLocks noChangeArrowheads="1"/>
          </p:cNvSpPr>
          <p:nvPr/>
        </p:nvSpPr>
        <p:spPr bwMode="auto">
          <a:xfrm>
            <a:off x="1739900" y="152400"/>
            <a:ext cx="5662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333399"/>
                </a:solidFill>
              </a:rPr>
              <a:t>What is the origin of the </a:t>
            </a:r>
            <a:br>
              <a:rPr lang="en-US" sz="4000" dirty="0">
                <a:solidFill>
                  <a:srgbClr val="333399"/>
                </a:solidFill>
              </a:rPr>
            </a:br>
            <a:r>
              <a:rPr lang="en-US" sz="4000" dirty="0">
                <a:solidFill>
                  <a:srgbClr val="333399"/>
                </a:solidFill>
              </a:rPr>
              <a:t>non-</a:t>
            </a:r>
            <a:r>
              <a:rPr lang="en-US" sz="4000" dirty="0" err="1">
                <a:solidFill>
                  <a:srgbClr val="333399"/>
                </a:solidFill>
              </a:rPr>
              <a:t>isostatic</a:t>
            </a:r>
            <a:r>
              <a:rPr lang="en-US" sz="4000" dirty="0">
                <a:solidFill>
                  <a:srgbClr val="333399"/>
                </a:solidFill>
              </a:rPr>
              <a:t> residual 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1358</Words>
  <Application>Microsoft Macintosh PowerPoint</Application>
  <PresentationFormat>On-screen Show (4:3)</PresentationFormat>
  <Paragraphs>244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145</cp:revision>
  <dcterms:created xsi:type="dcterms:W3CDTF">2009-01-09T16:35:25Z</dcterms:created>
  <dcterms:modified xsi:type="dcterms:W3CDTF">2017-11-09T19:59:12Z</dcterms:modified>
</cp:coreProperties>
</file>