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vml" ContentType="application/vnd.openxmlformats-officedocument.vmlDrawi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notesSlides/notesSlide2.xml" ContentType="application/vnd.openxmlformats-officedocument.presentationml.notesSlide+xml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notesSlides/notesSlide3.xml" ContentType="application/vnd.openxmlformats-officedocument.presentationml.notesSlide+xml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notesSlides/notesSlide4.xml" ContentType="application/vnd.openxmlformats-officedocument.presentationml.notesSlide+xml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notesSlides/notesSlide5.xml" ContentType="application/vnd.openxmlformats-officedocument.presentationml.notesSlide+xml"/>
  <Override PartName="/ppt/embeddings/oleObject16.bin" ContentType="application/vnd.openxmlformats-officedocument.oleObject"/>
  <Override PartName="/ppt/notesSlides/notesSlide6.xml" ContentType="application/vnd.openxmlformats-officedocument.presentationml.notesSlide+xml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notesSlides/notesSlide7.xml" ContentType="application/vnd.openxmlformats-officedocument.presentationml.notesSlide+xml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notesSlides/notesSlide8.xml" ContentType="application/vnd.openxmlformats-officedocument.presentationml.notesSlide+xml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notesSlides/notesSlide9.xml" ContentType="application/vnd.openxmlformats-officedocument.presentationml.notesSlide+xml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notesSlides/notesSlide10.xml" ContentType="application/vnd.openxmlformats-officedocument.presentationml.notesSlide+xml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embeddings/oleObject37.bin" ContentType="application/vnd.openxmlformats-officedocument.oleObject"/>
  <Override PartName="/ppt/embeddings/oleObject38.bin" ContentType="application/vnd.openxmlformats-officedocument.oleObject"/>
  <Override PartName="/ppt/embeddings/oleObject39.bin" ContentType="application/vnd.openxmlformats-officedocument.oleObject"/>
  <Override PartName="/ppt/notesSlides/notesSlide11.xml" ContentType="application/vnd.openxmlformats-officedocument.presentationml.notesSlide+xml"/>
  <Override PartName="/ppt/embeddings/oleObject40.bin" ContentType="application/vnd.openxmlformats-officedocument.oleObject"/>
  <Override PartName="/ppt/embeddings/oleObject41.bin" ContentType="application/vnd.openxmlformats-officedocument.oleObject"/>
  <Override PartName="/ppt/notesSlides/notesSlide12.xml" ContentType="application/vnd.openxmlformats-officedocument.presentationml.notesSlide+xml"/>
  <Override PartName="/ppt/embeddings/oleObject42.bin" ContentType="application/vnd.openxmlformats-officedocument.oleObject"/>
  <Override PartName="/ppt/embeddings/oleObject43.bin" ContentType="application/vnd.openxmlformats-officedocument.oleObject"/>
  <Override PartName="/ppt/embeddings/oleObject44.bin" ContentType="application/vnd.openxmlformats-officedocument.oleObject"/>
  <Override PartName="/ppt/embeddings/oleObject45.bin" ContentType="application/vnd.openxmlformats-officedocument.oleObject"/>
  <Override PartName="/ppt/embeddings/oleObject46.bin" ContentType="application/vnd.openxmlformats-officedocument.oleObject"/>
  <Override PartName="/ppt/embeddings/oleObject47.bin" ContentType="application/vnd.openxmlformats-officedocument.oleObject"/>
  <Override PartName="/ppt/embeddings/oleObject48.bin" ContentType="application/vnd.openxmlformats-officedocument.oleObject"/>
  <Override PartName="/ppt/notesSlides/notesSlide13.xml" ContentType="application/vnd.openxmlformats-officedocument.presentationml.notesSlide+xml"/>
  <Override PartName="/ppt/embeddings/oleObject49.bin" ContentType="application/vnd.openxmlformats-officedocument.oleObject"/>
  <Override PartName="/ppt/embeddings/oleObject50.bin" ContentType="application/vnd.openxmlformats-officedocument.oleObject"/>
  <Override PartName="/ppt/embeddings/oleObject51.bin" ContentType="application/vnd.openxmlformats-officedocument.oleObject"/>
  <Override PartName="/ppt/notesSlides/notesSlide14.xml" ContentType="application/vnd.openxmlformats-officedocument.presentationml.notesSlide+xml"/>
  <Override PartName="/ppt/embeddings/oleObject52.bin" ContentType="application/vnd.openxmlformats-officedocument.oleObject"/>
  <Override PartName="/ppt/embeddings/oleObject53.bin" ContentType="application/vnd.openxmlformats-officedocument.oleObject"/>
  <Override PartName="/ppt/embeddings/oleObject54.bin" ContentType="application/vnd.openxmlformats-officedocument.oleObject"/>
  <Override PartName="/ppt/embeddings/oleObject55.bin" ContentType="application/vnd.openxmlformats-officedocument.oleObject"/>
  <Override PartName="/ppt/embeddings/oleObject56.bin" ContentType="application/vnd.openxmlformats-officedocument.oleObject"/>
  <Override PartName="/ppt/notesSlides/notesSlide15.xml" ContentType="application/vnd.openxmlformats-officedocument.presentationml.notesSlide+xml"/>
  <Override PartName="/ppt/embeddings/oleObject57.bin" ContentType="application/vnd.openxmlformats-officedocument.oleObject"/>
  <Override PartName="/ppt/embeddings/oleObject58.bin" ContentType="application/vnd.openxmlformats-officedocument.oleObject"/>
  <Override PartName="/ppt/embeddings/oleObject59.bin" ContentType="application/vnd.openxmlformats-officedocument.oleObject"/>
  <Override PartName="/ppt/notesSlides/notesSlide16.xml" ContentType="application/vnd.openxmlformats-officedocument.presentationml.notesSlide+xml"/>
  <Override PartName="/ppt/embeddings/oleObject60.bin" ContentType="application/vnd.openxmlformats-officedocument.oleObject"/>
  <Override PartName="/ppt/embeddings/oleObject61.bin" ContentType="application/vnd.openxmlformats-officedocument.oleObject"/>
  <Override PartName="/ppt/notesSlides/notesSlide17.xml" ContentType="application/vnd.openxmlformats-officedocument.presentationml.notesSlide+xml"/>
  <Override PartName="/ppt/embeddings/oleObject62.bin" ContentType="application/vnd.openxmlformats-officedocument.oleObject"/>
  <Override PartName="/ppt/embeddings/oleObject63.bin" ContentType="application/vnd.openxmlformats-officedocument.oleObject"/>
  <Override PartName="/ppt/embeddings/oleObject64.bin" ContentType="application/vnd.openxmlformats-officedocument.oleObject"/>
  <Override PartName="/ppt/embeddings/oleObject65.bin" ContentType="application/vnd.openxmlformats-officedocument.oleObject"/>
  <Override PartName="/ppt/notesSlides/notesSlide18.xml" ContentType="application/vnd.openxmlformats-officedocument.presentationml.notesSlide+xml"/>
  <Override PartName="/ppt/embeddings/oleObject66.bin" ContentType="application/vnd.openxmlformats-officedocument.oleObject"/>
  <Override PartName="/ppt/embeddings/oleObject67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0"/>
  </p:notesMasterIdLst>
  <p:sldIdLst>
    <p:sldId id="355" r:id="rId2"/>
    <p:sldId id="394" r:id="rId3"/>
    <p:sldId id="395" r:id="rId4"/>
    <p:sldId id="396" r:id="rId5"/>
    <p:sldId id="397" r:id="rId6"/>
    <p:sldId id="398" r:id="rId7"/>
    <p:sldId id="399" r:id="rId8"/>
    <p:sldId id="400" r:id="rId9"/>
    <p:sldId id="401" r:id="rId10"/>
    <p:sldId id="405" r:id="rId11"/>
    <p:sldId id="406" r:id="rId12"/>
    <p:sldId id="407" r:id="rId13"/>
    <p:sldId id="408" r:id="rId14"/>
    <p:sldId id="409" r:id="rId15"/>
    <p:sldId id="410" r:id="rId16"/>
    <p:sldId id="411" r:id="rId17"/>
    <p:sldId id="412" r:id="rId18"/>
    <p:sldId id="413" r:id="rId1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8D8D8"/>
    <a:srgbClr val="0004FF"/>
    <a:srgbClr val="FF0000"/>
    <a:srgbClr val="E40000"/>
    <a:srgbClr val="0004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32787"/>
    <p:restoredTop sz="90929"/>
  </p:normalViewPr>
  <p:slideViewPr>
    <p:cSldViewPr>
      <p:cViewPr varScale="1">
        <p:scale>
          <a:sx n="223" d="100"/>
          <a:sy n="223" d="100"/>
        </p:scale>
        <p:origin x="-190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4" Type="http://schemas.openxmlformats.org/officeDocument/2006/relationships/image" Target="../media/image4.emf"/><Relationship Id="rId5" Type="http://schemas.openxmlformats.org/officeDocument/2006/relationships/image" Target="../media/image5.emf"/><Relationship Id="rId6" Type="http://schemas.openxmlformats.org/officeDocument/2006/relationships/image" Target="../media/image6.emf"/><Relationship Id="rId1" Type="http://schemas.openxmlformats.org/officeDocument/2006/relationships/image" Target="../media/image1.emf"/><Relationship Id="rId2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4" Type="http://schemas.openxmlformats.org/officeDocument/2006/relationships/image" Target="../media/image38.emf"/><Relationship Id="rId5" Type="http://schemas.openxmlformats.org/officeDocument/2006/relationships/image" Target="../media/image39.emf"/><Relationship Id="rId1" Type="http://schemas.openxmlformats.org/officeDocument/2006/relationships/image" Target="../media/image35.emf"/><Relationship Id="rId2" Type="http://schemas.openxmlformats.org/officeDocument/2006/relationships/image" Target="../media/image36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Relationship Id="rId2" Type="http://schemas.openxmlformats.org/officeDocument/2006/relationships/image" Target="../media/image41.e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4" Type="http://schemas.openxmlformats.org/officeDocument/2006/relationships/image" Target="../media/image45.emf"/><Relationship Id="rId5" Type="http://schemas.openxmlformats.org/officeDocument/2006/relationships/image" Target="../media/image46.emf"/><Relationship Id="rId6" Type="http://schemas.openxmlformats.org/officeDocument/2006/relationships/image" Target="../media/image47.emf"/><Relationship Id="rId7" Type="http://schemas.openxmlformats.org/officeDocument/2006/relationships/image" Target="../media/image48.emf"/><Relationship Id="rId1" Type="http://schemas.openxmlformats.org/officeDocument/2006/relationships/image" Target="../media/image42.emf"/><Relationship Id="rId2" Type="http://schemas.openxmlformats.org/officeDocument/2006/relationships/image" Target="../media/image43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emf"/><Relationship Id="rId2" Type="http://schemas.openxmlformats.org/officeDocument/2006/relationships/image" Target="../media/image50.emf"/><Relationship Id="rId3" Type="http://schemas.openxmlformats.org/officeDocument/2006/relationships/image" Target="../media/image51.e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4" Type="http://schemas.openxmlformats.org/officeDocument/2006/relationships/image" Target="../media/image55.emf"/><Relationship Id="rId5" Type="http://schemas.openxmlformats.org/officeDocument/2006/relationships/image" Target="../media/image56.emf"/><Relationship Id="rId1" Type="http://schemas.openxmlformats.org/officeDocument/2006/relationships/image" Target="../media/image52.emf"/><Relationship Id="rId2" Type="http://schemas.openxmlformats.org/officeDocument/2006/relationships/image" Target="../media/image53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emf"/><Relationship Id="rId2" Type="http://schemas.openxmlformats.org/officeDocument/2006/relationships/image" Target="../media/image58.emf"/><Relationship Id="rId3" Type="http://schemas.openxmlformats.org/officeDocument/2006/relationships/image" Target="../media/image59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emf"/><Relationship Id="rId2" Type="http://schemas.openxmlformats.org/officeDocument/2006/relationships/image" Target="../media/image61.e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64.emf"/><Relationship Id="rId4" Type="http://schemas.openxmlformats.org/officeDocument/2006/relationships/image" Target="../media/image65.emf"/><Relationship Id="rId1" Type="http://schemas.openxmlformats.org/officeDocument/2006/relationships/image" Target="../media/image62.emf"/><Relationship Id="rId2" Type="http://schemas.openxmlformats.org/officeDocument/2006/relationships/image" Target="../media/image63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emf"/><Relationship Id="rId2" Type="http://schemas.openxmlformats.org/officeDocument/2006/relationships/image" Target="../media/image6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Relationship Id="rId2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4" Type="http://schemas.openxmlformats.org/officeDocument/2006/relationships/image" Target="../media/image12.emf"/><Relationship Id="rId1" Type="http://schemas.openxmlformats.org/officeDocument/2006/relationships/image" Target="../media/image9.emf"/><Relationship Id="rId2" Type="http://schemas.openxmlformats.org/officeDocument/2006/relationships/image" Target="../media/image1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Relationship Id="rId2" Type="http://schemas.openxmlformats.org/officeDocument/2006/relationships/image" Target="../media/image14.emf"/><Relationship Id="rId3" Type="http://schemas.openxmlformats.org/officeDocument/2006/relationships/image" Target="../media/image1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4" Type="http://schemas.openxmlformats.org/officeDocument/2006/relationships/image" Target="../media/image20.emf"/><Relationship Id="rId5" Type="http://schemas.openxmlformats.org/officeDocument/2006/relationships/image" Target="../media/image21.emf"/><Relationship Id="rId6" Type="http://schemas.openxmlformats.org/officeDocument/2006/relationships/image" Target="../media/image22.emf"/><Relationship Id="rId1" Type="http://schemas.openxmlformats.org/officeDocument/2006/relationships/image" Target="../media/image17.emf"/><Relationship Id="rId2" Type="http://schemas.openxmlformats.org/officeDocument/2006/relationships/image" Target="../media/image18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Relationship Id="rId2" Type="http://schemas.openxmlformats.org/officeDocument/2006/relationships/image" Target="../media/image24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4" Type="http://schemas.openxmlformats.org/officeDocument/2006/relationships/image" Target="../media/image28.emf"/><Relationship Id="rId1" Type="http://schemas.openxmlformats.org/officeDocument/2006/relationships/image" Target="../media/image25.emf"/><Relationship Id="rId2" Type="http://schemas.openxmlformats.org/officeDocument/2006/relationships/image" Target="../media/image26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4" Type="http://schemas.openxmlformats.org/officeDocument/2006/relationships/image" Target="../media/image32.emf"/><Relationship Id="rId5" Type="http://schemas.openxmlformats.org/officeDocument/2006/relationships/image" Target="../media/image33.emf"/><Relationship Id="rId6" Type="http://schemas.openxmlformats.org/officeDocument/2006/relationships/image" Target="../media/image34.emf"/><Relationship Id="rId1" Type="http://schemas.openxmlformats.org/officeDocument/2006/relationships/image" Target="../media/image29.emf"/><Relationship Id="rId2" Type="http://schemas.openxmlformats.org/officeDocument/2006/relationships/image" Target="../media/image3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E3AE0B1-B00C-CD44-BAA8-1C8B5B55A1A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3226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2D5639-428F-7F46-97D7-F4160AE001F9}" type="slidenum">
              <a:rPr lang="en-US"/>
              <a:pPr/>
              <a:t>1</a:t>
            </a:fld>
            <a:endParaRPr lang="en-US"/>
          </a:p>
        </p:txBody>
      </p:sp>
      <p:sp>
        <p:nvSpPr>
          <p:cNvPr id="64205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4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E8D23F-976C-FC47-9B9B-60EC55E36769}" type="slidenum">
              <a:rPr lang="en-US"/>
              <a:pPr/>
              <a:t>10</a:t>
            </a:fld>
            <a:endParaRPr lang="en-US"/>
          </a:p>
        </p:txBody>
      </p:sp>
      <p:sp>
        <p:nvSpPr>
          <p:cNvPr id="82432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243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55E56B-463A-B045-AC03-67B3401F46AE}" type="slidenum">
              <a:rPr lang="en-US"/>
              <a:pPr/>
              <a:t>11</a:t>
            </a:fld>
            <a:endParaRPr lang="en-US"/>
          </a:p>
        </p:txBody>
      </p:sp>
      <p:sp>
        <p:nvSpPr>
          <p:cNvPr id="82637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263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3710C5-5470-0D47-A658-65112B826BB7}" type="slidenum">
              <a:rPr lang="en-US"/>
              <a:pPr/>
              <a:t>12</a:t>
            </a:fld>
            <a:endParaRPr lang="en-US"/>
          </a:p>
        </p:txBody>
      </p:sp>
      <p:sp>
        <p:nvSpPr>
          <p:cNvPr id="79360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93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20AA05A-4900-804D-9197-45F8591663E4}" type="slidenum">
              <a:rPr lang="en-US"/>
              <a:pPr/>
              <a:t>13</a:t>
            </a:fld>
            <a:endParaRPr lang="en-US"/>
          </a:p>
        </p:txBody>
      </p:sp>
      <p:sp>
        <p:nvSpPr>
          <p:cNvPr id="827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27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6532C94-7852-A641-A989-9FFC7ABE295C}" type="slidenum">
              <a:rPr lang="en-US"/>
              <a:pPr/>
              <a:t>14</a:t>
            </a:fld>
            <a:endParaRPr lang="en-US"/>
          </a:p>
        </p:txBody>
      </p:sp>
      <p:sp>
        <p:nvSpPr>
          <p:cNvPr id="828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28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3D91D2-14FD-2B47-8B32-069383F7EFC2}" type="slidenum">
              <a:rPr lang="en-US"/>
              <a:pPr/>
              <a:t>15</a:t>
            </a:fld>
            <a:endParaRPr lang="en-US"/>
          </a:p>
        </p:txBody>
      </p:sp>
      <p:sp>
        <p:nvSpPr>
          <p:cNvPr id="78336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83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603D8C-FC36-9347-9B25-F0923BD41B0A}" type="slidenum">
              <a:rPr lang="en-US"/>
              <a:pPr/>
              <a:t>16</a:t>
            </a:fld>
            <a:endParaRPr lang="en-US"/>
          </a:p>
        </p:txBody>
      </p:sp>
      <p:sp>
        <p:nvSpPr>
          <p:cNvPr id="78541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85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A173C1-20E1-7749-9694-B875C444B188}" type="slidenum">
              <a:rPr lang="en-US"/>
              <a:pPr/>
              <a:t>17</a:t>
            </a:fld>
            <a:endParaRPr lang="en-US"/>
          </a:p>
        </p:txBody>
      </p:sp>
      <p:sp>
        <p:nvSpPr>
          <p:cNvPr id="78745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8A8B8D-3A2E-B64C-B707-A2D36E73CAE8}" type="slidenum">
              <a:rPr lang="en-US"/>
              <a:pPr/>
              <a:t>18</a:t>
            </a:fld>
            <a:endParaRPr lang="en-US"/>
          </a:p>
        </p:txBody>
      </p:sp>
      <p:sp>
        <p:nvSpPr>
          <p:cNvPr id="78950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89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29CCB6-D3B4-3244-94F4-F4F6412AA8E3}" type="slidenum">
              <a:rPr lang="en-US"/>
              <a:pPr/>
              <a:t>2</a:t>
            </a:fld>
            <a:endParaRPr lang="en-US"/>
          </a:p>
        </p:txBody>
      </p:sp>
      <p:sp>
        <p:nvSpPr>
          <p:cNvPr id="79974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997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114989-4989-8A4F-8D6E-B77302887618}" type="slidenum">
              <a:rPr lang="en-US"/>
              <a:pPr/>
              <a:t>3</a:t>
            </a:fld>
            <a:endParaRPr lang="en-US"/>
          </a:p>
        </p:txBody>
      </p:sp>
      <p:sp>
        <p:nvSpPr>
          <p:cNvPr id="80179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017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FD1D9B-D447-5E4F-AABD-57695D5D9655}" type="slidenum">
              <a:rPr lang="en-US"/>
              <a:pPr/>
              <a:t>4</a:t>
            </a:fld>
            <a:endParaRPr lang="en-US"/>
          </a:p>
        </p:txBody>
      </p:sp>
      <p:sp>
        <p:nvSpPr>
          <p:cNvPr id="80384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038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81D9E5-36B2-B04B-90CF-487DEB9AAA5B}" type="slidenum">
              <a:rPr lang="en-US"/>
              <a:pPr/>
              <a:t>5</a:t>
            </a:fld>
            <a:endParaRPr lang="en-US"/>
          </a:p>
        </p:txBody>
      </p:sp>
      <p:sp>
        <p:nvSpPr>
          <p:cNvPr id="81408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140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18736A-5BCF-034E-9BB2-8B7D6C9C22AB}" type="slidenum">
              <a:rPr lang="en-US"/>
              <a:pPr/>
              <a:t>6</a:t>
            </a:fld>
            <a:endParaRPr lang="en-US"/>
          </a:p>
        </p:txBody>
      </p:sp>
      <p:sp>
        <p:nvSpPr>
          <p:cNvPr id="829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29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ECAF37-4CCA-454B-BB8F-AC9840ACD1FB}" type="slidenum">
              <a:rPr lang="en-US"/>
              <a:pPr/>
              <a:t>7</a:t>
            </a:fld>
            <a:endParaRPr lang="en-US"/>
          </a:p>
        </p:txBody>
      </p:sp>
      <p:sp>
        <p:nvSpPr>
          <p:cNvPr id="830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30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EDE4C6-58B1-3741-BE92-8130D9832489}" type="slidenum">
              <a:rPr lang="en-US"/>
              <a:pPr/>
              <a:t>8</a:t>
            </a:fld>
            <a:endParaRPr lang="en-US"/>
          </a:p>
        </p:txBody>
      </p:sp>
      <p:sp>
        <p:nvSpPr>
          <p:cNvPr id="82022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202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E4F6DF-2A8D-8A46-BAFE-F0DB34E5AA4E}" type="slidenum">
              <a:rPr lang="en-US"/>
              <a:pPr/>
              <a:t>9</a:t>
            </a:fld>
            <a:endParaRPr lang="en-US"/>
          </a:p>
        </p:txBody>
      </p:sp>
      <p:sp>
        <p:nvSpPr>
          <p:cNvPr id="8222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22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031BE3-D41A-0C4C-85B5-A89AB3E5B5C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004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F27C78-A920-8A4C-8F5F-019BEA08097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804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BFCDB5-3627-784E-891C-1E142341E40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386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DD19A2-19B5-214C-98FE-99A3E1C22D8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430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699F7A-CC42-1F42-823E-D0EF54F4856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426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C5B33E-C750-B245-B91C-B6BAAC3514E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830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1F09BF-A15C-A044-AA83-525FB43DD2E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526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F47264-B48F-F149-8759-777844F2173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740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5793A6-1DA3-574F-A59B-9969AFB4CA4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322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7FE88F-65D1-1749-94CD-630F6FB8EAB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685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572CF4-E484-9145-87F6-0494DE5184B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542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05970F3-A726-BB47-BE3C-F77BA66BE85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.emf"/><Relationship Id="rId12" Type="http://schemas.openxmlformats.org/officeDocument/2006/relationships/oleObject" Target="../embeddings/oleObject5.bin"/><Relationship Id="rId13" Type="http://schemas.openxmlformats.org/officeDocument/2006/relationships/image" Target="../media/image5.emf"/><Relationship Id="rId14" Type="http://schemas.openxmlformats.org/officeDocument/2006/relationships/oleObject" Target="../embeddings/oleObject6.bin"/><Relationship Id="rId15" Type="http://schemas.openxmlformats.org/officeDocument/2006/relationships/image" Target="../media/image6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1.e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2.emf"/><Relationship Id="rId8" Type="http://schemas.openxmlformats.org/officeDocument/2006/relationships/oleObject" Target="../embeddings/oleObject3.bin"/><Relationship Id="rId9" Type="http://schemas.openxmlformats.org/officeDocument/2006/relationships/image" Target="../media/image3.emf"/><Relationship Id="rId10" Type="http://schemas.openxmlformats.org/officeDocument/2006/relationships/oleObject" Target="../embeddings/oleObject4.bin"/></Relationships>
</file>

<file path=ppt/slides/_rels/slide1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8.emf"/><Relationship Id="rId12" Type="http://schemas.openxmlformats.org/officeDocument/2006/relationships/oleObject" Target="../embeddings/oleObject39.bin"/><Relationship Id="rId13" Type="http://schemas.openxmlformats.org/officeDocument/2006/relationships/image" Target="../media/image39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0.xml"/><Relationship Id="rId4" Type="http://schemas.openxmlformats.org/officeDocument/2006/relationships/oleObject" Target="../embeddings/oleObject35.bin"/><Relationship Id="rId5" Type="http://schemas.openxmlformats.org/officeDocument/2006/relationships/image" Target="../media/image35.emf"/><Relationship Id="rId6" Type="http://schemas.openxmlformats.org/officeDocument/2006/relationships/oleObject" Target="../embeddings/oleObject36.bin"/><Relationship Id="rId7" Type="http://schemas.openxmlformats.org/officeDocument/2006/relationships/image" Target="../media/image36.emf"/><Relationship Id="rId8" Type="http://schemas.openxmlformats.org/officeDocument/2006/relationships/oleObject" Target="../embeddings/oleObject37.bin"/><Relationship Id="rId9" Type="http://schemas.openxmlformats.org/officeDocument/2006/relationships/image" Target="../media/image37.emf"/><Relationship Id="rId10" Type="http://schemas.openxmlformats.org/officeDocument/2006/relationships/oleObject" Target="../embeddings/oleObject38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4" Type="http://schemas.openxmlformats.org/officeDocument/2006/relationships/oleObject" Target="../embeddings/oleObject40.bin"/><Relationship Id="rId5" Type="http://schemas.openxmlformats.org/officeDocument/2006/relationships/image" Target="../media/image40.emf"/><Relationship Id="rId6" Type="http://schemas.openxmlformats.org/officeDocument/2006/relationships/oleObject" Target="../embeddings/oleObject41.bin"/><Relationship Id="rId7" Type="http://schemas.openxmlformats.org/officeDocument/2006/relationships/image" Target="../media/image41.e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5.emf"/><Relationship Id="rId12" Type="http://schemas.openxmlformats.org/officeDocument/2006/relationships/oleObject" Target="../embeddings/oleObject46.bin"/><Relationship Id="rId13" Type="http://schemas.openxmlformats.org/officeDocument/2006/relationships/image" Target="../media/image46.emf"/><Relationship Id="rId14" Type="http://schemas.openxmlformats.org/officeDocument/2006/relationships/oleObject" Target="../embeddings/oleObject47.bin"/><Relationship Id="rId15" Type="http://schemas.openxmlformats.org/officeDocument/2006/relationships/image" Target="../media/image47.emf"/><Relationship Id="rId16" Type="http://schemas.openxmlformats.org/officeDocument/2006/relationships/oleObject" Target="../embeddings/oleObject48.bin"/><Relationship Id="rId17" Type="http://schemas.openxmlformats.org/officeDocument/2006/relationships/image" Target="../media/image48.e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2.xml"/><Relationship Id="rId4" Type="http://schemas.openxmlformats.org/officeDocument/2006/relationships/oleObject" Target="../embeddings/oleObject42.bin"/><Relationship Id="rId5" Type="http://schemas.openxmlformats.org/officeDocument/2006/relationships/image" Target="../media/image42.emf"/><Relationship Id="rId6" Type="http://schemas.openxmlformats.org/officeDocument/2006/relationships/oleObject" Target="../embeddings/oleObject43.bin"/><Relationship Id="rId7" Type="http://schemas.openxmlformats.org/officeDocument/2006/relationships/image" Target="../media/image43.emf"/><Relationship Id="rId8" Type="http://schemas.openxmlformats.org/officeDocument/2006/relationships/oleObject" Target="../embeddings/oleObject44.bin"/><Relationship Id="rId9" Type="http://schemas.openxmlformats.org/officeDocument/2006/relationships/image" Target="../media/image44.emf"/><Relationship Id="rId10" Type="http://schemas.openxmlformats.org/officeDocument/2006/relationships/oleObject" Target="../embeddings/oleObject45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4" Type="http://schemas.openxmlformats.org/officeDocument/2006/relationships/oleObject" Target="../embeddings/oleObject49.bin"/><Relationship Id="rId5" Type="http://schemas.openxmlformats.org/officeDocument/2006/relationships/image" Target="../media/image49.emf"/><Relationship Id="rId6" Type="http://schemas.openxmlformats.org/officeDocument/2006/relationships/oleObject" Target="../embeddings/oleObject50.bin"/><Relationship Id="rId7" Type="http://schemas.openxmlformats.org/officeDocument/2006/relationships/image" Target="../media/image50.emf"/><Relationship Id="rId8" Type="http://schemas.openxmlformats.org/officeDocument/2006/relationships/oleObject" Target="../embeddings/oleObject51.bin"/><Relationship Id="rId9" Type="http://schemas.openxmlformats.org/officeDocument/2006/relationships/image" Target="../media/image51.e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5.emf"/><Relationship Id="rId12" Type="http://schemas.openxmlformats.org/officeDocument/2006/relationships/oleObject" Target="../embeddings/oleObject56.bin"/><Relationship Id="rId13" Type="http://schemas.openxmlformats.org/officeDocument/2006/relationships/image" Target="../media/image56.emf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4.xml"/><Relationship Id="rId4" Type="http://schemas.openxmlformats.org/officeDocument/2006/relationships/oleObject" Target="../embeddings/oleObject52.bin"/><Relationship Id="rId5" Type="http://schemas.openxmlformats.org/officeDocument/2006/relationships/image" Target="../media/image52.emf"/><Relationship Id="rId6" Type="http://schemas.openxmlformats.org/officeDocument/2006/relationships/oleObject" Target="../embeddings/oleObject53.bin"/><Relationship Id="rId7" Type="http://schemas.openxmlformats.org/officeDocument/2006/relationships/image" Target="../media/image53.emf"/><Relationship Id="rId8" Type="http://schemas.openxmlformats.org/officeDocument/2006/relationships/oleObject" Target="../embeddings/oleObject54.bin"/><Relationship Id="rId9" Type="http://schemas.openxmlformats.org/officeDocument/2006/relationships/image" Target="../media/image54.emf"/><Relationship Id="rId10" Type="http://schemas.openxmlformats.org/officeDocument/2006/relationships/oleObject" Target="../embeddings/oleObject55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4" Type="http://schemas.openxmlformats.org/officeDocument/2006/relationships/oleObject" Target="../embeddings/oleObject57.bin"/><Relationship Id="rId5" Type="http://schemas.openxmlformats.org/officeDocument/2006/relationships/image" Target="../media/image57.emf"/><Relationship Id="rId6" Type="http://schemas.openxmlformats.org/officeDocument/2006/relationships/oleObject" Target="../embeddings/oleObject58.bin"/><Relationship Id="rId7" Type="http://schemas.openxmlformats.org/officeDocument/2006/relationships/image" Target="../media/image58.emf"/><Relationship Id="rId8" Type="http://schemas.openxmlformats.org/officeDocument/2006/relationships/oleObject" Target="../embeddings/oleObject59.bin"/><Relationship Id="rId9" Type="http://schemas.openxmlformats.org/officeDocument/2006/relationships/image" Target="../media/image59.emf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4" Type="http://schemas.openxmlformats.org/officeDocument/2006/relationships/oleObject" Target="../embeddings/oleObject60.bin"/><Relationship Id="rId5" Type="http://schemas.openxmlformats.org/officeDocument/2006/relationships/image" Target="../media/image60.emf"/><Relationship Id="rId6" Type="http://schemas.openxmlformats.org/officeDocument/2006/relationships/oleObject" Target="../embeddings/oleObject61.bin"/><Relationship Id="rId7" Type="http://schemas.openxmlformats.org/officeDocument/2006/relationships/image" Target="../media/image61.emf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4" Type="http://schemas.openxmlformats.org/officeDocument/2006/relationships/oleObject" Target="../embeddings/oleObject62.bin"/><Relationship Id="rId5" Type="http://schemas.openxmlformats.org/officeDocument/2006/relationships/image" Target="../media/image62.emf"/><Relationship Id="rId6" Type="http://schemas.openxmlformats.org/officeDocument/2006/relationships/oleObject" Target="../embeddings/oleObject63.bin"/><Relationship Id="rId7" Type="http://schemas.openxmlformats.org/officeDocument/2006/relationships/image" Target="../media/image63.emf"/><Relationship Id="rId8" Type="http://schemas.openxmlformats.org/officeDocument/2006/relationships/oleObject" Target="../embeddings/oleObject64.bin"/><Relationship Id="rId9" Type="http://schemas.openxmlformats.org/officeDocument/2006/relationships/image" Target="../media/image64.emf"/><Relationship Id="rId10" Type="http://schemas.openxmlformats.org/officeDocument/2006/relationships/oleObject" Target="../embeddings/oleObject65.bin"/><Relationship Id="rId11" Type="http://schemas.openxmlformats.org/officeDocument/2006/relationships/image" Target="../media/image65.emf"/><Relationship Id="rId1" Type="http://schemas.openxmlformats.org/officeDocument/2006/relationships/vmlDrawing" Target="../drawings/vmlDrawing17.vml"/><Relationship Id="rId2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4" Type="http://schemas.openxmlformats.org/officeDocument/2006/relationships/oleObject" Target="../embeddings/oleObject66.bin"/><Relationship Id="rId5" Type="http://schemas.openxmlformats.org/officeDocument/2006/relationships/image" Target="../media/image66.emf"/><Relationship Id="rId6" Type="http://schemas.openxmlformats.org/officeDocument/2006/relationships/oleObject" Target="../embeddings/oleObject67.bin"/><Relationship Id="rId7" Type="http://schemas.openxmlformats.org/officeDocument/2006/relationships/image" Target="../media/image67.emf"/><Relationship Id="rId1" Type="http://schemas.openxmlformats.org/officeDocument/2006/relationships/vmlDrawing" Target="../drawings/vmlDrawing18.vml"/><Relationship Id="rId2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oleObject" Target="../embeddings/oleObject7.bin"/><Relationship Id="rId5" Type="http://schemas.openxmlformats.org/officeDocument/2006/relationships/image" Target="../media/image7.emf"/><Relationship Id="rId6" Type="http://schemas.openxmlformats.org/officeDocument/2006/relationships/oleObject" Target="../embeddings/oleObject8.bin"/><Relationship Id="rId7" Type="http://schemas.openxmlformats.org/officeDocument/2006/relationships/image" Target="../media/image8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oleObject" Target="../embeddings/oleObject9.bin"/><Relationship Id="rId5" Type="http://schemas.openxmlformats.org/officeDocument/2006/relationships/image" Target="../media/image9.emf"/><Relationship Id="rId6" Type="http://schemas.openxmlformats.org/officeDocument/2006/relationships/oleObject" Target="../embeddings/oleObject10.bin"/><Relationship Id="rId7" Type="http://schemas.openxmlformats.org/officeDocument/2006/relationships/image" Target="../media/image10.emf"/><Relationship Id="rId8" Type="http://schemas.openxmlformats.org/officeDocument/2006/relationships/oleObject" Target="../embeddings/oleObject11.bin"/><Relationship Id="rId9" Type="http://schemas.openxmlformats.org/officeDocument/2006/relationships/image" Target="../media/image11.emf"/><Relationship Id="rId10" Type="http://schemas.openxmlformats.org/officeDocument/2006/relationships/oleObject" Target="../embeddings/oleObject12.bin"/><Relationship Id="rId11" Type="http://schemas.openxmlformats.org/officeDocument/2006/relationships/image" Target="../media/image12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oleObject" Target="../embeddings/oleObject13.bin"/><Relationship Id="rId5" Type="http://schemas.openxmlformats.org/officeDocument/2006/relationships/image" Target="../media/image13.emf"/><Relationship Id="rId6" Type="http://schemas.openxmlformats.org/officeDocument/2006/relationships/oleObject" Target="../embeddings/oleObject14.bin"/><Relationship Id="rId7" Type="http://schemas.openxmlformats.org/officeDocument/2006/relationships/image" Target="../media/image14.emf"/><Relationship Id="rId8" Type="http://schemas.openxmlformats.org/officeDocument/2006/relationships/oleObject" Target="../embeddings/oleObject15.bin"/><Relationship Id="rId9" Type="http://schemas.openxmlformats.org/officeDocument/2006/relationships/image" Target="../media/image15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oleObject" Target="../embeddings/oleObject16.bin"/><Relationship Id="rId5" Type="http://schemas.openxmlformats.org/officeDocument/2006/relationships/image" Target="../media/image16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0.emf"/><Relationship Id="rId12" Type="http://schemas.openxmlformats.org/officeDocument/2006/relationships/oleObject" Target="../embeddings/oleObject21.bin"/><Relationship Id="rId13" Type="http://schemas.openxmlformats.org/officeDocument/2006/relationships/image" Target="../media/image21.emf"/><Relationship Id="rId14" Type="http://schemas.openxmlformats.org/officeDocument/2006/relationships/oleObject" Target="../embeddings/oleObject22.bin"/><Relationship Id="rId15" Type="http://schemas.openxmlformats.org/officeDocument/2006/relationships/image" Target="../media/image22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6.xml"/><Relationship Id="rId4" Type="http://schemas.openxmlformats.org/officeDocument/2006/relationships/oleObject" Target="../embeddings/oleObject17.bin"/><Relationship Id="rId5" Type="http://schemas.openxmlformats.org/officeDocument/2006/relationships/image" Target="../media/image17.emf"/><Relationship Id="rId6" Type="http://schemas.openxmlformats.org/officeDocument/2006/relationships/oleObject" Target="../embeddings/oleObject18.bin"/><Relationship Id="rId7" Type="http://schemas.openxmlformats.org/officeDocument/2006/relationships/image" Target="../media/image18.emf"/><Relationship Id="rId8" Type="http://schemas.openxmlformats.org/officeDocument/2006/relationships/oleObject" Target="../embeddings/oleObject19.bin"/><Relationship Id="rId9" Type="http://schemas.openxmlformats.org/officeDocument/2006/relationships/image" Target="../media/image19.emf"/><Relationship Id="rId10" Type="http://schemas.openxmlformats.org/officeDocument/2006/relationships/oleObject" Target="../embeddings/oleObject20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oleObject" Target="../embeddings/oleObject23.bin"/><Relationship Id="rId5" Type="http://schemas.openxmlformats.org/officeDocument/2006/relationships/image" Target="../media/image23.emf"/><Relationship Id="rId6" Type="http://schemas.openxmlformats.org/officeDocument/2006/relationships/oleObject" Target="../embeddings/oleObject24.bin"/><Relationship Id="rId7" Type="http://schemas.openxmlformats.org/officeDocument/2006/relationships/image" Target="../media/image24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oleObject" Target="../embeddings/oleObject25.bin"/><Relationship Id="rId5" Type="http://schemas.openxmlformats.org/officeDocument/2006/relationships/image" Target="../media/image25.emf"/><Relationship Id="rId6" Type="http://schemas.openxmlformats.org/officeDocument/2006/relationships/oleObject" Target="../embeddings/oleObject26.bin"/><Relationship Id="rId7" Type="http://schemas.openxmlformats.org/officeDocument/2006/relationships/image" Target="../media/image26.emf"/><Relationship Id="rId8" Type="http://schemas.openxmlformats.org/officeDocument/2006/relationships/oleObject" Target="../embeddings/oleObject27.bin"/><Relationship Id="rId9" Type="http://schemas.openxmlformats.org/officeDocument/2006/relationships/image" Target="../media/image27.emf"/><Relationship Id="rId10" Type="http://schemas.openxmlformats.org/officeDocument/2006/relationships/oleObject" Target="../embeddings/oleObject28.bin"/><Relationship Id="rId11" Type="http://schemas.openxmlformats.org/officeDocument/2006/relationships/image" Target="../media/image28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2.emf"/><Relationship Id="rId12" Type="http://schemas.openxmlformats.org/officeDocument/2006/relationships/oleObject" Target="../embeddings/oleObject33.bin"/><Relationship Id="rId13" Type="http://schemas.openxmlformats.org/officeDocument/2006/relationships/image" Target="../media/image33.emf"/><Relationship Id="rId14" Type="http://schemas.openxmlformats.org/officeDocument/2006/relationships/oleObject" Target="../embeddings/oleObject34.bin"/><Relationship Id="rId15" Type="http://schemas.openxmlformats.org/officeDocument/2006/relationships/image" Target="../media/image34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9.xml"/><Relationship Id="rId4" Type="http://schemas.openxmlformats.org/officeDocument/2006/relationships/oleObject" Target="../embeddings/oleObject29.bin"/><Relationship Id="rId5" Type="http://schemas.openxmlformats.org/officeDocument/2006/relationships/image" Target="../media/image29.emf"/><Relationship Id="rId6" Type="http://schemas.openxmlformats.org/officeDocument/2006/relationships/oleObject" Target="../embeddings/oleObject30.bin"/><Relationship Id="rId7" Type="http://schemas.openxmlformats.org/officeDocument/2006/relationships/image" Target="../media/image30.emf"/><Relationship Id="rId8" Type="http://schemas.openxmlformats.org/officeDocument/2006/relationships/oleObject" Target="../embeddings/oleObject31.bin"/><Relationship Id="rId9" Type="http://schemas.openxmlformats.org/officeDocument/2006/relationships/image" Target="../media/image31.emf"/><Relationship Id="rId10" Type="http://schemas.openxmlformats.org/officeDocument/2006/relationships/oleObject" Target="../embeddings/oleObject3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026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E8FAF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641027" name="Text Box 3"/>
          <p:cNvSpPr txBox="1">
            <a:spLocks noChangeArrowheads="1"/>
          </p:cNvSpPr>
          <p:nvPr/>
        </p:nvSpPr>
        <p:spPr bwMode="auto">
          <a:xfrm>
            <a:off x="2106613" y="76200"/>
            <a:ext cx="4935537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sz="3600" i="1">
                <a:solidFill>
                  <a:schemeClr val="accent2"/>
                </a:solidFill>
                <a:latin typeface="Arial Black" charset="0"/>
              </a:rPr>
              <a:t>Geology 6600/7600</a:t>
            </a:r>
          </a:p>
          <a:p>
            <a:pPr algn="ctr" eaLnBrk="1" hangingPunct="1"/>
            <a:r>
              <a:rPr lang="en-US" sz="3600" i="1">
                <a:solidFill>
                  <a:schemeClr val="accent2"/>
                </a:solidFill>
                <a:latin typeface="Arial Black" charset="0"/>
              </a:rPr>
              <a:t>Signal Analysis</a:t>
            </a:r>
            <a:endParaRPr lang="en-US" sz="3600" i="1" u="sng">
              <a:solidFill>
                <a:schemeClr val="accent2"/>
              </a:solidFill>
              <a:latin typeface="Arial Black" charset="0"/>
            </a:endParaRPr>
          </a:p>
        </p:txBody>
      </p:sp>
      <p:sp>
        <p:nvSpPr>
          <p:cNvPr id="641029" name="Text Box 5"/>
          <p:cNvSpPr txBox="1">
            <a:spLocks noChangeArrowheads="1"/>
          </p:cNvSpPr>
          <p:nvPr/>
        </p:nvSpPr>
        <p:spPr bwMode="auto">
          <a:xfrm>
            <a:off x="7205663" y="76200"/>
            <a:ext cx="193033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dirty="0" smtClean="0">
                <a:solidFill>
                  <a:srgbClr val="FF0000"/>
                </a:solidFill>
              </a:rPr>
              <a:t>21 Sep 2017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41030" name="Text Box 6"/>
          <p:cNvSpPr txBox="1">
            <a:spLocks noChangeArrowheads="1"/>
          </p:cNvSpPr>
          <p:nvPr/>
        </p:nvSpPr>
        <p:spPr bwMode="auto">
          <a:xfrm>
            <a:off x="6991350" y="6443663"/>
            <a:ext cx="211259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chemeClr val="accent2"/>
                </a:solidFill>
              </a:rPr>
              <a:t>© A.R. Lowry </a:t>
            </a:r>
            <a:r>
              <a:rPr lang="en-US" sz="1800" dirty="0" smtClean="0">
                <a:solidFill>
                  <a:schemeClr val="accent2"/>
                </a:solidFill>
              </a:rPr>
              <a:t>2017</a:t>
            </a:r>
            <a:endParaRPr lang="en-US" sz="1800" dirty="0">
              <a:solidFill>
                <a:schemeClr val="accent2"/>
              </a:solidFill>
              <a:ea typeface="ヒラギノ角ゴ Pro W3" charset="0"/>
              <a:cs typeface="ヒラギノ角ゴ Pro W3" charset="0"/>
            </a:endParaRPr>
          </a:p>
        </p:txBody>
      </p:sp>
      <p:sp>
        <p:nvSpPr>
          <p:cNvPr id="13" name="Text Box 1030"/>
          <p:cNvSpPr txBox="1">
            <a:spLocks noChangeArrowheads="1"/>
          </p:cNvSpPr>
          <p:nvPr/>
        </p:nvSpPr>
        <p:spPr bwMode="auto">
          <a:xfrm>
            <a:off x="228600" y="990600"/>
            <a:ext cx="8366794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chemeClr val="accent2"/>
                </a:solidFill>
                <a:latin typeface="Arial Black" charset="0"/>
              </a:rPr>
              <a:t>Last </a:t>
            </a:r>
            <a:r>
              <a:rPr lang="en-US" i="1" dirty="0" smtClean="0">
                <a:solidFill>
                  <a:schemeClr val="accent2"/>
                </a:solidFill>
                <a:latin typeface="Arial Black" charset="0"/>
              </a:rPr>
              <a:t>time:</a:t>
            </a:r>
            <a:endParaRPr lang="en-US" i="1" dirty="0">
              <a:solidFill>
                <a:schemeClr val="accent2"/>
              </a:solidFill>
              <a:latin typeface="Arial Black" charset="0"/>
            </a:endParaRPr>
          </a:p>
          <a:p>
            <a:endParaRPr lang="en-US" sz="600" i="1" dirty="0">
              <a:solidFill>
                <a:schemeClr val="accent2"/>
              </a:solidFill>
              <a:latin typeface="Arial Black" charset="0"/>
            </a:endParaRPr>
          </a:p>
          <a:p>
            <a:r>
              <a:rPr lang="en-US" dirty="0" smtClean="0">
                <a:solidFill>
                  <a:schemeClr val="accent2"/>
                </a:solidFill>
              </a:rPr>
              <a:t>• </a:t>
            </a:r>
            <a:r>
              <a:rPr lang="en-US" dirty="0">
                <a:solidFill>
                  <a:schemeClr val="accent2"/>
                </a:solidFill>
              </a:rPr>
              <a:t>The average power of a random process </a:t>
            </a:r>
            <a:r>
              <a:rPr lang="en-US" i="1" dirty="0">
                <a:latin typeface="Times New Roman" charset="0"/>
              </a:rPr>
              <a:t>x</a:t>
            </a:r>
            <a:r>
              <a:rPr lang="en-US" dirty="0">
                <a:solidFill>
                  <a:schemeClr val="accent2"/>
                </a:solidFill>
              </a:rPr>
              <a:t> is </a:t>
            </a:r>
            <a:endParaRPr lang="en-US" sz="3000" dirty="0">
              <a:solidFill>
                <a:schemeClr val="accent2"/>
              </a:solidFill>
            </a:endParaRPr>
          </a:p>
          <a:p>
            <a:endParaRPr lang="en-US" sz="600" dirty="0">
              <a:solidFill>
                <a:schemeClr val="accent2"/>
              </a:solidFill>
            </a:endParaRPr>
          </a:p>
          <a:p>
            <a:r>
              <a:rPr lang="en-US" dirty="0">
                <a:solidFill>
                  <a:schemeClr val="accent2"/>
                </a:solidFill>
              </a:rPr>
              <a:t>• The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Cross-Power Spectrum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chemeClr val="accent2"/>
                </a:solidFill>
              </a:rPr>
              <a:t>relating two random</a:t>
            </a:r>
          </a:p>
          <a:p>
            <a:r>
              <a:rPr lang="en-US" dirty="0">
                <a:solidFill>
                  <a:schemeClr val="accent2"/>
                </a:solidFill>
              </a:rPr>
              <a:t>   </a:t>
            </a:r>
            <a:r>
              <a:rPr lang="en-US" dirty="0" smtClean="0">
                <a:solidFill>
                  <a:schemeClr val="accent2"/>
                </a:solidFill>
              </a:rPr>
              <a:t>processes </a:t>
            </a:r>
            <a:r>
              <a:rPr lang="en-US" i="1" dirty="0">
                <a:solidFill>
                  <a:schemeClr val="tx2"/>
                </a:solidFill>
                <a:latin typeface="Times New Roman" charset="0"/>
              </a:rPr>
              <a:t>x</a:t>
            </a:r>
            <a:r>
              <a:rPr lang="en-US" dirty="0">
                <a:solidFill>
                  <a:schemeClr val="accent2"/>
                </a:solidFill>
              </a:rPr>
              <a:t> and </a:t>
            </a:r>
            <a:r>
              <a:rPr lang="en-US" i="1" dirty="0">
                <a:solidFill>
                  <a:schemeClr val="tx2"/>
                </a:solidFill>
                <a:latin typeface="Times New Roman" charset="0"/>
              </a:rPr>
              <a:t>y</a:t>
            </a:r>
            <a:r>
              <a:rPr lang="en-US" dirty="0">
                <a:solidFill>
                  <a:schemeClr val="accent2"/>
                </a:solidFill>
              </a:rPr>
              <a:t> is given by:</a:t>
            </a:r>
          </a:p>
          <a:p>
            <a:endParaRPr lang="en-US" dirty="0">
              <a:solidFill>
                <a:schemeClr val="accent2"/>
              </a:solidFill>
            </a:endParaRPr>
          </a:p>
          <a:p>
            <a:endParaRPr lang="en-US" dirty="0" smtClean="0">
              <a:solidFill>
                <a:schemeClr val="accent2"/>
              </a:solidFill>
            </a:endParaRPr>
          </a:p>
          <a:p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smtClean="0">
                <a:solidFill>
                  <a:schemeClr val="accent2"/>
                </a:solidFill>
              </a:rPr>
              <a:t>  and </a:t>
            </a:r>
            <a:r>
              <a:rPr lang="en-US" dirty="0">
                <a:solidFill>
                  <a:schemeClr val="accent2"/>
                </a:solidFill>
              </a:rPr>
              <a:t>has the property                      </a:t>
            </a:r>
            <a:r>
              <a:rPr lang="en-US" dirty="0" smtClean="0">
                <a:solidFill>
                  <a:schemeClr val="accent2"/>
                </a:solidFill>
              </a:rPr>
              <a:t>              . </a:t>
            </a:r>
            <a:r>
              <a:rPr lang="en-US" dirty="0">
                <a:solidFill>
                  <a:schemeClr val="accent2"/>
                </a:solidFill>
              </a:rPr>
              <a:t>Generally the</a:t>
            </a:r>
          </a:p>
          <a:p>
            <a:r>
              <a:rPr lang="en-US" dirty="0">
                <a:solidFill>
                  <a:schemeClr val="accent2"/>
                </a:solidFill>
              </a:rPr>
              <a:t>   </a:t>
            </a:r>
            <a:r>
              <a:rPr lang="en-US" dirty="0" smtClean="0">
                <a:solidFill>
                  <a:schemeClr val="accent2"/>
                </a:solidFill>
              </a:rPr>
              <a:t>cross</a:t>
            </a:r>
            <a:r>
              <a:rPr lang="en-US" dirty="0">
                <a:solidFill>
                  <a:schemeClr val="accent2"/>
                </a:solidFill>
              </a:rPr>
              <a:t>-power spectrum will be complex-valued (i.e., it will</a:t>
            </a:r>
          </a:p>
          <a:p>
            <a:r>
              <a:rPr lang="en-US" dirty="0">
                <a:solidFill>
                  <a:schemeClr val="accent2"/>
                </a:solidFill>
              </a:rPr>
              <a:t>   </a:t>
            </a:r>
            <a:r>
              <a:rPr lang="en-US" dirty="0" smtClean="0">
                <a:solidFill>
                  <a:schemeClr val="accent2"/>
                </a:solidFill>
              </a:rPr>
              <a:t>contain </a:t>
            </a:r>
            <a:r>
              <a:rPr lang="en-US" dirty="0">
                <a:solidFill>
                  <a:schemeClr val="accent2"/>
                </a:solidFill>
              </a:rPr>
              <a:t>phase as well as amplitude information).</a:t>
            </a:r>
          </a:p>
          <a:p>
            <a:endParaRPr lang="en-US" sz="600" dirty="0">
              <a:solidFill>
                <a:schemeClr val="accent2"/>
              </a:solidFill>
            </a:endParaRPr>
          </a:p>
          <a:p>
            <a:r>
              <a:rPr lang="en-US" dirty="0">
                <a:solidFill>
                  <a:schemeClr val="accent2"/>
                </a:solidFill>
              </a:rPr>
              <a:t>• The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Coherence Function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chemeClr val="accent2"/>
                </a:solidFill>
              </a:rPr>
              <a:t>is defined as:</a:t>
            </a:r>
          </a:p>
          <a:p>
            <a:r>
              <a:rPr lang="en-US" dirty="0">
                <a:solidFill>
                  <a:schemeClr val="accent2"/>
                </a:solidFill>
              </a:rPr>
              <a:t>   </a:t>
            </a:r>
            <a:r>
              <a:rPr lang="en-US" dirty="0" smtClean="0">
                <a:solidFill>
                  <a:schemeClr val="accent2"/>
                </a:solidFill>
              </a:rPr>
              <a:t>                                </a:t>
            </a:r>
            <a:r>
              <a:rPr lang="en-US" dirty="0">
                <a:solidFill>
                  <a:schemeClr val="accent2"/>
                </a:solidFill>
              </a:rPr>
              <a:t>and ranges from zero (uncorrelated</a:t>
            </a:r>
          </a:p>
          <a:p>
            <a:r>
              <a:rPr lang="en-US" dirty="0">
                <a:solidFill>
                  <a:schemeClr val="accent2"/>
                </a:solidFill>
              </a:rPr>
              <a:t>   </a:t>
            </a:r>
            <a:r>
              <a:rPr lang="en-US" dirty="0" smtClean="0">
                <a:solidFill>
                  <a:schemeClr val="accent2"/>
                </a:solidFill>
              </a:rPr>
              <a:t>                                </a:t>
            </a:r>
            <a:r>
              <a:rPr lang="en-US" dirty="0">
                <a:solidFill>
                  <a:schemeClr val="accent2"/>
                </a:solidFill>
              </a:rPr>
              <a:t>processes) to one.</a:t>
            </a:r>
          </a:p>
          <a:p>
            <a:endParaRPr lang="en-US" sz="600" dirty="0">
              <a:solidFill>
                <a:schemeClr val="accent2"/>
              </a:solidFill>
            </a:endParaRPr>
          </a:p>
          <a:p>
            <a:r>
              <a:rPr lang="en-US" dirty="0">
                <a:solidFill>
                  <a:schemeClr val="accent2"/>
                </a:solidFill>
              </a:rPr>
              <a:t>• The spectrum of the sum of two random processes is</a:t>
            </a:r>
          </a:p>
        </p:txBody>
      </p:sp>
      <p:graphicFrame>
        <p:nvGraphicFramePr>
          <p:cNvPr id="16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9805190"/>
              </p:ext>
            </p:extLst>
          </p:nvPr>
        </p:nvGraphicFramePr>
        <p:xfrm>
          <a:off x="6610757" y="1453495"/>
          <a:ext cx="2009775" cy="54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3381" name="Equation" r:id="rId4" imgW="990600" imgH="266700" progId="Equation.3">
                  <p:embed/>
                </p:oleObj>
              </mc:Choice>
              <mc:Fallback>
                <p:oleObj name="Equation" r:id="rId4" imgW="990600" imgH="266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10757" y="1453495"/>
                        <a:ext cx="2009775" cy="541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 Box 24"/>
          <p:cNvSpPr txBox="1">
            <a:spLocks noChangeArrowheads="1"/>
          </p:cNvSpPr>
          <p:nvPr/>
        </p:nvSpPr>
        <p:spPr bwMode="auto">
          <a:xfrm>
            <a:off x="6005920" y="1400075"/>
            <a:ext cx="2936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latin typeface="Times New Roman" charset="0"/>
              </a:rPr>
              <a:t>~</a:t>
            </a:r>
          </a:p>
        </p:txBody>
      </p:sp>
      <p:graphicFrame>
        <p:nvGraphicFramePr>
          <p:cNvPr id="18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77586"/>
              </p:ext>
            </p:extLst>
          </p:nvPr>
        </p:nvGraphicFramePr>
        <p:xfrm>
          <a:off x="1219200" y="2633563"/>
          <a:ext cx="2690813" cy="823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3382" name="Equation" r:id="rId6" imgW="1409700" imgH="431800" progId="Equation.3">
                  <p:embed/>
                </p:oleObj>
              </mc:Choice>
              <mc:Fallback>
                <p:oleObj name="Equation" r:id="rId6" imgW="14097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2633563"/>
                        <a:ext cx="2690813" cy="823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3290088"/>
              </p:ext>
            </p:extLst>
          </p:nvPr>
        </p:nvGraphicFramePr>
        <p:xfrm>
          <a:off x="5053013" y="2819301"/>
          <a:ext cx="1905000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3383" name="Equation" r:id="rId8" imgW="914400" imgH="215900" progId="Equation.3">
                  <p:embed/>
                </p:oleObj>
              </mc:Choice>
              <mc:Fallback>
                <p:oleObj name="Equation" r:id="rId8" imgW="9144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53013" y="2819301"/>
                        <a:ext cx="1905000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 Box 27"/>
          <p:cNvSpPr txBox="1">
            <a:spLocks noChangeArrowheads="1"/>
          </p:cNvSpPr>
          <p:nvPr/>
        </p:nvSpPr>
        <p:spPr bwMode="auto">
          <a:xfrm>
            <a:off x="1975505" y="2211288"/>
            <a:ext cx="2936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latin typeface="Times New Roman" charset="0"/>
              </a:rPr>
              <a:t>~</a:t>
            </a:r>
          </a:p>
        </p:txBody>
      </p:sp>
      <p:sp>
        <p:nvSpPr>
          <p:cNvPr id="21" name="Text Box 28"/>
          <p:cNvSpPr txBox="1">
            <a:spLocks noChangeArrowheads="1"/>
          </p:cNvSpPr>
          <p:nvPr/>
        </p:nvSpPr>
        <p:spPr bwMode="auto">
          <a:xfrm>
            <a:off x="2790300" y="2211288"/>
            <a:ext cx="2936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latin typeface="Times New Roman" charset="0"/>
              </a:rPr>
              <a:t>~</a:t>
            </a:r>
          </a:p>
        </p:txBody>
      </p:sp>
      <p:graphicFrame>
        <p:nvGraphicFramePr>
          <p:cNvPr id="22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3685196"/>
              </p:ext>
            </p:extLst>
          </p:nvPr>
        </p:nvGraphicFramePr>
        <p:xfrm>
          <a:off x="3371850" y="3400425"/>
          <a:ext cx="3105150" cy="484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3384" name="Equation" r:id="rId10" imgW="1625600" imgH="254000" progId="Equation.3">
                  <p:embed/>
                </p:oleObj>
              </mc:Choice>
              <mc:Fallback>
                <p:oleObj name="Equation" r:id="rId10" imgW="1625600" imgH="254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71850" y="3400425"/>
                        <a:ext cx="3105150" cy="484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2573600"/>
              </p:ext>
            </p:extLst>
          </p:nvPr>
        </p:nvGraphicFramePr>
        <p:xfrm>
          <a:off x="981075" y="4917302"/>
          <a:ext cx="1981200" cy="846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3385" name="Equation" r:id="rId12" imgW="1219200" imgH="520700" progId="Equation.3">
                  <p:embed/>
                </p:oleObj>
              </mc:Choice>
              <mc:Fallback>
                <p:oleObj name="Equation" r:id="rId12" imgW="1219200" imgH="520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1075" y="4917302"/>
                        <a:ext cx="1981200" cy="846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7534347"/>
              </p:ext>
            </p:extLst>
          </p:nvPr>
        </p:nvGraphicFramePr>
        <p:xfrm>
          <a:off x="2667000" y="6203950"/>
          <a:ext cx="2819400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3386" name="Equation" r:id="rId14" imgW="1346200" imgH="203200" progId="Equation.3">
                  <p:embed/>
                </p:oleObj>
              </mc:Choice>
              <mc:Fallback>
                <p:oleObj name="Equation" r:id="rId14" imgW="13462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6203950"/>
                        <a:ext cx="2819400" cy="425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298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E8FAF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823299" name="Text Box 3"/>
          <p:cNvSpPr txBox="1">
            <a:spLocks noChangeArrowheads="1"/>
          </p:cNvSpPr>
          <p:nvPr/>
        </p:nvSpPr>
        <p:spPr bwMode="auto">
          <a:xfrm>
            <a:off x="835791" y="123825"/>
            <a:ext cx="7472418" cy="6401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We may recall from properties of the cross- and auto-</a:t>
            </a:r>
          </a:p>
          <a:p>
            <a:r>
              <a:rPr lang="en-US" dirty="0">
                <a:solidFill>
                  <a:schemeClr val="accent2"/>
                </a:solidFill>
              </a:rPr>
              <a:t>    correlations:</a:t>
            </a:r>
          </a:p>
          <a:p>
            <a:endParaRPr lang="en-US" dirty="0">
              <a:solidFill>
                <a:schemeClr val="accent2"/>
              </a:solidFill>
            </a:endParaRPr>
          </a:p>
          <a:p>
            <a:endParaRPr lang="en-US" dirty="0">
              <a:solidFill>
                <a:schemeClr val="accent2"/>
              </a:solidFill>
            </a:endParaRPr>
          </a:p>
          <a:p>
            <a:r>
              <a:rPr lang="en-US" dirty="0">
                <a:solidFill>
                  <a:schemeClr val="accent2"/>
                </a:solidFill>
              </a:rPr>
              <a:t>Thus:</a:t>
            </a:r>
          </a:p>
          <a:p>
            <a:endParaRPr lang="en-US" dirty="0">
              <a:solidFill>
                <a:schemeClr val="accent2"/>
              </a:solidFill>
            </a:endParaRPr>
          </a:p>
          <a:p>
            <a:endParaRPr lang="en-US" sz="600" dirty="0">
              <a:solidFill>
                <a:schemeClr val="accent2"/>
              </a:solidFill>
            </a:endParaRPr>
          </a:p>
          <a:p>
            <a:r>
              <a:rPr lang="en-US" dirty="0">
                <a:solidFill>
                  <a:schemeClr val="accent2"/>
                </a:solidFill>
              </a:rPr>
              <a:t>Consider for example a zero-mean, white noise input:</a:t>
            </a:r>
          </a:p>
          <a:p>
            <a:endParaRPr lang="en-US" sz="3200" dirty="0">
              <a:solidFill>
                <a:schemeClr val="accent2"/>
              </a:solidFill>
            </a:endParaRPr>
          </a:p>
          <a:p>
            <a:r>
              <a:rPr lang="en-US" dirty="0">
                <a:solidFill>
                  <a:schemeClr val="accent2"/>
                </a:solidFill>
              </a:rPr>
              <a:t>The delta function is even, so </a:t>
            </a:r>
            <a:r>
              <a:rPr lang="en-US" i="1" dirty="0">
                <a:solidFill>
                  <a:schemeClr val="tx2"/>
                </a:solidFill>
                <a:latin typeface="Symbol" charset="0"/>
                <a:sym typeface="Symbol" charset="0"/>
              </a:rPr>
              <a:t></a:t>
            </a:r>
            <a:r>
              <a:rPr lang="en-US" dirty="0">
                <a:solidFill>
                  <a:schemeClr val="tx2"/>
                </a:solidFill>
                <a:latin typeface="Symbol" charset="0"/>
                <a:sym typeface="Symbol" charset="0"/>
              </a:rPr>
              <a:t></a:t>
            </a:r>
            <a:r>
              <a:rPr lang="en-US" i="1" dirty="0">
                <a:solidFill>
                  <a:schemeClr val="tx2"/>
                </a:solidFill>
                <a:latin typeface="Symbol" charset="0"/>
                <a:sym typeface="Symbol" charset="0"/>
              </a:rPr>
              <a:t></a:t>
            </a:r>
            <a:r>
              <a:rPr lang="en-US" dirty="0">
                <a:solidFill>
                  <a:schemeClr val="tx2"/>
                </a:solidFill>
                <a:latin typeface="Arial"/>
                <a:sym typeface="Symbol" charset="0"/>
              </a:rPr>
              <a:t>–</a:t>
            </a:r>
            <a:r>
              <a:rPr lang="en-US" i="1" dirty="0">
                <a:solidFill>
                  <a:schemeClr val="tx2"/>
                </a:solidFill>
                <a:latin typeface="Symbol" charset="0"/>
                <a:sym typeface="Symbol" charset="0"/>
              </a:rPr>
              <a:t></a:t>
            </a:r>
            <a:r>
              <a:rPr lang="en-US" dirty="0">
                <a:solidFill>
                  <a:schemeClr val="tx2"/>
                </a:solidFill>
                <a:latin typeface="Symbol" charset="0"/>
                <a:sym typeface="Symbol" charset="0"/>
              </a:rPr>
              <a:t></a:t>
            </a:r>
            <a:r>
              <a:rPr lang="en-US" i="1" dirty="0">
                <a:solidFill>
                  <a:schemeClr val="tx2"/>
                </a:solidFill>
                <a:latin typeface="Symbol" charset="0"/>
                <a:sym typeface="Symbol" charset="0"/>
              </a:rPr>
              <a:t></a:t>
            </a:r>
            <a:r>
              <a:rPr lang="en-US" dirty="0">
                <a:solidFill>
                  <a:schemeClr val="tx2"/>
                </a:solidFill>
                <a:latin typeface="Symbol" charset="0"/>
                <a:sym typeface="Symbol" charset="0"/>
              </a:rPr>
              <a:t></a:t>
            </a:r>
            <a:r>
              <a:rPr lang="en-US" i="1" dirty="0">
                <a:solidFill>
                  <a:schemeClr val="tx2"/>
                </a:solidFill>
                <a:latin typeface="Symbol" charset="0"/>
                <a:sym typeface="Symbol" charset="0"/>
              </a:rPr>
              <a:t></a:t>
            </a:r>
            <a:r>
              <a:rPr lang="en-US" dirty="0">
                <a:solidFill>
                  <a:schemeClr val="tx2"/>
                </a:solidFill>
                <a:latin typeface="Arial"/>
                <a:sym typeface="Symbol" charset="0"/>
              </a:rPr>
              <a:t>–</a:t>
            </a:r>
            <a:r>
              <a:rPr lang="en-US" i="1" dirty="0">
                <a:solidFill>
                  <a:schemeClr val="tx2"/>
                </a:solidFill>
                <a:latin typeface="Symbol" charset="0"/>
                <a:sym typeface="Symbol" charset="0"/>
              </a:rPr>
              <a:t></a:t>
            </a:r>
            <a:r>
              <a:rPr lang="en-US" dirty="0">
                <a:solidFill>
                  <a:schemeClr val="tx2"/>
                </a:solidFill>
                <a:latin typeface="Symbol" charset="0"/>
                <a:sym typeface="Symbol" charset="0"/>
              </a:rPr>
              <a:t></a:t>
            </a:r>
            <a:r>
              <a:rPr lang="en-US" dirty="0">
                <a:solidFill>
                  <a:schemeClr val="accent2"/>
                </a:solidFill>
              </a:rPr>
              <a:t>:</a:t>
            </a:r>
          </a:p>
          <a:p>
            <a:endParaRPr lang="en-US" dirty="0">
              <a:solidFill>
                <a:schemeClr val="accent2"/>
              </a:solidFill>
            </a:endParaRPr>
          </a:p>
          <a:p>
            <a:endParaRPr lang="en-US" dirty="0">
              <a:solidFill>
                <a:schemeClr val="accent2"/>
              </a:solidFill>
            </a:endParaRPr>
          </a:p>
          <a:p>
            <a:endParaRPr lang="en-US" dirty="0">
              <a:solidFill>
                <a:schemeClr val="accent2"/>
              </a:solidFill>
            </a:endParaRPr>
          </a:p>
          <a:p>
            <a:endParaRPr lang="en-US" dirty="0">
              <a:solidFill>
                <a:schemeClr val="accent2"/>
              </a:solidFill>
            </a:endParaRPr>
          </a:p>
          <a:p>
            <a:endParaRPr lang="en-US" dirty="0">
              <a:solidFill>
                <a:schemeClr val="accent2"/>
              </a:solidFill>
            </a:endParaRPr>
          </a:p>
          <a:p>
            <a:endParaRPr lang="en-US" sz="3600" dirty="0">
              <a:solidFill>
                <a:schemeClr val="accent2"/>
              </a:solidFill>
            </a:endParaRPr>
          </a:p>
          <a:p>
            <a:r>
              <a:rPr lang="en-US" dirty="0">
                <a:solidFill>
                  <a:schemeClr val="accent2"/>
                </a:solidFill>
              </a:rPr>
              <a:t>(Let </a:t>
            </a:r>
            <a:r>
              <a:rPr lang="en-US" i="1" dirty="0">
                <a:solidFill>
                  <a:schemeClr val="tx2"/>
                </a:solidFill>
                <a:latin typeface="Symbol" charset="0"/>
                <a:sym typeface="Symbol" charset="0"/>
              </a:rPr>
              <a:t></a:t>
            </a:r>
            <a:r>
              <a:rPr lang="en-US" dirty="0">
                <a:solidFill>
                  <a:schemeClr val="tx2"/>
                </a:solidFill>
                <a:latin typeface="Symbol" charset="0"/>
                <a:sym typeface="Symbol" charset="0"/>
              </a:rPr>
              <a:t></a:t>
            </a:r>
            <a:r>
              <a:rPr lang="en-US" dirty="0">
                <a:solidFill>
                  <a:schemeClr val="tx2"/>
                </a:solidFill>
                <a:latin typeface="Arial"/>
                <a:sym typeface="Symbol" charset="0"/>
              </a:rPr>
              <a:t>–</a:t>
            </a:r>
            <a:r>
              <a:rPr lang="en-US" i="1" dirty="0">
                <a:solidFill>
                  <a:schemeClr val="tx2"/>
                </a:solidFill>
                <a:latin typeface="Symbol" charset="0"/>
                <a:sym typeface="Symbol" charset="0"/>
              </a:rPr>
              <a:t></a:t>
            </a:r>
            <a:r>
              <a:rPr lang="en-US" dirty="0">
                <a:solidFill>
                  <a:schemeClr val="accent2"/>
                </a:solidFill>
              </a:rPr>
              <a:t>):</a:t>
            </a:r>
          </a:p>
        </p:txBody>
      </p:sp>
      <p:graphicFrame>
        <p:nvGraphicFramePr>
          <p:cNvPr id="823300" name="Object 4"/>
          <p:cNvGraphicFramePr>
            <a:graphicFrameLocks noChangeAspect="1"/>
          </p:cNvGraphicFramePr>
          <p:nvPr/>
        </p:nvGraphicFramePr>
        <p:xfrm>
          <a:off x="3162300" y="588963"/>
          <a:ext cx="2819400" cy="1087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5959" name="Equation" r:id="rId4" imgW="1612900" imgH="622300" progId="Equation.3">
                  <p:embed/>
                </p:oleObj>
              </mc:Choice>
              <mc:Fallback>
                <p:oleObj name="Equation" r:id="rId4" imgW="1612900" imgH="622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2300" y="588963"/>
                        <a:ext cx="2819400" cy="1087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330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0432743"/>
              </p:ext>
            </p:extLst>
          </p:nvPr>
        </p:nvGraphicFramePr>
        <p:xfrm>
          <a:off x="1752600" y="1828800"/>
          <a:ext cx="6280150" cy="51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5960" name="Equation" r:id="rId6" imgW="2616200" imgH="215900" progId="Equation.3">
                  <p:embed/>
                </p:oleObj>
              </mc:Choice>
              <mc:Fallback>
                <p:oleObj name="Equation" r:id="rId6" imgW="26162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1828800"/>
                        <a:ext cx="6280150" cy="519113"/>
                      </a:xfrm>
                      <a:prstGeom prst="rect">
                        <a:avLst/>
                      </a:prstGeom>
                      <a:solidFill>
                        <a:srgbClr val="C6C6C6"/>
                      </a:solidFill>
                      <a:ln w="25400">
                        <a:solidFill>
                          <a:srgbClr val="F90403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3302" name="Object 6"/>
          <p:cNvGraphicFramePr>
            <a:graphicFrameLocks noChangeAspect="1"/>
          </p:cNvGraphicFramePr>
          <p:nvPr/>
        </p:nvGraphicFramePr>
        <p:xfrm>
          <a:off x="3657600" y="2819400"/>
          <a:ext cx="18288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5961" name="Equation" r:id="rId8" imgW="889000" imgH="228600" progId="Equation.3">
                  <p:embed/>
                </p:oleObj>
              </mc:Choice>
              <mc:Fallback>
                <p:oleObj name="Equation" r:id="rId8" imgW="8890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2819400"/>
                        <a:ext cx="18288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3303" name="Object 7"/>
          <p:cNvGraphicFramePr>
            <a:graphicFrameLocks noChangeAspect="1"/>
          </p:cNvGraphicFramePr>
          <p:nvPr/>
        </p:nvGraphicFramePr>
        <p:xfrm>
          <a:off x="2233613" y="3657600"/>
          <a:ext cx="4676775" cy="887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5962" name="Equation" r:id="rId10" imgW="2273300" imgH="431800" progId="Equation.3">
                  <p:embed/>
                </p:oleObj>
              </mc:Choice>
              <mc:Fallback>
                <p:oleObj name="Equation" r:id="rId10" imgW="22733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3613" y="3657600"/>
                        <a:ext cx="4676775" cy="887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3304" name="Object 8"/>
          <p:cNvGraphicFramePr>
            <a:graphicFrameLocks noChangeAspect="1"/>
          </p:cNvGraphicFramePr>
          <p:nvPr/>
        </p:nvGraphicFramePr>
        <p:xfrm>
          <a:off x="2708275" y="4648200"/>
          <a:ext cx="3729038" cy="199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5963" name="Equation" r:id="rId12" imgW="1968500" imgH="1054100" progId="Equation.3">
                  <p:embed/>
                </p:oleObj>
              </mc:Choice>
              <mc:Fallback>
                <p:oleObj name="Equation" r:id="rId12" imgW="1968500" imgH="1054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8275" y="4648200"/>
                        <a:ext cx="3729038" cy="199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346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E8FAF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grpSp>
        <p:nvGrpSpPr>
          <p:cNvPr id="825347" name="Group 3"/>
          <p:cNvGrpSpPr>
            <a:grpSpLocks/>
          </p:cNvGrpSpPr>
          <p:nvPr/>
        </p:nvGrpSpPr>
        <p:grpSpPr bwMode="auto">
          <a:xfrm>
            <a:off x="608013" y="2012950"/>
            <a:ext cx="7926387" cy="2832100"/>
            <a:chOff x="383" y="222"/>
            <a:chExt cx="4993" cy="1784"/>
          </a:xfrm>
        </p:grpSpPr>
        <p:sp>
          <p:nvSpPr>
            <p:cNvPr id="825348" name="Text Box 4"/>
            <p:cNvSpPr txBox="1">
              <a:spLocks noChangeArrowheads="1"/>
            </p:cNvSpPr>
            <p:nvPr/>
          </p:nvSpPr>
          <p:spPr bwMode="auto">
            <a:xfrm>
              <a:off x="383" y="222"/>
              <a:ext cx="4993" cy="1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accent2"/>
                  </a:solidFill>
                </a:rPr>
                <a:t>The output variance for the system is:</a:t>
              </a:r>
            </a:p>
            <a:p>
              <a:endParaRPr lang="en-US" sz="3600">
                <a:solidFill>
                  <a:schemeClr val="accent2"/>
                </a:solidFill>
              </a:endParaRPr>
            </a:p>
            <a:p>
              <a:r>
                <a:rPr lang="en-US">
                  <a:solidFill>
                    <a:schemeClr val="accent2"/>
                  </a:solidFill>
                </a:rPr>
                <a:t>By Parseval</a:t>
              </a:r>
              <a:r>
                <a:rPr lang="ja-JP" altLang="en-US">
                  <a:solidFill>
                    <a:schemeClr val="accent2"/>
                  </a:solidFill>
                </a:rPr>
                <a:t>’</a:t>
              </a:r>
              <a:r>
                <a:rPr lang="en-US">
                  <a:solidFill>
                    <a:schemeClr val="accent2"/>
                  </a:solidFill>
                </a:rPr>
                <a:t>s relation,</a:t>
              </a:r>
            </a:p>
            <a:p>
              <a:endParaRPr lang="en-US">
                <a:solidFill>
                  <a:schemeClr val="accent2"/>
                </a:solidFill>
              </a:endParaRPr>
            </a:p>
            <a:p>
              <a:endParaRPr lang="en-US">
                <a:solidFill>
                  <a:schemeClr val="accent2"/>
                </a:solidFill>
              </a:endParaRPr>
            </a:p>
            <a:p>
              <a:r>
                <a:rPr lang="en-US">
                  <a:solidFill>
                    <a:schemeClr val="accent2"/>
                  </a:solidFill>
                </a:rPr>
                <a:t>i.e., the output variance is the input variance multiplied by</a:t>
              </a:r>
            </a:p>
            <a:p>
              <a:r>
                <a:rPr lang="en-US">
                  <a:solidFill>
                    <a:schemeClr val="accent2"/>
                  </a:solidFill>
                </a:rPr>
                <a:t>    the energy spectral density of the impulse response!</a:t>
              </a:r>
            </a:p>
          </p:txBody>
        </p:sp>
        <p:graphicFrame>
          <p:nvGraphicFramePr>
            <p:cNvPr id="825349" name="Object 5"/>
            <p:cNvGraphicFramePr>
              <a:graphicFrameLocks noChangeAspect="1"/>
            </p:cNvGraphicFramePr>
            <p:nvPr/>
          </p:nvGraphicFramePr>
          <p:xfrm>
            <a:off x="1896" y="432"/>
            <a:ext cx="1968" cy="4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66980" name="Equation" r:id="rId4" imgW="1803400" imgH="431800" progId="Equation.3">
                    <p:embed/>
                  </p:oleObj>
                </mc:Choice>
                <mc:Fallback>
                  <p:oleObj name="Equation" r:id="rId4" imgW="1803400" imgH="4318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96" y="432"/>
                          <a:ext cx="1968" cy="47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25350" name="Object 6"/>
            <p:cNvGraphicFramePr>
              <a:graphicFrameLocks noChangeAspect="1"/>
            </p:cNvGraphicFramePr>
            <p:nvPr/>
          </p:nvGraphicFramePr>
          <p:xfrm>
            <a:off x="2028" y="1008"/>
            <a:ext cx="1704" cy="4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66981" name="Equation" r:id="rId6" imgW="1562100" imgH="431800" progId="Equation.3">
                    <p:embed/>
                  </p:oleObj>
                </mc:Choice>
                <mc:Fallback>
                  <p:oleObj name="Equation" r:id="rId6" imgW="1562100" imgH="4318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28" y="1008"/>
                          <a:ext cx="1704" cy="47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578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E8FAF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792579" name="Text Box 3"/>
          <p:cNvSpPr txBox="1">
            <a:spLocks noChangeArrowheads="1"/>
          </p:cNvSpPr>
          <p:nvPr/>
        </p:nvSpPr>
        <p:spPr bwMode="auto">
          <a:xfrm>
            <a:off x="144463" y="277813"/>
            <a:ext cx="8963561" cy="6370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chemeClr val="accent2"/>
                </a:solidFill>
                <a:latin typeface="Arial Black" charset="0"/>
              </a:rPr>
              <a:t>Recall</a:t>
            </a:r>
            <a:r>
              <a:rPr lang="en-US" dirty="0">
                <a:solidFill>
                  <a:schemeClr val="accent2"/>
                </a:solidFill>
              </a:rPr>
              <a:t> from earlier the transform relations:</a:t>
            </a:r>
          </a:p>
          <a:p>
            <a:endParaRPr lang="en-US" sz="1200" dirty="0">
              <a:solidFill>
                <a:schemeClr val="accent2"/>
              </a:solidFill>
            </a:endParaRPr>
          </a:p>
          <a:p>
            <a:r>
              <a:rPr lang="en-US" dirty="0">
                <a:solidFill>
                  <a:schemeClr val="accent2"/>
                </a:solidFill>
              </a:rPr>
              <a:t>         (autocorrelation)                               (</a:t>
            </a:r>
            <a:r>
              <a:rPr lang="en-US" dirty="0" err="1">
                <a:solidFill>
                  <a:schemeClr val="accent2"/>
                </a:solidFill>
              </a:rPr>
              <a:t>autopower</a:t>
            </a:r>
            <a:r>
              <a:rPr lang="en-US" dirty="0">
                <a:solidFill>
                  <a:schemeClr val="accent2"/>
                </a:solidFill>
              </a:rPr>
              <a:t> spectrum)</a:t>
            </a:r>
          </a:p>
          <a:p>
            <a:endParaRPr lang="en-US" sz="1200" dirty="0">
              <a:solidFill>
                <a:schemeClr val="accent2"/>
              </a:solidFill>
            </a:endParaRPr>
          </a:p>
          <a:p>
            <a:r>
              <a:rPr lang="en-US" dirty="0">
                <a:solidFill>
                  <a:schemeClr val="accent2"/>
                </a:solidFill>
              </a:rPr>
              <a:t>        (</a:t>
            </a:r>
            <a:r>
              <a:rPr lang="en-US" dirty="0" err="1">
                <a:solidFill>
                  <a:schemeClr val="accent2"/>
                </a:solidFill>
              </a:rPr>
              <a:t>crosscorrelation</a:t>
            </a:r>
            <a:r>
              <a:rPr lang="en-US" dirty="0">
                <a:solidFill>
                  <a:schemeClr val="accent2"/>
                </a:solidFill>
              </a:rPr>
              <a:t>)                              (</a:t>
            </a:r>
            <a:r>
              <a:rPr lang="en-US" dirty="0" err="1">
                <a:solidFill>
                  <a:schemeClr val="accent2"/>
                </a:solidFill>
              </a:rPr>
              <a:t>crosspower</a:t>
            </a:r>
            <a:r>
              <a:rPr lang="en-US" dirty="0">
                <a:solidFill>
                  <a:schemeClr val="accent2"/>
                </a:solidFill>
              </a:rPr>
              <a:t> spectrum)</a:t>
            </a:r>
          </a:p>
          <a:p>
            <a:endParaRPr lang="en-US" dirty="0">
              <a:solidFill>
                <a:schemeClr val="accent2"/>
              </a:solidFill>
            </a:endParaRPr>
          </a:p>
          <a:p>
            <a:endParaRPr lang="en-US" dirty="0">
              <a:solidFill>
                <a:schemeClr val="accent2"/>
              </a:solidFill>
            </a:endParaRPr>
          </a:p>
          <a:p>
            <a:endParaRPr lang="en-US" dirty="0">
              <a:solidFill>
                <a:schemeClr val="accent2"/>
              </a:solidFill>
            </a:endParaRPr>
          </a:p>
          <a:p>
            <a:endParaRPr lang="en-US" dirty="0">
              <a:solidFill>
                <a:schemeClr val="accent2"/>
              </a:solidFill>
            </a:endParaRPr>
          </a:p>
          <a:p>
            <a:endParaRPr lang="en-US" sz="3000" dirty="0">
              <a:solidFill>
                <a:schemeClr val="accent2"/>
              </a:solidFill>
            </a:endParaRPr>
          </a:p>
          <a:p>
            <a:r>
              <a:rPr lang="en-US" dirty="0">
                <a:solidFill>
                  <a:schemeClr val="accent2"/>
                </a:solidFill>
              </a:rPr>
              <a:t>Then we can also express the autocorrelation &amp; </a:t>
            </a:r>
            <a:r>
              <a:rPr lang="en-US" dirty="0" err="1">
                <a:solidFill>
                  <a:schemeClr val="accent2"/>
                </a:solidFill>
              </a:rPr>
              <a:t>autopower</a:t>
            </a:r>
            <a:endParaRPr lang="en-US" dirty="0">
              <a:solidFill>
                <a:schemeClr val="accent2"/>
              </a:solidFill>
            </a:endParaRPr>
          </a:p>
          <a:p>
            <a:r>
              <a:rPr lang="en-US" dirty="0">
                <a:solidFill>
                  <a:schemeClr val="accent2"/>
                </a:solidFill>
              </a:rPr>
              <a:t>    spectrum of the output signal as:</a:t>
            </a:r>
          </a:p>
          <a:p>
            <a:endParaRPr lang="en-US" dirty="0">
              <a:solidFill>
                <a:schemeClr val="accent2"/>
              </a:solidFill>
            </a:endParaRPr>
          </a:p>
          <a:p>
            <a:endParaRPr lang="en-US" dirty="0">
              <a:solidFill>
                <a:schemeClr val="accent2"/>
              </a:solidFill>
            </a:endParaRPr>
          </a:p>
          <a:p>
            <a:endParaRPr lang="en-US" dirty="0">
              <a:solidFill>
                <a:schemeClr val="accent2"/>
              </a:solidFill>
            </a:endParaRPr>
          </a:p>
          <a:p>
            <a:endParaRPr lang="en-US" sz="1800" dirty="0">
              <a:solidFill>
                <a:schemeClr val="accent2"/>
              </a:solidFill>
            </a:endParaRPr>
          </a:p>
          <a:p>
            <a:r>
              <a:rPr lang="en-US" dirty="0" smtClean="0">
                <a:solidFill>
                  <a:schemeClr val="accent2"/>
                </a:solidFill>
              </a:rPr>
              <a:t>Note the </a:t>
            </a:r>
            <a:r>
              <a:rPr lang="en-US" dirty="0">
                <a:solidFill>
                  <a:schemeClr val="accent2"/>
                </a:solidFill>
              </a:rPr>
              <a:t>output </a:t>
            </a:r>
            <a:r>
              <a:rPr lang="en-US" dirty="0" err="1">
                <a:solidFill>
                  <a:schemeClr val="accent2"/>
                </a:solidFill>
              </a:rPr>
              <a:t>autopower</a:t>
            </a:r>
            <a:r>
              <a:rPr lang="en-US" dirty="0">
                <a:solidFill>
                  <a:schemeClr val="accent2"/>
                </a:solidFill>
              </a:rPr>
              <a:t> has no phase information, so </a:t>
            </a:r>
            <a:r>
              <a:rPr lang="en-US" dirty="0" smtClean="0">
                <a:solidFill>
                  <a:schemeClr val="accent2"/>
                </a:solidFill>
              </a:rPr>
              <a:t>cannot</a:t>
            </a:r>
            <a:endParaRPr lang="en-US" dirty="0">
              <a:solidFill>
                <a:schemeClr val="accent2"/>
              </a:solidFill>
            </a:endParaRPr>
          </a:p>
          <a:p>
            <a:r>
              <a:rPr lang="en-US" dirty="0">
                <a:solidFill>
                  <a:schemeClr val="accent2"/>
                </a:solidFill>
              </a:rPr>
              <a:t>    </a:t>
            </a:r>
            <a:r>
              <a:rPr lang="en-US" dirty="0" smtClean="0">
                <a:solidFill>
                  <a:schemeClr val="accent2"/>
                </a:solidFill>
              </a:rPr>
              <a:t>be used to fully characterize </a:t>
            </a:r>
            <a:r>
              <a:rPr lang="en-US" dirty="0">
                <a:solidFill>
                  <a:schemeClr val="accent2"/>
                </a:solidFill>
              </a:rPr>
              <a:t>the </a:t>
            </a:r>
            <a:r>
              <a:rPr lang="en-US" dirty="0" smtClean="0">
                <a:solidFill>
                  <a:schemeClr val="accent2"/>
                </a:solidFill>
              </a:rPr>
              <a:t>system </a:t>
            </a:r>
            <a:r>
              <a:rPr lang="en-US" i="1" dirty="0" smtClean="0">
                <a:latin typeface="Times New Roman"/>
                <a:cs typeface="Times New Roman"/>
              </a:rPr>
              <a:t>h</a:t>
            </a:r>
            <a:r>
              <a:rPr lang="en-US" dirty="0" smtClean="0">
                <a:latin typeface="Times New Roman"/>
                <a:cs typeface="Times New Roman"/>
              </a:rPr>
              <a:t>(</a:t>
            </a:r>
            <a:r>
              <a:rPr lang="en-US" i="1" dirty="0" smtClean="0">
                <a:latin typeface="Symbol" charset="2"/>
                <a:cs typeface="Symbol" charset="2"/>
              </a:rPr>
              <a:t>t</a:t>
            </a:r>
            <a:r>
              <a:rPr lang="en-US" dirty="0" smtClean="0">
                <a:latin typeface="Times New Roman"/>
                <a:cs typeface="Times New Roman"/>
              </a:rPr>
              <a:t>)</a:t>
            </a:r>
            <a:r>
              <a:rPr lang="en-US" dirty="0" smtClean="0">
                <a:solidFill>
                  <a:schemeClr val="accent2"/>
                </a:solidFill>
              </a:rPr>
              <a:t>!</a:t>
            </a:r>
            <a:endParaRPr lang="en-US" dirty="0">
              <a:solidFill>
                <a:schemeClr val="accent2"/>
              </a:solidFill>
            </a:endParaRPr>
          </a:p>
        </p:txBody>
      </p:sp>
      <p:graphicFrame>
        <p:nvGraphicFramePr>
          <p:cNvPr id="792580" name="Object 4"/>
          <p:cNvGraphicFramePr>
            <a:graphicFrameLocks noChangeAspect="1"/>
          </p:cNvGraphicFramePr>
          <p:nvPr/>
        </p:nvGraphicFramePr>
        <p:xfrm>
          <a:off x="3365500" y="1371600"/>
          <a:ext cx="239395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009" name="Equation" r:id="rId4" imgW="1130300" imgH="215900" progId="Equation.3">
                  <p:embed/>
                </p:oleObj>
              </mc:Choice>
              <mc:Fallback>
                <p:oleObj name="Equation" r:id="rId4" imgW="11303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5500" y="1371600"/>
                        <a:ext cx="239395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2581" name="Object 5"/>
          <p:cNvGraphicFramePr>
            <a:graphicFrameLocks noChangeAspect="1"/>
          </p:cNvGraphicFramePr>
          <p:nvPr/>
        </p:nvGraphicFramePr>
        <p:xfrm>
          <a:off x="3365500" y="838200"/>
          <a:ext cx="239395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010" name="Equation" r:id="rId6" imgW="1130300" imgH="215900" progId="Equation.3">
                  <p:embed/>
                </p:oleObj>
              </mc:Choice>
              <mc:Fallback>
                <p:oleObj name="Equation" r:id="rId6" imgW="11303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5500" y="838200"/>
                        <a:ext cx="239395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2582" name="Object 6"/>
          <p:cNvGraphicFramePr>
            <a:graphicFrameLocks noChangeAspect="1"/>
          </p:cNvGraphicFramePr>
          <p:nvPr/>
        </p:nvGraphicFramePr>
        <p:xfrm>
          <a:off x="3592513" y="1981200"/>
          <a:ext cx="2071687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011" name="Equation" r:id="rId8" imgW="977900" imgH="215900" progId="Equation.3">
                  <p:embed/>
                </p:oleObj>
              </mc:Choice>
              <mc:Fallback>
                <p:oleObj name="Equation" r:id="rId8" imgW="9779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92513" y="1981200"/>
                        <a:ext cx="2071687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2583" name="Object 7"/>
          <p:cNvGraphicFramePr>
            <a:graphicFrameLocks noChangeAspect="1"/>
          </p:cNvGraphicFramePr>
          <p:nvPr/>
        </p:nvGraphicFramePr>
        <p:xfrm>
          <a:off x="3430588" y="2501900"/>
          <a:ext cx="2339975" cy="484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012" name="Equation" r:id="rId10" imgW="1104900" imgH="228600" progId="Equation.3">
                  <p:embed/>
                </p:oleObj>
              </mc:Choice>
              <mc:Fallback>
                <p:oleObj name="Equation" r:id="rId10" imgW="11049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30588" y="2501900"/>
                        <a:ext cx="2339975" cy="484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2584" name="Object 8"/>
          <p:cNvGraphicFramePr>
            <a:graphicFrameLocks noChangeAspect="1"/>
          </p:cNvGraphicFramePr>
          <p:nvPr/>
        </p:nvGraphicFramePr>
        <p:xfrm>
          <a:off x="1366838" y="3097213"/>
          <a:ext cx="6186487" cy="484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013" name="Equation" r:id="rId12" imgW="2921000" imgH="228600" progId="Equation.3">
                  <p:embed/>
                </p:oleObj>
              </mc:Choice>
              <mc:Fallback>
                <p:oleObj name="Equation" r:id="rId12" imgW="29210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6838" y="3097213"/>
                        <a:ext cx="6186487" cy="484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2585" name="Object 9"/>
          <p:cNvGraphicFramePr>
            <a:graphicFrameLocks noChangeAspect="1"/>
          </p:cNvGraphicFramePr>
          <p:nvPr/>
        </p:nvGraphicFramePr>
        <p:xfrm>
          <a:off x="555625" y="4495800"/>
          <a:ext cx="7666038" cy="484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014" name="Equation" r:id="rId14" imgW="3619500" imgH="228600" progId="Equation.3">
                  <p:embed/>
                </p:oleObj>
              </mc:Choice>
              <mc:Fallback>
                <p:oleObj name="Equation" r:id="rId14" imgW="36195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5625" y="4495800"/>
                        <a:ext cx="7666038" cy="484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2586" name="Object 10"/>
          <p:cNvGraphicFramePr>
            <a:graphicFrameLocks noChangeAspect="1"/>
          </p:cNvGraphicFramePr>
          <p:nvPr/>
        </p:nvGraphicFramePr>
        <p:xfrm>
          <a:off x="3079750" y="5122863"/>
          <a:ext cx="2635250" cy="592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015" name="Equation" r:id="rId16" imgW="1244600" imgH="279400" progId="Equation.3">
                  <p:embed/>
                </p:oleObj>
              </mc:Choice>
              <mc:Fallback>
                <p:oleObj name="Equation" r:id="rId16" imgW="1244600" imgH="279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9750" y="5122863"/>
                        <a:ext cx="2635250" cy="592137"/>
                      </a:xfrm>
                      <a:prstGeom prst="rect">
                        <a:avLst/>
                      </a:prstGeom>
                      <a:solidFill>
                        <a:srgbClr val="C6C6C6"/>
                      </a:solidFill>
                      <a:ln w="25400">
                        <a:solidFill>
                          <a:srgbClr val="F90403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770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E8FAF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800771" name="Text Box 3"/>
          <p:cNvSpPr txBox="1">
            <a:spLocks noChangeArrowheads="1"/>
          </p:cNvSpPr>
          <p:nvPr/>
        </p:nvSpPr>
        <p:spPr bwMode="auto">
          <a:xfrm>
            <a:off x="365125" y="258763"/>
            <a:ext cx="7683500" cy="277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 i="1">
                <a:solidFill>
                  <a:schemeClr val="accent2"/>
                </a:solidFill>
                <a:latin typeface="Arial Black" charset="0"/>
              </a:rPr>
              <a:t>Example</a:t>
            </a:r>
            <a:r>
              <a:rPr lang="en-US">
                <a:solidFill>
                  <a:schemeClr val="accent2"/>
                </a:solidFill>
              </a:rPr>
              <a:t>: Consider the low-pass filter </a:t>
            </a:r>
            <a:r>
              <a:rPr lang="en-US" i="1">
                <a:solidFill>
                  <a:schemeClr val="tx2"/>
                </a:solidFill>
                <a:latin typeface="Times New Roman" charset="0"/>
              </a:rPr>
              <a:t>h</a:t>
            </a:r>
            <a:r>
              <a:rPr lang="en-US">
                <a:solidFill>
                  <a:schemeClr val="tx2"/>
                </a:solidFill>
                <a:latin typeface="Times New Roman" charset="0"/>
              </a:rPr>
              <a:t>(</a:t>
            </a:r>
            <a:r>
              <a:rPr lang="en-US" i="1">
                <a:solidFill>
                  <a:schemeClr val="tx2"/>
                </a:solidFill>
                <a:latin typeface="Times New Roman" charset="0"/>
              </a:rPr>
              <a:t>t</a:t>
            </a:r>
            <a:r>
              <a:rPr lang="en-US">
                <a:solidFill>
                  <a:schemeClr val="tx2"/>
                </a:solidFill>
                <a:latin typeface="Times New Roman" charset="0"/>
              </a:rPr>
              <a:t>) = </a:t>
            </a:r>
            <a:r>
              <a:rPr lang="en-US" i="1">
                <a:solidFill>
                  <a:schemeClr val="tx2"/>
                </a:solidFill>
                <a:latin typeface="Times New Roman" charset="0"/>
              </a:rPr>
              <a:t>e</a:t>
            </a:r>
            <a:r>
              <a:rPr lang="en-US" baseline="30000">
                <a:solidFill>
                  <a:schemeClr val="tx2"/>
                </a:solidFill>
                <a:latin typeface="Times New Roman" charset="0"/>
              </a:rPr>
              <a:t>–</a:t>
            </a:r>
            <a:r>
              <a:rPr lang="en-US" i="1" baseline="30000">
                <a:solidFill>
                  <a:schemeClr val="tx2"/>
                </a:solidFill>
                <a:latin typeface="Times New Roman" charset="0"/>
              </a:rPr>
              <a:t>at </a:t>
            </a:r>
            <a:r>
              <a:rPr lang="en-US" i="1">
                <a:solidFill>
                  <a:schemeClr val="tx2"/>
                </a:solidFill>
                <a:latin typeface="Times New Roman" charset="0"/>
              </a:rPr>
              <a:t>u</a:t>
            </a:r>
            <a:r>
              <a:rPr lang="en-US">
                <a:solidFill>
                  <a:schemeClr val="tx2"/>
                </a:solidFill>
                <a:latin typeface="Times New Roman" charset="0"/>
              </a:rPr>
              <a:t>(</a:t>
            </a:r>
            <a:r>
              <a:rPr lang="en-US" i="1">
                <a:solidFill>
                  <a:schemeClr val="tx2"/>
                </a:solidFill>
                <a:latin typeface="Times New Roman" charset="0"/>
              </a:rPr>
              <a:t>t</a:t>
            </a:r>
            <a:r>
              <a:rPr lang="en-US">
                <a:solidFill>
                  <a:schemeClr val="tx2"/>
                </a:solidFill>
                <a:latin typeface="Times New Roman" charset="0"/>
              </a:rPr>
              <a:t>)</a:t>
            </a:r>
            <a:endParaRPr lang="en-US">
              <a:solidFill>
                <a:schemeClr val="accent2"/>
              </a:solidFill>
            </a:endParaRPr>
          </a:p>
          <a:p>
            <a:endParaRPr lang="en-US">
              <a:solidFill>
                <a:schemeClr val="accent2"/>
              </a:solidFill>
            </a:endParaRPr>
          </a:p>
          <a:p>
            <a:endParaRPr lang="en-US">
              <a:solidFill>
                <a:schemeClr val="accent2"/>
              </a:solidFill>
            </a:endParaRPr>
          </a:p>
          <a:p>
            <a:endParaRPr lang="en-US">
              <a:solidFill>
                <a:schemeClr val="accent2"/>
              </a:solidFill>
            </a:endParaRPr>
          </a:p>
          <a:p>
            <a:endParaRPr lang="en-US">
              <a:solidFill>
                <a:schemeClr val="accent2"/>
              </a:solidFill>
            </a:endParaRPr>
          </a:p>
          <a:p>
            <a:endParaRPr lang="en-US">
              <a:solidFill>
                <a:schemeClr val="accent2"/>
              </a:solidFill>
            </a:endParaRPr>
          </a:p>
          <a:p>
            <a:r>
              <a:rPr lang="en-US">
                <a:solidFill>
                  <a:schemeClr val="accent2"/>
                </a:solidFill>
              </a:rPr>
              <a:t>(Can get this e.g. from a resistor/capacitor circuit):</a:t>
            </a:r>
            <a:endParaRPr lang="en-US">
              <a:solidFill>
                <a:schemeClr val="tx2"/>
              </a:solidFill>
              <a:latin typeface="Times New Roman" charset="0"/>
            </a:endParaRPr>
          </a:p>
        </p:txBody>
      </p:sp>
      <p:sp>
        <p:nvSpPr>
          <p:cNvPr id="800772" name="Line 4"/>
          <p:cNvSpPr>
            <a:spLocks noChangeShapeType="1"/>
          </p:cNvSpPr>
          <p:nvPr/>
        </p:nvSpPr>
        <p:spPr bwMode="auto">
          <a:xfrm flipV="1">
            <a:off x="1371600" y="1066800"/>
            <a:ext cx="0" cy="106680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0773" name="Line 5"/>
          <p:cNvSpPr>
            <a:spLocks noChangeShapeType="1"/>
          </p:cNvSpPr>
          <p:nvPr/>
        </p:nvSpPr>
        <p:spPr bwMode="auto">
          <a:xfrm>
            <a:off x="1066800" y="2133600"/>
            <a:ext cx="2514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0774" name="Rectangle 6"/>
          <p:cNvSpPr>
            <a:spLocks noChangeArrowheads="1"/>
          </p:cNvSpPr>
          <p:nvPr/>
        </p:nvSpPr>
        <p:spPr bwMode="auto">
          <a:xfrm>
            <a:off x="609600" y="990600"/>
            <a:ext cx="623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i="1">
                <a:solidFill>
                  <a:schemeClr val="tx2"/>
                </a:solidFill>
                <a:latin typeface="Times New Roman" charset="0"/>
              </a:rPr>
              <a:t>h</a:t>
            </a:r>
            <a:r>
              <a:rPr lang="en-US">
                <a:solidFill>
                  <a:schemeClr val="tx2"/>
                </a:solidFill>
                <a:latin typeface="Times New Roman" charset="0"/>
              </a:rPr>
              <a:t>(</a:t>
            </a:r>
            <a:r>
              <a:rPr lang="en-US" i="1">
                <a:solidFill>
                  <a:schemeClr val="tx2"/>
                </a:solidFill>
                <a:latin typeface="Times New Roman" charset="0"/>
              </a:rPr>
              <a:t>t</a:t>
            </a:r>
            <a:r>
              <a:rPr lang="en-US">
                <a:solidFill>
                  <a:schemeClr val="tx2"/>
                </a:solidFill>
                <a:latin typeface="Times New Roman" charset="0"/>
              </a:rPr>
              <a:t>)</a:t>
            </a:r>
          </a:p>
        </p:txBody>
      </p:sp>
      <p:sp>
        <p:nvSpPr>
          <p:cNvPr id="800775" name="Freeform 7"/>
          <p:cNvSpPr>
            <a:spLocks/>
          </p:cNvSpPr>
          <p:nvPr/>
        </p:nvSpPr>
        <p:spPr bwMode="auto">
          <a:xfrm>
            <a:off x="1371600" y="1447800"/>
            <a:ext cx="2052638" cy="609600"/>
          </a:xfrm>
          <a:custGeom>
            <a:avLst/>
            <a:gdLst>
              <a:gd name="T0" fmla="*/ 0 w 1293"/>
              <a:gd name="T1" fmla="*/ 0 h 358"/>
              <a:gd name="T2" fmla="*/ 141 w 1293"/>
              <a:gd name="T3" fmla="*/ 115 h 358"/>
              <a:gd name="T4" fmla="*/ 429 w 1293"/>
              <a:gd name="T5" fmla="*/ 256 h 358"/>
              <a:gd name="T6" fmla="*/ 851 w 1293"/>
              <a:gd name="T7" fmla="*/ 320 h 358"/>
              <a:gd name="T8" fmla="*/ 1293 w 1293"/>
              <a:gd name="T9" fmla="*/ 358 h 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93" h="358">
                <a:moveTo>
                  <a:pt x="0" y="0"/>
                </a:moveTo>
                <a:cubicBezTo>
                  <a:pt x="35" y="36"/>
                  <a:pt x="70" y="72"/>
                  <a:pt x="141" y="115"/>
                </a:cubicBezTo>
                <a:cubicBezTo>
                  <a:pt x="212" y="158"/>
                  <a:pt x="311" y="222"/>
                  <a:pt x="429" y="256"/>
                </a:cubicBezTo>
                <a:cubicBezTo>
                  <a:pt x="547" y="290"/>
                  <a:pt x="707" y="303"/>
                  <a:pt x="851" y="320"/>
                </a:cubicBezTo>
                <a:cubicBezTo>
                  <a:pt x="995" y="337"/>
                  <a:pt x="1219" y="352"/>
                  <a:pt x="1293" y="358"/>
                </a:cubicBezTo>
              </a:path>
            </a:pathLst>
          </a:custGeom>
          <a:noFill/>
          <a:ln w="38100">
            <a:solidFill>
              <a:srgbClr val="F9040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90403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0776" name="Rectangle 8"/>
          <p:cNvSpPr>
            <a:spLocks noChangeArrowheads="1"/>
          </p:cNvSpPr>
          <p:nvPr/>
        </p:nvSpPr>
        <p:spPr bwMode="auto">
          <a:xfrm>
            <a:off x="3276600" y="2133600"/>
            <a:ext cx="268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i="1">
                <a:solidFill>
                  <a:schemeClr val="tx2"/>
                </a:solidFill>
                <a:latin typeface="Times New Roman" charset="0"/>
              </a:rPr>
              <a:t>t</a:t>
            </a:r>
          </a:p>
        </p:txBody>
      </p:sp>
      <p:sp>
        <p:nvSpPr>
          <p:cNvPr id="800777" name="Line 9"/>
          <p:cNvSpPr>
            <a:spLocks noChangeShapeType="1"/>
          </p:cNvSpPr>
          <p:nvPr/>
        </p:nvSpPr>
        <p:spPr bwMode="auto">
          <a:xfrm flipV="1">
            <a:off x="5334000" y="1066800"/>
            <a:ext cx="0" cy="106680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0778" name="Line 10"/>
          <p:cNvSpPr>
            <a:spLocks noChangeShapeType="1"/>
          </p:cNvSpPr>
          <p:nvPr/>
        </p:nvSpPr>
        <p:spPr bwMode="auto">
          <a:xfrm>
            <a:off x="5029200" y="2133600"/>
            <a:ext cx="2514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0779" name="Rectangle 11"/>
          <p:cNvSpPr>
            <a:spLocks noChangeArrowheads="1"/>
          </p:cNvSpPr>
          <p:nvPr/>
        </p:nvSpPr>
        <p:spPr bwMode="auto">
          <a:xfrm>
            <a:off x="4572000" y="990600"/>
            <a:ext cx="623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i="1">
                <a:solidFill>
                  <a:schemeClr val="tx2"/>
                </a:solidFill>
                <a:latin typeface="Times New Roman" charset="0"/>
              </a:rPr>
              <a:t>u</a:t>
            </a:r>
            <a:r>
              <a:rPr lang="en-US">
                <a:solidFill>
                  <a:schemeClr val="tx2"/>
                </a:solidFill>
                <a:latin typeface="Times New Roman" charset="0"/>
              </a:rPr>
              <a:t>(</a:t>
            </a:r>
            <a:r>
              <a:rPr lang="en-US" i="1">
                <a:solidFill>
                  <a:schemeClr val="tx2"/>
                </a:solidFill>
                <a:latin typeface="Times New Roman" charset="0"/>
              </a:rPr>
              <a:t>t</a:t>
            </a:r>
            <a:r>
              <a:rPr lang="en-US">
                <a:solidFill>
                  <a:schemeClr val="tx2"/>
                </a:solidFill>
                <a:latin typeface="Times New Roman" charset="0"/>
              </a:rPr>
              <a:t>)</a:t>
            </a:r>
          </a:p>
        </p:txBody>
      </p:sp>
      <p:sp>
        <p:nvSpPr>
          <p:cNvPr id="800780" name="Rectangle 12"/>
          <p:cNvSpPr>
            <a:spLocks noChangeArrowheads="1"/>
          </p:cNvSpPr>
          <p:nvPr/>
        </p:nvSpPr>
        <p:spPr bwMode="auto">
          <a:xfrm>
            <a:off x="7239000" y="2133600"/>
            <a:ext cx="268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i="1">
                <a:solidFill>
                  <a:schemeClr val="tx2"/>
                </a:solidFill>
                <a:latin typeface="Times New Roman" charset="0"/>
              </a:rPr>
              <a:t>t</a:t>
            </a:r>
          </a:p>
        </p:txBody>
      </p:sp>
      <p:sp>
        <p:nvSpPr>
          <p:cNvPr id="800781" name="Line 13"/>
          <p:cNvSpPr>
            <a:spLocks noChangeShapeType="1"/>
          </p:cNvSpPr>
          <p:nvPr/>
        </p:nvSpPr>
        <p:spPr bwMode="auto">
          <a:xfrm>
            <a:off x="5334000" y="1447800"/>
            <a:ext cx="2057400" cy="0"/>
          </a:xfrm>
          <a:prstGeom prst="line">
            <a:avLst/>
          </a:prstGeom>
          <a:noFill/>
          <a:ln w="38100">
            <a:solidFill>
              <a:srgbClr val="F9040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0782" name="Text Box 14"/>
          <p:cNvSpPr txBox="1">
            <a:spLocks noChangeArrowheads="1"/>
          </p:cNvSpPr>
          <p:nvPr/>
        </p:nvSpPr>
        <p:spPr bwMode="auto">
          <a:xfrm>
            <a:off x="1111250" y="12192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imes New Roman" charset="0"/>
              </a:rPr>
              <a:t>1</a:t>
            </a:r>
          </a:p>
        </p:txBody>
      </p:sp>
      <p:sp>
        <p:nvSpPr>
          <p:cNvPr id="800783" name="Text Box 15"/>
          <p:cNvSpPr txBox="1">
            <a:spLocks noChangeArrowheads="1"/>
          </p:cNvSpPr>
          <p:nvPr/>
        </p:nvSpPr>
        <p:spPr bwMode="auto">
          <a:xfrm>
            <a:off x="5029200" y="12192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imes New Roman" charset="0"/>
              </a:rPr>
              <a:t>1</a:t>
            </a:r>
          </a:p>
        </p:txBody>
      </p:sp>
      <p:sp>
        <p:nvSpPr>
          <p:cNvPr id="800795" name="Text Box 27"/>
          <p:cNvSpPr txBox="1">
            <a:spLocks noChangeArrowheads="1"/>
          </p:cNvSpPr>
          <p:nvPr/>
        </p:nvSpPr>
        <p:spPr bwMode="auto">
          <a:xfrm>
            <a:off x="4479925" y="3175000"/>
            <a:ext cx="42926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Here, given direct current </a:t>
            </a:r>
            <a:r>
              <a:rPr lang="en-US" i="1">
                <a:solidFill>
                  <a:schemeClr val="tx2"/>
                </a:solidFill>
                <a:latin typeface="Times New Roman" charset="0"/>
              </a:rPr>
              <a:t>I </a:t>
            </a:r>
            <a:r>
              <a:rPr lang="en-US">
                <a:solidFill>
                  <a:schemeClr val="accent2"/>
                </a:solidFill>
              </a:rPr>
              <a:t>get</a:t>
            </a:r>
          </a:p>
          <a:p>
            <a:r>
              <a:rPr lang="en-US">
                <a:solidFill>
                  <a:schemeClr val="accent2"/>
                </a:solidFill>
              </a:rPr>
              <a:t>voltages (in the frequency</a:t>
            </a:r>
          </a:p>
          <a:p>
            <a:r>
              <a:rPr lang="en-US">
                <a:solidFill>
                  <a:schemeClr val="accent2"/>
                </a:solidFill>
              </a:rPr>
              <a:t>domain):</a:t>
            </a:r>
          </a:p>
        </p:txBody>
      </p:sp>
      <p:graphicFrame>
        <p:nvGraphicFramePr>
          <p:cNvPr id="800796" name="Object 28"/>
          <p:cNvGraphicFramePr>
            <a:graphicFrameLocks noChangeAspect="1"/>
          </p:cNvGraphicFramePr>
          <p:nvPr/>
        </p:nvGraphicFramePr>
        <p:xfrm>
          <a:off x="4038600" y="4419600"/>
          <a:ext cx="2298700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9029" name="Equation" r:id="rId4" imgW="1092200" imgH="393700" progId="Equation.3">
                  <p:embed/>
                </p:oleObj>
              </mc:Choice>
              <mc:Fallback>
                <p:oleObj name="Equation" r:id="rId4" imgW="10922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4419600"/>
                        <a:ext cx="2298700" cy="828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0797" name="Object 29"/>
          <p:cNvGraphicFramePr>
            <a:graphicFrameLocks noChangeAspect="1"/>
          </p:cNvGraphicFramePr>
          <p:nvPr/>
        </p:nvGraphicFramePr>
        <p:xfrm>
          <a:off x="6704013" y="4429125"/>
          <a:ext cx="1844675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9030" name="Equation" r:id="rId6" imgW="876300" imgH="393700" progId="Equation.3">
                  <p:embed/>
                </p:oleObj>
              </mc:Choice>
              <mc:Fallback>
                <p:oleObj name="Equation" r:id="rId6" imgW="8763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4013" y="4429125"/>
                        <a:ext cx="1844675" cy="828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0798" name="Object 30"/>
          <p:cNvGraphicFramePr>
            <a:graphicFrameLocks noChangeAspect="1"/>
          </p:cNvGraphicFramePr>
          <p:nvPr/>
        </p:nvGraphicFramePr>
        <p:xfrm>
          <a:off x="457200" y="5335588"/>
          <a:ext cx="4572000" cy="1217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9031" name="Equation" r:id="rId8" imgW="2527300" imgH="673100" progId="Equation.3">
                  <p:embed/>
                </p:oleObj>
              </mc:Choice>
              <mc:Fallback>
                <p:oleObj name="Equation" r:id="rId8" imgW="2527300" imgH="673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5335588"/>
                        <a:ext cx="4572000" cy="1217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00799" name="Text Box 31"/>
          <p:cNvSpPr txBox="1">
            <a:spLocks noChangeArrowheads="1"/>
          </p:cNvSpPr>
          <p:nvPr/>
        </p:nvSpPr>
        <p:spPr bwMode="auto">
          <a:xfrm>
            <a:off x="5089525" y="5765800"/>
            <a:ext cx="172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for </a:t>
            </a:r>
            <a:r>
              <a:rPr lang="en-US" i="1">
                <a:solidFill>
                  <a:schemeClr val="tx2"/>
                </a:solidFill>
                <a:latin typeface="Times New Roman" charset="0"/>
              </a:rPr>
              <a:t>a</a:t>
            </a:r>
            <a:r>
              <a:rPr lang="en-US">
                <a:solidFill>
                  <a:schemeClr val="tx2"/>
                </a:solidFill>
                <a:latin typeface="Times New Roman" charset="0"/>
              </a:rPr>
              <a:t> = 1/</a:t>
            </a:r>
            <a:r>
              <a:rPr lang="en-US" i="1">
                <a:solidFill>
                  <a:schemeClr val="tx2"/>
                </a:solidFill>
                <a:latin typeface="Times New Roman" charset="0"/>
              </a:rPr>
              <a:t>RC</a:t>
            </a:r>
            <a:endParaRPr lang="en-US">
              <a:solidFill>
                <a:schemeClr val="accent2"/>
              </a:solidFill>
            </a:endParaRPr>
          </a:p>
        </p:txBody>
      </p:sp>
      <p:grpSp>
        <p:nvGrpSpPr>
          <p:cNvPr id="800806" name="Group 38"/>
          <p:cNvGrpSpPr>
            <a:grpSpLocks/>
          </p:cNvGrpSpPr>
          <p:nvPr/>
        </p:nvGrpSpPr>
        <p:grpSpPr bwMode="auto">
          <a:xfrm>
            <a:off x="838200" y="3195638"/>
            <a:ext cx="3273425" cy="1797050"/>
            <a:chOff x="528" y="2013"/>
            <a:chExt cx="2062" cy="1132"/>
          </a:xfrm>
        </p:grpSpPr>
        <p:sp>
          <p:nvSpPr>
            <p:cNvPr id="800785" name="Freeform 17"/>
            <p:cNvSpPr>
              <a:spLocks/>
            </p:cNvSpPr>
            <p:nvPr/>
          </p:nvSpPr>
          <p:spPr bwMode="auto">
            <a:xfrm>
              <a:off x="672" y="2256"/>
              <a:ext cx="1174" cy="384"/>
            </a:xfrm>
            <a:custGeom>
              <a:avLst/>
              <a:gdLst>
                <a:gd name="T0" fmla="*/ 0 w 1174"/>
                <a:gd name="T1" fmla="*/ 384 h 384"/>
                <a:gd name="T2" fmla="*/ 0 w 1174"/>
                <a:gd name="T3" fmla="*/ 48 h 384"/>
                <a:gd name="T4" fmla="*/ 432 w 1174"/>
                <a:gd name="T5" fmla="*/ 48 h 384"/>
                <a:gd name="T6" fmla="*/ 480 w 1174"/>
                <a:gd name="T7" fmla="*/ 144 h 384"/>
                <a:gd name="T8" fmla="*/ 528 w 1174"/>
                <a:gd name="T9" fmla="*/ 0 h 384"/>
                <a:gd name="T10" fmla="*/ 576 w 1174"/>
                <a:gd name="T11" fmla="*/ 144 h 384"/>
                <a:gd name="T12" fmla="*/ 624 w 1174"/>
                <a:gd name="T13" fmla="*/ 0 h 384"/>
                <a:gd name="T14" fmla="*/ 672 w 1174"/>
                <a:gd name="T15" fmla="*/ 144 h 384"/>
                <a:gd name="T16" fmla="*/ 720 w 1174"/>
                <a:gd name="T17" fmla="*/ 48 h 384"/>
                <a:gd name="T18" fmla="*/ 733 w 1174"/>
                <a:gd name="T19" fmla="*/ 13 h 384"/>
                <a:gd name="T20" fmla="*/ 778 w 1174"/>
                <a:gd name="T21" fmla="*/ 147 h 384"/>
                <a:gd name="T22" fmla="*/ 835 w 1174"/>
                <a:gd name="T23" fmla="*/ 6 h 384"/>
                <a:gd name="T24" fmla="*/ 874 w 1174"/>
                <a:gd name="T25" fmla="*/ 83 h 384"/>
                <a:gd name="T26" fmla="*/ 1174 w 1174"/>
                <a:gd name="T27" fmla="*/ 83 h 384"/>
                <a:gd name="T28" fmla="*/ 1174 w 1174"/>
                <a:gd name="T29" fmla="*/ 378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74" h="384">
                  <a:moveTo>
                    <a:pt x="0" y="384"/>
                  </a:moveTo>
                  <a:lnTo>
                    <a:pt x="0" y="48"/>
                  </a:lnTo>
                  <a:lnTo>
                    <a:pt x="432" y="48"/>
                  </a:lnTo>
                  <a:lnTo>
                    <a:pt x="480" y="144"/>
                  </a:lnTo>
                  <a:lnTo>
                    <a:pt x="528" y="0"/>
                  </a:lnTo>
                  <a:lnTo>
                    <a:pt x="576" y="144"/>
                  </a:lnTo>
                  <a:lnTo>
                    <a:pt x="624" y="0"/>
                  </a:lnTo>
                  <a:lnTo>
                    <a:pt x="672" y="144"/>
                  </a:lnTo>
                  <a:lnTo>
                    <a:pt x="720" y="48"/>
                  </a:lnTo>
                  <a:lnTo>
                    <a:pt x="733" y="13"/>
                  </a:lnTo>
                  <a:lnTo>
                    <a:pt x="778" y="147"/>
                  </a:lnTo>
                  <a:lnTo>
                    <a:pt x="835" y="6"/>
                  </a:lnTo>
                  <a:lnTo>
                    <a:pt x="874" y="83"/>
                  </a:lnTo>
                  <a:lnTo>
                    <a:pt x="1174" y="83"/>
                  </a:lnTo>
                  <a:lnTo>
                    <a:pt x="1174" y="378"/>
                  </a:lnTo>
                </a:path>
              </a:pathLst>
            </a:cu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0786" name="Text Box 18"/>
            <p:cNvSpPr txBox="1">
              <a:spLocks noChangeArrowheads="1"/>
            </p:cNvSpPr>
            <p:nvPr/>
          </p:nvSpPr>
          <p:spPr bwMode="auto">
            <a:xfrm>
              <a:off x="1255" y="2013"/>
              <a:ext cx="23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i="1">
                  <a:latin typeface="Times New Roman" charset="0"/>
                </a:rPr>
                <a:t>R</a:t>
              </a:r>
            </a:p>
          </p:txBody>
        </p:sp>
        <p:sp>
          <p:nvSpPr>
            <p:cNvPr id="800787" name="Freeform 19"/>
            <p:cNvSpPr>
              <a:spLocks/>
            </p:cNvSpPr>
            <p:nvPr/>
          </p:nvSpPr>
          <p:spPr bwMode="auto">
            <a:xfrm>
              <a:off x="1842" y="2334"/>
              <a:ext cx="528" cy="288"/>
            </a:xfrm>
            <a:custGeom>
              <a:avLst/>
              <a:gdLst>
                <a:gd name="T0" fmla="*/ 0 w 528"/>
                <a:gd name="T1" fmla="*/ 0 h 288"/>
                <a:gd name="T2" fmla="*/ 528 w 528"/>
                <a:gd name="T3" fmla="*/ 0 h 288"/>
                <a:gd name="T4" fmla="*/ 528 w 528"/>
                <a:gd name="T5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8" h="288">
                  <a:moveTo>
                    <a:pt x="0" y="0"/>
                  </a:moveTo>
                  <a:lnTo>
                    <a:pt x="528" y="0"/>
                  </a:lnTo>
                  <a:lnTo>
                    <a:pt x="528" y="288"/>
                  </a:lnTo>
                </a:path>
              </a:pathLst>
            </a:cu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0788" name="Freeform 20"/>
            <p:cNvSpPr>
              <a:spLocks/>
            </p:cNvSpPr>
            <p:nvPr/>
          </p:nvSpPr>
          <p:spPr bwMode="auto">
            <a:xfrm flipV="1">
              <a:off x="674" y="2796"/>
              <a:ext cx="1184" cy="349"/>
            </a:xfrm>
            <a:custGeom>
              <a:avLst/>
              <a:gdLst>
                <a:gd name="T0" fmla="*/ 10 w 1184"/>
                <a:gd name="T1" fmla="*/ 349 h 349"/>
                <a:gd name="T2" fmla="*/ 0 w 1184"/>
                <a:gd name="T3" fmla="*/ 0 h 349"/>
                <a:gd name="T4" fmla="*/ 1184 w 1184"/>
                <a:gd name="T5" fmla="*/ 0 h 349"/>
                <a:gd name="T6" fmla="*/ 1184 w 1184"/>
                <a:gd name="T7" fmla="*/ 346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84" h="349">
                  <a:moveTo>
                    <a:pt x="10" y="349"/>
                  </a:moveTo>
                  <a:lnTo>
                    <a:pt x="0" y="0"/>
                  </a:lnTo>
                  <a:lnTo>
                    <a:pt x="1184" y="0"/>
                  </a:lnTo>
                  <a:lnTo>
                    <a:pt x="1184" y="346"/>
                  </a:lnTo>
                </a:path>
              </a:pathLst>
            </a:cu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0789" name="Text Box 21"/>
            <p:cNvSpPr txBox="1">
              <a:spLocks noChangeArrowheads="1"/>
            </p:cNvSpPr>
            <p:nvPr/>
          </p:nvSpPr>
          <p:spPr bwMode="auto">
            <a:xfrm>
              <a:off x="528" y="2568"/>
              <a:ext cx="38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i="1">
                  <a:latin typeface="Times New Roman" charset="0"/>
                </a:rPr>
                <a:t>x</a:t>
              </a:r>
              <a:r>
                <a:rPr lang="en-US">
                  <a:latin typeface="Times New Roman" charset="0"/>
                </a:rPr>
                <a:t>(</a:t>
              </a:r>
              <a:r>
                <a:rPr lang="en-US" i="1">
                  <a:latin typeface="Times New Roman" charset="0"/>
                </a:rPr>
                <a:t>t</a:t>
              </a:r>
              <a:r>
                <a:rPr lang="en-US">
                  <a:latin typeface="Times New Roman" charset="0"/>
                </a:rPr>
                <a:t>)</a:t>
              </a:r>
            </a:p>
          </p:txBody>
        </p:sp>
        <p:sp>
          <p:nvSpPr>
            <p:cNvPr id="800790" name="Text Box 22"/>
            <p:cNvSpPr txBox="1">
              <a:spLocks noChangeArrowheads="1"/>
            </p:cNvSpPr>
            <p:nvPr/>
          </p:nvSpPr>
          <p:spPr bwMode="auto">
            <a:xfrm>
              <a:off x="1440" y="2592"/>
              <a:ext cx="24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i="1">
                  <a:latin typeface="Times New Roman" charset="0"/>
                </a:rPr>
                <a:t>C</a:t>
              </a:r>
            </a:p>
          </p:txBody>
        </p:sp>
        <p:sp>
          <p:nvSpPr>
            <p:cNvPr id="800791" name="Freeform 23"/>
            <p:cNvSpPr>
              <a:spLocks/>
            </p:cNvSpPr>
            <p:nvPr/>
          </p:nvSpPr>
          <p:spPr bwMode="auto">
            <a:xfrm flipV="1">
              <a:off x="1854" y="2856"/>
              <a:ext cx="528" cy="288"/>
            </a:xfrm>
            <a:custGeom>
              <a:avLst/>
              <a:gdLst>
                <a:gd name="T0" fmla="*/ 0 w 528"/>
                <a:gd name="T1" fmla="*/ 0 h 288"/>
                <a:gd name="T2" fmla="*/ 528 w 528"/>
                <a:gd name="T3" fmla="*/ 0 h 288"/>
                <a:gd name="T4" fmla="*/ 528 w 528"/>
                <a:gd name="T5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8" h="288">
                  <a:moveTo>
                    <a:pt x="0" y="0"/>
                  </a:moveTo>
                  <a:lnTo>
                    <a:pt x="528" y="0"/>
                  </a:lnTo>
                  <a:lnTo>
                    <a:pt x="528" y="288"/>
                  </a:lnTo>
                </a:path>
              </a:pathLst>
            </a:cu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0792" name="Text Box 24"/>
            <p:cNvSpPr txBox="1">
              <a:spLocks noChangeArrowheads="1"/>
            </p:cNvSpPr>
            <p:nvPr/>
          </p:nvSpPr>
          <p:spPr bwMode="auto">
            <a:xfrm>
              <a:off x="2208" y="2592"/>
              <a:ext cx="38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i="1">
                  <a:latin typeface="Times New Roman" charset="0"/>
                </a:rPr>
                <a:t>y</a:t>
              </a:r>
              <a:r>
                <a:rPr lang="en-US">
                  <a:latin typeface="Times New Roman" charset="0"/>
                </a:rPr>
                <a:t>(</a:t>
              </a:r>
              <a:r>
                <a:rPr lang="en-US" i="1">
                  <a:latin typeface="Times New Roman" charset="0"/>
                </a:rPr>
                <a:t>t</a:t>
              </a:r>
              <a:r>
                <a:rPr lang="en-US">
                  <a:latin typeface="Times New Roman" charset="0"/>
                </a:rPr>
                <a:t>)</a:t>
              </a:r>
            </a:p>
          </p:txBody>
        </p:sp>
        <p:sp>
          <p:nvSpPr>
            <p:cNvPr id="800793" name="Line 25"/>
            <p:cNvSpPr>
              <a:spLocks noChangeShapeType="1"/>
            </p:cNvSpPr>
            <p:nvPr/>
          </p:nvSpPr>
          <p:spPr bwMode="auto">
            <a:xfrm flipH="1">
              <a:off x="1680" y="2652"/>
              <a:ext cx="336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0794" name="Line 26"/>
            <p:cNvSpPr>
              <a:spLocks noChangeShapeType="1"/>
            </p:cNvSpPr>
            <p:nvPr/>
          </p:nvSpPr>
          <p:spPr bwMode="auto">
            <a:xfrm flipH="1">
              <a:off x="1680" y="2784"/>
              <a:ext cx="336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0804" name="Text Box 36"/>
            <p:cNvSpPr txBox="1">
              <a:spLocks noChangeArrowheads="1"/>
            </p:cNvSpPr>
            <p:nvPr/>
          </p:nvSpPr>
          <p:spPr bwMode="auto">
            <a:xfrm>
              <a:off x="534" y="2532"/>
              <a:ext cx="19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 b="1">
                  <a:latin typeface="Times New Roman" charset="0"/>
                </a:rPr>
                <a:t>~</a:t>
              </a:r>
              <a:endParaRPr lang="en-US" b="1"/>
            </a:p>
          </p:txBody>
        </p:sp>
        <p:sp>
          <p:nvSpPr>
            <p:cNvPr id="800805" name="Text Box 37"/>
            <p:cNvSpPr txBox="1">
              <a:spLocks noChangeArrowheads="1"/>
            </p:cNvSpPr>
            <p:nvPr/>
          </p:nvSpPr>
          <p:spPr bwMode="auto">
            <a:xfrm>
              <a:off x="2220" y="2544"/>
              <a:ext cx="19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 b="1">
                  <a:latin typeface="Times New Roman" charset="0"/>
                </a:rPr>
                <a:t>~</a:t>
              </a:r>
              <a:endParaRPr lang="en-US" b="1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79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E8FAF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801795" name="Text Box 3"/>
          <p:cNvSpPr txBox="1">
            <a:spLocks noChangeArrowheads="1"/>
          </p:cNvSpPr>
          <p:nvPr/>
        </p:nvSpPr>
        <p:spPr bwMode="auto">
          <a:xfrm>
            <a:off x="430213" y="354013"/>
            <a:ext cx="8294007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The modulus-squared of </a:t>
            </a:r>
            <a:r>
              <a:rPr lang="en-US" i="1" dirty="0">
                <a:solidFill>
                  <a:schemeClr val="tx2"/>
                </a:solidFill>
                <a:latin typeface="Times New Roman" charset="0"/>
              </a:rPr>
              <a:t>H</a:t>
            </a:r>
            <a:r>
              <a:rPr lang="en-US" dirty="0">
                <a:solidFill>
                  <a:schemeClr val="accent2"/>
                </a:solidFill>
              </a:rPr>
              <a:t> is then:</a:t>
            </a:r>
          </a:p>
          <a:p>
            <a:endParaRPr lang="en-US" dirty="0">
              <a:solidFill>
                <a:schemeClr val="accent2"/>
              </a:solidFill>
            </a:endParaRPr>
          </a:p>
          <a:p>
            <a:r>
              <a:rPr lang="en-US" dirty="0" smtClean="0">
                <a:solidFill>
                  <a:schemeClr val="accent2"/>
                </a:solidFill>
              </a:rPr>
              <a:t>Let’s </a:t>
            </a:r>
            <a:r>
              <a:rPr lang="en-US" dirty="0">
                <a:solidFill>
                  <a:schemeClr val="accent2"/>
                </a:solidFill>
              </a:rPr>
              <a:t>assume we have a zero-mean, white noise input to the</a:t>
            </a:r>
          </a:p>
          <a:p>
            <a:r>
              <a:rPr lang="en-US" dirty="0">
                <a:solidFill>
                  <a:schemeClr val="accent2"/>
                </a:solidFill>
              </a:rPr>
              <a:t>    circuit:</a:t>
            </a:r>
          </a:p>
          <a:p>
            <a:endParaRPr lang="en-US" dirty="0">
              <a:solidFill>
                <a:schemeClr val="accent2"/>
              </a:solidFill>
            </a:endParaRPr>
          </a:p>
          <a:p>
            <a:endParaRPr lang="en-US" dirty="0">
              <a:solidFill>
                <a:schemeClr val="accent2"/>
              </a:solidFill>
            </a:endParaRPr>
          </a:p>
          <a:p>
            <a:endParaRPr lang="en-US" dirty="0">
              <a:solidFill>
                <a:schemeClr val="accent2"/>
              </a:solidFill>
            </a:endParaRPr>
          </a:p>
          <a:p>
            <a:r>
              <a:rPr lang="en-US" dirty="0">
                <a:solidFill>
                  <a:schemeClr val="accent2"/>
                </a:solidFill>
              </a:rPr>
              <a:t>Then:</a:t>
            </a:r>
          </a:p>
          <a:p>
            <a:endParaRPr lang="en-US" dirty="0">
              <a:solidFill>
                <a:schemeClr val="accent2"/>
              </a:solidFill>
            </a:endParaRPr>
          </a:p>
          <a:p>
            <a:endParaRPr lang="en-US" dirty="0">
              <a:solidFill>
                <a:schemeClr val="accent2"/>
              </a:solidFill>
            </a:endParaRPr>
          </a:p>
          <a:p>
            <a:endParaRPr lang="en-US" dirty="0">
              <a:solidFill>
                <a:schemeClr val="accent2"/>
              </a:solidFill>
            </a:endParaRPr>
          </a:p>
          <a:p>
            <a:endParaRPr lang="en-US" dirty="0">
              <a:solidFill>
                <a:schemeClr val="accent2"/>
              </a:solidFill>
            </a:endParaRPr>
          </a:p>
          <a:p>
            <a:r>
              <a:rPr lang="en-US" dirty="0">
                <a:solidFill>
                  <a:schemeClr val="accent2"/>
                </a:solidFill>
              </a:rPr>
              <a:t>Variance of the output will be:</a:t>
            </a:r>
          </a:p>
        </p:txBody>
      </p:sp>
      <p:graphicFrame>
        <p:nvGraphicFramePr>
          <p:cNvPr id="801796" name="Object 4"/>
          <p:cNvGraphicFramePr>
            <a:graphicFrameLocks noChangeAspect="1"/>
          </p:cNvGraphicFramePr>
          <p:nvPr/>
        </p:nvGraphicFramePr>
        <p:xfrm>
          <a:off x="5334000" y="177800"/>
          <a:ext cx="2209800" cy="811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0055" name="Equation" r:id="rId4" imgW="1003300" imgH="368300" progId="Equation.3">
                  <p:embed/>
                </p:oleObj>
              </mc:Choice>
              <mc:Fallback>
                <p:oleObj name="Equation" r:id="rId4" imgW="1003300" imgH="368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177800"/>
                        <a:ext cx="2209800" cy="811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1797" name="Object 5"/>
          <p:cNvGraphicFramePr>
            <a:graphicFrameLocks noChangeAspect="1"/>
          </p:cNvGraphicFramePr>
          <p:nvPr/>
        </p:nvGraphicFramePr>
        <p:xfrm>
          <a:off x="609600" y="2208213"/>
          <a:ext cx="4191000" cy="481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0056" name="Equation" r:id="rId6" imgW="1879600" imgH="215900" progId="Equation.3">
                  <p:embed/>
                </p:oleObj>
              </mc:Choice>
              <mc:Fallback>
                <p:oleObj name="Equation" r:id="rId6" imgW="18796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2208213"/>
                        <a:ext cx="4191000" cy="481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01798" name="Line 6"/>
          <p:cNvSpPr>
            <a:spLocks noChangeShapeType="1"/>
          </p:cNvSpPr>
          <p:nvPr/>
        </p:nvSpPr>
        <p:spPr bwMode="auto">
          <a:xfrm>
            <a:off x="5638800" y="2436813"/>
            <a:ext cx="2438400" cy="0"/>
          </a:xfrm>
          <a:prstGeom prst="line">
            <a:avLst/>
          </a:prstGeom>
          <a:noFill/>
          <a:ln w="50800">
            <a:solidFill>
              <a:srgbClr val="F9040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1799" name="Line 7"/>
          <p:cNvSpPr>
            <a:spLocks noChangeShapeType="1"/>
          </p:cNvSpPr>
          <p:nvPr/>
        </p:nvSpPr>
        <p:spPr bwMode="auto">
          <a:xfrm flipV="1">
            <a:off x="6858000" y="2055813"/>
            <a:ext cx="0" cy="914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1800" name="Line 8"/>
          <p:cNvSpPr>
            <a:spLocks noChangeShapeType="1"/>
          </p:cNvSpPr>
          <p:nvPr/>
        </p:nvSpPr>
        <p:spPr bwMode="auto">
          <a:xfrm>
            <a:off x="5638800" y="2817813"/>
            <a:ext cx="2438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1801" name="Text Box 9"/>
          <p:cNvSpPr txBox="1">
            <a:spLocks noChangeArrowheads="1"/>
          </p:cNvSpPr>
          <p:nvPr/>
        </p:nvSpPr>
        <p:spPr bwMode="auto">
          <a:xfrm>
            <a:off x="8058150" y="2184400"/>
            <a:ext cx="438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i="1">
                <a:latin typeface="Times New Roman" charset="0"/>
              </a:rPr>
              <a:t>S</a:t>
            </a:r>
            <a:r>
              <a:rPr lang="en-US" baseline="-25000">
                <a:latin typeface="Times New Roman" charset="0"/>
              </a:rPr>
              <a:t>0</a:t>
            </a:r>
            <a:endParaRPr lang="en-US">
              <a:latin typeface="Times New Roman" charset="0"/>
            </a:endParaRPr>
          </a:p>
        </p:txBody>
      </p:sp>
      <p:sp>
        <p:nvSpPr>
          <p:cNvPr id="801802" name="Text Box 10"/>
          <p:cNvSpPr txBox="1">
            <a:spLocks noChangeArrowheads="1"/>
          </p:cNvSpPr>
          <p:nvPr/>
        </p:nvSpPr>
        <p:spPr bwMode="auto">
          <a:xfrm>
            <a:off x="5699125" y="1646238"/>
            <a:ext cx="22844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Input spectrum:</a:t>
            </a:r>
          </a:p>
        </p:txBody>
      </p:sp>
      <p:graphicFrame>
        <p:nvGraphicFramePr>
          <p:cNvPr id="801803" name="Object 11"/>
          <p:cNvGraphicFramePr>
            <a:graphicFrameLocks noChangeAspect="1"/>
          </p:cNvGraphicFramePr>
          <p:nvPr/>
        </p:nvGraphicFramePr>
        <p:xfrm>
          <a:off x="1600200" y="3351213"/>
          <a:ext cx="2124075" cy="820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0057" name="Equation" r:id="rId8" imgW="952500" imgH="368300" progId="Equation.3">
                  <p:embed/>
                </p:oleObj>
              </mc:Choice>
              <mc:Fallback>
                <p:oleObj name="Equation" r:id="rId8" imgW="952500" imgH="368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3351213"/>
                        <a:ext cx="2124075" cy="820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01804" name="Line 12"/>
          <p:cNvSpPr>
            <a:spLocks noChangeShapeType="1"/>
          </p:cNvSpPr>
          <p:nvPr/>
        </p:nvSpPr>
        <p:spPr bwMode="auto">
          <a:xfrm flipV="1">
            <a:off x="6858000" y="3579813"/>
            <a:ext cx="0" cy="914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1805" name="Line 13"/>
          <p:cNvSpPr>
            <a:spLocks noChangeShapeType="1"/>
          </p:cNvSpPr>
          <p:nvPr/>
        </p:nvSpPr>
        <p:spPr bwMode="auto">
          <a:xfrm>
            <a:off x="5638800" y="4341813"/>
            <a:ext cx="2438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1806" name="Text Box 14"/>
          <p:cNvSpPr txBox="1">
            <a:spLocks noChangeArrowheads="1"/>
          </p:cNvSpPr>
          <p:nvPr/>
        </p:nvSpPr>
        <p:spPr bwMode="auto">
          <a:xfrm>
            <a:off x="7038975" y="3656013"/>
            <a:ext cx="438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i="1">
                <a:latin typeface="Times New Roman" charset="0"/>
              </a:rPr>
              <a:t>S</a:t>
            </a:r>
            <a:r>
              <a:rPr lang="en-US" baseline="-25000">
                <a:latin typeface="Times New Roman" charset="0"/>
              </a:rPr>
              <a:t>0</a:t>
            </a:r>
            <a:endParaRPr lang="en-US">
              <a:latin typeface="Times New Roman" charset="0"/>
            </a:endParaRPr>
          </a:p>
        </p:txBody>
      </p:sp>
      <p:sp>
        <p:nvSpPr>
          <p:cNvPr id="801807" name="Text Box 15"/>
          <p:cNvSpPr txBox="1">
            <a:spLocks noChangeArrowheads="1"/>
          </p:cNvSpPr>
          <p:nvPr/>
        </p:nvSpPr>
        <p:spPr bwMode="auto">
          <a:xfrm>
            <a:off x="5699125" y="3170238"/>
            <a:ext cx="25225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Output spectrum:</a:t>
            </a:r>
          </a:p>
        </p:txBody>
      </p:sp>
      <p:sp>
        <p:nvSpPr>
          <p:cNvPr id="801808" name="Freeform 16"/>
          <p:cNvSpPr>
            <a:spLocks/>
          </p:cNvSpPr>
          <p:nvPr/>
        </p:nvSpPr>
        <p:spPr bwMode="auto">
          <a:xfrm>
            <a:off x="6858000" y="3902075"/>
            <a:ext cx="1270000" cy="371475"/>
          </a:xfrm>
          <a:custGeom>
            <a:avLst/>
            <a:gdLst>
              <a:gd name="T0" fmla="*/ 0 w 800"/>
              <a:gd name="T1" fmla="*/ 1 h 234"/>
              <a:gd name="T2" fmla="*/ 64 w 800"/>
              <a:gd name="T3" fmla="*/ 7 h 234"/>
              <a:gd name="T4" fmla="*/ 134 w 800"/>
              <a:gd name="T5" fmla="*/ 46 h 234"/>
              <a:gd name="T6" fmla="*/ 294 w 800"/>
              <a:gd name="T7" fmla="*/ 167 h 234"/>
              <a:gd name="T8" fmla="*/ 429 w 800"/>
              <a:gd name="T9" fmla="*/ 212 h 234"/>
              <a:gd name="T10" fmla="*/ 678 w 800"/>
              <a:gd name="T11" fmla="*/ 231 h 234"/>
              <a:gd name="T12" fmla="*/ 800 w 800"/>
              <a:gd name="T13" fmla="*/ 231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00" h="234">
                <a:moveTo>
                  <a:pt x="0" y="1"/>
                </a:moveTo>
                <a:cubicBezTo>
                  <a:pt x="21" y="0"/>
                  <a:pt x="42" y="0"/>
                  <a:pt x="64" y="7"/>
                </a:cubicBezTo>
                <a:cubicBezTo>
                  <a:pt x="86" y="14"/>
                  <a:pt x="96" y="19"/>
                  <a:pt x="134" y="46"/>
                </a:cubicBezTo>
                <a:cubicBezTo>
                  <a:pt x="172" y="73"/>
                  <a:pt x="245" y="139"/>
                  <a:pt x="294" y="167"/>
                </a:cubicBezTo>
                <a:cubicBezTo>
                  <a:pt x="343" y="195"/>
                  <a:pt x="365" y="201"/>
                  <a:pt x="429" y="212"/>
                </a:cubicBezTo>
                <a:cubicBezTo>
                  <a:pt x="493" y="223"/>
                  <a:pt x="616" y="228"/>
                  <a:pt x="678" y="231"/>
                </a:cubicBezTo>
                <a:cubicBezTo>
                  <a:pt x="740" y="234"/>
                  <a:pt x="770" y="232"/>
                  <a:pt x="800" y="231"/>
                </a:cubicBezTo>
              </a:path>
            </a:pathLst>
          </a:custGeom>
          <a:noFill/>
          <a:ln w="38100">
            <a:solidFill>
              <a:srgbClr val="F9040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1809" name="Freeform 17"/>
          <p:cNvSpPr>
            <a:spLocks/>
          </p:cNvSpPr>
          <p:nvPr/>
        </p:nvSpPr>
        <p:spPr bwMode="auto">
          <a:xfrm flipH="1">
            <a:off x="5591175" y="3903663"/>
            <a:ext cx="1270000" cy="371475"/>
          </a:xfrm>
          <a:custGeom>
            <a:avLst/>
            <a:gdLst>
              <a:gd name="T0" fmla="*/ 0 w 800"/>
              <a:gd name="T1" fmla="*/ 1 h 234"/>
              <a:gd name="T2" fmla="*/ 64 w 800"/>
              <a:gd name="T3" fmla="*/ 7 h 234"/>
              <a:gd name="T4" fmla="*/ 134 w 800"/>
              <a:gd name="T5" fmla="*/ 46 h 234"/>
              <a:gd name="T6" fmla="*/ 294 w 800"/>
              <a:gd name="T7" fmla="*/ 167 h 234"/>
              <a:gd name="T8" fmla="*/ 429 w 800"/>
              <a:gd name="T9" fmla="*/ 212 h 234"/>
              <a:gd name="T10" fmla="*/ 678 w 800"/>
              <a:gd name="T11" fmla="*/ 231 h 234"/>
              <a:gd name="T12" fmla="*/ 800 w 800"/>
              <a:gd name="T13" fmla="*/ 231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00" h="234">
                <a:moveTo>
                  <a:pt x="0" y="1"/>
                </a:moveTo>
                <a:cubicBezTo>
                  <a:pt x="21" y="0"/>
                  <a:pt x="42" y="0"/>
                  <a:pt x="64" y="7"/>
                </a:cubicBezTo>
                <a:cubicBezTo>
                  <a:pt x="86" y="14"/>
                  <a:pt x="96" y="19"/>
                  <a:pt x="134" y="46"/>
                </a:cubicBezTo>
                <a:cubicBezTo>
                  <a:pt x="172" y="73"/>
                  <a:pt x="245" y="139"/>
                  <a:pt x="294" y="167"/>
                </a:cubicBezTo>
                <a:cubicBezTo>
                  <a:pt x="343" y="195"/>
                  <a:pt x="365" y="201"/>
                  <a:pt x="429" y="212"/>
                </a:cubicBezTo>
                <a:cubicBezTo>
                  <a:pt x="493" y="223"/>
                  <a:pt x="616" y="228"/>
                  <a:pt x="678" y="231"/>
                </a:cubicBezTo>
                <a:cubicBezTo>
                  <a:pt x="740" y="234"/>
                  <a:pt x="770" y="232"/>
                  <a:pt x="800" y="231"/>
                </a:cubicBezTo>
              </a:path>
            </a:pathLst>
          </a:custGeom>
          <a:noFill/>
          <a:ln w="38100">
            <a:solidFill>
              <a:srgbClr val="F9040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1810" name="Line 18"/>
          <p:cNvSpPr>
            <a:spLocks noChangeShapeType="1"/>
          </p:cNvSpPr>
          <p:nvPr/>
        </p:nvSpPr>
        <p:spPr bwMode="auto">
          <a:xfrm>
            <a:off x="6858000" y="3884613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801811" name="Object 19"/>
          <p:cNvGraphicFramePr>
            <a:graphicFrameLocks noChangeAspect="1"/>
          </p:cNvGraphicFramePr>
          <p:nvPr/>
        </p:nvGraphicFramePr>
        <p:xfrm>
          <a:off x="2220913" y="5078413"/>
          <a:ext cx="4700587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0058" name="Equation" r:id="rId10" imgW="2108200" imgH="368300" progId="Equation.3">
                  <p:embed/>
                </p:oleObj>
              </mc:Choice>
              <mc:Fallback>
                <p:oleObj name="Equation" r:id="rId10" imgW="2108200" imgH="368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0913" y="5078413"/>
                        <a:ext cx="4700587" cy="819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1812" name="Object 20"/>
          <p:cNvGraphicFramePr>
            <a:graphicFrameLocks noChangeAspect="1"/>
          </p:cNvGraphicFramePr>
          <p:nvPr/>
        </p:nvGraphicFramePr>
        <p:xfrm>
          <a:off x="3127375" y="5865813"/>
          <a:ext cx="2887663" cy="763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0059" name="Equation" r:id="rId12" imgW="1295400" imgH="342900" progId="Equation.3">
                  <p:embed/>
                </p:oleObj>
              </mc:Choice>
              <mc:Fallback>
                <p:oleObj name="Equation" r:id="rId12" imgW="1295400" imgH="342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7375" y="5865813"/>
                        <a:ext cx="2887663" cy="763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338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E8FAF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782339" name="Text Box 3"/>
          <p:cNvSpPr txBox="1">
            <a:spLocks noChangeArrowheads="1"/>
          </p:cNvSpPr>
          <p:nvPr/>
        </p:nvSpPr>
        <p:spPr bwMode="auto">
          <a:xfrm>
            <a:off x="571500" y="230188"/>
            <a:ext cx="7739063" cy="109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000" i="1">
                <a:solidFill>
                  <a:schemeClr val="accent2"/>
                </a:solidFill>
                <a:latin typeface="Arial Black" charset="0"/>
              </a:rPr>
              <a:t>Examples</a:t>
            </a:r>
            <a:r>
              <a:rPr lang="en-US">
                <a:solidFill>
                  <a:schemeClr val="accent2"/>
                </a:solidFill>
              </a:rPr>
              <a:t> of correlation functions &amp; power spectra:</a:t>
            </a:r>
          </a:p>
          <a:p>
            <a:endParaRPr lang="en-US" sz="1200">
              <a:solidFill>
                <a:schemeClr val="accent2"/>
              </a:solidFill>
            </a:endParaRPr>
          </a:p>
          <a:p>
            <a:r>
              <a:rPr lang="en-US">
                <a:solidFill>
                  <a:schemeClr val="accent2"/>
                </a:solidFill>
              </a:rPr>
              <a:t>Random sine wave</a:t>
            </a:r>
          </a:p>
        </p:txBody>
      </p:sp>
      <p:graphicFrame>
        <p:nvGraphicFramePr>
          <p:cNvPr id="782340" name="Object 4"/>
          <p:cNvGraphicFramePr>
            <a:graphicFrameLocks noChangeAspect="1"/>
          </p:cNvGraphicFramePr>
          <p:nvPr/>
        </p:nvGraphicFramePr>
        <p:xfrm>
          <a:off x="3330575" y="896938"/>
          <a:ext cx="1612900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1077" name="Equation" r:id="rId4" imgW="787400" imgH="215900" progId="Equation.3">
                  <p:embed/>
                </p:oleObj>
              </mc:Choice>
              <mc:Fallback>
                <p:oleObj name="Equation" r:id="rId4" imgW="7874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0575" y="896938"/>
                        <a:ext cx="1612900" cy="441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82341" name="Line 5"/>
          <p:cNvSpPr>
            <a:spLocks noChangeShapeType="1"/>
          </p:cNvSpPr>
          <p:nvPr/>
        </p:nvSpPr>
        <p:spPr bwMode="auto">
          <a:xfrm>
            <a:off x="1196975" y="2573338"/>
            <a:ext cx="639127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2342" name="Line 6"/>
          <p:cNvSpPr>
            <a:spLocks noChangeShapeType="1"/>
          </p:cNvSpPr>
          <p:nvPr/>
        </p:nvSpPr>
        <p:spPr bwMode="auto">
          <a:xfrm flipV="1">
            <a:off x="4418013" y="1395413"/>
            <a:ext cx="11112" cy="22653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2343" name="Freeform 7"/>
          <p:cNvSpPr>
            <a:spLocks/>
          </p:cNvSpPr>
          <p:nvPr/>
        </p:nvSpPr>
        <p:spPr bwMode="auto">
          <a:xfrm>
            <a:off x="4438650" y="1671638"/>
            <a:ext cx="2938463" cy="1804987"/>
          </a:xfrm>
          <a:custGeom>
            <a:avLst/>
            <a:gdLst>
              <a:gd name="T0" fmla="*/ 0 w 1851"/>
              <a:gd name="T1" fmla="*/ 568 h 1137"/>
              <a:gd name="T2" fmla="*/ 67 w 1851"/>
              <a:gd name="T3" fmla="*/ 373 h 1137"/>
              <a:gd name="T4" fmla="*/ 157 w 1851"/>
              <a:gd name="T5" fmla="*/ 216 h 1137"/>
              <a:gd name="T6" fmla="*/ 245 w 1851"/>
              <a:gd name="T7" fmla="*/ 101 h 1137"/>
              <a:gd name="T8" fmla="*/ 347 w 1851"/>
              <a:gd name="T9" fmla="*/ 32 h 1137"/>
              <a:gd name="T10" fmla="*/ 429 w 1851"/>
              <a:gd name="T11" fmla="*/ 3 h 1137"/>
              <a:gd name="T12" fmla="*/ 557 w 1851"/>
              <a:gd name="T13" fmla="*/ 19 h 1137"/>
              <a:gd name="T14" fmla="*/ 693 w 1851"/>
              <a:gd name="T15" fmla="*/ 117 h 1137"/>
              <a:gd name="T16" fmla="*/ 811 w 1851"/>
              <a:gd name="T17" fmla="*/ 285 h 1137"/>
              <a:gd name="T18" fmla="*/ 893 w 1851"/>
              <a:gd name="T19" fmla="*/ 472 h 1137"/>
              <a:gd name="T20" fmla="*/ 936 w 1851"/>
              <a:gd name="T21" fmla="*/ 576 h 1137"/>
              <a:gd name="T22" fmla="*/ 989 w 1851"/>
              <a:gd name="T23" fmla="*/ 731 h 1137"/>
              <a:gd name="T24" fmla="*/ 1091 w 1851"/>
              <a:gd name="T25" fmla="*/ 925 h 1137"/>
              <a:gd name="T26" fmla="*/ 1216 w 1851"/>
              <a:gd name="T27" fmla="*/ 1067 h 1137"/>
              <a:gd name="T28" fmla="*/ 1304 w 1851"/>
              <a:gd name="T29" fmla="*/ 1117 h 1137"/>
              <a:gd name="T30" fmla="*/ 1413 w 1851"/>
              <a:gd name="T31" fmla="*/ 1133 h 1137"/>
              <a:gd name="T32" fmla="*/ 1539 w 1851"/>
              <a:gd name="T33" fmla="*/ 1093 h 1137"/>
              <a:gd name="T34" fmla="*/ 1664 w 1851"/>
              <a:gd name="T35" fmla="*/ 968 h 1137"/>
              <a:gd name="T36" fmla="*/ 1747 w 1851"/>
              <a:gd name="T37" fmla="*/ 824 h 1137"/>
              <a:gd name="T38" fmla="*/ 1795 w 1851"/>
              <a:gd name="T39" fmla="*/ 720 h 1137"/>
              <a:gd name="T40" fmla="*/ 1829 w 1851"/>
              <a:gd name="T41" fmla="*/ 629 h 1137"/>
              <a:gd name="T42" fmla="*/ 1851 w 1851"/>
              <a:gd name="T43" fmla="*/ 565 h 11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851" h="1137">
                <a:moveTo>
                  <a:pt x="0" y="568"/>
                </a:moveTo>
                <a:cubicBezTo>
                  <a:pt x="20" y="500"/>
                  <a:pt x="41" y="432"/>
                  <a:pt x="67" y="373"/>
                </a:cubicBezTo>
                <a:cubicBezTo>
                  <a:pt x="93" y="314"/>
                  <a:pt x="127" y="261"/>
                  <a:pt x="157" y="216"/>
                </a:cubicBezTo>
                <a:cubicBezTo>
                  <a:pt x="187" y="171"/>
                  <a:pt x="214" y="131"/>
                  <a:pt x="245" y="101"/>
                </a:cubicBezTo>
                <a:cubicBezTo>
                  <a:pt x="276" y="71"/>
                  <a:pt x="316" y="48"/>
                  <a:pt x="347" y="32"/>
                </a:cubicBezTo>
                <a:cubicBezTo>
                  <a:pt x="378" y="16"/>
                  <a:pt x="394" y="5"/>
                  <a:pt x="429" y="3"/>
                </a:cubicBezTo>
                <a:cubicBezTo>
                  <a:pt x="464" y="1"/>
                  <a:pt x="513" y="0"/>
                  <a:pt x="557" y="19"/>
                </a:cubicBezTo>
                <a:cubicBezTo>
                  <a:pt x="601" y="38"/>
                  <a:pt x="651" y="73"/>
                  <a:pt x="693" y="117"/>
                </a:cubicBezTo>
                <a:cubicBezTo>
                  <a:pt x="735" y="161"/>
                  <a:pt x="778" y="226"/>
                  <a:pt x="811" y="285"/>
                </a:cubicBezTo>
                <a:cubicBezTo>
                  <a:pt x="844" y="344"/>
                  <a:pt x="872" y="424"/>
                  <a:pt x="893" y="472"/>
                </a:cubicBezTo>
                <a:cubicBezTo>
                  <a:pt x="914" y="520"/>
                  <a:pt x="920" y="533"/>
                  <a:pt x="936" y="576"/>
                </a:cubicBezTo>
                <a:cubicBezTo>
                  <a:pt x="952" y="619"/>
                  <a:pt x="963" y="673"/>
                  <a:pt x="989" y="731"/>
                </a:cubicBezTo>
                <a:cubicBezTo>
                  <a:pt x="1015" y="789"/>
                  <a:pt x="1053" y="869"/>
                  <a:pt x="1091" y="925"/>
                </a:cubicBezTo>
                <a:cubicBezTo>
                  <a:pt x="1129" y="981"/>
                  <a:pt x="1180" y="1035"/>
                  <a:pt x="1216" y="1067"/>
                </a:cubicBezTo>
                <a:cubicBezTo>
                  <a:pt x="1252" y="1099"/>
                  <a:pt x="1271" y="1106"/>
                  <a:pt x="1304" y="1117"/>
                </a:cubicBezTo>
                <a:cubicBezTo>
                  <a:pt x="1337" y="1128"/>
                  <a:pt x="1374" y="1137"/>
                  <a:pt x="1413" y="1133"/>
                </a:cubicBezTo>
                <a:cubicBezTo>
                  <a:pt x="1452" y="1129"/>
                  <a:pt x="1497" y="1120"/>
                  <a:pt x="1539" y="1093"/>
                </a:cubicBezTo>
                <a:cubicBezTo>
                  <a:pt x="1581" y="1066"/>
                  <a:pt x="1629" y="1013"/>
                  <a:pt x="1664" y="968"/>
                </a:cubicBezTo>
                <a:cubicBezTo>
                  <a:pt x="1699" y="923"/>
                  <a:pt x="1725" y="865"/>
                  <a:pt x="1747" y="824"/>
                </a:cubicBezTo>
                <a:cubicBezTo>
                  <a:pt x="1769" y="783"/>
                  <a:pt x="1781" y="752"/>
                  <a:pt x="1795" y="720"/>
                </a:cubicBezTo>
                <a:cubicBezTo>
                  <a:pt x="1809" y="688"/>
                  <a:pt x="1820" y="655"/>
                  <a:pt x="1829" y="629"/>
                </a:cubicBezTo>
                <a:cubicBezTo>
                  <a:pt x="1838" y="603"/>
                  <a:pt x="1844" y="584"/>
                  <a:pt x="1851" y="565"/>
                </a:cubicBezTo>
              </a:path>
            </a:pathLst>
          </a:custGeom>
          <a:noFill/>
          <a:ln w="50800">
            <a:solidFill>
              <a:srgbClr val="0004E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2344" name="Freeform 8"/>
          <p:cNvSpPr>
            <a:spLocks/>
          </p:cNvSpPr>
          <p:nvPr/>
        </p:nvSpPr>
        <p:spPr bwMode="auto">
          <a:xfrm>
            <a:off x="1504950" y="1658938"/>
            <a:ext cx="2938463" cy="1804987"/>
          </a:xfrm>
          <a:custGeom>
            <a:avLst/>
            <a:gdLst>
              <a:gd name="T0" fmla="*/ 0 w 1851"/>
              <a:gd name="T1" fmla="*/ 568 h 1137"/>
              <a:gd name="T2" fmla="*/ 67 w 1851"/>
              <a:gd name="T3" fmla="*/ 373 h 1137"/>
              <a:gd name="T4" fmla="*/ 157 w 1851"/>
              <a:gd name="T5" fmla="*/ 216 h 1137"/>
              <a:gd name="T6" fmla="*/ 245 w 1851"/>
              <a:gd name="T7" fmla="*/ 101 h 1137"/>
              <a:gd name="T8" fmla="*/ 347 w 1851"/>
              <a:gd name="T9" fmla="*/ 32 h 1137"/>
              <a:gd name="T10" fmla="*/ 429 w 1851"/>
              <a:gd name="T11" fmla="*/ 3 h 1137"/>
              <a:gd name="T12" fmla="*/ 557 w 1851"/>
              <a:gd name="T13" fmla="*/ 19 h 1137"/>
              <a:gd name="T14" fmla="*/ 693 w 1851"/>
              <a:gd name="T15" fmla="*/ 117 h 1137"/>
              <a:gd name="T16" fmla="*/ 811 w 1851"/>
              <a:gd name="T17" fmla="*/ 285 h 1137"/>
              <a:gd name="T18" fmla="*/ 893 w 1851"/>
              <a:gd name="T19" fmla="*/ 472 h 1137"/>
              <a:gd name="T20" fmla="*/ 936 w 1851"/>
              <a:gd name="T21" fmla="*/ 576 h 1137"/>
              <a:gd name="T22" fmla="*/ 989 w 1851"/>
              <a:gd name="T23" fmla="*/ 731 h 1137"/>
              <a:gd name="T24" fmla="*/ 1091 w 1851"/>
              <a:gd name="T25" fmla="*/ 925 h 1137"/>
              <a:gd name="T26" fmla="*/ 1216 w 1851"/>
              <a:gd name="T27" fmla="*/ 1067 h 1137"/>
              <a:gd name="T28" fmla="*/ 1304 w 1851"/>
              <a:gd name="T29" fmla="*/ 1117 h 1137"/>
              <a:gd name="T30" fmla="*/ 1413 w 1851"/>
              <a:gd name="T31" fmla="*/ 1133 h 1137"/>
              <a:gd name="T32" fmla="*/ 1539 w 1851"/>
              <a:gd name="T33" fmla="*/ 1093 h 1137"/>
              <a:gd name="T34" fmla="*/ 1664 w 1851"/>
              <a:gd name="T35" fmla="*/ 968 h 1137"/>
              <a:gd name="T36" fmla="*/ 1747 w 1851"/>
              <a:gd name="T37" fmla="*/ 824 h 1137"/>
              <a:gd name="T38" fmla="*/ 1795 w 1851"/>
              <a:gd name="T39" fmla="*/ 720 h 1137"/>
              <a:gd name="T40" fmla="*/ 1829 w 1851"/>
              <a:gd name="T41" fmla="*/ 629 h 1137"/>
              <a:gd name="T42" fmla="*/ 1851 w 1851"/>
              <a:gd name="T43" fmla="*/ 565 h 11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851" h="1137">
                <a:moveTo>
                  <a:pt x="0" y="568"/>
                </a:moveTo>
                <a:cubicBezTo>
                  <a:pt x="20" y="500"/>
                  <a:pt x="41" y="432"/>
                  <a:pt x="67" y="373"/>
                </a:cubicBezTo>
                <a:cubicBezTo>
                  <a:pt x="93" y="314"/>
                  <a:pt x="127" y="261"/>
                  <a:pt x="157" y="216"/>
                </a:cubicBezTo>
                <a:cubicBezTo>
                  <a:pt x="187" y="171"/>
                  <a:pt x="214" y="131"/>
                  <a:pt x="245" y="101"/>
                </a:cubicBezTo>
                <a:cubicBezTo>
                  <a:pt x="276" y="71"/>
                  <a:pt x="316" y="48"/>
                  <a:pt x="347" y="32"/>
                </a:cubicBezTo>
                <a:cubicBezTo>
                  <a:pt x="378" y="16"/>
                  <a:pt x="394" y="5"/>
                  <a:pt x="429" y="3"/>
                </a:cubicBezTo>
                <a:cubicBezTo>
                  <a:pt x="464" y="1"/>
                  <a:pt x="513" y="0"/>
                  <a:pt x="557" y="19"/>
                </a:cubicBezTo>
                <a:cubicBezTo>
                  <a:pt x="601" y="38"/>
                  <a:pt x="651" y="73"/>
                  <a:pt x="693" y="117"/>
                </a:cubicBezTo>
                <a:cubicBezTo>
                  <a:pt x="735" y="161"/>
                  <a:pt x="778" y="226"/>
                  <a:pt x="811" y="285"/>
                </a:cubicBezTo>
                <a:cubicBezTo>
                  <a:pt x="844" y="344"/>
                  <a:pt x="872" y="424"/>
                  <a:pt x="893" y="472"/>
                </a:cubicBezTo>
                <a:cubicBezTo>
                  <a:pt x="914" y="520"/>
                  <a:pt x="920" y="533"/>
                  <a:pt x="936" y="576"/>
                </a:cubicBezTo>
                <a:cubicBezTo>
                  <a:pt x="952" y="619"/>
                  <a:pt x="963" y="673"/>
                  <a:pt x="989" y="731"/>
                </a:cubicBezTo>
                <a:cubicBezTo>
                  <a:pt x="1015" y="789"/>
                  <a:pt x="1053" y="869"/>
                  <a:pt x="1091" y="925"/>
                </a:cubicBezTo>
                <a:cubicBezTo>
                  <a:pt x="1129" y="981"/>
                  <a:pt x="1180" y="1035"/>
                  <a:pt x="1216" y="1067"/>
                </a:cubicBezTo>
                <a:cubicBezTo>
                  <a:pt x="1252" y="1099"/>
                  <a:pt x="1271" y="1106"/>
                  <a:pt x="1304" y="1117"/>
                </a:cubicBezTo>
                <a:cubicBezTo>
                  <a:pt x="1337" y="1128"/>
                  <a:pt x="1374" y="1137"/>
                  <a:pt x="1413" y="1133"/>
                </a:cubicBezTo>
                <a:cubicBezTo>
                  <a:pt x="1452" y="1129"/>
                  <a:pt x="1497" y="1120"/>
                  <a:pt x="1539" y="1093"/>
                </a:cubicBezTo>
                <a:cubicBezTo>
                  <a:pt x="1581" y="1066"/>
                  <a:pt x="1629" y="1013"/>
                  <a:pt x="1664" y="968"/>
                </a:cubicBezTo>
                <a:cubicBezTo>
                  <a:pt x="1699" y="923"/>
                  <a:pt x="1725" y="865"/>
                  <a:pt x="1747" y="824"/>
                </a:cubicBezTo>
                <a:cubicBezTo>
                  <a:pt x="1769" y="783"/>
                  <a:pt x="1781" y="752"/>
                  <a:pt x="1795" y="720"/>
                </a:cubicBezTo>
                <a:cubicBezTo>
                  <a:pt x="1809" y="688"/>
                  <a:pt x="1820" y="655"/>
                  <a:pt x="1829" y="629"/>
                </a:cubicBezTo>
                <a:cubicBezTo>
                  <a:pt x="1838" y="603"/>
                  <a:pt x="1844" y="584"/>
                  <a:pt x="1851" y="565"/>
                </a:cubicBezTo>
              </a:path>
            </a:pathLst>
          </a:custGeom>
          <a:noFill/>
          <a:ln w="50800">
            <a:solidFill>
              <a:srgbClr val="0004E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82345" name="Group 9"/>
          <p:cNvGrpSpPr>
            <a:grpSpLocks noChangeAspect="1"/>
          </p:cNvGrpSpPr>
          <p:nvPr/>
        </p:nvGrpSpPr>
        <p:grpSpPr bwMode="auto">
          <a:xfrm>
            <a:off x="511175" y="4591050"/>
            <a:ext cx="3598863" cy="1276350"/>
            <a:chOff x="240" y="2474"/>
            <a:chExt cx="4026" cy="1427"/>
          </a:xfrm>
        </p:grpSpPr>
        <p:sp>
          <p:nvSpPr>
            <p:cNvPr id="782346" name="Line 10"/>
            <p:cNvSpPr>
              <a:spLocks noChangeShapeType="1"/>
            </p:cNvSpPr>
            <p:nvPr/>
          </p:nvSpPr>
          <p:spPr bwMode="auto">
            <a:xfrm>
              <a:off x="240" y="3216"/>
              <a:ext cx="402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2347" name="Line 11"/>
            <p:cNvSpPr>
              <a:spLocks noChangeShapeType="1"/>
            </p:cNvSpPr>
            <p:nvPr/>
          </p:nvSpPr>
          <p:spPr bwMode="auto">
            <a:xfrm flipV="1">
              <a:off x="2269" y="2474"/>
              <a:ext cx="7" cy="142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2348" name="Freeform 12"/>
            <p:cNvSpPr>
              <a:spLocks/>
            </p:cNvSpPr>
            <p:nvPr/>
          </p:nvSpPr>
          <p:spPr bwMode="auto">
            <a:xfrm>
              <a:off x="908" y="3211"/>
              <a:ext cx="925" cy="577"/>
            </a:xfrm>
            <a:custGeom>
              <a:avLst/>
              <a:gdLst>
                <a:gd name="T0" fmla="*/ 925 w 925"/>
                <a:gd name="T1" fmla="*/ 5 h 577"/>
                <a:gd name="T2" fmla="*/ 909 w 925"/>
                <a:gd name="T3" fmla="*/ 2 h 577"/>
                <a:gd name="T4" fmla="*/ 845 w 925"/>
                <a:gd name="T5" fmla="*/ 176 h 577"/>
                <a:gd name="T6" fmla="*/ 781 w 925"/>
                <a:gd name="T7" fmla="*/ 298 h 577"/>
                <a:gd name="T8" fmla="*/ 674 w 925"/>
                <a:gd name="T9" fmla="*/ 464 h 577"/>
                <a:gd name="T10" fmla="*/ 514 w 925"/>
                <a:gd name="T11" fmla="*/ 562 h 577"/>
                <a:gd name="T12" fmla="*/ 370 w 925"/>
                <a:gd name="T13" fmla="*/ 552 h 577"/>
                <a:gd name="T14" fmla="*/ 250 w 925"/>
                <a:gd name="T15" fmla="*/ 480 h 577"/>
                <a:gd name="T16" fmla="*/ 117 w 925"/>
                <a:gd name="T17" fmla="*/ 317 h 577"/>
                <a:gd name="T18" fmla="*/ 45 w 925"/>
                <a:gd name="T19" fmla="*/ 144 h 577"/>
                <a:gd name="T20" fmla="*/ 0 w 925"/>
                <a:gd name="T21" fmla="*/ 0 h 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25" h="577">
                  <a:moveTo>
                    <a:pt x="925" y="5"/>
                  </a:moveTo>
                  <a:lnTo>
                    <a:pt x="909" y="2"/>
                  </a:lnTo>
                  <a:cubicBezTo>
                    <a:pt x="896" y="30"/>
                    <a:pt x="866" y="127"/>
                    <a:pt x="845" y="176"/>
                  </a:cubicBezTo>
                  <a:cubicBezTo>
                    <a:pt x="824" y="225"/>
                    <a:pt x="809" y="250"/>
                    <a:pt x="781" y="298"/>
                  </a:cubicBezTo>
                  <a:cubicBezTo>
                    <a:pt x="753" y="346"/>
                    <a:pt x="719" y="420"/>
                    <a:pt x="674" y="464"/>
                  </a:cubicBezTo>
                  <a:cubicBezTo>
                    <a:pt x="629" y="508"/>
                    <a:pt x="565" y="547"/>
                    <a:pt x="514" y="562"/>
                  </a:cubicBezTo>
                  <a:cubicBezTo>
                    <a:pt x="463" y="577"/>
                    <a:pt x="414" y="566"/>
                    <a:pt x="370" y="552"/>
                  </a:cubicBezTo>
                  <a:cubicBezTo>
                    <a:pt x="326" y="538"/>
                    <a:pt x="292" y="519"/>
                    <a:pt x="250" y="480"/>
                  </a:cubicBezTo>
                  <a:cubicBezTo>
                    <a:pt x="208" y="441"/>
                    <a:pt x="151" y="373"/>
                    <a:pt x="117" y="317"/>
                  </a:cubicBezTo>
                  <a:cubicBezTo>
                    <a:pt x="83" y="261"/>
                    <a:pt x="64" y="197"/>
                    <a:pt x="45" y="144"/>
                  </a:cubicBezTo>
                  <a:cubicBezTo>
                    <a:pt x="26" y="91"/>
                    <a:pt x="13" y="45"/>
                    <a:pt x="0" y="0"/>
                  </a:cubicBezTo>
                </a:path>
              </a:pathLst>
            </a:custGeom>
            <a:noFill/>
            <a:ln w="50800">
              <a:solidFill>
                <a:srgbClr val="0004E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2349" name="Freeform 13"/>
            <p:cNvSpPr>
              <a:spLocks/>
            </p:cNvSpPr>
            <p:nvPr/>
          </p:nvSpPr>
          <p:spPr bwMode="auto">
            <a:xfrm>
              <a:off x="445" y="2632"/>
              <a:ext cx="467" cy="584"/>
            </a:xfrm>
            <a:custGeom>
              <a:avLst/>
              <a:gdLst>
                <a:gd name="T0" fmla="*/ 467 w 467"/>
                <a:gd name="T1" fmla="*/ 584 h 584"/>
                <a:gd name="T2" fmla="*/ 371 w 467"/>
                <a:gd name="T3" fmla="*/ 357 h 584"/>
                <a:gd name="T4" fmla="*/ 275 w 467"/>
                <a:gd name="T5" fmla="*/ 187 h 584"/>
                <a:gd name="T6" fmla="*/ 174 w 467"/>
                <a:gd name="T7" fmla="*/ 80 h 584"/>
                <a:gd name="T8" fmla="*/ 80 w 467"/>
                <a:gd name="T9" fmla="*/ 16 h 584"/>
                <a:gd name="T10" fmla="*/ 0 w 467"/>
                <a:gd name="T11" fmla="*/ 0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7" h="584">
                  <a:moveTo>
                    <a:pt x="467" y="584"/>
                  </a:moveTo>
                  <a:cubicBezTo>
                    <a:pt x="435" y="503"/>
                    <a:pt x="403" y="423"/>
                    <a:pt x="371" y="357"/>
                  </a:cubicBezTo>
                  <a:cubicBezTo>
                    <a:pt x="339" y="291"/>
                    <a:pt x="308" y="233"/>
                    <a:pt x="275" y="187"/>
                  </a:cubicBezTo>
                  <a:cubicBezTo>
                    <a:pt x="242" y="141"/>
                    <a:pt x="206" y="108"/>
                    <a:pt x="174" y="80"/>
                  </a:cubicBezTo>
                  <a:cubicBezTo>
                    <a:pt x="142" y="52"/>
                    <a:pt x="109" y="29"/>
                    <a:pt x="80" y="16"/>
                  </a:cubicBezTo>
                  <a:cubicBezTo>
                    <a:pt x="51" y="3"/>
                    <a:pt x="25" y="1"/>
                    <a:pt x="0" y="0"/>
                  </a:cubicBezTo>
                </a:path>
              </a:pathLst>
            </a:custGeom>
            <a:noFill/>
            <a:ln w="50800">
              <a:solidFill>
                <a:srgbClr val="0004E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2350" name="Freeform 14"/>
            <p:cNvSpPr>
              <a:spLocks/>
            </p:cNvSpPr>
            <p:nvPr/>
          </p:nvSpPr>
          <p:spPr bwMode="auto">
            <a:xfrm flipH="1">
              <a:off x="3661" y="2632"/>
              <a:ext cx="467" cy="584"/>
            </a:xfrm>
            <a:custGeom>
              <a:avLst/>
              <a:gdLst>
                <a:gd name="T0" fmla="*/ 467 w 467"/>
                <a:gd name="T1" fmla="*/ 584 h 584"/>
                <a:gd name="T2" fmla="*/ 371 w 467"/>
                <a:gd name="T3" fmla="*/ 357 h 584"/>
                <a:gd name="T4" fmla="*/ 275 w 467"/>
                <a:gd name="T5" fmla="*/ 187 h 584"/>
                <a:gd name="T6" fmla="*/ 174 w 467"/>
                <a:gd name="T7" fmla="*/ 80 h 584"/>
                <a:gd name="T8" fmla="*/ 80 w 467"/>
                <a:gd name="T9" fmla="*/ 16 h 584"/>
                <a:gd name="T10" fmla="*/ 0 w 467"/>
                <a:gd name="T11" fmla="*/ 0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7" h="584">
                  <a:moveTo>
                    <a:pt x="467" y="584"/>
                  </a:moveTo>
                  <a:cubicBezTo>
                    <a:pt x="435" y="503"/>
                    <a:pt x="403" y="423"/>
                    <a:pt x="371" y="357"/>
                  </a:cubicBezTo>
                  <a:cubicBezTo>
                    <a:pt x="339" y="291"/>
                    <a:pt x="308" y="233"/>
                    <a:pt x="275" y="187"/>
                  </a:cubicBezTo>
                  <a:cubicBezTo>
                    <a:pt x="242" y="141"/>
                    <a:pt x="206" y="108"/>
                    <a:pt x="174" y="80"/>
                  </a:cubicBezTo>
                  <a:cubicBezTo>
                    <a:pt x="142" y="52"/>
                    <a:pt x="109" y="29"/>
                    <a:pt x="80" y="16"/>
                  </a:cubicBezTo>
                  <a:cubicBezTo>
                    <a:pt x="51" y="3"/>
                    <a:pt x="25" y="1"/>
                    <a:pt x="0" y="0"/>
                  </a:cubicBezTo>
                </a:path>
              </a:pathLst>
            </a:custGeom>
            <a:noFill/>
            <a:ln w="50800">
              <a:solidFill>
                <a:srgbClr val="0004E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2351" name="Freeform 15"/>
            <p:cNvSpPr>
              <a:spLocks/>
            </p:cNvSpPr>
            <p:nvPr/>
          </p:nvSpPr>
          <p:spPr bwMode="auto">
            <a:xfrm>
              <a:off x="1812" y="2646"/>
              <a:ext cx="1851" cy="1137"/>
            </a:xfrm>
            <a:custGeom>
              <a:avLst/>
              <a:gdLst>
                <a:gd name="T0" fmla="*/ 0 w 1851"/>
                <a:gd name="T1" fmla="*/ 568 h 1137"/>
                <a:gd name="T2" fmla="*/ 67 w 1851"/>
                <a:gd name="T3" fmla="*/ 373 h 1137"/>
                <a:gd name="T4" fmla="*/ 157 w 1851"/>
                <a:gd name="T5" fmla="*/ 216 h 1137"/>
                <a:gd name="T6" fmla="*/ 245 w 1851"/>
                <a:gd name="T7" fmla="*/ 101 h 1137"/>
                <a:gd name="T8" fmla="*/ 347 w 1851"/>
                <a:gd name="T9" fmla="*/ 32 h 1137"/>
                <a:gd name="T10" fmla="*/ 429 w 1851"/>
                <a:gd name="T11" fmla="*/ 3 h 1137"/>
                <a:gd name="T12" fmla="*/ 557 w 1851"/>
                <a:gd name="T13" fmla="*/ 19 h 1137"/>
                <a:gd name="T14" fmla="*/ 693 w 1851"/>
                <a:gd name="T15" fmla="*/ 117 h 1137"/>
                <a:gd name="T16" fmla="*/ 811 w 1851"/>
                <a:gd name="T17" fmla="*/ 285 h 1137"/>
                <a:gd name="T18" fmla="*/ 893 w 1851"/>
                <a:gd name="T19" fmla="*/ 472 h 1137"/>
                <a:gd name="T20" fmla="*/ 936 w 1851"/>
                <a:gd name="T21" fmla="*/ 576 h 1137"/>
                <a:gd name="T22" fmla="*/ 989 w 1851"/>
                <a:gd name="T23" fmla="*/ 731 h 1137"/>
                <a:gd name="T24" fmla="*/ 1091 w 1851"/>
                <a:gd name="T25" fmla="*/ 925 h 1137"/>
                <a:gd name="T26" fmla="*/ 1216 w 1851"/>
                <a:gd name="T27" fmla="*/ 1067 h 1137"/>
                <a:gd name="T28" fmla="*/ 1304 w 1851"/>
                <a:gd name="T29" fmla="*/ 1117 h 1137"/>
                <a:gd name="T30" fmla="*/ 1413 w 1851"/>
                <a:gd name="T31" fmla="*/ 1133 h 1137"/>
                <a:gd name="T32" fmla="*/ 1539 w 1851"/>
                <a:gd name="T33" fmla="*/ 1093 h 1137"/>
                <a:gd name="T34" fmla="*/ 1664 w 1851"/>
                <a:gd name="T35" fmla="*/ 968 h 1137"/>
                <a:gd name="T36" fmla="*/ 1747 w 1851"/>
                <a:gd name="T37" fmla="*/ 824 h 1137"/>
                <a:gd name="T38" fmla="*/ 1795 w 1851"/>
                <a:gd name="T39" fmla="*/ 720 h 1137"/>
                <a:gd name="T40" fmla="*/ 1829 w 1851"/>
                <a:gd name="T41" fmla="*/ 629 h 1137"/>
                <a:gd name="T42" fmla="*/ 1851 w 1851"/>
                <a:gd name="T43" fmla="*/ 565 h 1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51" h="1137">
                  <a:moveTo>
                    <a:pt x="0" y="568"/>
                  </a:moveTo>
                  <a:cubicBezTo>
                    <a:pt x="20" y="500"/>
                    <a:pt x="41" y="432"/>
                    <a:pt x="67" y="373"/>
                  </a:cubicBezTo>
                  <a:cubicBezTo>
                    <a:pt x="93" y="314"/>
                    <a:pt x="127" y="261"/>
                    <a:pt x="157" y="216"/>
                  </a:cubicBezTo>
                  <a:cubicBezTo>
                    <a:pt x="187" y="171"/>
                    <a:pt x="214" y="131"/>
                    <a:pt x="245" y="101"/>
                  </a:cubicBezTo>
                  <a:cubicBezTo>
                    <a:pt x="276" y="71"/>
                    <a:pt x="316" y="48"/>
                    <a:pt x="347" y="32"/>
                  </a:cubicBezTo>
                  <a:cubicBezTo>
                    <a:pt x="378" y="16"/>
                    <a:pt x="394" y="5"/>
                    <a:pt x="429" y="3"/>
                  </a:cubicBezTo>
                  <a:cubicBezTo>
                    <a:pt x="464" y="1"/>
                    <a:pt x="513" y="0"/>
                    <a:pt x="557" y="19"/>
                  </a:cubicBezTo>
                  <a:cubicBezTo>
                    <a:pt x="601" y="38"/>
                    <a:pt x="651" y="73"/>
                    <a:pt x="693" y="117"/>
                  </a:cubicBezTo>
                  <a:cubicBezTo>
                    <a:pt x="735" y="161"/>
                    <a:pt x="778" y="226"/>
                    <a:pt x="811" y="285"/>
                  </a:cubicBezTo>
                  <a:cubicBezTo>
                    <a:pt x="844" y="344"/>
                    <a:pt x="872" y="424"/>
                    <a:pt x="893" y="472"/>
                  </a:cubicBezTo>
                  <a:cubicBezTo>
                    <a:pt x="914" y="520"/>
                    <a:pt x="920" y="533"/>
                    <a:pt x="936" y="576"/>
                  </a:cubicBezTo>
                  <a:cubicBezTo>
                    <a:pt x="952" y="619"/>
                    <a:pt x="963" y="673"/>
                    <a:pt x="989" y="731"/>
                  </a:cubicBezTo>
                  <a:cubicBezTo>
                    <a:pt x="1015" y="789"/>
                    <a:pt x="1053" y="869"/>
                    <a:pt x="1091" y="925"/>
                  </a:cubicBezTo>
                  <a:cubicBezTo>
                    <a:pt x="1129" y="981"/>
                    <a:pt x="1180" y="1035"/>
                    <a:pt x="1216" y="1067"/>
                  </a:cubicBezTo>
                  <a:cubicBezTo>
                    <a:pt x="1252" y="1099"/>
                    <a:pt x="1271" y="1106"/>
                    <a:pt x="1304" y="1117"/>
                  </a:cubicBezTo>
                  <a:cubicBezTo>
                    <a:pt x="1337" y="1128"/>
                    <a:pt x="1374" y="1137"/>
                    <a:pt x="1413" y="1133"/>
                  </a:cubicBezTo>
                  <a:cubicBezTo>
                    <a:pt x="1452" y="1129"/>
                    <a:pt x="1497" y="1120"/>
                    <a:pt x="1539" y="1093"/>
                  </a:cubicBezTo>
                  <a:cubicBezTo>
                    <a:pt x="1581" y="1066"/>
                    <a:pt x="1629" y="1013"/>
                    <a:pt x="1664" y="968"/>
                  </a:cubicBezTo>
                  <a:cubicBezTo>
                    <a:pt x="1699" y="923"/>
                    <a:pt x="1725" y="865"/>
                    <a:pt x="1747" y="824"/>
                  </a:cubicBezTo>
                  <a:cubicBezTo>
                    <a:pt x="1769" y="783"/>
                    <a:pt x="1781" y="752"/>
                    <a:pt x="1795" y="720"/>
                  </a:cubicBezTo>
                  <a:cubicBezTo>
                    <a:pt x="1809" y="688"/>
                    <a:pt x="1820" y="655"/>
                    <a:pt x="1829" y="629"/>
                  </a:cubicBezTo>
                  <a:cubicBezTo>
                    <a:pt x="1838" y="603"/>
                    <a:pt x="1844" y="584"/>
                    <a:pt x="1851" y="565"/>
                  </a:cubicBezTo>
                </a:path>
              </a:pathLst>
            </a:custGeom>
            <a:noFill/>
            <a:ln w="50800">
              <a:solidFill>
                <a:srgbClr val="0004E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82352" name="Text Box 16"/>
          <p:cNvSpPr txBox="1">
            <a:spLocks noChangeArrowheads="1"/>
          </p:cNvSpPr>
          <p:nvPr/>
        </p:nvSpPr>
        <p:spPr bwMode="auto">
          <a:xfrm>
            <a:off x="1150938" y="3871913"/>
            <a:ext cx="23193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Autocorrelation:</a:t>
            </a:r>
          </a:p>
        </p:txBody>
      </p:sp>
      <p:graphicFrame>
        <p:nvGraphicFramePr>
          <p:cNvPr id="782353" name="Object 17"/>
          <p:cNvGraphicFramePr>
            <a:graphicFrameLocks noChangeAspect="1"/>
          </p:cNvGraphicFramePr>
          <p:nvPr/>
        </p:nvGraphicFramePr>
        <p:xfrm>
          <a:off x="1308100" y="5991225"/>
          <a:ext cx="2006600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1078" name="Equation" r:id="rId6" imgW="1117600" imgH="355600" progId="Equation.3">
                  <p:embed/>
                </p:oleObj>
              </mc:Choice>
              <mc:Fallback>
                <p:oleObj name="Equation" r:id="rId6" imgW="1117600" imgH="355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8100" y="5991225"/>
                        <a:ext cx="2006600" cy="63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82354" name="Text Box 18"/>
          <p:cNvSpPr txBox="1">
            <a:spLocks noChangeArrowheads="1"/>
          </p:cNvSpPr>
          <p:nvPr/>
        </p:nvSpPr>
        <p:spPr bwMode="auto">
          <a:xfrm>
            <a:off x="4152900" y="4816475"/>
            <a:ext cx="81915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800">
                <a:solidFill>
                  <a:schemeClr val="accent2"/>
                </a:solidFill>
                <a:sym typeface="Symbol" charset="0"/>
              </a:rPr>
              <a:t></a:t>
            </a:r>
            <a:endParaRPr lang="en-US" sz="4800">
              <a:solidFill>
                <a:schemeClr val="accent2"/>
              </a:solidFill>
            </a:endParaRPr>
          </a:p>
        </p:txBody>
      </p:sp>
      <p:grpSp>
        <p:nvGrpSpPr>
          <p:cNvPr id="782355" name="Group 19"/>
          <p:cNvGrpSpPr>
            <a:grpSpLocks/>
          </p:cNvGrpSpPr>
          <p:nvPr/>
        </p:nvGrpSpPr>
        <p:grpSpPr bwMode="auto">
          <a:xfrm>
            <a:off x="5032375" y="4489450"/>
            <a:ext cx="3598863" cy="1477963"/>
            <a:chOff x="3120" y="2861"/>
            <a:chExt cx="2267" cy="931"/>
          </a:xfrm>
        </p:grpSpPr>
        <p:sp>
          <p:nvSpPr>
            <p:cNvPr id="782356" name="Line 20"/>
            <p:cNvSpPr>
              <a:spLocks noChangeShapeType="1"/>
            </p:cNvSpPr>
            <p:nvPr/>
          </p:nvSpPr>
          <p:spPr bwMode="auto">
            <a:xfrm>
              <a:off x="3120" y="3406"/>
              <a:ext cx="226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2357" name="Line 21"/>
            <p:cNvSpPr>
              <a:spLocks noChangeShapeType="1"/>
            </p:cNvSpPr>
            <p:nvPr/>
          </p:nvSpPr>
          <p:spPr bwMode="auto">
            <a:xfrm flipV="1">
              <a:off x="4261" y="2988"/>
              <a:ext cx="3" cy="80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2358" name="Line 22"/>
            <p:cNvSpPr>
              <a:spLocks noChangeShapeType="1"/>
            </p:cNvSpPr>
            <p:nvPr/>
          </p:nvSpPr>
          <p:spPr bwMode="auto">
            <a:xfrm flipV="1">
              <a:off x="4685" y="2861"/>
              <a:ext cx="0" cy="537"/>
            </a:xfrm>
            <a:prstGeom prst="line">
              <a:avLst/>
            </a:prstGeom>
            <a:noFill/>
            <a:ln w="50800">
              <a:solidFill>
                <a:srgbClr val="0004E5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2359" name="Line 23"/>
            <p:cNvSpPr>
              <a:spLocks noChangeShapeType="1"/>
            </p:cNvSpPr>
            <p:nvPr/>
          </p:nvSpPr>
          <p:spPr bwMode="auto">
            <a:xfrm flipV="1">
              <a:off x="3840" y="2880"/>
              <a:ext cx="0" cy="537"/>
            </a:xfrm>
            <a:prstGeom prst="line">
              <a:avLst/>
            </a:prstGeom>
            <a:noFill/>
            <a:ln w="50800">
              <a:solidFill>
                <a:srgbClr val="0004E5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82360" name="Text Box 24"/>
          <p:cNvSpPr txBox="1">
            <a:spLocks noChangeArrowheads="1"/>
          </p:cNvSpPr>
          <p:nvPr/>
        </p:nvSpPr>
        <p:spPr bwMode="auto">
          <a:xfrm>
            <a:off x="5572125" y="3871913"/>
            <a:ext cx="25225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Power Spectrum:</a:t>
            </a:r>
          </a:p>
        </p:txBody>
      </p:sp>
      <p:graphicFrame>
        <p:nvGraphicFramePr>
          <p:cNvPr id="782361" name="Object 25"/>
          <p:cNvGraphicFramePr>
            <a:graphicFrameLocks noChangeAspect="1"/>
          </p:cNvGraphicFramePr>
          <p:nvPr/>
        </p:nvGraphicFramePr>
        <p:xfrm>
          <a:off x="5100638" y="5991225"/>
          <a:ext cx="3465512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1079" name="Equation" r:id="rId8" imgW="1930400" imgH="355600" progId="Equation.3">
                  <p:embed/>
                </p:oleObj>
              </mc:Choice>
              <mc:Fallback>
                <p:oleObj name="Equation" r:id="rId8" imgW="1930400" imgH="355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0638" y="5991225"/>
                        <a:ext cx="3465512" cy="63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82362" name="Text Box 26"/>
          <p:cNvSpPr txBox="1">
            <a:spLocks noChangeArrowheads="1"/>
          </p:cNvSpPr>
          <p:nvPr/>
        </p:nvSpPr>
        <p:spPr bwMode="auto">
          <a:xfrm>
            <a:off x="7223125" y="2033588"/>
            <a:ext cx="268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i="1">
                <a:latin typeface="Times New Roman" charset="0"/>
              </a:rPr>
              <a:t>t</a:t>
            </a:r>
            <a:endParaRPr lang="en-US"/>
          </a:p>
        </p:txBody>
      </p:sp>
      <p:sp>
        <p:nvSpPr>
          <p:cNvPr id="782363" name="Text Box 27"/>
          <p:cNvSpPr txBox="1">
            <a:spLocks noChangeArrowheads="1"/>
          </p:cNvSpPr>
          <p:nvPr/>
        </p:nvSpPr>
        <p:spPr bwMode="auto">
          <a:xfrm>
            <a:off x="4114800" y="1371600"/>
            <a:ext cx="319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i="1">
                <a:latin typeface="Times New Roman" charset="0"/>
              </a:rPr>
              <a:t>x</a:t>
            </a:r>
            <a:endParaRPr lang="en-US"/>
          </a:p>
        </p:txBody>
      </p:sp>
      <p:sp>
        <p:nvSpPr>
          <p:cNvPr id="782364" name="Text Box 28"/>
          <p:cNvSpPr txBox="1">
            <a:spLocks noChangeArrowheads="1"/>
          </p:cNvSpPr>
          <p:nvPr/>
        </p:nvSpPr>
        <p:spPr bwMode="auto">
          <a:xfrm>
            <a:off x="3810000" y="5207000"/>
            <a:ext cx="317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i="1">
                <a:latin typeface="Symbol" charset="0"/>
                <a:sym typeface="Symbol" charset="0"/>
              </a:rPr>
              <a:t>t</a:t>
            </a:r>
            <a:endParaRPr lang="en-US">
              <a:latin typeface="Symbol" charset="0"/>
              <a:sym typeface="Symbol" charset="0"/>
            </a:endParaRPr>
          </a:p>
        </p:txBody>
      </p:sp>
      <p:sp>
        <p:nvSpPr>
          <p:cNvPr id="782365" name="Text Box 29"/>
          <p:cNvSpPr txBox="1">
            <a:spLocks noChangeArrowheads="1"/>
          </p:cNvSpPr>
          <p:nvPr/>
        </p:nvSpPr>
        <p:spPr bwMode="auto">
          <a:xfrm>
            <a:off x="1981200" y="4343400"/>
            <a:ext cx="369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i="1">
                <a:latin typeface="Times New Roman" charset="0"/>
              </a:rPr>
              <a:t>R</a:t>
            </a:r>
            <a:endParaRPr lang="en-US"/>
          </a:p>
        </p:txBody>
      </p:sp>
      <p:sp>
        <p:nvSpPr>
          <p:cNvPr id="782366" name="Text Box 30"/>
          <p:cNvSpPr txBox="1">
            <a:spLocks noChangeArrowheads="1"/>
          </p:cNvSpPr>
          <p:nvPr/>
        </p:nvSpPr>
        <p:spPr bwMode="auto">
          <a:xfrm>
            <a:off x="8305800" y="5334000"/>
            <a:ext cx="393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i="1">
                <a:latin typeface="Symbol" charset="0"/>
                <a:sym typeface="Symbol" charset="0"/>
              </a:rPr>
              <a:t></a:t>
            </a:r>
            <a:endParaRPr lang="en-US">
              <a:latin typeface="Symbol" charset="0"/>
              <a:sym typeface="Symbol" charset="0"/>
            </a:endParaRPr>
          </a:p>
        </p:txBody>
      </p:sp>
      <p:sp>
        <p:nvSpPr>
          <p:cNvPr id="782367" name="Text Box 31"/>
          <p:cNvSpPr txBox="1">
            <a:spLocks noChangeArrowheads="1"/>
          </p:cNvSpPr>
          <p:nvPr/>
        </p:nvSpPr>
        <p:spPr bwMode="auto">
          <a:xfrm>
            <a:off x="6477000" y="44704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i="1">
                <a:latin typeface="Times New Roman" charset="0"/>
              </a:rPr>
              <a:t>S</a:t>
            </a:r>
            <a:endParaRPr lang="en-US"/>
          </a:p>
        </p:txBody>
      </p:sp>
      <p:sp>
        <p:nvSpPr>
          <p:cNvPr id="782368" name="Text Box 32"/>
          <p:cNvSpPr txBox="1">
            <a:spLocks noChangeArrowheads="1"/>
          </p:cNvSpPr>
          <p:nvPr/>
        </p:nvSpPr>
        <p:spPr bwMode="auto">
          <a:xfrm>
            <a:off x="7162800" y="5257800"/>
            <a:ext cx="6619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Symbol" charset="0"/>
                <a:sym typeface="Symbol" charset="0"/>
              </a:rPr>
              <a:t></a:t>
            </a:r>
            <a:r>
              <a:rPr lang="en-US" i="1">
                <a:latin typeface="Symbol" charset="0"/>
                <a:sym typeface="Symbol" charset="0"/>
              </a:rPr>
              <a:t></a:t>
            </a:r>
            <a:r>
              <a:rPr lang="en-US" baseline="-25000">
                <a:latin typeface="Symbol" charset="0"/>
                <a:sym typeface="Symbol" charset="0"/>
              </a:rPr>
              <a:t></a:t>
            </a:r>
            <a:endParaRPr lang="en-US">
              <a:latin typeface="Symbol" charset="0"/>
              <a:sym typeface="Symbol" charset="0"/>
            </a:endParaRPr>
          </a:p>
        </p:txBody>
      </p:sp>
      <p:sp>
        <p:nvSpPr>
          <p:cNvPr id="782369" name="Text Box 33"/>
          <p:cNvSpPr txBox="1">
            <a:spLocks noChangeArrowheads="1"/>
          </p:cNvSpPr>
          <p:nvPr/>
        </p:nvSpPr>
        <p:spPr bwMode="auto">
          <a:xfrm>
            <a:off x="5791200" y="5257800"/>
            <a:ext cx="6619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tx2"/>
                </a:solidFill>
                <a:latin typeface="Symbol" charset="0"/>
                <a:sym typeface="Symbol" charset="0"/>
              </a:rPr>
              <a:t></a:t>
            </a:r>
            <a:r>
              <a:rPr lang="en-US" i="1">
                <a:latin typeface="Symbol" charset="0"/>
                <a:sym typeface="Symbol" charset="0"/>
              </a:rPr>
              <a:t></a:t>
            </a:r>
            <a:r>
              <a:rPr lang="en-US" baseline="-25000">
                <a:latin typeface="Symbol" charset="0"/>
                <a:sym typeface="Symbol" charset="0"/>
              </a:rPr>
              <a:t></a:t>
            </a:r>
            <a:endParaRPr lang="en-US">
              <a:latin typeface="Symbol" charset="0"/>
              <a:sym typeface="Symbo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386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E8FAF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784387" name="Text Box 3"/>
          <p:cNvSpPr txBox="1">
            <a:spLocks noChangeArrowheads="1"/>
          </p:cNvSpPr>
          <p:nvPr/>
        </p:nvSpPr>
        <p:spPr bwMode="auto">
          <a:xfrm>
            <a:off x="571500" y="230188"/>
            <a:ext cx="7739063" cy="109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000" i="1">
                <a:solidFill>
                  <a:schemeClr val="accent2"/>
                </a:solidFill>
                <a:latin typeface="Arial Black" charset="0"/>
              </a:rPr>
              <a:t>Examples</a:t>
            </a:r>
            <a:r>
              <a:rPr lang="en-US">
                <a:solidFill>
                  <a:schemeClr val="accent2"/>
                </a:solidFill>
              </a:rPr>
              <a:t> of correlation functions &amp; power spectra:</a:t>
            </a:r>
          </a:p>
          <a:p>
            <a:endParaRPr lang="en-US" sz="1200">
              <a:solidFill>
                <a:schemeClr val="accent2"/>
              </a:solidFill>
            </a:endParaRPr>
          </a:p>
          <a:p>
            <a:r>
              <a:rPr lang="en-US">
                <a:solidFill>
                  <a:schemeClr val="accent2"/>
                </a:solidFill>
              </a:rPr>
              <a:t>White noise with zero mean, variance </a:t>
            </a:r>
            <a:r>
              <a:rPr lang="en-US" i="1">
                <a:solidFill>
                  <a:schemeClr val="tx2"/>
                </a:solidFill>
                <a:latin typeface="Symbol" charset="0"/>
                <a:sym typeface="Symbol" charset="0"/>
              </a:rPr>
              <a:t></a:t>
            </a:r>
            <a:r>
              <a:rPr lang="en-US" i="1" baseline="-25000">
                <a:solidFill>
                  <a:schemeClr val="tx2"/>
                </a:solidFill>
                <a:latin typeface="Symbol" charset="0"/>
                <a:sym typeface="Symbol" charset="0"/>
              </a:rPr>
              <a:t></a:t>
            </a:r>
            <a:r>
              <a:rPr lang="en-US" baseline="30000">
                <a:solidFill>
                  <a:schemeClr val="tx2"/>
                </a:solidFill>
                <a:latin typeface="Symbol" charset="0"/>
                <a:sym typeface="Symbol" charset="0"/>
              </a:rPr>
              <a:t></a:t>
            </a:r>
            <a:r>
              <a:rPr lang="en-US">
                <a:solidFill>
                  <a:schemeClr val="accent2"/>
                </a:solidFill>
              </a:rPr>
              <a:t>:</a:t>
            </a:r>
          </a:p>
        </p:txBody>
      </p:sp>
      <p:sp>
        <p:nvSpPr>
          <p:cNvPr id="784388" name="Line 4"/>
          <p:cNvSpPr>
            <a:spLocks noChangeShapeType="1"/>
          </p:cNvSpPr>
          <p:nvPr/>
        </p:nvSpPr>
        <p:spPr bwMode="auto">
          <a:xfrm>
            <a:off x="1196975" y="2573338"/>
            <a:ext cx="639127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4389" name="Line 5"/>
          <p:cNvSpPr>
            <a:spLocks noChangeShapeType="1"/>
          </p:cNvSpPr>
          <p:nvPr/>
        </p:nvSpPr>
        <p:spPr bwMode="auto">
          <a:xfrm flipV="1">
            <a:off x="4418013" y="1395413"/>
            <a:ext cx="11112" cy="22653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4390" name="Line 6"/>
          <p:cNvSpPr>
            <a:spLocks noChangeShapeType="1"/>
          </p:cNvSpPr>
          <p:nvPr/>
        </p:nvSpPr>
        <p:spPr bwMode="auto">
          <a:xfrm>
            <a:off x="511175" y="5254625"/>
            <a:ext cx="35988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4391" name="Line 7"/>
          <p:cNvSpPr>
            <a:spLocks noChangeShapeType="1"/>
          </p:cNvSpPr>
          <p:nvPr/>
        </p:nvSpPr>
        <p:spPr bwMode="auto">
          <a:xfrm flipV="1">
            <a:off x="2325688" y="4591050"/>
            <a:ext cx="4762" cy="12763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4392" name="Text Box 8"/>
          <p:cNvSpPr txBox="1">
            <a:spLocks noChangeArrowheads="1"/>
          </p:cNvSpPr>
          <p:nvPr/>
        </p:nvSpPr>
        <p:spPr bwMode="auto">
          <a:xfrm>
            <a:off x="1150938" y="3871913"/>
            <a:ext cx="23193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Autocorrelation:</a:t>
            </a:r>
          </a:p>
        </p:txBody>
      </p:sp>
      <p:graphicFrame>
        <p:nvGraphicFramePr>
          <p:cNvPr id="784393" name="Object 9"/>
          <p:cNvGraphicFramePr>
            <a:graphicFrameLocks noChangeAspect="1"/>
          </p:cNvGraphicFramePr>
          <p:nvPr/>
        </p:nvGraphicFramePr>
        <p:xfrm>
          <a:off x="1592263" y="6105525"/>
          <a:ext cx="1436687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2100" name="Equation" r:id="rId4" imgW="800100" imgH="228600" progId="Equation.3">
                  <p:embed/>
                </p:oleObj>
              </mc:Choice>
              <mc:Fallback>
                <p:oleObj name="Equation" r:id="rId4" imgW="8001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2263" y="6105525"/>
                        <a:ext cx="1436687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84394" name="Text Box 10"/>
          <p:cNvSpPr txBox="1">
            <a:spLocks noChangeArrowheads="1"/>
          </p:cNvSpPr>
          <p:nvPr/>
        </p:nvSpPr>
        <p:spPr bwMode="auto">
          <a:xfrm>
            <a:off x="4152900" y="4816475"/>
            <a:ext cx="81915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800">
                <a:solidFill>
                  <a:schemeClr val="accent2"/>
                </a:solidFill>
                <a:sym typeface="Symbol" charset="0"/>
              </a:rPr>
              <a:t></a:t>
            </a:r>
            <a:endParaRPr lang="en-US" sz="4800">
              <a:solidFill>
                <a:schemeClr val="accent2"/>
              </a:solidFill>
            </a:endParaRPr>
          </a:p>
        </p:txBody>
      </p:sp>
      <p:sp>
        <p:nvSpPr>
          <p:cNvPr id="784395" name="Line 11"/>
          <p:cNvSpPr>
            <a:spLocks noChangeShapeType="1"/>
          </p:cNvSpPr>
          <p:nvPr/>
        </p:nvSpPr>
        <p:spPr bwMode="auto">
          <a:xfrm>
            <a:off x="5032375" y="5354638"/>
            <a:ext cx="35988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4396" name="Line 12"/>
          <p:cNvSpPr>
            <a:spLocks noChangeShapeType="1"/>
          </p:cNvSpPr>
          <p:nvPr/>
        </p:nvSpPr>
        <p:spPr bwMode="auto">
          <a:xfrm flipV="1">
            <a:off x="6843713" y="4691063"/>
            <a:ext cx="4762" cy="12763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4397" name="Text Box 13"/>
          <p:cNvSpPr txBox="1">
            <a:spLocks noChangeArrowheads="1"/>
          </p:cNvSpPr>
          <p:nvPr/>
        </p:nvSpPr>
        <p:spPr bwMode="auto">
          <a:xfrm>
            <a:off x="5572125" y="3871913"/>
            <a:ext cx="25225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Power Spectrum:</a:t>
            </a:r>
          </a:p>
        </p:txBody>
      </p:sp>
      <p:graphicFrame>
        <p:nvGraphicFramePr>
          <p:cNvPr id="784398" name="Object 14"/>
          <p:cNvGraphicFramePr>
            <a:graphicFrameLocks noChangeAspect="1"/>
          </p:cNvGraphicFramePr>
          <p:nvPr/>
        </p:nvGraphicFramePr>
        <p:xfrm>
          <a:off x="6319838" y="6103938"/>
          <a:ext cx="1027112" cy="411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2101" name="Equation" r:id="rId6" imgW="571500" imgH="228600" progId="Equation.3">
                  <p:embed/>
                </p:oleObj>
              </mc:Choice>
              <mc:Fallback>
                <p:oleObj name="Equation" r:id="rId6" imgW="5715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9838" y="6103938"/>
                        <a:ext cx="1027112" cy="411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84399" name="Text Box 15"/>
          <p:cNvSpPr txBox="1">
            <a:spLocks noChangeArrowheads="1"/>
          </p:cNvSpPr>
          <p:nvPr/>
        </p:nvSpPr>
        <p:spPr bwMode="auto">
          <a:xfrm>
            <a:off x="7223125" y="2033588"/>
            <a:ext cx="268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i="1">
                <a:latin typeface="Times New Roman" charset="0"/>
              </a:rPr>
              <a:t>t</a:t>
            </a:r>
            <a:endParaRPr lang="en-US"/>
          </a:p>
        </p:txBody>
      </p:sp>
      <p:sp>
        <p:nvSpPr>
          <p:cNvPr id="784400" name="Text Box 16"/>
          <p:cNvSpPr txBox="1">
            <a:spLocks noChangeArrowheads="1"/>
          </p:cNvSpPr>
          <p:nvPr/>
        </p:nvSpPr>
        <p:spPr bwMode="auto">
          <a:xfrm>
            <a:off x="4114800" y="1371600"/>
            <a:ext cx="319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i="1">
                <a:latin typeface="Times New Roman" charset="0"/>
              </a:rPr>
              <a:t>x</a:t>
            </a:r>
            <a:endParaRPr lang="en-US"/>
          </a:p>
        </p:txBody>
      </p:sp>
      <p:sp>
        <p:nvSpPr>
          <p:cNvPr id="784401" name="Text Box 17"/>
          <p:cNvSpPr txBox="1">
            <a:spLocks noChangeArrowheads="1"/>
          </p:cNvSpPr>
          <p:nvPr/>
        </p:nvSpPr>
        <p:spPr bwMode="auto">
          <a:xfrm>
            <a:off x="3810000" y="5207000"/>
            <a:ext cx="317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i="1">
                <a:latin typeface="Symbol" charset="0"/>
                <a:sym typeface="Symbol" charset="0"/>
              </a:rPr>
              <a:t>t</a:t>
            </a:r>
            <a:endParaRPr lang="en-US">
              <a:latin typeface="Symbol" charset="0"/>
              <a:sym typeface="Symbol" charset="0"/>
            </a:endParaRPr>
          </a:p>
        </p:txBody>
      </p:sp>
      <p:sp>
        <p:nvSpPr>
          <p:cNvPr id="784402" name="Text Box 18"/>
          <p:cNvSpPr txBox="1">
            <a:spLocks noChangeArrowheads="1"/>
          </p:cNvSpPr>
          <p:nvPr/>
        </p:nvSpPr>
        <p:spPr bwMode="auto">
          <a:xfrm>
            <a:off x="1981200" y="4343400"/>
            <a:ext cx="369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i="1">
                <a:latin typeface="Times New Roman" charset="0"/>
              </a:rPr>
              <a:t>R</a:t>
            </a:r>
            <a:endParaRPr lang="en-US"/>
          </a:p>
        </p:txBody>
      </p:sp>
      <p:sp>
        <p:nvSpPr>
          <p:cNvPr id="784403" name="Text Box 19"/>
          <p:cNvSpPr txBox="1">
            <a:spLocks noChangeArrowheads="1"/>
          </p:cNvSpPr>
          <p:nvPr/>
        </p:nvSpPr>
        <p:spPr bwMode="auto">
          <a:xfrm>
            <a:off x="8305800" y="5334000"/>
            <a:ext cx="393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i="1">
                <a:latin typeface="Symbol" charset="0"/>
                <a:sym typeface="Symbol" charset="0"/>
              </a:rPr>
              <a:t></a:t>
            </a:r>
            <a:endParaRPr lang="en-US">
              <a:latin typeface="Symbol" charset="0"/>
              <a:sym typeface="Symbol" charset="0"/>
            </a:endParaRPr>
          </a:p>
        </p:txBody>
      </p:sp>
      <p:sp>
        <p:nvSpPr>
          <p:cNvPr id="784404" name="Text Box 20"/>
          <p:cNvSpPr txBox="1">
            <a:spLocks noChangeArrowheads="1"/>
          </p:cNvSpPr>
          <p:nvPr/>
        </p:nvSpPr>
        <p:spPr bwMode="auto">
          <a:xfrm>
            <a:off x="6477000" y="44704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i="1">
                <a:latin typeface="Times New Roman" charset="0"/>
              </a:rPr>
              <a:t>S</a:t>
            </a:r>
            <a:endParaRPr lang="en-US"/>
          </a:p>
        </p:txBody>
      </p:sp>
      <p:grpSp>
        <p:nvGrpSpPr>
          <p:cNvPr id="784405" name="Group 21"/>
          <p:cNvGrpSpPr>
            <a:grpSpLocks/>
          </p:cNvGrpSpPr>
          <p:nvPr/>
        </p:nvGrpSpPr>
        <p:grpSpPr bwMode="auto">
          <a:xfrm>
            <a:off x="1371600" y="1736725"/>
            <a:ext cx="5943600" cy="1565275"/>
            <a:chOff x="774" y="1094"/>
            <a:chExt cx="4334" cy="986"/>
          </a:xfrm>
        </p:grpSpPr>
        <p:sp>
          <p:nvSpPr>
            <p:cNvPr id="784406" name="Freeform 22"/>
            <p:cNvSpPr>
              <a:spLocks/>
            </p:cNvSpPr>
            <p:nvPr/>
          </p:nvSpPr>
          <p:spPr bwMode="auto">
            <a:xfrm>
              <a:off x="774" y="1095"/>
              <a:ext cx="1076" cy="985"/>
            </a:xfrm>
            <a:custGeom>
              <a:avLst/>
              <a:gdLst>
                <a:gd name="T0" fmla="*/ 13 w 1076"/>
                <a:gd name="T1" fmla="*/ 217 h 985"/>
                <a:gd name="T2" fmla="*/ 45 w 1076"/>
                <a:gd name="T3" fmla="*/ 320 h 985"/>
                <a:gd name="T4" fmla="*/ 84 w 1076"/>
                <a:gd name="T5" fmla="*/ 64 h 985"/>
                <a:gd name="T6" fmla="*/ 122 w 1076"/>
                <a:gd name="T7" fmla="*/ 345 h 985"/>
                <a:gd name="T8" fmla="*/ 160 w 1076"/>
                <a:gd name="T9" fmla="*/ 0 h 985"/>
                <a:gd name="T10" fmla="*/ 205 w 1076"/>
                <a:gd name="T11" fmla="*/ 640 h 985"/>
                <a:gd name="T12" fmla="*/ 205 w 1076"/>
                <a:gd name="T13" fmla="*/ 275 h 985"/>
                <a:gd name="T14" fmla="*/ 263 w 1076"/>
                <a:gd name="T15" fmla="*/ 70 h 985"/>
                <a:gd name="T16" fmla="*/ 314 w 1076"/>
                <a:gd name="T17" fmla="*/ 832 h 985"/>
                <a:gd name="T18" fmla="*/ 320 w 1076"/>
                <a:gd name="T19" fmla="*/ 13 h 985"/>
                <a:gd name="T20" fmla="*/ 333 w 1076"/>
                <a:gd name="T21" fmla="*/ 569 h 985"/>
                <a:gd name="T22" fmla="*/ 359 w 1076"/>
                <a:gd name="T23" fmla="*/ 198 h 985"/>
                <a:gd name="T24" fmla="*/ 391 w 1076"/>
                <a:gd name="T25" fmla="*/ 333 h 985"/>
                <a:gd name="T26" fmla="*/ 416 w 1076"/>
                <a:gd name="T27" fmla="*/ 19 h 985"/>
                <a:gd name="T28" fmla="*/ 474 w 1076"/>
                <a:gd name="T29" fmla="*/ 493 h 985"/>
                <a:gd name="T30" fmla="*/ 480 w 1076"/>
                <a:gd name="T31" fmla="*/ 83 h 985"/>
                <a:gd name="T32" fmla="*/ 551 w 1076"/>
                <a:gd name="T33" fmla="*/ 736 h 985"/>
                <a:gd name="T34" fmla="*/ 589 w 1076"/>
                <a:gd name="T35" fmla="*/ 633 h 985"/>
                <a:gd name="T36" fmla="*/ 621 w 1076"/>
                <a:gd name="T37" fmla="*/ 870 h 985"/>
                <a:gd name="T38" fmla="*/ 660 w 1076"/>
                <a:gd name="T39" fmla="*/ 486 h 985"/>
                <a:gd name="T40" fmla="*/ 692 w 1076"/>
                <a:gd name="T41" fmla="*/ 985 h 985"/>
                <a:gd name="T42" fmla="*/ 717 w 1076"/>
                <a:gd name="T43" fmla="*/ 627 h 985"/>
                <a:gd name="T44" fmla="*/ 730 w 1076"/>
                <a:gd name="T45" fmla="*/ 800 h 985"/>
                <a:gd name="T46" fmla="*/ 762 w 1076"/>
                <a:gd name="T47" fmla="*/ 569 h 985"/>
                <a:gd name="T48" fmla="*/ 788 w 1076"/>
                <a:gd name="T49" fmla="*/ 345 h 985"/>
                <a:gd name="T50" fmla="*/ 832 w 1076"/>
                <a:gd name="T51" fmla="*/ 51 h 985"/>
                <a:gd name="T52" fmla="*/ 884 w 1076"/>
                <a:gd name="T53" fmla="*/ 237 h 985"/>
                <a:gd name="T54" fmla="*/ 941 w 1076"/>
                <a:gd name="T55" fmla="*/ 864 h 985"/>
                <a:gd name="T56" fmla="*/ 960 w 1076"/>
                <a:gd name="T57" fmla="*/ 685 h 985"/>
                <a:gd name="T58" fmla="*/ 986 w 1076"/>
                <a:gd name="T59" fmla="*/ 877 h 985"/>
                <a:gd name="T60" fmla="*/ 1037 w 1076"/>
                <a:gd name="T61" fmla="*/ 569 h 985"/>
                <a:gd name="T62" fmla="*/ 1076 w 1076"/>
                <a:gd name="T63" fmla="*/ 691 h 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76" h="985">
                  <a:moveTo>
                    <a:pt x="0" y="704"/>
                  </a:moveTo>
                  <a:lnTo>
                    <a:pt x="13" y="217"/>
                  </a:lnTo>
                  <a:lnTo>
                    <a:pt x="26" y="806"/>
                  </a:lnTo>
                  <a:lnTo>
                    <a:pt x="45" y="320"/>
                  </a:lnTo>
                  <a:lnTo>
                    <a:pt x="58" y="870"/>
                  </a:lnTo>
                  <a:lnTo>
                    <a:pt x="84" y="64"/>
                  </a:lnTo>
                  <a:lnTo>
                    <a:pt x="109" y="493"/>
                  </a:lnTo>
                  <a:lnTo>
                    <a:pt x="122" y="345"/>
                  </a:lnTo>
                  <a:lnTo>
                    <a:pt x="135" y="768"/>
                  </a:lnTo>
                  <a:lnTo>
                    <a:pt x="160" y="0"/>
                  </a:lnTo>
                  <a:lnTo>
                    <a:pt x="173" y="845"/>
                  </a:lnTo>
                  <a:lnTo>
                    <a:pt x="205" y="640"/>
                  </a:lnTo>
                  <a:lnTo>
                    <a:pt x="224" y="896"/>
                  </a:lnTo>
                  <a:lnTo>
                    <a:pt x="205" y="275"/>
                  </a:lnTo>
                  <a:lnTo>
                    <a:pt x="250" y="697"/>
                  </a:lnTo>
                  <a:lnTo>
                    <a:pt x="263" y="70"/>
                  </a:lnTo>
                  <a:lnTo>
                    <a:pt x="288" y="416"/>
                  </a:lnTo>
                  <a:lnTo>
                    <a:pt x="314" y="832"/>
                  </a:lnTo>
                  <a:lnTo>
                    <a:pt x="301" y="217"/>
                  </a:lnTo>
                  <a:lnTo>
                    <a:pt x="320" y="13"/>
                  </a:lnTo>
                  <a:lnTo>
                    <a:pt x="333" y="307"/>
                  </a:lnTo>
                  <a:lnTo>
                    <a:pt x="333" y="569"/>
                  </a:lnTo>
                  <a:lnTo>
                    <a:pt x="359" y="915"/>
                  </a:lnTo>
                  <a:lnTo>
                    <a:pt x="359" y="198"/>
                  </a:lnTo>
                  <a:lnTo>
                    <a:pt x="365" y="57"/>
                  </a:lnTo>
                  <a:lnTo>
                    <a:pt x="391" y="333"/>
                  </a:lnTo>
                  <a:lnTo>
                    <a:pt x="423" y="646"/>
                  </a:lnTo>
                  <a:lnTo>
                    <a:pt x="416" y="19"/>
                  </a:lnTo>
                  <a:lnTo>
                    <a:pt x="474" y="902"/>
                  </a:lnTo>
                  <a:lnTo>
                    <a:pt x="474" y="493"/>
                  </a:lnTo>
                  <a:lnTo>
                    <a:pt x="512" y="909"/>
                  </a:lnTo>
                  <a:lnTo>
                    <a:pt x="480" y="83"/>
                  </a:lnTo>
                  <a:lnTo>
                    <a:pt x="525" y="480"/>
                  </a:lnTo>
                  <a:lnTo>
                    <a:pt x="551" y="736"/>
                  </a:lnTo>
                  <a:lnTo>
                    <a:pt x="544" y="141"/>
                  </a:lnTo>
                  <a:lnTo>
                    <a:pt x="589" y="633"/>
                  </a:lnTo>
                  <a:lnTo>
                    <a:pt x="596" y="397"/>
                  </a:lnTo>
                  <a:lnTo>
                    <a:pt x="621" y="870"/>
                  </a:lnTo>
                  <a:lnTo>
                    <a:pt x="615" y="160"/>
                  </a:lnTo>
                  <a:lnTo>
                    <a:pt x="660" y="486"/>
                  </a:lnTo>
                  <a:lnTo>
                    <a:pt x="660" y="70"/>
                  </a:lnTo>
                  <a:lnTo>
                    <a:pt x="692" y="985"/>
                  </a:lnTo>
                  <a:lnTo>
                    <a:pt x="692" y="352"/>
                  </a:lnTo>
                  <a:lnTo>
                    <a:pt x="717" y="627"/>
                  </a:lnTo>
                  <a:lnTo>
                    <a:pt x="717" y="64"/>
                  </a:lnTo>
                  <a:lnTo>
                    <a:pt x="730" y="800"/>
                  </a:lnTo>
                  <a:lnTo>
                    <a:pt x="762" y="941"/>
                  </a:lnTo>
                  <a:lnTo>
                    <a:pt x="762" y="569"/>
                  </a:lnTo>
                  <a:lnTo>
                    <a:pt x="781" y="953"/>
                  </a:lnTo>
                  <a:lnTo>
                    <a:pt x="788" y="345"/>
                  </a:lnTo>
                  <a:lnTo>
                    <a:pt x="826" y="704"/>
                  </a:lnTo>
                  <a:lnTo>
                    <a:pt x="832" y="51"/>
                  </a:lnTo>
                  <a:lnTo>
                    <a:pt x="871" y="429"/>
                  </a:lnTo>
                  <a:lnTo>
                    <a:pt x="884" y="237"/>
                  </a:lnTo>
                  <a:lnTo>
                    <a:pt x="909" y="665"/>
                  </a:lnTo>
                  <a:lnTo>
                    <a:pt x="941" y="864"/>
                  </a:lnTo>
                  <a:lnTo>
                    <a:pt x="928" y="352"/>
                  </a:lnTo>
                  <a:lnTo>
                    <a:pt x="960" y="685"/>
                  </a:lnTo>
                  <a:lnTo>
                    <a:pt x="986" y="96"/>
                  </a:lnTo>
                  <a:lnTo>
                    <a:pt x="986" y="877"/>
                  </a:lnTo>
                  <a:lnTo>
                    <a:pt x="1024" y="256"/>
                  </a:lnTo>
                  <a:lnTo>
                    <a:pt x="1037" y="569"/>
                  </a:lnTo>
                  <a:lnTo>
                    <a:pt x="1056" y="83"/>
                  </a:lnTo>
                  <a:lnTo>
                    <a:pt x="1076" y="691"/>
                  </a:lnTo>
                </a:path>
              </a:pathLst>
            </a:custGeom>
            <a:noFill/>
            <a:ln w="25400">
              <a:solidFill>
                <a:srgbClr val="0004E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4407" name="Freeform 23"/>
            <p:cNvSpPr>
              <a:spLocks/>
            </p:cNvSpPr>
            <p:nvPr/>
          </p:nvSpPr>
          <p:spPr bwMode="auto">
            <a:xfrm>
              <a:off x="1860" y="1095"/>
              <a:ext cx="1076" cy="985"/>
            </a:xfrm>
            <a:custGeom>
              <a:avLst/>
              <a:gdLst>
                <a:gd name="T0" fmla="*/ 13 w 1076"/>
                <a:gd name="T1" fmla="*/ 217 h 985"/>
                <a:gd name="T2" fmla="*/ 45 w 1076"/>
                <a:gd name="T3" fmla="*/ 320 h 985"/>
                <a:gd name="T4" fmla="*/ 84 w 1076"/>
                <a:gd name="T5" fmla="*/ 64 h 985"/>
                <a:gd name="T6" fmla="*/ 122 w 1076"/>
                <a:gd name="T7" fmla="*/ 345 h 985"/>
                <a:gd name="T8" fmla="*/ 160 w 1076"/>
                <a:gd name="T9" fmla="*/ 0 h 985"/>
                <a:gd name="T10" fmla="*/ 205 w 1076"/>
                <a:gd name="T11" fmla="*/ 640 h 985"/>
                <a:gd name="T12" fmla="*/ 205 w 1076"/>
                <a:gd name="T13" fmla="*/ 275 h 985"/>
                <a:gd name="T14" fmla="*/ 263 w 1076"/>
                <a:gd name="T15" fmla="*/ 70 h 985"/>
                <a:gd name="T16" fmla="*/ 314 w 1076"/>
                <a:gd name="T17" fmla="*/ 832 h 985"/>
                <a:gd name="T18" fmla="*/ 320 w 1076"/>
                <a:gd name="T19" fmla="*/ 13 h 985"/>
                <a:gd name="T20" fmla="*/ 333 w 1076"/>
                <a:gd name="T21" fmla="*/ 569 h 985"/>
                <a:gd name="T22" fmla="*/ 359 w 1076"/>
                <a:gd name="T23" fmla="*/ 198 h 985"/>
                <a:gd name="T24" fmla="*/ 391 w 1076"/>
                <a:gd name="T25" fmla="*/ 333 h 985"/>
                <a:gd name="T26" fmla="*/ 416 w 1076"/>
                <a:gd name="T27" fmla="*/ 19 h 985"/>
                <a:gd name="T28" fmla="*/ 474 w 1076"/>
                <a:gd name="T29" fmla="*/ 493 h 985"/>
                <a:gd name="T30" fmla="*/ 480 w 1076"/>
                <a:gd name="T31" fmla="*/ 83 h 985"/>
                <a:gd name="T32" fmla="*/ 551 w 1076"/>
                <a:gd name="T33" fmla="*/ 736 h 985"/>
                <a:gd name="T34" fmla="*/ 589 w 1076"/>
                <a:gd name="T35" fmla="*/ 633 h 985"/>
                <a:gd name="T36" fmla="*/ 621 w 1076"/>
                <a:gd name="T37" fmla="*/ 870 h 985"/>
                <a:gd name="T38" fmla="*/ 660 w 1076"/>
                <a:gd name="T39" fmla="*/ 486 h 985"/>
                <a:gd name="T40" fmla="*/ 692 w 1076"/>
                <a:gd name="T41" fmla="*/ 985 h 985"/>
                <a:gd name="T42" fmla="*/ 717 w 1076"/>
                <a:gd name="T43" fmla="*/ 627 h 985"/>
                <a:gd name="T44" fmla="*/ 730 w 1076"/>
                <a:gd name="T45" fmla="*/ 800 h 985"/>
                <a:gd name="T46" fmla="*/ 762 w 1076"/>
                <a:gd name="T47" fmla="*/ 569 h 985"/>
                <a:gd name="T48" fmla="*/ 788 w 1076"/>
                <a:gd name="T49" fmla="*/ 345 h 985"/>
                <a:gd name="T50" fmla="*/ 832 w 1076"/>
                <a:gd name="T51" fmla="*/ 51 h 985"/>
                <a:gd name="T52" fmla="*/ 884 w 1076"/>
                <a:gd name="T53" fmla="*/ 237 h 985"/>
                <a:gd name="T54" fmla="*/ 941 w 1076"/>
                <a:gd name="T55" fmla="*/ 864 h 985"/>
                <a:gd name="T56" fmla="*/ 960 w 1076"/>
                <a:gd name="T57" fmla="*/ 685 h 985"/>
                <a:gd name="T58" fmla="*/ 986 w 1076"/>
                <a:gd name="T59" fmla="*/ 877 h 985"/>
                <a:gd name="T60" fmla="*/ 1037 w 1076"/>
                <a:gd name="T61" fmla="*/ 569 h 985"/>
                <a:gd name="T62" fmla="*/ 1076 w 1076"/>
                <a:gd name="T63" fmla="*/ 691 h 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76" h="985">
                  <a:moveTo>
                    <a:pt x="0" y="704"/>
                  </a:moveTo>
                  <a:lnTo>
                    <a:pt x="13" y="217"/>
                  </a:lnTo>
                  <a:lnTo>
                    <a:pt x="26" y="806"/>
                  </a:lnTo>
                  <a:lnTo>
                    <a:pt x="45" y="320"/>
                  </a:lnTo>
                  <a:lnTo>
                    <a:pt x="58" y="870"/>
                  </a:lnTo>
                  <a:lnTo>
                    <a:pt x="84" y="64"/>
                  </a:lnTo>
                  <a:lnTo>
                    <a:pt x="109" y="493"/>
                  </a:lnTo>
                  <a:lnTo>
                    <a:pt x="122" y="345"/>
                  </a:lnTo>
                  <a:lnTo>
                    <a:pt x="135" y="768"/>
                  </a:lnTo>
                  <a:lnTo>
                    <a:pt x="160" y="0"/>
                  </a:lnTo>
                  <a:lnTo>
                    <a:pt x="173" y="845"/>
                  </a:lnTo>
                  <a:lnTo>
                    <a:pt x="205" y="640"/>
                  </a:lnTo>
                  <a:lnTo>
                    <a:pt x="224" y="896"/>
                  </a:lnTo>
                  <a:lnTo>
                    <a:pt x="205" y="275"/>
                  </a:lnTo>
                  <a:lnTo>
                    <a:pt x="250" y="697"/>
                  </a:lnTo>
                  <a:lnTo>
                    <a:pt x="263" y="70"/>
                  </a:lnTo>
                  <a:lnTo>
                    <a:pt x="288" y="416"/>
                  </a:lnTo>
                  <a:lnTo>
                    <a:pt x="314" y="832"/>
                  </a:lnTo>
                  <a:lnTo>
                    <a:pt x="301" y="217"/>
                  </a:lnTo>
                  <a:lnTo>
                    <a:pt x="320" y="13"/>
                  </a:lnTo>
                  <a:lnTo>
                    <a:pt x="333" y="307"/>
                  </a:lnTo>
                  <a:lnTo>
                    <a:pt x="333" y="569"/>
                  </a:lnTo>
                  <a:lnTo>
                    <a:pt x="359" y="915"/>
                  </a:lnTo>
                  <a:lnTo>
                    <a:pt x="359" y="198"/>
                  </a:lnTo>
                  <a:lnTo>
                    <a:pt x="365" y="57"/>
                  </a:lnTo>
                  <a:lnTo>
                    <a:pt x="391" y="333"/>
                  </a:lnTo>
                  <a:lnTo>
                    <a:pt x="423" y="646"/>
                  </a:lnTo>
                  <a:lnTo>
                    <a:pt x="416" y="19"/>
                  </a:lnTo>
                  <a:lnTo>
                    <a:pt x="474" y="902"/>
                  </a:lnTo>
                  <a:lnTo>
                    <a:pt x="474" y="493"/>
                  </a:lnTo>
                  <a:lnTo>
                    <a:pt x="512" y="909"/>
                  </a:lnTo>
                  <a:lnTo>
                    <a:pt x="480" y="83"/>
                  </a:lnTo>
                  <a:lnTo>
                    <a:pt x="525" y="480"/>
                  </a:lnTo>
                  <a:lnTo>
                    <a:pt x="551" y="736"/>
                  </a:lnTo>
                  <a:lnTo>
                    <a:pt x="544" y="141"/>
                  </a:lnTo>
                  <a:lnTo>
                    <a:pt x="589" y="633"/>
                  </a:lnTo>
                  <a:lnTo>
                    <a:pt x="596" y="397"/>
                  </a:lnTo>
                  <a:lnTo>
                    <a:pt x="621" y="870"/>
                  </a:lnTo>
                  <a:lnTo>
                    <a:pt x="615" y="160"/>
                  </a:lnTo>
                  <a:lnTo>
                    <a:pt x="660" y="486"/>
                  </a:lnTo>
                  <a:lnTo>
                    <a:pt x="660" y="70"/>
                  </a:lnTo>
                  <a:lnTo>
                    <a:pt x="692" y="985"/>
                  </a:lnTo>
                  <a:lnTo>
                    <a:pt x="692" y="352"/>
                  </a:lnTo>
                  <a:lnTo>
                    <a:pt x="717" y="627"/>
                  </a:lnTo>
                  <a:lnTo>
                    <a:pt x="717" y="64"/>
                  </a:lnTo>
                  <a:lnTo>
                    <a:pt x="730" y="800"/>
                  </a:lnTo>
                  <a:lnTo>
                    <a:pt x="762" y="941"/>
                  </a:lnTo>
                  <a:lnTo>
                    <a:pt x="762" y="569"/>
                  </a:lnTo>
                  <a:lnTo>
                    <a:pt x="781" y="953"/>
                  </a:lnTo>
                  <a:lnTo>
                    <a:pt x="788" y="345"/>
                  </a:lnTo>
                  <a:lnTo>
                    <a:pt x="826" y="704"/>
                  </a:lnTo>
                  <a:lnTo>
                    <a:pt x="832" y="51"/>
                  </a:lnTo>
                  <a:lnTo>
                    <a:pt x="871" y="429"/>
                  </a:lnTo>
                  <a:lnTo>
                    <a:pt x="884" y="237"/>
                  </a:lnTo>
                  <a:lnTo>
                    <a:pt x="909" y="665"/>
                  </a:lnTo>
                  <a:lnTo>
                    <a:pt x="941" y="864"/>
                  </a:lnTo>
                  <a:lnTo>
                    <a:pt x="928" y="352"/>
                  </a:lnTo>
                  <a:lnTo>
                    <a:pt x="960" y="685"/>
                  </a:lnTo>
                  <a:lnTo>
                    <a:pt x="986" y="96"/>
                  </a:lnTo>
                  <a:lnTo>
                    <a:pt x="986" y="877"/>
                  </a:lnTo>
                  <a:lnTo>
                    <a:pt x="1024" y="256"/>
                  </a:lnTo>
                  <a:lnTo>
                    <a:pt x="1037" y="569"/>
                  </a:lnTo>
                  <a:lnTo>
                    <a:pt x="1056" y="83"/>
                  </a:lnTo>
                  <a:lnTo>
                    <a:pt x="1076" y="691"/>
                  </a:lnTo>
                </a:path>
              </a:pathLst>
            </a:custGeom>
            <a:noFill/>
            <a:ln w="25400">
              <a:solidFill>
                <a:srgbClr val="0004E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4408" name="Freeform 24"/>
            <p:cNvSpPr>
              <a:spLocks/>
            </p:cNvSpPr>
            <p:nvPr/>
          </p:nvSpPr>
          <p:spPr bwMode="auto">
            <a:xfrm>
              <a:off x="2946" y="1095"/>
              <a:ext cx="1076" cy="985"/>
            </a:xfrm>
            <a:custGeom>
              <a:avLst/>
              <a:gdLst>
                <a:gd name="T0" fmla="*/ 13 w 1076"/>
                <a:gd name="T1" fmla="*/ 217 h 985"/>
                <a:gd name="T2" fmla="*/ 45 w 1076"/>
                <a:gd name="T3" fmla="*/ 320 h 985"/>
                <a:gd name="T4" fmla="*/ 84 w 1076"/>
                <a:gd name="T5" fmla="*/ 64 h 985"/>
                <a:gd name="T6" fmla="*/ 122 w 1076"/>
                <a:gd name="T7" fmla="*/ 345 h 985"/>
                <a:gd name="T8" fmla="*/ 160 w 1076"/>
                <a:gd name="T9" fmla="*/ 0 h 985"/>
                <a:gd name="T10" fmla="*/ 205 w 1076"/>
                <a:gd name="T11" fmla="*/ 640 h 985"/>
                <a:gd name="T12" fmla="*/ 205 w 1076"/>
                <a:gd name="T13" fmla="*/ 275 h 985"/>
                <a:gd name="T14" fmla="*/ 263 w 1076"/>
                <a:gd name="T15" fmla="*/ 70 h 985"/>
                <a:gd name="T16" fmla="*/ 314 w 1076"/>
                <a:gd name="T17" fmla="*/ 832 h 985"/>
                <a:gd name="T18" fmla="*/ 320 w 1076"/>
                <a:gd name="T19" fmla="*/ 13 h 985"/>
                <a:gd name="T20" fmla="*/ 333 w 1076"/>
                <a:gd name="T21" fmla="*/ 569 h 985"/>
                <a:gd name="T22" fmla="*/ 359 w 1076"/>
                <a:gd name="T23" fmla="*/ 198 h 985"/>
                <a:gd name="T24" fmla="*/ 391 w 1076"/>
                <a:gd name="T25" fmla="*/ 333 h 985"/>
                <a:gd name="T26" fmla="*/ 416 w 1076"/>
                <a:gd name="T27" fmla="*/ 19 h 985"/>
                <a:gd name="T28" fmla="*/ 474 w 1076"/>
                <a:gd name="T29" fmla="*/ 493 h 985"/>
                <a:gd name="T30" fmla="*/ 480 w 1076"/>
                <a:gd name="T31" fmla="*/ 83 h 985"/>
                <a:gd name="T32" fmla="*/ 551 w 1076"/>
                <a:gd name="T33" fmla="*/ 736 h 985"/>
                <a:gd name="T34" fmla="*/ 589 w 1076"/>
                <a:gd name="T35" fmla="*/ 633 h 985"/>
                <a:gd name="T36" fmla="*/ 621 w 1076"/>
                <a:gd name="T37" fmla="*/ 870 h 985"/>
                <a:gd name="T38" fmla="*/ 660 w 1076"/>
                <a:gd name="T39" fmla="*/ 486 h 985"/>
                <a:gd name="T40" fmla="*/ 692 w 1076"/>
                <a:gd name="T41" fmla="*/ 985 h 985"/>
                <a:gd name="T42" fmla="*/ 717 w 1076"/>
                <a:gd name="T43" fmla="*/ 627 h 985"/>
                <a:gd name="T44" fmla="*/ 730 w 1076"/>
                <a:gd name="T45" fmla="*/ 800 h 985"/>
                <a:gd name="T46" fmla="*/ 762 w 1076"/>
                <a:gd name="T47" fmla="*/ 569 h 985"/>
                <a:gd name="T48" fmla="*/ 788 w 1076"/>
                <a:gd name="T49" fmla="*/ 345 h 985"/>
                <a:gd name="T50" fmla="*/ 832 w 1076"/>
                <a:gd name="T51" fmla="*/ 51 h 985"/>
                <a:gd name="T52" fmla="*/ 884 w 1076"/>
                <a:gd name="T53" fmla="*/ 237 h 985"/>
                <a:gd name="T54" fmla="*/ 941 w 1076"/>
                <a:gd name="T55" fmla="*/ 864 h 985"/>
                <a:gd name="T56" fmla="*/ 960 w 1076"/>
                <a:gd name="T57" fmla="*/ 685 h 985"/>
                <a:gd name="T58" fmla="*/ 986 w 1076"/>
                <a:gd name="T59" fmla="*/ 877 h 985"/>
                <a:gd name="T60" fmla="*/ 1037 w 1076"/>
                <a:gd name="T61" fmla="*/ 569 h 985"/>
                <a:gd name="T62" fmla="*/ 1076 w 1076"/>
                <a:gd name="T63" fmla="*/ 691 h 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76" h="985">
                  <a:moveTo>
                    <a:pt x="0" y="704"/>
                  </a:moveTo>
                  <a:lnTo>
                    <a:pt x="13" y="217"/>
                  </a:lnTo>
                  <a:lnTo>
                    <a:pt x="26" y="806"/>
                  </a:lnTo>
                  <a:lnTo>
                    <a:pt x="45" y="320"/>
                  </a:lnTo>
                  <a:lnTo>
                    <a:pt x="58" y="870"/>
                  </a:lnTo>
                  <a:lnTo>
                    <a:pt x="84" y="64"/>
                  </a:lnTo>
                  <a:lnTo>
                    <a:pt x="109" y="493"/>
                  </a:lnTo>
                  <a:lnTo>
                    <a:pt x="122" y="345"/>
                  </a:lnTo>
                  <a:lnTo>
                    <a:pt x="135" y="768"/>
                  </a:lnTo>
                  <a:lnTo>
                    <a:pt x="160" y="0"/>
                  </a:lnTo>
                  <a:lnTo>
                    <a:pt x="173" y="845"/>
                  </a:lnTo>
                  <a:lnTo>
                    <a:pt x="205" y="640"/>
                  </a:lnTo>
                  <a:lnTo>
                    <a:pt x="224" y="896"/>
                  </a:lnTo>
                  <a:lnTo>
                    <a:pt x="205" y="275"/>
                  </a:lnTo>
                  <a:lnTo>
                    <a:pt x="250" y="697"/>
                  </a:lnTo>
                  <a:lnTo>
                    <a:pt x="263" y="70"/>
                  </a:lnTo>
                  <a:lnTo>
                    <a:pt x="288" y="416"/>
                  </a:lnTo>
                  <a:lnTo>
                    <a:pt x="314" y="832"/>
                  </a:lnTo>
                  <a:lnTo>
                    <a:pt x="301" y="217"/>
                  </a:lnTo>
                  <a:lnTo>
                    <a:pt x="320" y="13"/>
                  </a:lnTo>
                  <a:lnTo>
                    <a:pt x="333" y="307"/>
                  </a:lnTo>
                  <a:lnTo>
                    <a:pt x="333" y="569"/>
                  </a:lnTo>
                  <a:lnTo>
                    <a:pt x="359" y="915"/>
                  </a:lnTo>
                  <a:lnTo>
                    <a:pt x="359" y="198"/>
                  </a:lnTo>
                  <a:lnTo>
                    <a:pt x="365" y="57"/>
                  </a:lnTo>
                  <a:lnTo>
                    <a:pt x="391" y="333"/>
                  </a:lnTo>
                  <a:lnTo>
                    <a:pt x="423" y="646"/>
                  </a:lnTo>
                  <a:lnTo>
                    <a:pt x="416" y="19"/>
                  </a:lnTo>
                  <a:lnTo>
                    <a:pt x="474" y="902"/>
                  </a:lnTo>
                  <a:lnTo>
                    <a:pt x="474" y="493"/>
                  </a:lnTo>
                  <a:lnTo>
                    <a:pt x="512" y="909"/>
                  </a:lnTo>
                  <a:lnTo>
                    <a:pt x="480" y="83"/>
                  </a:lnTo>
                  <a:lnTo>
                    <a:pt x="525" y="480"/>
                  </a:lnTo>
                  <a:lnTo>
                    <a:pt x="551" y="736"/>
                  </a:lnTo>
                  <a:lnTo>
                    <a:pt x="544" y="141"/>
                  </a:lnTo>
                  <a:lnTo>
                    <a:pt x="589" y="633"/>
                  </a:lnTo>
                  <a:lnTo>
                    <a:pt x="596" y="397"/>
                  </a:lnTo>
                  <a:lnTo>
                    <a:pt x="621" y="870"/>
                  </a:lnTo>
                  <a:lnTo>
                    <a:pt x="615" y="160"/>
                  </a:lnTo>
                  <a:lnTo>
                    <a:pt x="660" y="486"/>
                  </a:lnTo>
                  <a:lnTo>
                    <a:pt x="660" y="70"/>
                  </a:lnTo>
                  <a:lnTo>
                    <a:pt x="692" y="985"/>
                  </a:lnTo>
                  <a:lnTo>
                    <a:pt x="692" y="352"/>
                  </a:lnTo>
                  <a:lnTo>
                    <a:pt x="717" y="627"/>
                  </a:lnTo>
                  <a:lnTo>
                    <a:pt x="717" y="64"/>
                  </a:lnTo>
                  <a:lnTo>
                    <a:pt x="730" y="800"/>
                  </a:lnTo>
                  <a:lnTo>
                    <a:pt x="762" y="941"/>
                  </a:lnTo>
                  <a:lnTo>
                    <a:pt x="762" y="569"/>
                  </a:lnTo>
                  <a:lnTo>
                    <a:pt x="781" y="953"/>
                  </a:lnTo>
                  <a:lnTo>
                    <a:pt x="788" y="345"/>
                  </a:lnTo>
                  <a:lnTo>
                    <a:pt x="826" y="704"/>
                  </a:lnTo>
                  <a:lnTo>
                    <a:pt x="832" y="51"/>
                  </a:lnTo>
                  <a:lnTo>
                    <a:pt x="871" y="429"/>
                  </a:lnTo>
                  <a:lnTo>
                    <a:pt x="884" y="237"/>
                  </a:lnTo>
                  <a:lnTo>
                    <a:pt x="909" y="665"/>
                  </a:lnTo>
                  <a:lnTo>
                    <a:pt x="941" y="864"/>
                  </a:lnTo>
                  <a:lnTo>
                    <a:pt x="928" y="352"/>
                  </a:lnTo>
                  <a:lnTo>
                    <a:pt x="960" y="685"/>
                  </a:lnTo>
                  <a:lnTo>
                    <a:pt x="986" y="96"/>
                  </a:lnTo>
                  <a:lnTo>
                    <a:pt x="986" y="877"/>
                  </a:lnTo>
                  <a:lnTo>
                    <a:pt x="1024" y="256"/>
                  </a:lnTo>
                  <a:lnTo>
                    <a:pt x="1037" y="569"/>
                  </a:lnTo>
                  <a:lnTo>
                    <a:pt x="1056" y="83"/>
                  </a:lnTo>
                  <a:lnTo>
                    <a:pt x="1076" y="691"/>
                  </a:lnTo>
                </a:path>
              </a:pathLst>
            </a:custGeom>
            <a:noFill/>
            <a:ln w="25400">
              <a:solidFill>
                <a:srgbClr val="0004E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4409" name="Freeform 25"/>
            <p:cNvSpPr>
              <a:spLocks/>
            </p:cNvSpPr>
            <p:nvPr/>
          </p:nvSpPr>
          <p:spPr bwMode="auto">
            <a:xfrm>
              <a:off x="4032" y="1094"/>
              <a:ext cx="1076" cy="985"/>
            </a:xfrm>
            <a:custGeom>
              <a:avLst/>
              <a:gdLst>
                <a:gd name="T0" fmla="*/ 13 w 1076"/>
                <a:gd name="T1" fmla="*/ 217 h 985"/>
                <a:gd name="T2" fmla="*/ 45 w 1076"/>
                <a:gd name="T3" fmla="*/ 320 h 985"/>
                <a:gd name="T4" fmla="*/ 84 w 1076"/>
                <a:gd name="T5" fmla="*/ 64 h 985"/>
                <a:gd name="T6" fmla="*/ 122 w 1076"/>
                <a:gd name="T7" fmla="*/ 345 h 985"/>
                <a:gd name="T8" fmla="*/ 160 w 1076"/>
                <a:gd name="T9" fmla="*/ 0 h 985"/>
                <a:gd name="T10" fmla="*/ 205 w 1076"/>
                <a:gd name="T11" fmla="*/ 640 h 985"/>
                <a:gd name="T12" fmla="*/ 205 w 1076"/>
                <a:gd name="T13" fmla="*/ 275 h 985"/>
                <a:gd name="T14" fmla="*/ 263 w 1076"/>
                <a:gd name="T15" fmla="*/ 70 h 985"/>
                <a:gd name="T16" fmla="*/ 314 w 1076"/>
                <a:gd name="T17" fmla="*/ 832 h 985"/>
                <a:gd name="T18" fmla="*/ 320 w 1076"/>
                <a:gd name="T19" fmla="*/ 13 h 985"/>
                <a:gd name="T20" fmla="*/ 333 w 1076"/>
                <a:gd name="T21" fmla="*/ 569 h 985"/>
                <a:gd name="T22" fmla="*/ 359 w 1076"/>
                <a:gd name="T23" fmla="*/ 198 h 985"/>
                <a:gd name="T24" fmla="*/ 391 w 1076"/>
                <a:gd name="T25" fmla="*/ 333 h 985"/>
                <a:gd name="T26" fmla="*/ 416 w 1076"/>
                <a:gd name="T27" fmla="*/ 19 h 985"/>
                <a:gd name="T28" fmla="*/ 474 w 1076"/>
                <a:gd name="T29" fmla="*/ 493 h 985"/>
                <a:gd name="T30" fmla="*/ 480 w 1076"/>
                <a:gd name="T31" fmla="*/ 83 h 985"/>
                <a:gd name="T32" fmla="*/ 551 w 1076"/>
                <a:gd name="T33" fmla="*/ 736 h 985"/>
                <a:gd name="T34" fmla="*/ 589 w 1076"/>
                <a:gd name="T35" fmla="*/ 633 h 985"/>
                <a:gd name="T36" fmla="*/ 621 w 1076"/>
                <a:gd name="T37" fmla="*/ 870 h 985"/>
                <a:gd name="T38" fmla="*/ 660 w 1076"/>
                <a:gd name="T39" fmla="*/ 486 h 985"/>
                <a:gd name="T40" fmla="*/ 692 w 1076"/>
                <a:gd name="T41" fmla="*/ 985 h 985"/>
                <a:gd name="T42" fmla="*/ 717 w 1076"/>
                <a:gd name="T43" fmla="*/ 627 h 985"/>
                <a:gd name="T44" fmla="*/ 730 w 1076"/>
                <a:gd name="T45" fmla="*/ 800 h 985"/>
                <a:gd name="T46" fmla="*/ 762 w 1076"/>
                <a:gd name="T47" fmla="*/ 569 h 985"/>
                <a:gd name="T48" fmla="*/ 788 w 1076"/>
                <a:gd name="T49" fmla="*/ 345 h 985"/>
                <a:gd name="T50" fmla="*/ 832 w 1076"/>
                <a:gd name="T51" fmla="*/ 51 h 985"/>
                <a:gd name="T52" fmla="*/ 884 w 1076"/>
                <a:gd name="T53" fmla="*/ 237 h 985"/>
                <a:gd name="T54" fmla="*/ 941 w 1076"/>
                <a:gd name="T55" fmla="*/ 864 h 985"/>
                <a:gd name="T56" fmla="*/ 960 w 1076"/>
                <a:gd name="T57" fmla="*/ 685 h 985"/>
                <a:gd name="T58" fmla="*/ 986 w 1076"/>
                <a:gd name="T59" fmla="*/ 877 h 985"/>
                <a:gd name="T60" fmla="*/ 1037 w 1076"/>
                <a:gd name="T61" fmla="*/ 569 h 985"/>
                <a:gd name="T62" fmla="*/ 1076 w 1076"/>
                <a:gd name="T63" fmla="*/ 691 h 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76" h="985">
                  <a:moveTo>
                    <a:pt x="0" y="704"/>
                  </a:moveTo>
                  <a:lnTo>
                    <a:pt x="13" y="217"/>
                  </a:lnTo>
                  <a:lnTo>
                    <a:pt x="26" y="806"/>
                  </a:lnTo>
                  <a:lnTo>
                    <a:pt x="45" y="320"/>
                  </a:lnTo>
                  <a:lnTo>
                    <a:pt x="58" y="870"/>
                  </a:lnTo>
                  <a:lnTo>
                    <a:pt x="84" y="64"/>
                  </a:lnTo>
                  <a:lnTo>
                    <a:pt x="109" y="493"/>
                  </a:lnTo>
                  <a:lnTo>
                    <a:pt x="122" y="345"/>
                  </a:lnTo>
                  <a:lnTo>
                    <a:pt x="135" y="768"/>
                  </a:lnTo>
                  <a:lnTo>
                    <a:pt x="160" y="0"/>
                  </a:lnTo>
                  <a:lnTo>
                    <a:pt x="173" y="845"/>
                  </a:lnTo>
                  <a:lnTo>
                    <a:pt x="205" y="640"/>
                  </a:lnTo>
                  <a:lnTo>
                    <a:pt x="224" y="896"/>
                  </a:lnTo>
                  <a:lnTo>
                    <a:pt x="205" y="275"/>
                  </a:lnTo>
                  <a:lnTo>
                    <a:pt x="250" y="697"/>
                  </a:lnTo>
                  <a:lnTo>
                    <a:pt x="263" y="70"/>
                  </a:lnTo>
                  <a:lnTo>
                    <a:pt x="288" y="416"/>
                  </a:lnTo>
                  <a:lnTo>
                    <a:pt x="314" y="832"/>
                  </a:lnTo>
                  <a:lnTo>
                    <a:pt x="301" y="217"/>
                  </a:lnTo>
                  <a:lnTo>
                    <a:pt x="320" y="13"/>
                  </a:lnTo>
                  <a:lnTo>
                    <a:pt x="333" y="307"/>
                  </a:lnTo>
                  <a:lnTo>
                    <a:pt x="333" y="569"/>
                  </a:lnTo>
                  <a:lnTo>
                    <a:pt x="359" y="915"/>
                  </a:lnTo>
                  <a:lnTo>
                    <a:pt x="359" y="198"/>
                  </a:lnTo>
                  <a:lnTo>
                    <a:pt x="365" y="57"/>
                  </a:lnTo>
                  <a:lnTo>
                    <a:pt x="391" y="333"/>
                  </a:lnTo>
                  <a:lnTo>
                    <a:pt x="423" y="646"/>
                  </a:lnTo>
                  <a:lnTo>
                    <a:pt x="416" y="19"/>
                  </a:lnTo>
                  <a:lnTo>
                    <a:pt x="474" y="902"/>
                  </a:lnTo>
                  <a:lnTo>
                    <a:pt x="474" y="493"/>
                  </a:lnTo>
                  <a:lnTo>
                    <a:pt x="512" y="909"/>
                  </a:lnTo>
                  <a:lnTo>
                    <a:pt x="480" y="83"/>
                  </a:lnTo>
                  <a:lnTo>
                    <a:pt x="525" y="480"/>
                  </a:lnTo>
                  <a:lnTo>
                    <a:pt x="551" y="736"/>
                  </a:lnTo>
                  <a:lnTo>
                    <a:pt x="544" y="141"/>
                  </a:lnTo>
                  <a:lnTo>
                    <a:pt x="589" y="633"/>
                  </a:lnTo>
                  <a:lnTo>
                    <a:pt x="596" y="397"/>
                  </a:lnTo>
                  <a:lnTo>
                    <a:pt x="621" y="870"/>
                  </a:lnTo>
                  <a:lnTo>
                    <a:pt x="615" y="160"/>
                  </a:lnTo>
                  <a:lnTo>
                    <a:pt x="660" y="486"/>
                  </a:lnTo>
                  <a:lnTo>
                    <a:pt x="660" y="70"/>
                  </a:lnTo>
                  <a:lnTo>
                    <a:pt x="692" y="985"/>
                  </a:lnTo>
                  <a:lnTo>
                    <a:pt x="692" y="352"/>
                  </a:lnTo>
                  <a:lnTo>
                    <a:pt x="717" y="627"/>
                  </a:lnTo>
                  <a:lnTo>
                    <a:pt x="717" y="64"/>
                  </a:lnTo>
                  <a:lnTo>
                    <a:pt x="730" y="800"/>
                  </a:lnTo>
                  <a:lnTo>
                    <a:pt x="762" y="941"/>
                  </a:lnTo>
                  <a:lnTo>
                    <a:pt x="762" y="569"/>
                  </a:lnTo>
                  <a:lnTo>
                    <a:pt x="781" y="953"/>
                  </a:lnTo>
                  <a:lnTo>
                    <a:pt x="788" y="345"/>
                  </a:lnTo>
                  <a:lnTo>
                    <a:pt x="826" y="704"/>
                  </a:lnTo>
                  <a:lnTo>
                    <a:pt x="832" y="51"/>
                  </a:lnTo>
                  <a:lnTo>
                    <a:pt x="871" y="429"/>
                  </a:lnTo>
                  <a:lnTo>
                    <a:pt x="884" y="237"/>
                  </a:lnTo>
                  <a:lnTo>
                    <a:pt x="909" y="665"/>
                  </a:lnTo>
                  <a:lnTo>
                    <a:pt x="941" y="864"/>
                  </a:lnTo>
                  <a:lnTo>
                    <a:pt x="928" y="352"/>
                  </a:lnTo>
                  <a:lnTo>
                    <a:pt x="960" y="685"/>
                  </a:lnTo>
                  <a:lnTo>
                    <a:pt x="986" y="96"/>
                  </a:lnTo>
                  <a:lnTo>
                    <a:pt x="986" y="877"/>
                  </a:lnTo>
                  <a:lnTo>
                    <a:pt x="1024" y="256"/>
                  </a:lnTo>
                  <a:lnTo>
                    <a:pt x="1037" y="569"/>
                  </a:lnTo>
                  <a:lnTo>
                    <a:pt x="1056" y="83"/>
                  </a:lnTo>
                  <a:lnTo>
                    <a:pt x="1076" y="691"/>
                  </a:lnTo>
                </a:path>
              </a:pathLst>
            </a:custGeom>
            <a:noFill/>
            <a:ln w="25400">
              <a:solidFill>
                <a:srgbClr val="0004E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84410" name="Line 26"/>
          <p:cNvSpPr>
            <a:spLocks noChangeShapeType="1"/>
          </p:cNvSpPr>
          <p:nvPr/>
        </p:nvSpPr>
        <p:spPr bwMode="auto">
          <a:xfrm flipV="1">
            <a:off x="2327275" y="4410075"/>
            <a:ext cx="0" cy="842963"/>
          </a:xfrm>
          <a:prstGeom prst="line">
            <a:avLst/>
          </a:prstGeom>
          <a:noFill/>
          <a:ln w="25400">
            <a:solidFill>
              <a:srgbClr val="0004E5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4411" name="Line 27"/>
          <p:cNvSpPr>
            <a:spLocks noChangeShapeType="1"/>
          </p:cNvSpPr>
          <p:nvPr/>
        </p:nvSpPr>
        <p:spPr bwMode="auto">
          <a:xfrm>
            <a:off x="5049838" y="4987925"/>
            <a:ext cx="3535362" cy="0"/>
          </a:xfrm>
          <a:prstGeom prst="line">
            <a:avLst/>
          </a:prstGeom>
          <a:noFill/>
          <a:ln w="25400">
            <a:solidFill>
              <a:srgbClr val="0004E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43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E8FAF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786435" name="Text Box 3"/>
          <p:cNvSpPr txBox="1">
            <a:spLocks noChangeArrowheads="1"/>
          </p:cNvSpPr>
          <p:nvPr/>
        </p:nvSpPr>
        <p:spPr bwMode="auto">
          <a:xfrm>
            <a:off x="571500" y="230188"/>
            <a:ext cx="7739063" cy="411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000" i="1">
                <a:solidFill>
                  <a:schemeClr val="accent2"/>
                </a:solidFill>
                <a:latin typeface="Arial Black" charset="0"/>
              </a:rPr>
              <a:t>Examples</a:t>
            </a:r>
            <a:r>
              <a:rPr lang="en-US">
                <a:solidFill>
                  <a:schemeClr val="accent2"/>
                </a:solidFill>
              </a:rPr>
              <a:t> of correlation functions &amp; power spectra:</a:t>
            </a:r>
          </a:p>
          <a:p>
            <a:endParaRPr lang="en-US" sz="600">
              <a:solidFill>
                <a:schemeClr val="accent2"/>
              </a:solidFill>
            </a:endParaRPr>
          </a:p>
          <a:p>
            <a:r>
              <a:rPr lang="en-US">
                <a:solidFill>
                  <a:schemeClr val="accent2"/>
                </a:solidFill>
              </a:rPr>
              <a:t>Low-pass filter (i.e. applied in the frequency domain):</a:t>
            </a:r>
          </a:p>
          <a:p>
            <a:endParaRPr lang="en-US">
              <a:solidFill>
                <a:schemeClr val="accent2"/>
              </a:solidFill>
            </a:endParaRPr>
          </a:p>
          <a:p>
            <a:endParaRPr lang="en-US">
              <a:solidFill>
                <a:schemeClr val="accent2"/>
              </a:solidFill>
            </a:endParaRPr>
          </a:p>
          <a:p>
            <a:endParaRPr lang="en-US">
              <a:solidFill>
                <a:schemeClr val="accent2"/>
              </a:solidFill>
            </a:endParaRPr>
          </a:p>
          <a:p>
            <a:endParaRPr lang="en-US">
              <a:solidFill>
                <a:schemeClr val="accent2"/>
              </a:solidFill>
            </a:endParaRPr>
          </a:p>
          <a:p>
            <a:endParaRPr lang="en-US">
              <a:solidFill>
                <a:schemeClr val="accent2"/>
              </a:solidFill>
            </a:endParaRPr>
          </a:p>
          <a:p>
            <a:endParaRPr lang="en-US">
              <a:solidFill>
                <a:schemeClr val="accent2"/>
              </a:solidFill>
            </a:endParaRPr>
          </a:p>
          <a:p>
            <a:endParaRPr lang="en-US" sz="3600">
              <a:solidFill>
                <a:schemeClr val="accent2"/>
              </a:solidFill>
            </a:endParaRPr>
          </a:p>
          <a:p>
            <a:r>
              <a:rPr lang="en-US">
                <a:solidFill>
                  <a:schemeClr val="accent2"/>
                </a:solidFill>
              </a:rPr>
              <a:t>Band-Pass filter (in the frequency domain):</a:t>
            </a:r>
          </a:p>
        </p:txBody>
      </p:sp>
      <p:sp>
        <p:nvSpPr>
          <p:cNvPr id="786436" name="Line 4"/>
          <p:cNvSpPr>
            <a:spLocks noChangeShapeType="1"/>
          </p:cNvSpPr>
          <p:nvPr/>
        </p:nvSpPr>
        <p:spPr bwMode="auto">
          <a:xfrm>
            <a:off x="511175" y="2770960"/>
            <a:ext cx="35988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437" name="Line 5"/>
          <p:cNvSpPr>
            <a:spLocks noChangeShapeType="1"/>
          </p:cNvSpPr>
          <p:nvPr/>
        </p:nvSpPr>
        <p:spPr bwMode="auto">
          <a:xfrm flipV="1">
            <a:off x="2325688" y="1862138"/>
            <a:ext cx="4762" cy="12763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438" name="Text Box 6"/>
          <p:cNvSpPr txBox="1">
            <a:spLocks noChangeArrowheads="1"/>
          </p:cNvSpPr>
          <p:nvPr/>
        </p:nvSpPr>
        <p:spPr bwMode="auto">
          <a:xfrm>
            <a:off x="1150938" y="1295400"/>
            <a:ext cx="23193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Autocorrelation:</a:t>
            </a:r>
          </a:p>
        </p:txBody>
      </p:sp>
      <p:graphicFrame>
        <p:nvGraphicFramePr>
          <p:cNvPr id="786439" name="Object 7"/>
          <p:cNvGraphicFramePr>
            <a:graphicFrameLocks noChangeAspect="1"/>
          </p:cNvGraphicFramePr>
          <p:nvPr/>
        </p:nvGraphicFramePr>
        <p:xfrm>
          <a:off x="762000" y="2967038"/>
          <a:ext cx="1962150" cy="614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3126" name="Equation" r:id="rId4" imgW="1092200" imgH="342900" progId="Equation.3">
                  <p:embed/>
                </p:oleObj>
              </mc:Choice>
              <mc:Fallback>
                <p:oleObj name="Equation" r:id="rId4" imgW="1092200" imgH="342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967038"/>
                        <a:ext cx="1962150" cy="614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86440" name="Text Box 8"/>
          <p:cNvSpPr txBox="1">
            <a:spLocks noChangeArrowheads="1"/>
          </p:cNvSpPr>
          <p:nvPr/>
        </p:nvSpPr>
        <p:spPr bwMode="auto">
          <a:xfrm>
            <a:off x="4152900" y="2087563"/>
            <a:ext cx="81915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800">
                <a:solidFill>
                  <a:schemeClr val="accent2"/>
                </a:solidFill>
                <a:sym typeface="Symbol" charset="0"/>
              </a:rPr>
              <a:t></a:t>
            </a:r>
            <a:endParaRPr lang="en-US" sz="4800">
              <a:solidFill>
                <a:schemeClr val="accent2"/>
              </a:solidFill>
            </a:endParaRPr>
          </a:p>
        </p:txBody>
      </p:sp>
      <p:sp>
        <p:nvSpPr>
          <p:cNvPr id="786441" name="Line 9"/>
          <p:cNvSpPr>
            <a:spLocks noChangeShapeType="1"/>
          </p:cNvSpPr>
          <p:nvPr/>
        </p:nvSpPr>
        <p:spPr bwMode="auto">
          <a:xfrm>
            <a:off x="5032375" y="2625725"/>
            <a:ext cx="35988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442" name="Line 10"/>
          <p:cNvSpPr>
            <a:spLocks noChangeShapeType="1"/>
          </p:cNvSpPr>
          <p:nvPr/>
        </p:nvSpPr>
        <p:spPr bwMode="auto">
          <a:xfrm flipV="1">
            <a:off x="6843713" y="1962150"/>
            <a:ext cx="4762" cy="12763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443" name="Text Box 11"/>
          <p:cNvSpPr txBox="1">
            <a:spLocks noChangeArrowheads="1"/>
          </p:cNvSpPr>
          <p:nvPr/>
        </p:nvSpPr>
        <p:spPr bwMode="auto">
          <a:xfrm>
            <a:off x="5572125" y="1295400"/>
            <a:ext cx="25225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Power Spectrum:</a:t>
            </a:r>
          </a:p>
        </p:txBody>
      </p:sp>
      <p:graphicFrame>
        <p:nvGraphicFramePr>
          <p:cNvPr id="786444" name="Object 12"/>
          <p:cNvGraphicFramePr>
            <a:graphicFrameLocks noChangeAspect="1"/>
          </p:cNvGraphicFramePr>
          <p:nvPr/>
        </p:nvGraphicFramePr>
        <p:xfrm>
          <a:off x="5029200" y="3124200"/>
          <a:ext cx="1666875" cy="38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3127" name="Equation" r:id="rId6" imgW="927100" imgH="215900" progId="Equation.3">
                  <p:embed/>
                </p:oleObj>
              </mc:Choice>
              <mc:Fallback>
                <p:oleObj name="Equation" r:id="rId6" imgW="9271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3124200"/>
                        <a:ext cx="1666875" cy="388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86445" name="Text Box 13"/>
          <p:cNvSpPr txBox="1">
            <a:spLocks noChangeArrowheads="1"/>
          </p:cNvSpPr>
          <p:nvPr/>
        </p:nvSpPr>
        <p:spPr bwMode="auto">
          <a:xfrm>
            <a:off x="3810000" y="2478088"/>
            <a:ext cx="317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i="1">
                <a:latin typeface="Symbol" charset="0"/>
                <a:sym typeface="Symbol" charset="0"/>
              </a:rPr>
              <a:t>t</a:t>
            </a:r>
            <a:endParaRPr lang="en-US">
              <a:latin typeface="Symbol" charset="0"/>
              <a:sym typeface="Symbol" charset="0"/>
            </a:endParaRPr>
          </a:p>
        </p:txBody>
      </p:sp>
      <p:sp>
        <p:nvSpPr>
          <p:cNvPr id="786446" name="Text Box 14"/>
          <p:cNvSpPr txBox="1">
            <a:spLocks noChangeArrowheads="1"/>
          </p:cNvSpPr>
          <p:nvPr/>
        </p:nvSpPr>
        <p:spPr bwMode="auto">
          <a:xfrm>
            <a:off x="1981200" y="1614488"/>
            <a:ext cx="369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i="1">
                <a:latin typeface="Times New Roman" charset="0"/>
              </a:rPr>
              <a:t>R</a:t>
            </a:r>
            <a:endParaRPr lang="en-US"/>
          </a:p>
        </p:txBody>
      </p:sp>
      <p:sp>
        <p:nvSpPr>
          <p:cNvPr id="786447" name="Text Box 15"/>
          <p:cNvSpPr txBox="1">
            <a:spLocks noChangeArrowheads="1"/>
          </p:cNvSpPr>
          <p:nvPr/>
        </p:nvSpPr>
        <p:spPr bwMode="auto">
          <a:xfrm>
            <a:off x="8305800" y="2605088"/>
            <a:ext cx="393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i="1">
                <a:latin typeface="Symbol" charset="0"/>
                <a:sym typeface="Symbol" charset="0"/>
              </a:rPr>
              <a:t></a:t>
            </a:r>
            <a:endParaRPr lang="en-US">
              <a:latin typeface="Symbol" charset="0"/>
              <a:sym typeface="Symbol" charset="0"/>
            </a:endParaRPr>
          </a:p>
        </p:txBody>
      </p:sp>
      <p:sp>
        <p:nvSpPr>
          <p:cNvPr id="786448" name="Text Box 16"/>
          <p:cNvSpPr txBox="1">
            <a:spLocks noChangeArrowheads="1"/>
          </p:cNvSpPr>
          <p:nvPr/>
        </p:nvSpPr>
        <p:spPr bwMode="auto">
          <a:xfrm>
            <a:off x="6477000" y="1741488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i="1">
                <a:latin typeface="Times New Roman" charset="0"/>
              </a:rPr>
              <a:t>S</a:t>
            </a:r>
            <a:endParaRPr lang="en-US"/>
          </a:p>
        </p:txBody>
      </p:sp>
      <p:sp>
        <p:nvSpPr>
          <p:cNvPr id="786449" name="Freeform 17"/>
          <p:cNvSpPr>
            <a:spLocks/>
          </p:cNvSpPr>
          <p:nvPr/>
        </p:nvSpPr>
        <p:spPr bwMode="auto">
          <a:xfrm>
            <a:off x="5121275" y="2235200"/>
            <a:ext cx="3290888" cy="385763"/>
          </a:xfrm>
          <a:custGeom>
            <a:avLst/>
            <a:gdLst>
              <a:gd name="T0" fmla="*/ 0 w 2073"/>
              <a:gd name="T1" fmla="*/ 243 h 243"/>
              <a:gd name="T2" fmla="*/ 710 w 2073"/>
              <a:gd name="T3" fmla="*/ 243 h 243"/>
              <a:gd name="T4" fmla="*/ 710 w 2073"/>
              <a:gd name="T5" fmla="*/ 0 h 243"/>
              <a:gd name="T6" fmla="*/ 1414 w 2073"/>
              <a:gd name="T7" fmla="*/ 0 h 243"/>
              <a:gd name="T8" fmla="*/ 1414 w 2073"/>
              <a:gd name="T9" fmla="*/ 243 h 243"/>
              <a:gd name="T10" fmla="*/ 2073 w 2073"/>
              <a:gd name="T11" fmla="*/ 243 h 2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073" h="243">
                <a:moveTo>
                  <a:pt x="0" y="243"/>
                </a:moveTo>
                <a:lnTo>
                  <a:pt x="710" y="243"/>
                </a:lnTo>
                <a:lnTo>
                  <a:pt x="710" y="0"/>
                </a:lnTo>
                <a:lnTo>
                  <a:pt x="1414" y="0"/>
                </a:lnTo>
                <a:lnTo>
                  <a:pt x="1414" y="243"/>
                </a:lnTo>
                <a:lnTo>
                  <a:pt x="2073" y="243"/>
                </a:lnTo>
              </a:path>
            </a:pathLst>
          </a:custGeom>
          <a:noFill/>
          <a:ln w="38100">
            <a:solidFill>
              <a:srgbClr val="0004E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451" name="Line 19"/>
          <p:cNvSpPr>
            <a:spLocks noChangeShapeType="1"/>
          </p:cNvSpPr>
          <p:nvPr/>
        </p:nvSpPr>
        <p:spPr bwMode="auto">
          <a:xfrm>
            <a:off x="498475" y="5668963"/>
            <a:ext cx="35988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452" name="Line 20"/>
          <p:cNvSpPr>
            <a:spLocks noChangeShapeType="1"/>
          </p:cNvSpPr>
          <p:nvPr/>
        </p:nvSpPr>
        <p:spPr bwMode="auto">
          <a:xfrm flipV="1">
            <a:off x="2312988" y="5005388"/>
            <a:ext cx="4762" cy="12763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453" name="Text Box 21"/>
          <p:cNvSpPr txBox="1">
            <a:spLocks noChangeArrowheads="1"/>
          </p:cNvSpPr>
          <p:nvPr/>
        </p:nvSpPr>
        <p:spPr bwMode="auto">
          <a:xfrm>
            <a:off x="1138238" y="4419600"/>
            <a:ext cx="23193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Autocorrelation:</a:t>
            </a:r>
          </a:p>
        </p:txBody>
      </p:sp>
      <p:graphicFrame>
        <p:nvGraphicFramePr>
          <p:cNvPr id="786454" name="Object 22"/>
          <p:cNvGraphicFramePr>
            <a:graphicFrameLocks noChangeAspect="1"/>
          </p:cNvGraphicFramePr>
          <p:nvPr/>
        </p:nvGraphicFramePr>
        <p:xfrm>
          <a:off x="552450" y="6081713"/>
          <a:ext cx="2851150" cy="614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3128" name="Equation" r:id="rId8" imgW="1587500" imgH="342900" progId="Equation.3">
                  <p:embed/>
                </p:oleObj>
              </mc:Choice>
              <mc:Fallback>
                <p:oleObj name="Equation" r:id="rId8" imgW="1587500" imgH="342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450" y="6081713"/>
                        <a:ext cx="2851150" cy="614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86455" name="Text Box 23"/>
          <p:cNvSpPr txBox="1">
            <a:spLocks noChangeArrowheads="1"/>
          </p:cNvSpPr>
          <p:nvPr/>
        </p:nvSpPr>
        <p:spPr bwMode="auto">
          <a:xfrm>
            <a:off x="4140200" y="5230813"/>
            <a:ext cx="81915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800">
                <a:solidFill>
                  <a:schemeClr val="accent2"/>
                </a:solidFill>
                <a:sym typeface="Symbol" charset="0"/>
              </a:rPr>
              <a:t></a:t>
            </a:r>
            <a:endParaRPr lang="en-US" sz="4800">
              <a:solidFill>
                <a:schemeClr val="accent2"/>
              </a:solidFill>
            </a:endParaRPr>
          </a:p>
        </p:txBody>
      </p:sp>
      <p:sp>
        <p:nvSpPr>
          <p:cNvPr id="786456" name="Line 24"/>
          <p:cNvSpPr>
            <a:spLocks noChangeShapeType="1"/>
          </p:cNvSpPr>
          <p:nvPr/>
        </p:nvSpPr>
        <p:spPr bwMode="auto">
          <a:xfrm>
            <a:off x="5019675" y="5768975"/>
            <a:ext cx="35988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457" name="Line 25"/>
          <p:cNvSpPr>
            <a:spLocks noChangeShapeType="1"/>
          </p:cNvSpPr>
          <p:nvPr/>
        </p:nvSpPr>
        <p:spPr bwMode="auto">
          <a:xfrm flipV="1">
            <a:off x="6831013" y="5105400"/>
            <a:ext cx="4762" cy="12763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458" name="Text Box 26"/>
          <p:cNvSpPr txBox="1">
            <a:spLocks noChangeArrowheads="1"/>
          </p:cNvSpPr>
          <p:nvPr/>
        </p:nvSpPr>
        <p:spPr bwMode="auto">
          <a:xfrm>
            <a:off x="5559425" y="4419600"/>
            <a:ext cx="25225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Power Spectrum:</a:t>
            </a:r>
          </a:p>
        </p:txBody>
      </p:sp>
      <p:graphicFrame>
        <p:nvGraphicFramePr>
          <p:cNvPr id="786459" name="Object 27"/>
          <p:cNvGraphicFramePr>
            <a:graphicFrameLocks noChangeAspect="1"/>
          </p:cNvGraphicFramePr>
          <p:nvPr/>
        </p:nvGraphicFramePr>
        <p:xfrm>
          <a:off x="4584700" y="6245225"/>
          <a:ext cx="3721100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3129" name="Equation" r:id="rId10" imgW="2070100" imgH="241300" progId="Equation.3">
                  <p:embed/>
                </p:oleObj>
              </mc:Choice>
              <mc:Fallback>
                <p:oleObj name="Equation" r:id="rId10" imgW="20701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4700" y="6245225"/>
                        <a:ext cx="3721100" cy="434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86460" name="Text Box 28"/>
          <p:cNvSpPr txBox="1">
            <a:spLocks noChangeArrowheads="1"/>
          </p:cNvSpPr>
          <p:nvPr/>
        </p:nvSpPr>
        <p:spPr bwMode="auto">
          <a:xfrm>
            <a:off x="3797300" y="5621338"/>
            <a:ext cx="317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i="1">
                <a:latin typeface="Symbol" charset="0"/>
                <a:sym typeface="Symbol" charset="0"/>
              </a:rPr>
              <a:t>t</a:t>
            </a:r>
            <a:endParaRPr lang="en-US">
              <a:latin typeface="Symbol" charset="0"/>
              <a:sym typeface="Symbol" charset="0"/>
            </a:endParaRPr>
          </a:p>
        </p:txBody>
      </p:sp>
      <p:sp>
        <p:nvSpPr>
          <p:cNvPr id="786461" name="Text Box 29"/>
          <p:cNvSpPr txBox="1">
            <a:spLocks noChangeArrowheads="1"/>
          </p:cNvSpPr>
          <p:nvPr/>
        </p:nvSpPr>
        <p:spPr bwMode="auto">
          <a:xfrm>
            <a:off x="1968500" y="4757738"/>
            <a:ext cx="369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i="1">
                <a:latin typeface="Times New Roman" charset="0"/>
              </a:rPr>
              <a:t>R</a:t>
            </a:r>
            <a:endParaRPr lang="en-US"/>
          </a:p>
        </p:txBody>
      </p:sp>
      <p:sp>
        <p:nvSpPr>
          <p:cNvPr id="786462" name="Text Box 30"/>
          <p:cNvSpPr txBox="1">
            <a:spLocks noChangeArrowheads="1"/>
          </p:cNvSpPr>
          <p:nvPr/>
        </p:nvSpPr>
        <p:spPr bwMode="auto">
          <a:xfrm>
            <a:off x="8293100" y="5748338"/>
            <a:ext cx="393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i="1">
                <a:latin typeface="Symbol" charset="0"/>
                <a:sym typeface="Symbol" charset="0"/>
              </a:rPr>
              <a:t></a:t>
            </a:r>
            <a:endParaRPr lang="en-US">
              <a:latin typeface="Symbol" charset="0"/>
              <a:sym typeface="Symbol" charset="0"/>
            </a:endParaRPr>
          </a:p>
        </p:txBody>
      </p:sp>
      <p:sp>
        <p:nvSpPr>
          <p:cNvPr id="786463" name="Text Box 31"/>
          <p:cNvSpPr txBox="1">
            <a:spLocks noChangeArrowheads="1"/>
          </p:cNvSpPr>
          <p:nvPr/>
        </p:nvSpPr>
        <p:spPr bwMode="auto">
          <a:xfrm>
            <a:off x="6464300" y="4884738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i="1">
                <a:latin typeface="Times New Roman" charset="0"/>
              </a:rPr>
              <a:t>S</a:t>
            </a:r>
            <a:endParaRPr lang="en-US"/>
          </a:p>
        </p:txBody>
      </p:sp>
      <p:sp>
        <p:nvSpPr>
          <p:cNvPr id="786464" name="Freeform 32"/>
          <p:cNvSpPr>
            <a:spLocks/>
          </p:cNvSpPr>
          <p:nvPr/>
        </p:nvSpPr>
        <p:spPr bwMode="auto">
          <a:xfrm>
            <a:off x="1819275" y="5151438"/>
            <a:ext cx="990600" cy="758825"/>
          </a:xfrm>
          <a:custGeom>
            <a:avLst/>
            <a:gdLst>
              <a:gd name="T0" fmla="*/ 0 w 2069"/>
              <a:gd name="T1" fmla="*/ 271 h 478"/>
              <a:gd name="T2" fmla="*/ 45 w 2069"/>
              <a:gd name="T3" fmla="*/ 274 h 478"/>
              <a:gd name="T4" fmla="*/ 133 w 2069"/>
              <a:gd name="T5" fmla="*/ 284 h 478"/>
              <a:gd name="T6" fmla="*/ 256 w 2069"/>
              <a:gd name="T7" fmla="*/ 316 h 478"/>
              <a:gd name="T8" fmla="*/ 312 w 2069"/>
              <a:gd name="T9" fmla="*/ 356 h 478"/>
              <a:gd name="T10" fmla="*/ 400 w 2069"/>
              <a:gd name="T11" fmla="*/ 436 h 478"/>
              <a:gd name="T12" fmla="*/ 509 w 2069"/>
              <a:gd name="T13" fmla="*/ 463 h 478"/>
              <a:gd name="T14" fmla="*/ 616 w 2069"/>
              <a:gd name="T15" fmla="*/ 452 h 478"/>
              <a:gd name="T16" fmla="*/ 715 w 2069"/>
              <a:gd name="T17" fmla="*/ 375 h 478"/>
              <a:gd name="T18" fmla="*/ 749 w 2069"/>
              <a:gd name="T19" fmla="*/ 338 h 478"/>
              <a:gd name="T20" fmla="*/ 789 w 2069"/>
              <a:gd name="T21" fmla="*/ 308 h 478"/>
              <a:gd name="T22" fmla="*/ 888 w 2069"/>
              <a:gd name="T23" fmla="*/ 170 h 478"/>
              <a:gd name="T24" fmla="*/ 965 w 2069"/>
              <a:gd name="T25" fmla="*/ 47 h 478"/>
              <a:gd name="T26" fmla="*/ 1043 w 2069"/>
              <a:gd name="T27" fmla="*/ 2 h 478"/>
              <a:gd name="T28" fmla="*/ 1125 w 2069"/>
              <a:gd name="T29" fmla="*/ 58 h 478"/>
              <a:gd name="T30" fmla="*/ 1192 w 2069"/>
              <a:gd name="T31" fmla="*/ 191 h 478"/>
              <a:gd name="T32" fmla="*/ 1261 w 2069"/>
              <a:gd name="T33" fmla="*/ 300 h 478"/>
              <a:gd name="T34" fmla="*/ 1309 w 2069"/>
              <a:gd name="T35" fmla="*/ 330 h 478"/>
              <a:gd name="T36" fmla="*/ 1440 w 2069"/>
              <a:gd name="T37" fmla="*/ 447 h 478"/>
              <a:gd name="T38" fmla="*/ 1573 w 2069"/>
              <a:gd name="T39" fmla="*/ 471 h 478"/>
              <a:gd name="T40" fmla="*/ 1707 w 2069"/>
              <a:gd name="T41" fmla="*/ 407 h 478"/>
              <a:gd name="T42" fmla="*/ 1811 w 2069"/>
              <a:gd name="T43" fmla="*/ 327 h 478"/>
              <a:gd name="T44" fmla="*/ 1885 w 2069"/>
              <a:gd name="T45" fmla="*/ 287 h 478"/>
              <a:gd name="T46" fmla="*/ 2069 w 2069"/>
              <a:gd name="T47" fmla="*/ 263 h 4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2069" h="478">
                <a:moveTo>
                  <a:pt x="0" y="271"/>
                </a:moveTo>
                <a:cubicBezTo>
                  <a:pt x="11" y="271"/>
                  <a:pt x="23" y="272"/>
                  <a:pt x="45" y="274"/>
                </a:cubicBezTo>
                <a:cubicBezTo>
                  <a:pt x="67" y="276"/>
                  <a:pt x="98" y="277"/>
                  <a:pt x="133" y="284"/>
                </a:cubicBezTo>
                <a:cubicBezTo>
                  <a:pt x="168" y="291"/>
                  <a:pt x="226" y="304"/>
                  <a:pt x="256" y="316"/>
                </a:cubicBezTo>
                <a:cubicBezTo>
                  <a:pt x="286" y="328"/>
                  <a:pt x="288" y="336"/>
                  <a:pt x="312" y="356"/>
                </a:cubicBezTo>
                <a:cubicBezTo>
                  <a:pt x="336" y="376"/>
                  <a:pt x="367" y="418"/>
                  <a:pt x="400" y="436"/>
                </a:cubicBezTo>
                <a:cubicBezTo>
                  <a:pt x="433" y="454"/>
                  <a:pt x="473" y="460"/>
                  <a:pt x="509" y="463"/>
                </a:cubicBezTo>
                <a:cubicBezTo>
                  <a:pt x="545" y="466"/>
                  <a:pt x="582" y="467"/>
                  <a:pt x="616" y="452"/>
                </a:cubicBezTo>
                <a:cubicBezTo>
                  <a:pt x="650" y="437"/>
                  <a:pt x="693" y="394"/>
                  <a:pt x="715" y="375"/>
                </a:cubicBezTo>
                <a:cubicBezTo>
                  <a:pt x="737" y="356"/>
                  <a:pt x="737" y="349"/>
                  <a:pt x="749" y="338"/>
                </a:cubicBezTo>
                <a:cubicBezTo>
                  <a:pt x="761" y="327"/>
                  <a:pt x="766" y="336"/>
                  <a:pt x="789" y="308"/>
                </a:cubicBezTo>
                <a:cubicBezTo>
                  <a:pt x="812" y="280"/>
                  <a:pt x="859" y="213"/>
                  <a:pt x="888" y="170"/>
                </a:cubicBezTo>
                <a:cubicBezTo>
                  <a:pt x="917" y="127"/>
                  <a:pt x="939" y="75"/>
                  <a:pt x="965" y="47"/>
                </a:cubicBezTo>
                <a:cubicBezTo>
                  <a:pt x="991" y="19"/>
                  <a:pt x="1016" y="0"/>
                  <a:pt x="1043" y="2"/>
                </a:cubicBezTo>
                <a:cubicBezTo>
                  <a:pt x="1070" y="4"/>
                  <a:pt x="1100" y="27"/>
                  <a:pt x="1125" y="58"/>
                </a:cubicBezTo>
                <a:cubicBezTo>
                  <a:pt x="1150" y="89"/>
                  <a:pt x="1169" y="151"/>
                  <a:pt x="1192" y="191"/>
                </a:cubicBezTo>
                <a:cubicBezTo>
                  <a:pt x="1215" y="231"/>
                  <a:pt x="1242" y="277"/>
                  <a:pt x="1261" y="300"/>
                </a:cubicBezTo>
                <a:cubicBezTo>
                  <a:pt x="1280" y="323"/>
                  <a:pt x="1279" y="306"/>
                  <a:pt x="1309" y="330"/>
                </a:cubicBezTo>
                <a:cubicBezTo>
                  <a:pt x="1339" y="354"/>
                  <a:pt x="1396" y="423"/>
                  <a:pt x="1440" y="447"/>
                </a:cubicBezTo>
                <a:cubicBezTo>
                  <a:pt x="1484" y="471"/>
                  <a:pt x="1529" y="478"/>
                  <a:pt x="1573" y="471"/>
                </a:cubicBezTo>
                <a:cubicBezTo>
                  <a:pt x="1617" y="464"/>
                  <a:pt x="1667" y="431"/>
                  <a:pt x="1707" y="407"/>
                </a:cubicBezTo>
                <a:cubicBezTo>
                  <a:pt x="1747" y="383"/>
                  <a:pt x="1781" y="347"/>
                  <a:pt x="1811" y="327"/>
                </a:cubicBezTo>
                <a:cubicBezTo>
                  <a:pt x="1841" y="307"/>
                  <a:pt x="1842" y="298"/>
                  <a:pt x="1885" y="287"/>
                </a:cubicBezTo>
                <a:cubicBezTo>
                  <a:pt x="1928" y="276"/>
                  <a:pt x="1998" y="269"/>
                  <a:pt x="2069" y="263"/>
                </a:cubicBezTo>
              </a:path>
            </a:pathLst>
          </a:custGeom>
          <a:noFill/>
          <a:ln w="50800">
            <a:solidFill>
              <a:srgbClr val="0004E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465" name="Freeform 33"/>
          <p:cNvSpPr>
            <a:spLocks/>
          </p:cNvSpPr>
          <p:nvPr/>
        </p:nvSpPr>
        <p:spPr bwMode="auto">
          <a:xfrm>
            <a:off x="5105400" y="5345113"/>
            <a:ext cx="1722438" cy="436562"/>
          </a:xfrm>
          <a:custGeom>
            <a:avLst/>
            <a:gdLst>
              <a:gd name="T0" fmla="*/ 0 w 1085"/>
              <a:gd name="T1" fmla="*/ 275 h 275"/>
              <a:gd name="T2" fmla="*/ 336 w 1085"/>
              <a:gd name="T3" fmla="*/ 275 h 275"/>
              <a:gd name="T4" fmla="*/ 336 w 1085"/>
              <a:gd name="T5" fmla="*/ 0 h 275"/>
              <a:gd name="T6" fmla="*/ 650 w 1085"/>
              <a:gd name="T7" fmla="*/ 0 h 275"/>
              <a:gd name="T8" fmla="*/ 650 w 1085"/>
              <a:gd name="T9" fmla="*/ 275 h 275"/>
              <a:gd name="T10" fmla="*/ 1085 w 1085"/>
              <a:gd name="T11" fmla="*/ 275 h 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85" h="275">
                <a:moveTo>
                  <a:pt x="0" y="275"/>
                </a:moveTo>
                <a:lnTo>
                  <a:pt x="336" y="275"/>
                </a:lnTo>
                <a:lnTo>
                  <a:pt x="336" y="0"/>
                </a:lnTo>
                <a:lnTo>
                  <a:pt x="650" y="0"/>
                </a:lnTo>
                <a:lnTo>
                  <a:pt x="650" y="275"/>
                </a:lnTo>
                <a:lnTo>
                  <a:pt x="1085" y="275"/>
                </a:lnTo>
              </a:path>
            </a:pathLst>
          </a:custGeom>
          <a:noFill/>
          <a:ln w="50800">
            <a:solidFill>
              <a:srgbClr val="0004E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466" name="Freeform 34"/>
          <p:cNvSpPr>
            <a:spLocks/>
          </p:cNvSpPr>
          <p:nvPr/>
        </p:nvSpPr>
        <p:spPr bwMode="auto">
          <a:xfrm flipH="1">
            <a:off x="6840538" y="5343525"/>
            <a:ext cx="1722437" cy="436563"/>
          </a:xfrm>
          <a:custGeom>
            <a:avLst/>
            <a:gdLst>
              <a:gd name="T0" fmla="*/ 0 w 1085"/>
              <a:gd name="T1" fmla="*/ 275 h 275"/>
              <a:gd name="T2" fmla="*/ 336 w 1085"/>
              <a:gd name="T3" fmla="*/ 275 h 275"/>
              <a:gd name="T4" fmla="*/ 336 w 1085"/>
              <a:gd name="T5" fmla="*/ 0 h 275"/>
              <a:gd name="T6" fmla="*/ 650 w 1085"/>
              <a:gd name="T7" fmla="*/ 0 h 275"/>
              <a:gd name="T8" fmla="*/ 650 w 1085"/>
              <a:gd name="T9" fmla="*/ 275 h 275"/>
              <a:gd name="T10" fmla="*/ 1085 w 1085"/>
              <a:gd name="T11" fmla="*/ 275 h 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85" h="275">
                <a:moveTo>
                  <a:pt x="0" y="275"/>
                </a:moveTo>
                <a:lnTo>
                  <a:pt x="336" y="275"/>
                </a:lnTo>
                <a:lnTo>
                  <a:pt x="336" y="0"/>
                </a:lnTo>
                <a:lnTo>
                  <a:pt x="650" y="0"/>
                </a:lnTo>
                <a:lnTo>
                  <a:pt x="650" y="275"/>
                </a:lnTo>
                <a:lnTo>
                  <a:pt x="1085" y="275"/>
                </a:lnTo>
              </a:path>
            </a:pathLst>
          </a:custGeom>
          <a:noFill/>
          <a:ln w="50800">
            <a:solidFill>
              <a:srgbClr val="0004E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467" name="Line 35"/>
          <p:cNvSpPr>
            <a:spLocks noChangeShapeType="1"/>
          </p:cNvSpPr>
          <p:nvPr/>
        </p:nvSpPr>
        <p:spPr bwMode="auto">
          <a:xfrm>
            <a:off x="7781925" y="5638800"/>
            <a:ext cx="0" cy="2222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468" name="Line 36"/>
          <p:cNvSpPr>
            <a:spLocks noChangeShapeType="1"/>
          </p:cNvSpPr>
          <p:nvPr/>
        </p:nvSpPr>
        <p:spPr bwMode="auto">
          <a:xfrm>
            <a:off x="5905500" y="5638800"/>
            <a:ext cx="0" cy="2222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469" name="Text Box 37"/>
          <p:cNvSpPr txBox="1">
            <a:spLocks noChangeArrowheads="1"/>
          </p:cNvSpPr>
          <p:nvPr/>
        </p:nvSpPr>
        <p:spPr bwMode="auto">
          <a:xfrm>
            <a:off x="7467600" y="5791200"/>
            <a:ext cx="6619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Symbol" charset="0"/>
                <a:sym typeface="Symbol" charset="0"/>
              </a:rPr>
              <a:t></a:t>
            </a:r>
            <a:r>
              <a:rPr lang="en-US" i="1">
                <a:latin typeface="Symbol" charset="0"/>
                <a:sym typeface="Symbol" charset="0"/>
              </a:rPr>
              <a:t></a:t>
            </a:r>
            <a:r>
              <a:rPr lang="en-US" baseline="-25000">
                <a:latin typeface="Symbol" charset="0"/>
                <a:sym typeface="Symbol" charset="0"/>
              </a:rPr>
              <a:t></a:t>
            </a:r>
            <a:endParaRPr lang="en-US">
              <a:latin typeface="Symbol" charset="0"/>
              <a:sym typeface="Symbol" charset="0"/>
            </a:endParaRPr>
          </a:p>
        </p:txBody>
      </p:sp>
      <p:sp>
        <p:nvSpPr>
          <p:cNvPr id="786470" name="Text Box 38"/>
          <p:cNvSpPr txBox="1">
            <a:spLocks noChangeArrowheads="1"/>
          </p:cNvSpPr>
          <p:nvPr/>
        </p:nvSpPr>
        <p:spPr bwMode="auto">
          <a:xfrm>
            <a:off x="5534025" y="5791200"/>
            <a:ext cx="6619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tx2"/>
                </a:solidFill>
                <a:latin typeface="Symbol" charset="0"/>
                <a:sym typeface="Symbol" charset="0"/>
              </a:rPr>
              <a:t></a:t>
            </a:r>
            <a:r>
              <a:rPr lang="en-US" i="1">
                <a:latin typeface="Symbol" charset="0"/>
                <a:sym typeface="Symbol" charset="0"/>
              </a:rPr>
              <a:t></a:t>
            </a:r>
            <a:r>
              <a:rPr lang="en-US" baseline="-25000">
                <a:latin typeface="Symbol" charset="0"/>
                <a:sym typeface="Symbol" charset="0"/>
              </a:rPr>
              <a:t></a:t>
            </a:r>
            <a:endParaRPr lang="en-US">
              <a:latin typeface="Symbol" charset="0"/>
              <a:sym typeface="Symbol" charset="0"/>
            </a:endParaRPr>
          </a:p>
        </p:txBody>
      </p:sp>
      <p:sp>
        <p:nvSpPr>
          <p:cNvPr id="786471" name="Line 39"/>
          <p:cNvSpPr>
            <a:spLocks noChangeShapeType="1"/>
          </p:cNvSpPr>
          <p:nvPr/>
        </p:nvSpPr>
        <p:spPr bwMode="auto">
          <a:xfrm>
            <a:off x="5629275" y="5241925"/>
            <a:ext cx="4968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472" name="Line 40"/>
          <p:cNvSpPr>
            <a:spLocks noChangeShapeType="1"/>
          </p:cNvSpPr>
          <p:nvPr/>
        </p:nvSpPr>
        <p:spPr bwMode="auto">
          <a:xfrm>
            <a:off x="7505700" y="5257800"/>
            <a:ext cx="4968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473" name="Text Box 41"/>
          <p:cNvSpPr txBox="1">
            <a:spLocks noChangeArrowheads="1"/>
          </p:cNvSpPr>
          <p:nvPr/>
        </p:nvSpPr>
        <p:spPr bwMode="auto">
          <a:xfrm>
            <a:off x="7481888" y="4829175"/>
            <a:ext cx="647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Symbol" charset="0"/>
                <a:sym typeface="Symbol" charset="0"/>
              </a:rPr>
              <a:t></a:t>
            </a:r>
            <a:r>
              <a:rPr lang="en-US" i="1">
                <a:latin typeface="Symbol" charset="0"/>
                <a:sym typeface="Symbol" charset="0"/>
              </a:rPr>
              <a:t></a:t>
            </a:r>
            <a:r>
              <a:rPr lang="en-US" baseline="-25000">
                <a:latin typeface="Symbol" charset="0"/>
                <a:sym typeface="Symbol" charset="0"/>
              </a:rPr>
              <a:t></a:t>
            </a:r>
            <a:endParaRPr lang="en-US">
              <a:latin typeface="Symbol" charset="0"/>
              <a:sym typeface="Symbol" charset="0"/>
            </a:endParaRPr>
          </a:p>
        </p:txBody>
      </p:sp>
      <p:sp>
        <p:nvSpPr>
          <p:cNvPr id="786474" name="Text Box 42"/>
          <p:cNvSpPr txBox="1">
            <a:spLocks noChangeArrowheads="1"/>
          </p:cNvSpPr>
          <p:nvPr/>
        </p:nvSpPr>
        <p:spPr bwMode="auto">
          <a:xfrm>
            <a:off x="5548313" y="4829175"/>
            <a:ext cx="647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Symbol" charset="0"/>
                <a:sym typeface="Symbol" charset="0"/>
              </a:rPr>
              <a:t></a:t>
            </a:r>
            <a:r>
              <a:rPr lang="en-US" i="1">
                <a:latin typeface="Symbol" charset="0"/>
                <a:sym typeface="Symbol" charset="0"/>
              </a:rPr>
              <a:t></a:t>
            </a:r>
            <a:r>
              <a:rPr lang="en-US" baseline="-25000">
                <a:latin typeface="Symbol" charset="0"/>
                <a:sym typeface="Symbol" charset="0"/>
              </a:rPr>
              <a:t></a:t>
            </a:r>
            <a:endParaRPr lang="en-US">
              <a:latin typeface="Symbol" charset="0"/>
              <a:sym typeface="Symbol" charset="0"/>
            </a:endParaRPr>
          </a:p>
        </p:txBody>
      </p:sp>
      <p:sp>
        <p:nvSpPr>
          <p:cNvPr id="786475" name="Freeform 43"/>
          <p:cNvSpPr>
            <a:spLocks/>
          </p:cNvSpPr>
          <p:nvPr/>
        </p:nvSpPr>
        <p:spPr bwMode="auto">
          <a:xfrm>
            <a:off x="2795588" y="5567363"/>
            <a:ext cx="1049337" cy="193675"/>
          </a:xfrm>
          <a:custGeom>
            <a:avLst/>
            <a:gdLst>
              <a:gd name="T0" fmla="*/ 0 w 661"/>
              <a:gd name="T1" fmla="*/ 0 h 122"/>
              <a:gd name="T2" fmla="*/ 37 w 661"/>
              <a:gd name="T3" fmla="*/ 11 h 122"/>
              <a:gd name="T4" fmla="*/ 80 w 661"/>
              <a:gd name="T5" fmla="*/ 67 h 122"/>
              <a:gd name="T6" fmla="*/ 144 w 661"/>
              <a:gd name="T7" fmla="*/ 117 h 122"/>
              <a:gd name="T8" fmla="*/ 224 w 661"/>
              <a:gd name="T9" fmla="*/ 35 h 122"/>
              <a:gd name="T10" fmla="*/ 285 w 661"/>
              <a:gd name="T11" fmla="*/ 24 h 122"/>
              <a:gd name="T12" fmla="*/ 320 w 661"/>
              <a:gd name="T13" fmla="*/ 80 h 122"/>
              <a:gd name="T14" fmla="*/ 387 w 661"/>
              <a:gd name="T15" fmla="*/ 112 h 122"/>
              <a:gd name="T16" fmla="*/ 435 w 661"/>
              <a:gd name="T17" fmla="*/ 40 h 122"/>
              <a:gd name="T18" fmla="*/ 501 w 661"/>
              <a:gd name="T19" fmla="*/ 67 h 122"/>
              <a:gd name="T20" fmla="*/ 536 w 661"/>
              <a:gd name="T21" fmla="*/ 101 h 122"/>
              <a:gd name="T22" fmla="*/ 565 w 661"/>
              <a:gd name="T23" fmla="*/ 88 h 122"/>
              <a:gd name="T24" fmla="*/ 603 w 661"/>
              <a:gd name="T25" fmla="*/ 43 h 122"/>
              <a:gd name="T26" fmla="*/ 645 w 661"/>
              <a:gd name="T27" fmla="*/ 45 h 122"/>
              <a:gd name="T28" fmla="*/ 661 w 661"/>
              <a:gd name="T29" fmla="*/ 67 h 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661" h="122">
                <a:moveTo>
                  <a:pt x="0" y="0"/>
                </a:moveTo>
                <a:cubicBezTo>
                  <a:pt x="12" y="0"/>
                  <a:pt x="24" y="0"/>
                  <a:pt x="37" y="11"/>
                </a:cubicBezTo>
                <a:cubicBezTo>
                  <a:pt x="50" y="22"/>
                  <a:pt x="62" y="49"/>
                  <a:pt x="80" y="67"/>
                </a:cubicBezTo>
                <a:cubicBezTo>
                  <a:pt x="98" y="85"/>
                  <a:pt x="120" y="122"/>
                  <a:pt x="144" y="117"/>
                </a:cubicBezTo>
                <a:cubicBezTo>
                  <a:pt x="168" y="112"/>
                  <a:pt x="201" y="50"/>
                  <a:pt x="224" y="35"/>
                </a:cubicBezTo>
                <a:cubicBezTo>
                  <a:pt x="247" y="20"/>
                  <a:pt x="269" y="17"/>
                  <a:pt x="285" y="24"/>
                </a:cubicBezTo>
                <a:cubicBezTo>
                  <a:pt x="301" y="31"/>
                  <a:pt x="303" y="65"/>
                  <a:pt x="320" y="80"/>
                </a:cubicBezTo>
                <a:cubicBezTo>
                  <a:pt x="337" y="95"/>
                  <a:pt x="368" y="119"/>
                  <a:pt x="387" y="112"/>
                </a:cubicBezTo>
                <a:cubicBezTo>
                  <a:pt x="406" y="105"/>
                  <a:pt x="416" y="48"/>
                  <a:pt x="435" y="40"/>
                </a:cubicBezTo>
                <a:cubicBezTo>
                  <a:pt x="454" y="32"/>
                  <a:pt x="484" y="57"/>
                  <a:pt x="501" y="67"/>
                </a:cubicBezTo>
                <a:cubicBezTo>
                  <a:pt x="518" y="77"/>
                  <a:pt x="525" y="98"/>
                  <a:pt x="536" y="101"/>
                </a:cubicBezTo>
                <a:cubicBezTo>
                  <a:pt x="547" y="104"/>
                  <a:pt x="554" y="98"/>
                  <a:pt x="565" y="88"/>
                </a:cubicBezTo>
                <a:cubicBezTo>
                  <a:pt x="576" y="78"/>
                  <a:pt x="590" y="50"/>
                  <a:pt x="603" y="43"/>
                </a:cubicBezTo>
                <a:cubicBezTo>
                  <a:pt x="616" y="36"/>
                  <a:pt x="636" y="41"/>
                  <a:pt x="645" y="45"/>
                </a:cubicBezTo>
                <a:cubicBezTo>
                  <a:pt x="654" y="49"/>
                  <a:pt x="657" y="58"/>
                  <a:pt x="661" y="67"/>
                </a:cubicBezTo>
              </a:path>
            </a:pathLst>
          </a:custGeom>
          <a:noFill/>
          <a:ln w="50800">
            <a:solidFill>
              <a:srgbClr val="0004E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476" name="Freeform 44"/>
          <p:cNvSpPr>
            <a:spLocks/>
          </p:cNvSpPr>
          <p:nvPr/>
        </p:nvSpPr>
        <p:spPr bwMode="auto">
          <a:xfrm flipH="1">
            <a:off x="771525" y="5578475"/>
            <a:ext cx="1049338" cy="193675"/>
          </a:xfrm>
          <a:custGeom>
            <a:avLst/>
            <a:gdLst>
              <a:gd name="T0" fmla="*/ 0 w 661"/>
              <a:gd name="T1" fmla="*/ 0 h 122"/>
              <a:gd name="T2" fmla="*/ 37 w 661"/>
              <a:gd name="T3" fmla="*/ 11 h 122"/>
              <a:gd name="T4" fmla="*/ 80 w 661"/>
              <a:gd name="T5" fmla="*/ 67 h 122"/>
              <a:gd name="T6" fmla="*/ 144 w 661"/>
              <a:gd name="T7" fmla="*/ 117 h 122"/>
              <a:gd name="T8" fmla="*/ 224 w 661"/>
              <a:gd name="T9" fmla="*/ 35 h 122"/>
              <a:gd name="T10" fmla="*/ 285 w 661"/>
              <a:gd name="T11" fmla="*/ 24 h 122"/>
              <a:gd name="T12" fmla="*/ 320 w 661"/>
              <a:gd name="T13" fmla="*/ 80 h 122"/>
              <a:gd name="T14" fmla="*/ 387 w 661"/>
              <a:gd name="T15" fmla="*/ 112 h 122"/>
              <a:gd name="T16" fmla="*/ 435 w 661"/>
              <a:gd name="T17" fmla="*/ 40 h 122"/>
              <a:gd name="T18" fmla="*/ 501 w 661"/>
              <a:gd name="T19" fmla="*/ 67 h 122"/>
              <a:gd name="T20" fmla="*/ 536 w 661"/>
              <a:gd name="T21" fmla="*/ 101 h 122"/>
              <a:gd name="T22" fmla="*/ 565 w 661"/>
              <a:gd name="T23" fmla="*/ 88 h 122"/>
              <a:gd name="T24" fmla="*/ 603 w 661"/>
              <a:gd name="T25" fmla="*/ 43 h 122"/>
              <a:gd name="T26" fmla="*/ 645 w 661"/>
              <a:gd name="T27" fmla="*/ 45 h 122"/>
              <a:gd name="T28" fmla="*/ 661 w 661"/>
              <a:gd name="T29" fmla="*/ 67 h 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661" h="122">
                <a:moveTo>
                  <a:pt x="0" y="0"/>
                </a:moveTo>
                <a:cubicBezTo>
                  <a:pt x="12" y="0"/>
                  <a:pt x="24" y="0"/>
                  <a:pt x="37" y="11"/>
                </a:cubicBezTo>
                <a:cubicBezTo>
                  <a:pt x="50" y="22"/>
                  <a:pt x="62" y="49"/>
                  <a:pt x="80" y="67"/>
                </a:cubicBezTo>
                <a:cubicBezTo>
                  <a:pt x="98" y="85"/>
                  <a:pt x="120" y="122"/>
                  <a:pt x="144" y="117"/>
                </a:cubicBezTo>
                <a:cubicBezTo>
                  <a:pt x="168" y="112"/>
                  <a:pt x="201" y="50"/>
                  <a:pt x="224" y="35"/>
                </a:cubicBezTo>
                <a:cubicBezTo>
                  <a:pt x="247" y="20"/>
                  <a:pt x="269" y="17"/>
                  <a:pt x="285" y="24"/>
                </a:cubicBezTo>
                <a:cubicBezTo>
                  <a:pt x="301" y="31"/>
                  <a:pt x="303" y="65"/>
                  <a:pt x="320" y="80"/>
                </a:cubicBezTo>
                <a:cubicBezTo>
                  <a:pt x="337" y="95"/>
                  <a:pt x="368" y="119"/>
                  <a:pt x="387" y="112"/>
                </a:cubicBezTo>
                <a:cubicBezTo>
                  <a:pt x="406" y="105"/>
                  <a:pt x="416" y="48"/>
                  <a:pt x="435" y="40"/>
                </a:cubicBezTo>
                <a:cubicBezTo>
                  <a:pt x="454" y="32"/>
                  <a:pt x="484" y="57"/>
                  <a:pt x="501" y="67"/>
                </a:cubicBezTo>
                <a:cubicBezTo>
                  <a:pt x="518" y="77"/>
                  <a:pt x="525" y="98"/>
                  <a:pt x="536" y="101"/>
                </a:cubicBezTo>
                <a:cubicBezTo>
                  <a:pt x="547" y="104"/>
                  <a:pt x="554" y="98"/>
                  <a:pt x="565" y="88"/>
                </a:cubicBezTo>
                <a:cubicBezTo>
                  <a:pt x="576" y="78"/>
                  <a:pt x="590" y="50"/>
                  <a:pt x="603" y="43"/>
                </a:cubicBezTo>
                <a:cubicBezTo>
                  <a:pt x="616" y="36"/>
                  <a:pt x="636" y="41"/>
                  <a:pt x="645" y="45"/>
                </a:cubicBezTo>
                <a:cubicBezTo>
                  <a:pt x="654" y="49"/>
                  <a:pt x="657" y="58"/>
                  <a:pt x="661" y="67"/>
                </a:cubicBezTo>
              </a:path>
            </a:pathLst>
          </a:custGeom>
          <a:noFill/>
          <a:ln w="50800">
            <a:solidFill>
              <a:srgbClr val="0004E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477" name="Text Box 45"/>
          <p:cNvSpPr txBox="1">
            <a:spLocks noChangeArrowheads="1"/>
          </p:cNvSpPr>
          <p:nvPr/>
        </p:nvSpPr>
        <p:spPr bwMode="auto">
          <a:xfrm>
            <a:off x="2803525" y="3095625"/>
            <a:ext cx="1352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(sinc fn!)</a:t>
            </a:r>
          </a:p>
        </p:txBody>
      </p:sp>
      <p:sp>
        <p:nvSpPr>
          <p:cNvPr id="3" name="Freeform 2"/>
          <p:cNvSpPr/>
          <p:nvPr/>
        </p:nvSpPr>
        <p:spPr>
          <a:xfrm>
            <a:off x="527422" y="1819836"/>
            <a:ext cx="3608674" cy="1151964"/>
          </a:xfrm>
          <a:custGeom>
            <a:avLst/>
            <a:gdLst>
              <a:gd name="connsiteX0" fmla="*/ 0 w 3608674"/>
              <a:gd name="connsiteY0" fmla="*/ 943778 h 1151964"/>
              <a:gd name="connsiteX1" fmla="*/ 55518 w 3608674"/>
              <a:gd name="connsiteY1" fmla="*/ 902141 h 1151964"/>
              <a:gd name="connsiteX2" fmla="*/ 55518 w 3608674"/>
              <a:gd name="connsiteY2" fmla="*/ 902141 h 1151964"/>
              <a:gd name="connsiteX3" fmla="*/ 180433 w 3608674"/>
              <a:gd name="connsiteY3" fmla="*/ 909080 h 1151964"/>
              <a:gd name="connsiteX4" fmla="*/ 229012 w 3608674"/>
              <a:gd name="connsiteY4" fmla="*/ 943778 h 1151964"/>
              <a:gd name="connsiteX5" fmla="*/ 333108 w 3608674"/>
              <a:gd name="connsiteY5" fmla="*/ 999294 h 1151964"/>
              <a:gd name="connsiteX6" fmla="*/ 333108 w 3608674"/>
              <a:gd name="connsiteY6" fmla="*/ 999294 h 1151964"/>
              <a:gd name="connsiteX7" fmla="*/ 478843 w 3608674"/>
              <a:gd name="connsiteY7" fmla="*/ 950717 h 1151964"/>
              <a:gd name="connsiteX8" fmla="*/ 569060 w 3608674"/>
              <a:gd name="connsiteY8" fmla="*/ 902141 h 1151964"/>
              <a:gd name="connsiteX9" fmla="*/ 624578 w 3608674"/>
              <a:gd name="connsiteY9" fmla="*/ 874382 h 1151964"/>
              <a:gd name="connsiteX10" fmla="*/ 687036 w 3608674"/>
              <a:gd name="connsiteY10" fmla="*/ 895201 h 1151964"/>
              <a:gd name="connsiteX11" fmla="*/ 749494 w 3608674"/>
              <a:gd name="connsiteY11" fmla="*/ 936838 h 1151964"/>
              <a:gd name="connsiteX12" fmla="*/ 825831 w 3608674"/>
              <a:gd name="connsiteY12" fmla="*/ 1006234 h 1151964"/>
              <a:gd name="connsiteX13" fmla="*/ 881349 w 3608674"/>
              <a:gd name="connsiteY13" fmla="*/ 1027052 h 1151964"/>
              <a:gd name="connsiteX14" fmla="*/ 881349 w 3608674"/>
              <a:gd name="connsiteY14" fmla="*/ 1027052 h 1151964"/>
              <a:gd name="connsiteX15" fmla="*/ 985445 w 3608674"/>
              <a:gd name="connsiteY15" fmla="*/ 971536 h 1151964"/>
              <a:gd name="connsiteX16" fmla="*/ 1047903 w 3608674"/>
              <a:gd name="connsiteY16" fmla="*/ 909080 h 1151964"/>
              <a:gd name="connsiteX17" fmla="*/ 1117301 w 3608674"/>
              <a:gd name="connsiteY17" fmla="*/ 846624 h 1151964"/>
              <a:gd name="connsiteX18" fmla="*/ 1117301 w 3608674"/>
              <a:gd name="connsiteY18" fmla="*/ 846624 h 1151964"/>
              <a:gd name="connsiteX19" fmla="*/ 1207518 w 3608674"/>
              <a:gd name="connsiteY19" fmla="*/ 846624 h 1151964"/>
              <a:gd name="connsiteX20" fmla="*/ 1207518 w 3608674"/>
              <a:gd name="connsiteY20" fmla="*/ 846624 h 1151964"/>
              <a:gd name="connsiteX21" fmla="*/ 1318554 w 3608674"/>
              <a:gd name="connsiteY21" fmla="*/ 1013173 h 1151964"/>
              <a:gd name="connsiteX22" fmla="*/ 1374072 w 3608674"/>
              <a:gd name="connsiteY22" fmla="*/ 1110327 h 1151964"/>
              <a:gd name="connsiteX23" fmla="*/ 1374072 w 3608674"/>
              <a:gd name="connsiteY23" fmla="*/ 1110327 h 1151964"/>
              <a:gd name="connsiteX24" fmla="*/ 1450409 w 3608674"/>
              <a:gd name="connsiteY24" fmla="*/ 1145024 h 1151964"/>
              <a:gd name="connsiteX25" fmla="*/ 1505927 w 3608674"/>
              <a:gd name="connsiteY25" fmla="*/ 1068690 h 1151964"/>
              <a:gd name="connsiteX26" fmla="*/ 1554506 w 3608674"/>
              <a:gd name="connsiteY26" fmla="*/ 881322 h 1151964"/>
              <a:gd name="connsiteX27" fmla="*/ 1623903 w 3608674"/>
              <a:gd name="connsiteY27" fmla="*/ 575982 h 1151964"/>
              <a:gd name="connsiteX28" fmla="*/ 1714120 w 3608674"/>
              <a:gd name="connsiteY28" fmla="*/ 194308 h 1151964"/>
              <a:gd name="connsiteX29" fmla="*/ 1769638 w 3608674"/>
              <a:gd name="connsiteY29" fmla="*/ 0 h 1151964"/>
              <a:gd name="connsiteX30" fmla="*/ 1769638 w 3608674"/>
              <a:gd name="connsiteY30" fmla="*/ 0 h 1151964"/>
              <a:gd name="connsiteX31" fmla="*/ 1839036 w 3608674"/>
              <a:gd name="connsiteY31" fmla="*/ 13880 h 1151964"/>
              <a:gd name="connsiteX32" fmla="*/ 1880674 w 3608674"/>
              <a:gd name="connsiteY32" fmla="*/ 111033 h 1151964"/>
              <a:gd name="connsiteX33" fmla="*/ 1936192 w 3608674"/>
              <a:gd name="connsiteY33" fmla="*/ 319219 h 1151964"/>
              <a:gd name="connsiteX34" fmla="*/ 1998650 w 3608674"/>
              <a:gd name="connsiteY34" fmla="*/ 652317 h 1151964"/>
              <a:gd name="connsiteX35" fmla="*/ 2040289 w 3608674"/>
              <a:gd name="connsiteY35" fmla="*/ 839685 h 1151964"/>
              <a:gd name="connsiteX36" fmla="*/ 2068048 w 3608674"/>
              <a:gd name="connsiteY36" fmla="*/ 978476 h 1151964"/>
              <a:gd name="connsiteX37" fmla="*/ 2109686 w 3608674"/>
              <a:gd name="connsiteY37" fmla="*/ 1082569 h 1151964"/>
              <a:gd name="connsiteX38" fmla="*/ 2109686 w 3608674"/>
              <a:gd name="connsiteY38" fmla="*/ 1082569 h 1151964"/>
              <a:gd name="connsiteX39" fmla="*/ 2165205 w 3608674"/>
              <a:gd name="connsiteY39" fmla="*/ 1151964 h 1151964"/>
              <a:gd name="connsiteX40" fmla="*/ 2220723 w 3608674"/>
              <a:gd name="connsiteY40" fmla="*/ 1110327 h 1151964"/>
              <a:gd name="connsiteX41" fmla="*/ 2290120 w 3608674"/>
              <a:gd name="connsiteY41" fmla="*/ 1013173 h 1151964"/>
              <a:gd name="connsiteX42" fmla="*/ 2345638 w 3608674"/>
              <a:gd name="connsiteY42" fmla="*/ 909080 h 1151964"/>
              <a:gd name="connsiteX43" fmla="*/ 2387277 w 3608674"/>
              <a:gd name="connsiteY43" fmla="*/ 839685 h 1151964"/>
              <a:gd name="connsiteX44" fmla="*/ 2387277 w 3608674"/>
              <a:gd name="connsiteY44" fmla="*/ 839685 h 1151964"/>
              <a:gd name="connsiteX45" fmla="*/ 2498313 w 3608674"/>
              <a:gd name="connsiteY45" fmla="*/ 860503 h 1151964"/>
              <a:gd name="connsiteX46" fmla="*/ 2546891 w 3608674"/>
              <a:gd name="connsiteY46" fmla="*/ 916020 h 1151964"/>
              <a:gd name="connsiteX47" fmla="*/ 2609349 w 3608674"/>
              <a:gd name="connsiteY47" fmla="*/ 985415 h 1151964"/>
              <a:gd name="connsiteX48" fmla="*/ 2657927 w 3608674"/>
              <a:gd name="connsiteY48" fmla="*/ 1033992 h 1151964"/>
              <a:gd name="connsiteX49" fmla="*/ 2657927 w 3608674"/>
              <a:gd name="connsiteY49" fmla="*/ 1033992 h 1151964"/>
              <a:gd name="connsiteX50" fmla="*/ 2762024 w 3608674"/>
              <a:gd name="connsiteY50" fmla="*/ 1020113 h 1151964"/>
              <a:gd name="connsiteX51" fmla="*/ 2845301 w 3608674"/>
              <a:gd name="connsiteY51" fmla="*/ 950717 h 1151964"/>
              <a:gd name="connsiteX52" fmla="*/ 2914698 w 3608674"/>
              <a:gd name="connsiteY52" fmla="*/ 902141 h 1151964"/>
              <a:gd name="connsiteX53" fmla="*/ 2914698 w 3608674"/>
              <a:gd name="connsiteY53" fmla="*/ 902141 h 1151964"/>
              <a:gd name="connsiteX54" fmla="*/ 2991036 w 3608674"/>
              <a:gd name="connsiteY54" fmla="*/ 888261 h 1151964"/>
              <a:gd name="connsiteX55" fmla="*/ 3074313 w 3608674"/>
              <a:gd name="connsiteY55" fmla="*/ 936838 h 1151964"/>
              <a:gd name="connsiteX56" fmla="*/ 3164530 w 3608674"/>
              <a:gd name="connsiteY56" fmla="*/ 985415 h 1151964"/>
              <a:gd name="connsiteX57" fmla="*/ 3164530 w 3608674"/>
              <a:gd name="connsiteY57" fmla="*/ 985415 h 1151964"/>
              <a:gd name="connsiteX58" fmla="*/ 3289445 w 3608674"/>
              <a:gd name="connsiteY58" fmla="*/ 992355 h 1151964"/>
              <a:gd name="connsiteX59" fmla="*/ 3358843 w 3608674"/>
              <a:gd name="connsiteY59" fmla="*/ 943778 h 1151964"/>
              <a:gd name="connsiteX60" fmla="*/ 3421301 w 3608674"/>
              <a:gd name="connsiteY60" fmla="*/ 916020 h 1151964"/>
              <a:gd name="connsiteX61" fmla="*/ 3421301 w 3608674"/>
              <a:gd name="connsiteY61" fmla="*/ 916020 h 1151964"/>
              <a:gd name="connsiteX62" fmla="*/ 3525397 w 3608674"/>
              <a:gd name="connsiteY62" fmla="*/ 909080 h 1151964"/>
              <a:gd name="connsiteX63" fmla="*/ 3608674 w 3608674"/>
              <a:gd name="connsiteY63" fmla="*/ 950717 h 1151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3608674" h="1151964">
                <a:moveTo>
                  <a:pt x="0" y="943778"/>
                </a:moveTo>
                <a:lnTo>
                  <a:pt x="55518" y="902141"/>
                </a:lnTo>
                <a:lnTo>
                  <a:pt x="55518" y="902141"/>
                </a:lnTo>
                <a:lnTo>
                  <a:pt x="180433" y="909080"/>
                </a:lnTo>
                <a:lnTo>
                  <a:pt x="229012" y="943778"/>
                </a:lnTo>
                <a:lnTo>
                  <a:pt x="333108" y="999294"/>
                </a:lnTo>
                <a:lnTo>
                  <a:pt x="333108" y="999294"/>
                </a:lnTo>
                <a:lnTo>
                  <a:pt x="478843" y="950717"/>
                </a:lnTo>
                <a:lnTo>
                  <a:pt x="569060" y="902141"/>
                </a:lnTo>
                <a:lnTo>
                  <a:pt x="624578" y="874382"/>
                </a:lnTo>
                <a:lnTo>
                  <a:pt x="687036" y="895201"/>
                </a:lnTo>
                <a:lnTo>
                  <a:pt x="749494" y="936838"/>
                </a:lnTo>
                <a:lnTo>
                  <a:pt x="825831" y="1006234"/>
                </a:lnTo>
                <a:lnTo>
                  <a:pt x="881349" y="1027052"/>
                </a:lnTo>
                <a:lnTo>
                  <a:pt x="881349" y="1027052"/>
                </a:lnTo>
                <a:lnTo>
                  <a:pt x="985445" y="971536"/>
                </a:lnTo>
                <a:lnTo>
                  <a:pt x="1047903" y="909080"/>
                </a:lnTo>
                <a:lnTo>
                  <a:pt x="1117301" y="846624"/>
                </a:lnTo>
                <a:lnTo>
                  <a:pt x="1117301" y="846624"/>
                </a:lnTo>
                <a:lnTo>
                  <a:pt x="1207518" y="846624"/>
                </a:lnTo>
                <a:lnTo>
                  <a:pt x="1207518" y="846624"/>
                </a:lnTo>
                <a:lnTo>
                  <a:pt x="1318554" y="1013173"/>
                </a:lnTo>
                <a:lnTo>
                  <a:pt x="1374072" y="1110327"/>
                </a:lnTo>
                <a:lnTo>
                  <a:pt x="1374072" y="1110327"/>
                </a:lnTo>
                <a:lnTo>
                  <a:pt x="1450409" y="1145024"/>
                </a:lnTo>
                <a:lnTo>
                  <a:pt x="1505927" y="1068690"/>
                </a:lnTo>
                <a:lnTo>
                  <a:pt x="1554506" y="881322"/>
                </a:lnTo>
                <a:lnTo>
                  <a:pt x="1623903" y="575982"/>
                </a:lnTo>
                <a:lnTo>
                  <a:pt x="1714120" y="194308"/>
                </a:lnTo>
                <a:lnTo>
                  <a:pt x="1769638" y="0"/>
                </a:lnTo>
                <a:lnTo>
                  <a:pt x="1769638" y="0"/>
                </a:lnTo>
                <a:lnTo>
                  <a:pt x="1839036" y="13880"/>
                </a:lnTo>
                <a:lnTo>
                  <a:pt x="1880674" y="111033"/>
                </a:lnTo>
                <a:lnTo>
                  <a:pt x="1936192" y="319219"/>
                </a:lnTo>
                <a:lnTo>
                  <a:pt x="1998650" y="652317"/>
                </a:lnTo>
                <a:lnTo>
                  <a:pt x="2040289" y="839685"/>
                </a:lnTo>
                <a:lnTo>
                  <a:pt x="2068048" y="978476"/>
                </a:lnTo>
                <a:lnTo>
                  <a:pt x="2109686" y="1082569"/>
                </a:lnTo>
                <a:lnTo>
                  <a:pt x="2109686" y="1082569"/>
                </a:lnTo>
                <a:lnTo>
                  <a:pt x="2165205" y="1151964"/>
                </a:lnTo>
                <a:lnTo>
                  <a:pt x="2220723" y="1110327"/>
                </a:lnTo>
                <a:lnTo>
                  <a:pt x="2290120" y="1013173"/>
                </a:lnTo>
                <a:lnTo>
                  <a:pt x="2345638" y="909080"/>
                </a:lnTo>
                <a:lnTo>
                  <a:pt x="2387277" y="839685"/>
                </a:lnTo>
                <a:lnTo>
                  <a:pt x="2387277" y="839685"/>
                </a:lnTo>
                <a:lnTo>
                  <a:pt x="2498313" y="860503"/>
                </a:lnTo>
                <a:lnTo>
                  <a:pt x="2546891" y="916020"/>
                </a:lnTo>
                <a:lnTo>
                  <a:pt x="2609349" y="985415"/>
                </a:lnTo>
                <a:lnTo>
                  <a:pt x="2657927" y="1033992"/>
                </a:lnTo>
                <a:lnTo>
                  <a:pt x="2657927" y="1033992"/>
                </a:lnTo>
                <a:lnTo>
                  <a:pt x="2762024" y="1020113"/>
                </a:lnTo>
                <a:lnTo>
                  <a:pt x="2845301" y="950717"/>
                </a:lnTo>
                <a:lnTo>
                  <a:pt x="2914698" y="902141"/>
                </a:lnTo>
                <a:lnTo>
                  <a:pt x="2914698" y="902141"/>
                </a:lnTo>
                <a:lnTo>
                  <a:pt x="2991036" y="888261"/>
                </a:lnTo>
                <a:lnTo>
                  <a:pt x="3074313" y="936838"/>
                </a:lnTo>
                <a:lnTo>
                  <a:pt x="3164530" y="985415"/>
                </a:lnTo>
                <a:lnTo>
                  <a:pt x="3164530" y="985415"/>
                </a:lnTo>
                <a:lnTo>
                  <a:pt x="3289445" y="992355"/>
                </a:lnTo>
                <a:lnTo>
                  <a:pt x="3358843" y="943778"/>
                </a:lnTo>
                <a:lnTo>
                  <a:pt x="3421301" y="916020"/>
                </a:lnTo>
                <a:lnTo>
                  <a:pt x="3421301" y="916020"/>
                </a:lnTo>
                <a:lnTo>
                  <a:pt x="3525397" y="909080"/>
                </a:lnTo>
                <a:lnTo>
                  <a:pt x="3608674" y="950717"/>
                </a:lnTo>
              </a:path>
            </a:pathLst>
          </a:custGeom>
          <a:ln w="38100" cmpd="sng">
            <a:solidFill>
              <a:srgbClr val="0000FF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8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E8FAF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788483" name="Text Box 3"/>
          <p:cNvSpPr txBox="1">
            <a:spLocks noChangeArrowheads="1"/>
          </p:cNvSpPr>
          <p:nvPr/>
        </p:nvSpPr>
        <p:spPr bwMode="auto">
          <a:xfrm>
            <a:off x="571500" y="230188"/>
            <a:ext cx="7739063" cy="420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000" i="1">
                <a:solidFill>
                  <a:schemeClr val="accent2"/>
                </a:solidFill>
                <a:latin typeface="Arial Black" charset="0"/>
              </a:rPr>
              <a:t>Examples</a:t>
            </a:r>
            <a:r>
              <a:rPr lang="en-US">
                <a:solidFill>
                  <a:schemeClr val="accent2"/>
                </a:solidFill>
              </a:rPr>
              <a:t> of correlation functions &amp; power spectra:</a:t>
            </a:r>
          </a:p>
          <a:p>
            <a:endParaRPr lang="en-US" sz="600">
              <a:solidFill>
                <a:schemeClr val="accent2"/>
              </a:solidFill>
            </a:endParaRPr>
          </a:p>
          <a:p>
            <a:r>
              <a:rPr lang="en-US">
                <a:solidFill>
                  <a:schemeClr val="accent2"/>
                </a:solidFill>
              </a:rPr>
              <a:t>Pseudo-random Binary Sequence (PRBS):</a:t>
            </a:r>
          </a:p>
          <a:p>
            <a:endParaRPr lang="en-US">
              <a:solidFill>
                <a:schemeClr val="accent2"/>
              </a:solidFill>
            </a:endParaRPr>
          </a:p>
          <a:p>
            <a:endParaRPr lang="en-US">
              <a:solidFill>
                <a:schemeClr val="accent2"/>
              </a:solidFill>
            </a:endParaRPr>
          </a:p>
          <a:p>
            <a:endParaRPr lang="en-US">
              <a:solidFill>
                <a:schemeClr val="accent2"/>
              </a:solidFill>
            </a:endParaRPr>
          </a:p>
          <a:p>
            <a:endParaRPr lang="en-US">
              <a:solidFill>
                <a:schemeClr val="accent2"/>
              </a:solidFill>
            </a:endParaRPr>
          </a:p>
          <a:p>
            <a:endParaRPr lang="en-US">
              <a:solidFill>
                <a:schemeClr val="accent2"/>
              </a:solidFill>
            </a:endParaRPr>
          </a:p>
          <a:p>
            <a:endParaRPr lang="en-US">
              <a:solidFill>
                <a:schemeClr val="accent2"/>
              </a:solidFill>
            </a:endParaRPr>
          </a:p>
          <a:p>
            <a:endParaRPr lang="en-US" sz="1800">
              <a:solidFill>
                <a:schemeClr val="accent2"/>
              </a:solidFill>
            </a:endParaRPr>
          </a:p>
          <a:p>
            <a:r>
              <a:rPr lang="en-US">
                <a:solidFill>
                  <a:schemeClr val="accent2"/>
                </a:solidFill>
              </a:rPr>
              <a:t>Markov Process (may be useful to describe noise in</a:t>
            </a:r>
          </a:p>
          <a:p>
            <a:r>
              <a:rPr lang="en-US">
                <a:solidFill>
                  <a:schemeClr val="accent2"/>
                </a:solidFill>
              </a:rPr>
              <a:t>    potential field data):</a:t>
            </a:r>
          </a:p>
        </p:txBody>
      </p:sp>
      <p:sp>
        <p:nvSpPr>
          <p:cNvPr id="788484" name="Line 4"/>
          <p:cNvSpPr>
            <a:spLocks noChangeShapeType="1"/>
          </p:cNvSpPr>
          <p:nvPr/>
        </p:nvSpPr>
        <p:spPr bwMode="auto">
          <a:xfrm>
            <a:off x="511175" y="2525713"/>
            <a:ext cx="35988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8485" name="Line 5"/>
          <p:cNvSpPr>
            <a:spLocks noChangeShapeType="1"/>
          </p:cNvSpPr>
          <p:nvPr/>
        </p:nvSpPr>
        <p:spPr bwMode="auto">
          <a:xfrm flipV="1">
            <a:off x="2325688" y="1862138"/>
            <a:ext cx="4762" cy="12763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8486" name="Text Box 6"/>
          <p:cNvSpPr txBox="1">
            <a:spLocks noChangeArrowheads="1"/>
          </p:cNvSpPr>
          <p:nvPr/>
        </p:nvSpPr>
        <p:spPr bwMode="auto">
          <a:xfrm>
            <a:off x="1150938" y="1295400"/>
            <a:ext cx="23193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Autocorrelation:</a:t>
            </a:r>
          </a:p>
        </p:txBody>
      </p:sp>
      <p:sp>
        <p:nvSpPr>
          <p:cNvPr id="788487" name="Text Box 7"/>
          <p:cNvSpPr txBox="1">
            <a:spLocks noChangeArrowheads="1"/>
          </p:cNvSpPr>
          <p:nvPr/>
        </p:nvSpPr>
        <p:spPr bwMode="auto">
          <a:xfrm>
            <a:off x="4152900" y="2087563"/>
            <a:ext cx="81915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800">
                <a:solidFill>
                  <a:schemeClr val="accent2"/>
                </a:solidFill>
                <a:sym typeface="Symbol" charset="0"/>
              </a:rPr>
              <a:t></a:t>
            </a:r>
            <a:endParaRPr lang="en-US" sz="4800">
              <a:solidFill>
                <a:schemeClr val="accent2"/>
              </a:solidFill>
            </a:endParaRPr>
          </a:p>
        </p:txBody>
      </p:sp>
      <p:sp>
        <p:nvSpPr>
          <p:cNvPr id="788488" name="Line 8"/>
          <p:cNvSpPr>
            <a:spLocks noChangeShapeType="1"/>
          </p:cNvSpPr>
          <p:nvPr/>
        </p:nvSpPr>
        <p:spPr bwMode="auto">
          <a:xfrm>
            <a:off x="5032375" y="2549525"/>
            <a:ext cx="35988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8489" name="Line 9"/>
          <p:cNvSpPr>
            <a:spLocks noChangeShapeType="1"/>
          </p:cNvSpPr>
          <p:nvPr/>
        </p:nvSpPr>
        <p:spPr bwMode="auto">
          <a:xfrm flipV="1">
            <a:off x="6843713" y="1885950"/>
            <a:ext cx="4762" cy="12763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8490" name="Text Box 10"/>
          <p:cNvSpPr txBox="1">
            <a:spLocks noChangeArrowheads="1"/>
          </p:cNvSpPr>
          <p:nvPr/>
        </p:nvSpPr>
        <p:spPr bwMode="auto">
          <a:xfrm>
            <a:off x="5572125" y="1371600"/>
            <a:ext cx="25225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Power Spectrum:</a:t>
            </a:r>
          </a:p>
        </p:txBody>
      </p:sp>
      <p:sp>
        <p:nvSpPr>
          <p:cNvPr id="788491" name="Text Box 11"/>
          <p:cNvSpPr txBox="1">
            <a:spLocks noChangeArrowheads="1"/>
          </p:cNvSpPr>
          <p:nvPr/>
        </p:nvSpPr>
        <p:spPr bwMode="auto">
          <a:xfrm>
            <a:off x="3810000" y="2478088"/>
            <a:ext cx="317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i="1">
                <a:latin typeface="Symbol" charset="0"/>
                <a:sym typeface="Symbol" charset="0"/>
              </a:rPr>
              <a:t>t</a:t>
            </a:r>
            <a:endParaRPr lang="en-US">
              <a:latin typeface="Symbol" charset="0"/>
              <a:sym typeface="Symbol" charset="0"/>
            </a:endParaRPr>
          </a:p>
        </p:txBody>
      </p:sp>
      <p:sp>
        <p:nvSpPr>
          <p:cNvPr id="788492" name="Text Box 12"/>
          <p:cNvSpPr txBox="1">
            <a:spLocks noChangeArrowheads="1"/>
          </p:cNvSpPr>
          <p:nvPr/>
        </p:nvSpPr>
        <p:spPr bwMode="auto">
          <a:xfrm>
            <a:off x="1981200" y="1614488"/>
            <a:ext cx="369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i="1">
                <a:latin typeface="Times New Roman" charset="0"/>
              </a:rPr>
              <a:t>R</a:t>
            </a:r>
            <a:endParaRPr lang="en-US"/>
          </a:p>
        </p:txBody>
      </p:sp>
      <p:sp>
        <p:nvSpPr>
          <p:cNvPr id="788493" name="Text Box 13"/>
          <p:cNvSpPr txBox="1">
            <a:spLocks noChangeArrowheads="1"/>
          </p:cNvSpPr>
          <p:nvPr/>
        </p:nvSpPr>
        <p:spPr bwMode="auto">
          <a:xfrm>
            <a:off x="8305800" y="2528888"/>
            <a:ext cx="393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i="1">
                <a:latin typeface="Symbol" charset="0"/>
                <a:sym typeface="Symbol" charset="0"/>
              </a:rPr>
              <a:t></a:t>
            </a:r>
            <a:endParaRPr lang="en-US">
              <a:latin typeface="Symbol" charset="0"/>
              <a:sym typeface="Symbol" charset="0"/>
            </a:endParaRPr>
          </a:p>
        </p:txBody>
      </p:sp>
      <p:sp>
        <p:nvSpPr>
          <p:cNvPr id="788494" name="Text Box 14"/>
          <p:cNvSpPr txBox="1">
            <a:spLocks noChangeArrowheads="1"/>
          </p:cNvSpPr>
          <p:nvPr/>
        </p:nvSpPr>
        <p:spPr bwMode="auto">
          <a:xfrm>
            <a:off x="6477000" y="1665288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i="1">
                <a:latin typeface="Times New Roman" charset="0"/>
              </a:rPr>
              <a:t>S</a:t>
            </a:r>
            <a:endParaRPr lang="en-US"/>
          </a:p>
        </p:txBody>
      </p:sp>
      <p:sp>
        <p:nvSpPr>
          <p:cNvPr id="788495" name="Line 15"/>
          <p:cNvSpPr>
            <a:spLocks noChangeShapeType="1"/>
          </p:cNvSpPr>
          <p:nvPr/>
        </p:nvSpPr>
        <p:spPr bwMode="auto">
          <a:xfrm>
            <a:off x="498475" y="5668963"/>
            <a:ext cx="35988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8496" name="Line 16"/>
          <p:cNvSpPr>
            <a:spLocks noChangeShapeType="1"/>
          </p:cNvSpPr>
          <p:nvPr/>
        </p:nvSpPr>
        <p:spPr bwMode="auto">
          <a:xfrm flipV="1">
            <a:off x="2312988" y="5005388"/>
            <a:ext cx="4762" cy="12763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8497" name="Text Box 17"/>
          <p:cNvSpPr txBox="1">
            <a:spLocks noChangeArrowheads="1"/>
          </p:cNvSpPr>
          <p:nvPr/>
        </p:nvSpPr>
        <p:spPr bwMode="auto">
          <a:xfrm>
            <a:off x="1138238" y="4419600"/>
            <a:ext cx="23193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Autocorrelation:</a:t>
            </a:r>
          </a:p>
        </p:txBody>
      </p:sp>
      <p:graphicFrame>
        <p:nvGraphicFramePr>
          <p:cNvPr id="788498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2327270"/>
              </p:ext>
            </p:extLst>
          </p:nvPr>
        </p:nvGraphicFramePr>
        <p:xfrm>
          <a:off x="801688" y="6149975"/>
          <a:ext cx="2419350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4148" name="Equation" r:id="rId4" imgW="1346200" imgH="266700" progId="Equation.3">
                  <p:embed/>
                </p:oleObj>
              </mc:Choice>
              <mc:Fallback>
                <p:oleObj name="Equation" r:id="rId4" imgW="1346200" imgH="266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1688" y="6149975"/>
                        <a:ext cx="2419350" cy="477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88499" name="Text Box 19"/>
          <p:cNvSpPr txBox="1">
            <a:spLocks noChangeArrowheads="1"/>
          </p:cNvSpPr>
          <p:nvPr/>
        </p:nvSpPr>
        <p:spPr bwMode="auto">
          <a:xfrm>
            <a:off x="4140200" y="5230813"/>
            <a:ext cx="81915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800">
                <a:solidFill>
                  <a:schemeClr val="accent2"/>
                </a:solidFill>
                <a:sym typeface="Symbol" charset="0"/>
              </a:rPr>
              <a:t></a:t>
            </a:r>
            <a:endParaRPr lang="en-US" sz="4800">
              <a:solidFill>
                <a:schemeClr val="accent2"/>
              </a:solidFill>
            </a:endParaRPr>
          </a:p>
        </p:txBody>
      </p:sp>
      <p:sp>
        <p:nvSpPr>
          <p:cNvPr id="788500" name="Line 20"/>
          <p:cNvSpPr>
            <a:spLocks noChangeShapeType="1"/>
          </p:cNvSpPr>
          <p:nvPr/>
        </p:nvSpPr>
        <p:spPr bwMode="auto">
          <a:xfrm>
            <a:off x="5019675" y="5768975"/>
            <a:ext cx="35988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8501" name="Line 21"/>
          <p:cNvSpPr>
            <a:spLocks noChangeShapeType="1"/>
          </p:cNvSpPr>
          <p:nvPr/>
        </p:nvSpPr>
        <p:spPr bwMode="auto">
          <a:xfrm flipV="1">
            <a:off x="6831013" y="5105400"/>
            <a:ext cx="4762" cy="12763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8502" name="Text Box 22"/>
          <p:cNvSpPr txBox="1">
            <a:spLocks noChangeArrowheads="1"/>
          </p:cNvSpPr>
          <p:nvPr/>
        </p:nvSpPr>
        <p:spPr bwMode="auto">
          <a:xfrm>
            <a:off x="5559425" y="4419600"/>
            <a:ext cx="25225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Power Spectrum:</a:t>
            </a:r>
          </a:p>
        </p:txBody>
      </p:sp>
      <p:graphicFrame>
        <p:nvGraphicFramePr>
          <p:cNvPr id="788503" name="Object 23"/>
          <p:cNvGraphicFramePr>
            <a:graphicFrameLocks noChangeAspect="1"/>
          </p:cNvGraphicFramePr>
          <p:nvPr/>
        </p:nvGraphicFramePr>
        <p:xfrm>
          <a:off x="5257800" y="6096000"/>
          <a:ext cx="1574800" cy="709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4149" name="Equation" r:id="rId6" imgW="876300" imgH="393700" progId="Equation.3">
                  <p:embed/>
                </p:oleObj>
              </mc:Choice>
              <mc:Fallback>
                <p:oleObj name="Equation" r:id="rId6" imgW="8763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6096000"/>
                        <a:ext cx="1574800" cy="709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88504" name="Text Box 24"/>
          <p:cNvSpPr txBox="1">
            <a:spLocks noChangeArrowheads="1"/>
          </p:cNvSpPr>
          <p:nvPr/>
        </p:nvSpPr>
        <p:spPr bwMode="auto">
          <a:xfrm>
            <a:off x="3797300" y="5621338"/>
            <a:ext cx="317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i="1">
                <a:latin typeface="Symbol" charset="0"/>
                <a:sym typeface="Symbol" charset="0"/>
              </a:rPr>
              <a:t>t</a:t>
            </a:r>
            <a:endParaRPr lang="en-US">
              <a:latin typeface="Symbol" charset="0"/>
              <a:sym typeface="Symbol" charset="0"/>
            </a:endParaRPr>
          </a:p>
        </p:txBody>
      </p:sp>
      <p:sp>
        <p:nvSpPr>
          <p:cNvPr id="788505" name="Text Box 25"/>
          <p:cNvSpPr txBox="1">
            <a:spLocks noChangeArrowheads="1"/>
          </p:cNvSpPr>
          <p:nvPr/>
        </p:nvSpPr>
        <p:spPr bwMode="auto">
          <a:xfrm>
            <a:off x="1968500" y="4757738"/>
            <a:ext cx="369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i="1">
                <a:latin typeface="Times New Roman" charset="0"/>
              </a:rPr>
              <a:t>R</a:t>
            </a:r>
            <a:endParaRPr lang="en-US"/>
          </a:p>
        </p:txBody>
      </p:sp>
      <p:sp>
        <p:nvSpPr>
          <p:cNvPr id="788506" name="Text Box 26"/>
          <p:cNvSpPr txBox="1">
            <a:spLocks noChangeArrowheads="1"/>
          </p:cNvSpPr>
          <p:nvPr/>
        </p:nvSpPr>
        <p:spPr bwMode="auto">
          <a:xfrm>
            <a:off x="8293100" y="5748338"/>
            <a:ext cx="393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i="1">
                <a:latin typeface="Symbol" charset="0"/>
                <a:sym typeface="Symbol" charset="0"/>
              </a:rPr>
              <a:t></a:t>
            </a:r>
            <a:endParaRPr lang="en-US">
              <a:latin typeface="Symbol" charset="0"/>
              <a:sym typeface="Symbol" charset="0"/>
            </a:endParaRPr>
          </a:p>
        </p:txBody>
      </p:sp>
      <p:sp>
        <p:nvSpPr>
          <p:cNvPr id="788507" name="Text Box 27"/>
          <p:cNvSpPr txBox="1">
            <a:spLocks noChangeArrowheads="1"/>
          </p:cNvSpPr>
          <p:nvPr/>
        </p:nvSpPr>
        <p:spPr bwMode="auto">
          <a:xfrm>
            <a:off x="6464300" y="4884738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i="1">
                <a:latin typeface="Times New Roman" charset="0"/>
              </a:rPr>
              <a:t>S</a:t>
            </a:r>
            <a:endParaRPr lang="en-US"/>
          </a:p>
        </p:txBody>
      </p:sp>
      <p:sp>
        <p:nvSpPr>
          <p:cNvPr id="788508" name="Line 28"/>
          <p:cNvSpPr>
            <a:spLocks noChangeShapeType="1"/>
          </p:cNvSpPr>
          <p:nvPr/>
        </p:nvSpPr>
        <p:spPr bwMode="auto">
          <a:xfrm>
            <a:off x="6699250" y="1100138"/>
            <a:ext cx="18002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8509" name="Line 29"/>
          <p:cNvSpPr>
            <a:spLocks noChangeShapeType="1"/>
          </p:cNvSpPr>
          <p:nvPr/>
        </p:nvSpPr>
        <p:spPr bwMode="auto">
          <a:xfrm flipV="1">
            <a:off x="7605713" y="768350"/>
            <a:ext cx="3175" cy="6381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8510" name="Text Box 30"/>
          <p:cNvSpPr txBox="1">
            <a:spLocks noChangeArrowheads="1"/>
          </p:cNvSpPr>
          <p:nvPr/>
        </p:nvSpPr>
        <p:spPr bwMode="auto">
          <a:xfrm>
            <a:off x="8418513" y="947738"/>
            <a:ext cx="2682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i="1">
                <a:latin typeface="Times New Roman" charset="0"/>
              </a:rPr>
              <a:t>t</a:t>
            </a:r>
            <a:endParaRPr lang="en-US"/>
          </a:p>
        </p:txBody>
      </p:sp>
      <p:sp>
        <p:nvSpPr>
          <p:cNvPr id="788511" name="Text Box 31"/>
          <p:cNvSpPr txBox="1">
            <a:spLocks noChangeArrowheads="1"/>
          </p:cNvSpPr>
          <p:nvPr/>
        </p:nvSpPr>
        <p:spPr bwMode="auto">
          <a:xfrm>
            <a:off x="7315200" y="533400"/>
            <a:ext cx="319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i="1">
                <a:latin typeface="Times New Roman" charset="0"/>
              </a:rPr>
              <a:t>x</a:t>
            </a:r>
            <a:endParaRPr lang="en-US"/>
          </a:p>
        </p:txBody>
      </p:sp>
      <p:sp>
        <p:nvSpPr>
          <p:cNvPr id="788512" name="Freeform 32"/>
          <p:cNvSpPr>
            <a:spLocks/>
          </p:cNvSpPr>
          <p:nvPr/>
        </p:nvSpPr>
        <p:spPr bwMode="auto">
          <a:xfrm>
            <a:off x="6743700" y="935038"/>
            <a:ext cx="1531938" cy="355600"/>
          </a:xfrm>
          <a:custGeom>
            <a:avLst/>
            <a:gdLst>
              <a:gd name="T0" fmla="*/ 0 w 965"/>
              <a:gd name="T1" fmla="*/ 222 h 224"/>
              <a:gd name="T2" fmla="*/ 29 w 965"/>
              <a:gd name="T3" fmla="*/ 222 h 224"/>
              <a:gd name="T4" fmla="*/ 29 w 965"/>
              <a:gd name="T5" fmla="*/ 0 h 224"/>
              <a:gd name="T6" fmla="*/ 93 w 965"/>
              <a:gd name="T7" fmla="*/ 0 h 224"/>
              <a:gd name="T8" fmla="*/ 93 w 965"/>
              <a:gd name="T9" fmla="*/ 222 h 224"/>
              <a:gd name="T10" fmla="*/ 181 w 965"/>
              <a:gd name="T11" fmla="*/ 222 h 224"/>
              <a:gd name="T12" fmla="*/ 179 w 965"/>
              <a:gd name="T13" fmla="*/ 0 h 224"/>
              <a:gd name="T14" fmla="*/ 208 w 965"/>
              <a:gd name="T15" fmla="*/ 0 h 224"/>
              <a:gd name="T16" fmla="*/ 208 w 965"/>
              <a:gd name="T17" fmla="*/ 222 h 224"/>
              <a:gd name="T18" fmla="*/ 317 w 965"/>
              <a:gd name="T19" fmla="*/ 222 h 224"/>
              <a:gd name="T20" fmla="*/ 315 w 965"/>
              <a:gd name="T21" fmla="*/ 3 h 224"/>
              <a:gd name="T22" fmla="*/ 371 w 965"/>
              <a:gd name="T23" fmla="*/ 0 h 224"/>
              <a:gd name="T24" fmla="*/ 371 w 965"/>
              <a:gd name="T25" fmla="*/ 222 h 224"/>
              <a:gd name="T26" fmla="*/ 400 w 965"/>
              <a:gd name="T27" fmla="*/ 222 h 224"/>
              <a:gd name="T28" fmla="*/ 397 w 965"/>
              <a:gd name="T29" fmla="*/ 6 h 224"/>
              <a:gd name="T30" fmla="*/ 432 w 965"/>
              <a:gd name="T31" fmla="*/ 3 h 224"/>
              <a:gd name="T32" fmla="*/ 432 w 965"/>
              <a:gd name="T33" fmla="*/ 222 h 224"/>
              <a:gd name="T34" fmla="*/ 504 w 965"/>
              <a:gd name="T35" fmla="*/ 222 h 224"/>
              <a:gd name="T36" fmla="*/ 501 w 965"/>
              <a:gd name="T37" fmla="*/ 6 h 224"/>
              <a:gd name="T38" fmla="*/ 592 w 965"/>
              <a:gd name="T39" fmla="*/ 6 h 224"/>
              <a:gd name="T40" fmla="*/ 592 w 965"/>
              <a:gd name="T41" fmla="*/ 222 h 224"/>
              <a:gd name="T42" fmla="*/ 653 w 965"/>
              <a:gd name="T43" fmla="*/ 222 h 224"/>
              <a:gd name="T44" fmla="*/ 651 w 965"/>
              <a:gd name="T45" fmla="*/ 8 h 224"/>
              <a:gd name="T46" fmla="*/ 701 w 965"/>
              <a:gd name="T47" fmla="*/ 6 h 224"/>
              <a:gd name="T48" fmla="*/ 699 w 965"/>
              <a:gd name="T49" fmla="*/ 222 h 224"/>
              <a:gd name="T50" fmla="*/ 792 w 965"/>
              <a:gd name="T51" fmla="*/ 222 h 224"/>
              <a:gd name="T52" fmla="*/ 792 w 965"/>
              <a:gd name="T53" fmla="*/ 11 h 224"/>
              <a:gd name="T54" fmla="*/ 867 w 965"/>
              <a:gd name="T55" fmla="*/ 11 h 224"/>
              <a:gd name="T56" fmla="*/ 867 w 965"/>
              <a:gd name="T57" fmla="*/ 224 h 224"/>
              <a:gd name="T58" fmla="*/ 893 w 965"/>
              <a:gd name="T59" fmla="*/ 224 h 224"/>
              <a:gd name="T60" fmla="*/ 893 w 965"/>
              <a:gd name="T61" fmla="*/ 11 h 224"/>
              <a:gd name="T62" fmla="*/ 965 w 965"/>
              <a:gd name="T63" fmla="*/ 8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965" h="224">
                <a:moveTo>
                  <a:pt x="0" y="222"/>
                </a:moveTo>
                <a:lnTo>
                  <a:pt x="29" y="222"/>
                </a:lnTo>
                <a:lnTo>
                  <a:pt x="29" y="0"/>
                </a:lnTo>
                <a:lnTo>
                  <a:pt x="93" y="0"/>
                </a:lnTo>
                <a:lnTo>
                  <a:pt x="93" y="222"/>
                </a:lnTo>
                <a:lnTo>
                  <a:pt x="181" y="222"/>
                </a:lnTo>
                <a:lnTo>
                  <a:pt x="179" y="0"/>
                </a:lnTo>
                <a:lnTo>
                  <a:pt x="208" y="0"/>
                </a:lnTo>
                <a:lnTo>
                  <a:pt x="208" y="222"/>
                </a:lnTo>
                <a:lnTo>
                  <a:pt x="317" y="222"/>
                </a:lnTo>
                <a:lnTo>
                  <a:pt x="315" y="3"/>
                </a:lnTo>
                <a:lnTo>
                  <a:pt x="371" y="0"/>
                </a:lnTo>
                <a:lnTo>
                  <a:pt x="371" y="222"/>
                </a:lnTo>
                <a:lnTo>
                  <a:pt x="400" y="222"/>
                </a:lnTo>
                <a:lnTo>
                  <a:pt x="397" y="6"/>
                </a:lnTo>
                <a:lnTo>
                  <a:pt x="432" y="3"/>
                </a:lnTo>
                <a:lnTo>
                  <a:pt x="432" y="222"/>
                </a:lnTo>
                <a:lnTo>
                  <a:pt x="504" y="222"/>
                </a:lnTo>
                <a:lnTo>
                  <a:pt x="501" y="6"/>
                </a:lnTo>
                <a:lnTo>
                  <a:pt x="592" y="6"/>
                </a:lnTo>
                <a:lnTo>
                  <a:pt x="592" y="222"/>
                </a:lnTo>
                <a:lnTo>
                  <a:pt x="653" y="222"/>
                </a:lnTo>
                <a:lnTo>
                  <a:pt x="651" y="8"/>
                </a:lnTo>
                <a:lnTo>
                  <a:pt x="701" y="6"/>
                </a:lnTo>
                <a:lnTo>
                  <a:pt x="699" y="222"/>
                </a:lnTo>
                <a:lnTo>
                  <a:pt x="792" y="222"/>
                </a:lnTo>
                <a:lnTo>
                  <a:pt x="792" y="11"/>
                </a:lnTo>
                <a:lnTo>
                  <a:pt x="867" y="11"/>
                </a:lnTo>
                <a:lnTo>
                  <a:pt x="867" y="224"/>
                </a:lnTo>
                <a:lnTo>
                  <a:pt x="893" y="224"/>
                </a:lnTo>
                <a:lnTo>
                  <a:pt x="893" y="11"/>
                </a:lnTo>
                <a:lnTo>
                  <a:pt x="965" y="8"/>
                </a:lnTo>
              </a:path>
            </a:pathLst>
          </a:custGeom>
          <a:noFill/>
          <a:ln w="25400">
            <a:solidFill>
              <a:srgbClr val="0004E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8513" name="Freeform 33"/>
          <p:cNvSpPr>
            <a:spLocks/>
          </p:cNvSpPr>
          <p:nvPr/>
        </p:nvSpPr>
        <p:spPr bwMode="auto">
          <a:xfrm>
            <a:off x="592138" y="2066925"/>
            <a:ext cx="3286125" cy="398463"/>
          </a:xfrm>
          <a:custGeom>
            <a:avLst/>
            <a:gdLst>
              <a:gd name="T0" fmla="*/ 11 w 2070"/>
              <a:gd name="T1" fmla="*/ 234 h 251"/>
              <a:gd name="T2" fmla="*/ 0 w 2070"/>
              <a:gd name="T3" fmla="*/ 250 h 251"/>
              <a:gd name="T4" fmla="*/ 251 w 2070"/>
              <a:gd name="T5" fmla="*/ 239 h 251"/>
              <a:gd name="T6" fmla="*/ 598 w 2070"/>
              <a:gd name="T7" fmla="*/ 194 h 251"/>
              <a:gd name="T8" fmla="*/ 902 w 2070"/>
              <a:gd name="T9" fmla="*/ 79 h 251"/>
              <a:gd name="T10" fmla="*/ 1075 w 2070"/>
              <a:gd name="T11" fmla="*/ 7 h 251"/>
              <a:gd name="T12" fmla="*/ 1152 w 2070"/>
              <a:gd name="T13" fmla="*/ 34 h 251"/>
              <a:gd name="T14" fmla="*/ 1392 w 2070"/>
              <a:gd name="T15" fmla="*/ 165 h 251"/>
              <a:gd name="T16" fmla="*/ 1787 w 2070"/>
              <a:gd name="T17" fmla="*/ 237 h 251"/>
              <a:gd name="T18" fmla="*/ 2070 w 2070"/>
              <a:gd name="T19" fmla="*/ 247 h 2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70" h="251">
                <a:moveTo>
                  <a:pt x="11" y="234"/>
                </a:moveTo>
                <a:lnTo>
                  <a:pt x="0" y="250"/>
                </a:lnTo>
                <a:cubicBezTo>
                  <a:pt x="40" y="251"/>
                  <a:pt x="151" y="248"/>
                  <a:pt x="251" y="239"/>
                </a:cubicBezTo>
                <a:cubicBezTo>
                  <a:pt x="351" y="230"/>
                  <a:pt x="490" y="221"/>
                  <a:pt x="598" y="194"/>
                </a:cubicBezTo>
                <a:cubicBezTo>
                  <a:pt x="706" y="167"/>
                  <a:pt x="823" y="110"/>
                  <a:pt x="902" y="79"/>
                </a:cubicBezTo>
                <a:cubicBezTo>
                  <a:pt x="981" y="48"/>
                  <a:pt x="1033" y="14"/>
                  <a:pt x="1075" y="7"/>
                </a:cubicBezTo>
                <a:cubicBezTo>
                  <a:pt x="1117" y="0"/>
                  <a:pt x="1099" y="8"/>
                  <a:pt x="1152" y="34"/>
                </a:cubicBezTo>
                <a:cubicBezTo>
                  <a:pt x="1205" y="60"/>
                  <a:pt x="1286" y="131"/>
                  <a:pt x="1392" y="165"/>
                </a:cubicBezTo>
                <a:cubicBezTo>
                  <a:pt x="1498" y="199"/>
                  <a:pt x="1674" y="223"/>
                  <a:pt x="1787" y="237"/>
                </a:cubicBezTo>
                <a:cubicBezTo>
                  <a:pt x="1900" y="251"/>
                  <a:pt x="1985" y="249"/>
                  <a:pt x="2070" y="247"/>
                </a:cubicBezTo>
              </a:path>
            </a:pathLst>
          </a:custGeom>
          <a:noFill/>
          <a:ln w="50800">
            <a:solidFill>
              <a:srgbClr val="0004E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8514" name="Freeform 34"/>
          <p:cNvSpPr>
            <a:spLocks/>
          </p:cNvSpPr>
          <p:nvPr/>
        </p:nvSpPr>
        <p:spPr bwMode="auto">
          <a:xfrm>
            <a:off x="660400" y="5237163"/>
            <a:ext cx="1651000" cy="385762"/>
          </a:xfrm>
          <a:custGeom>
            <a:avLst/>
            <a:gdLst>
              <a:gd name="T0" fmla="*/ 1024 w 1040"/>
              <a:gd name="T1" fmla="*/ 13 h 243"/>
              <a:gd name="T2" fmla="*/ 1040 w 1040"/>
              <a:gd name="T3" fmla="*/ 0 h 243"/>
              <a:gd name="T4" fmla="*/ 933 w 1040"/>
              <a:gd name="T5" fmla="*/ 98 h 243"/>
              <a:gd name="T6" fmla="*/ 701 w 1040"/>
              <a:gd name="T7" fmla="*/ 205 h 243"/>
              <a:gd name="T8" fmla="*/ 352 w 1040"/>
              <a:gd name="T9" fmla="*/ 237 h 243"/>
              <a:gd name="T10" fmla="*/ 0 w 1040"/>
              <a:gd name="T11" fmla="*/ 242 h 2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40" h="243">
                <a:moveTo>
                  <a:pt x="1024" y="13"/>
                </a:moveTo>
                <a:lnTo>
                  <a:pt x="1040" y="0"/>
                </a:lnTo>
                <a:cubicBezTo>
                  <a:pt x="1025" y="14"/>
                  <a:pt x="989" y="64"/>
                  <a:pt x="933" y="98"/>
                </a:cubicBezTo>
                <a:cubicBezTo>
                  <a:pt x="877" y="132"/>
                  <a:pt x="798" y="182"/>
                  <a:pt x="701" y="205"/>
                </a:cubicBezTo>
                <a:cubicBezTo>
                  <a:pt x="604" y="228"/>
                  <a:pt x="469" y="231"/>
                  <a:pt x="352" y="237"/>
                </a:cubicBezTo>
                <a:cubicBezTo>
                  <a:pt x="235" y="243"/>
                  <a:pt x="117" y="242"/>
                  <a:pt x="0" y="242"/>
                </a:cubicBezTo>
              </a:path>
            </a:pathLst>
          </a:custGeom>
          <a:noFill/>
          <a:ln w="38100">
            <a:solidFill>
              <a:srgbClr val="0004E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8515" name="Freeform 35"/>
          <p:cNvSpPr>
            <a:spLocks/>
          </p:cNvSpPr>
          <p:nvPr/>
        </p:nvSpPr>
        <p:spPr bwMode="auto">
          <a:xfrm flipH="1">
            <a:off x="2311400" y="5233988"/>
            <a:ext cx="1651000" cy="385762"/>
          </a:xfrm>
          <a:custGeom>
            <a:avLst/>
            <a:gdLst>
              <a:gd name="T0" fmla="*/ 1024 w 1040"/>
              <a:gd name="T1" fmla="*/ 13 h 243"/>
              <a:gd name="T2" fmla="*/ 1040 w 1040"/>
              <a:gd name="T3" fmla="*/ 0 h 243"/>
              <a:gd name="T4" fmla="*/ 933 w 1040"/>
              <a:gd name="T5" fmla="*/ 98 h 243"/>
              <a:gd name="T6" fmla="*/ 701 w 1040"/>
              <a:gd name="T7" fmla="*/ 205 h 243"/>
              <a:gd name="T8" fmla="*/ 352 w 1040"/>
              <a:gd name="T9" fmla="*/ 237 h 243"/>
              <a:gd name="T10" fmla="*/ 0 w 1040"/>
              <a:gd name="T11" fmla="*/ 242 h 2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40" h="243">
                <a:moveTo>
                  <a:pt x="1024" y="13"/>
                </a:moveTo>
                <a:lnTo>
                  <a:pt x="1040" y="0"/>
                </a:lnTo>
                <a:cubicBezTo>
                  <a:pt x="1025" y="14"/>
                  <a:pt x="989" y="64"/>
                  <a:pt x="933" y="98"/>
                </a:cubicBezTo>
                <a:cubicBezTo>
                  <a:pt x="877" y="132"/>
                  <a:pt x="798" y="182"/>
                  <a:pt x="701" y="205"/>
                </a:cubicBezTo>
                <a:cubicBezTo>
                  <a:pt x="604" y="228"/>
                  <a:pt x="469" y="231"/>
                  <a:pt x="352" y="237"/>
                </a:cubicBezTo>
                <a:cubicBezTo>
                  <a:pt x="235" y="243"/>
                  <a:pt x="117" y="242"/>
                  <a:pt x="0" y="242"/>
                </a:cubicBezTo>
              </a:path>
            </a:pathLst>
          </a:custGeom>
          <a:noFill/>
          <a:ln w="38100">
            <a:solidFill>
              <a:srgbClr val="0004E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8516" name="Freeform 36"/>
          <p:cNvSpPr>
            <a:spLocks/>
          </p:cNvSpPr>
          <p:nvPr/>
        </p:nvSpPr>
        <p:spPr bwMode="auto">
          <a:xfrm>
            <a:off x="6858000" y="2028825"/>
            <a:ext cx="1401763" cy="531813"/>
          </a:xfrm>
          <a:custGeom>
            <a:avLst/>
            <a:gdLst>
              <a:gd name="T0" fmla="*/ 0 w 883"/>
              <a:gd name="T1" fmla="*/ 0 h 335"/>
              <a:gd name="T2" fmla="*/ 0 w 883"/>
              <a:gd name="T3" fmla="*/ 21 h 335"/>
              <a:gd name="T4" fmla="*/ 565 w 883"/>
              <a:gd name="T5" fmla="*/ 27 h 335"/>
              <a:gd name="T6" fmla="*/ 605 w 883"/>
              <a:gd name="T7" fmla="*/ 27 h 335"/>
              <a:gd name="T8" fmla="*/ 677 w 883"/>
              <a:gd name="T9" fmla="*/ 48 h 335"/>
              <a:gd name="T10" fmla="*/ 720 w 883"/>
              <a:gd name="T11" fmla="*/ 101 h 335"/>
              <a:gd name="T12" fmla="*/ 739 w 883"/>
              <a:gd name="T13" fmla="*/ 251 h 335"/>
              <a:gd name="T14" fmla="*/ 749 w 883"/>
              <a:gd name="T15" fmla="*/ 328 h 335"/>
              <a:gd name="T16" fmla="*/ 760 w 883"/>
              <a:gd name="T17" fmla="*/ 229 h 335"/>
              <a:gd name="T18" fmla="*/ 773 w 883"/>
              <a:gd name="T19" fmla="*/ 184 h 335"/>
              <a:gd name="T20" fmla="*/ 797 w 883"/>
              <a:gd name="T21" fmla="*/ 187 h 335"/>
              <a:gd name="T22" fmla="*/ 805 w 883"/>
              <a:gd name="T23" fmla="*/ 256 h 335"/>
              <a:gd name="T24" fmla="*/ 808 w 883"/>
              <a:gd name="T25" fmla="*/ 325 h 335"/>
              <a:gd name="T26" fmla="*/ 819 w 883"/>
              <a:gd name="T27" fmla="*/ 221 h 335"/>
              <a:gd name="T28" fmla="*/ 840 w 883"/>
              <a:gd name="T29" fmla="*/ 331 h 335"/>
              <a:gd name="T30" fmla="*/ 845 w 883"/>
              <a:gd name="T31" fmla="*/ 245 h 335"/>
              <a:gd name="T32" fmla="*/ 864 w 883"/>
              <a:gd name="T33" fmla="*/ 328 h 335"/>
              <a:gd name="T34" fmla="*/ 867 w 883"/>
              <a:gd name="T35" fmla="*/ 275 h 335"/>
              <a:gd name="T36" fmla="*/ 883 w 883"/>
              <a:gd name="T37" fmla="*/ 331 h 3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883" h="335">
                <a:moveTo>
                  <a:pt x="0" y="0"/>
                </a:moveTo>
                <a:lnTo>
                  <a:pt x="0" y="21"/>
                </a:lnTo>
                <a:cubicBezTo>
                  <a:pt x="94" y="25"/>
                  <a:pt x="464" y="26"/>
                  <a:pt x="565" y="27"/>
                </a:cubicBezTo>
                <a:cubicBezTo>
                  <a:pt x="666" y="28"/>
                  <a:pt x="586" y="24"/>
                  <a:pt x="605" y="27"/>
                </a:cubicBezTo>
                <a:cubicBezTo>
                  <a:pt x="624" y="30"/>
                  <a:pt x="658" y="36"/>
                  <a:pt x="677" y="48"/>
                </a:cubicBezTo>
                <a:cubicBezTo>
                  <a:pt x="696" y="60"/>
                  <a:pt x="710" y="67"/>
                  <a:pt x="720" y="101"/>
                </a:cubicBezTo>
                <a:cubicBezTo>
                  <a:pt x="730" y="135"/>
                  <a:pt x="734" y="213"/>
                  <a:pt x="739" y="251"/>
                </a:cubicBezTo>
                <a:cubicBezTo>
                  <a:pt x="744" y="289"/>
                  <a:pt x="746" y="332"/>
                  <a:pt x="749" y="328"/>
                </a:cubicBezTo>
                <a:cubicBezTo>
                  <a:pt x="752" y="324"/>
                  <a:pt x="756" y="253"/>
                  <a:pt x="760" y="229"/>
                </a:cubicBezTo>
                <a:cubicBezTo>
                  <a:pt x="764" y="205"/>
                  <a:pt x="767" y="191"/>
                  <a:pt x="773" y="184"/>
                </a:cubicBezTo>
                <a:cubicBezTo>
                  <a:pt x="779" y="177"/>
                  <a:pt x="792" y="175"/>
                  <a:pt x="797" y="187"/>
                </a:cubicBezTo>
                <a:cubicBezTo>
                  <a:pt x="802" y="199"/>
                  <a:pt x="803" y="233"/>
                  <a:pt x="805" y="256"/>
                </a:cubicBezTo>
                <a:cubicBezTo>
                  <a:pt x="807" y="279"/>
                  <a:pt x="806" y="331"/>
                  <a:pt x="808" y="325"/>
                </a:cubicBezTo>
                <a:cubicBezTo>
                  <a:pt x="810" y="319"/>
                  <a:pt x="814" y="220"/>
                  <a:pt x="819" y="221"/>
                </a:cubicBezTo>
                <a:cubicBezTo>
                  <a:pt x="824" y="222"/>
                  <a:pt x="836" y="327"/>
                  <a:pt x="840" y="331"/>
                </a:cubicBezTo>
                <a:cubicBezTo>
                  <a:pt x="844" y="335"/>
                  <a:pt x="841" y="246"/>
                  <a:pt x="845" y="245"/>
                </a:cubicBezTo>
                <a:cubicBezTo>
                  <a:pt x="849" y="244"/>
                  <a:pt x="860" y="323"/>
                  <a:pt x="864" y="328"/>
                </a:cubicBezTo>
                <a:cubicBezTo>
                  <a:pt x="868" y="333"/>
                  <a:pt x="864" y="275"/>
                  <a:pt x="867" y="275"/>
                </a:cubicBezTo>
                <a:cubicBezTo>
                  <a:pt x="870" y="275"/>
                  <a:pt x="876" y="303"/>
                  <a:pt x="883" y="331"/>
                </a:cubicBezTo>
              </a:path>
            </a:pathLst>
          </a:custGeom>
          <a:noFill/>
          <a:ln w="25400">
            <a:solidFill>
              <a:srgbClr val="0004E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8517" name="Freeform 37"/>
          <p:cNvSpPr>
            <a:spLocks/>
          </p:cNvSpPr>
          <p:nvPr/>
        </p:nvSpPr>
        <p:spPr bwMode="auto">
          <a:xfrm flipH="1">
            <a:off x="5448300" y="2030413"/>
            <a:ext cx="1401763" cy="531812"/>
          </a:xfrm>
          <a:custGeom>
            <a:avLst/>
            <a:gdLst>
              <a:gd name="T0" fmla="*/ 0 w 883"/>
              <a:gd name="T1" fmla="*/ 0 h 335"/>
              <a:gd name="T2" fmla="*/ 0 w 883"/>
              <a:gd name="T3" fmla="*/ 21 h 335"/>
              <a:gd name="T4" fmla="*/ 565 w 883"/>
              <a:gd name="T5" fmla="*/ 27 h 335"/>
              <a:gd name="T6" fmla="*/ 605 w 883"/>
              <a:gd name="T7" fmla="*/ 27 h 335"/>
              <a:gd name="T8" fmla="*/ 677 w 883"/>
              <a:gd name="T9" fmla="*/ 48 h 335"/>
              <a:gd name="T10" fmla="*/ 720 w 883"/>
              <a:gd name="T11" fmla="*/ 101 h 335"/>
              <a:gd name="T12" fmla="*/ 739 w 883"/>
              <a:gd name="T13" fmla="*/ 251 h 335"/>
              <a:gd name="T14" fmla="*/ 749 w 883"/>
              <a:gd name="T15" fmla="*/ 328 h 335"/>
              <a:gd name="T16" fmla="*/ 760 w 883"/>
              <a:gd name="T17" fmla="*/ 229 h 335"/>
              <a:gd name="T18" fmla="*/ 773 w 883"/>
              <a:gd name="T19" fmla="*/ 184 h 335"/>
              <a:gd name="T20" fmla="*/ 797 w 883"/>
              <a:gd name="T21" fmla="*/ 187 h 335"/>
              <a:gd name="T22" fmla="*/ 805 w 883"/>
              <a:gd name="T23" fmla="*/ 256 h 335"/>
              <a:gd name="T24" fmla="*/ 808 w 883"/>
              <a:gd name="T25" fmla="*/ 325 h 335"/>
              <a:gd name="T26" fmla="*/ 819 w 883"/>
              <a:gd name="T27" fmla="*/ 221 h 335"/>
              <a:gd name="T28" fmla="*/ 840 w 883"/>
              <a:gd name="T29" fmla="*/ 331 h 335"/>
              <a:gd name="T30" fmla="*/ 845 w 883"/>
              <a:gd name="T31" fmla="*/ 245 h 335"/>
              <a:gd name="T32" fmla="*/ 864 w 883"/>
              <a:gd name="T33" fmla="*/ 328 h 335"/>
              <a:gd name="T34" fmla="*/ 867 w 883"/>
              <a:gd name="T35" fmla="*/ 275 h 335"/>
              <a:gd name="T36" fmla="*/ 883 w 883"/>
              <a:gd name="T37" fmla="*/ 331 h 3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883" h="335">
                <a:moveTo>
                  <a:pt x="0" y="0"/>
                </a:moveTo>
                <a:lnTo>
                  <a:pt x="0" y="21"/>
                </a:lnTo>
                <a:cubicBezTo>
                  <a:pt x="94" y="25"/>
                  <a:pt x="464" y="26"/>
                  <a:pt x="565" y="27"/>
                </a:cubicBezTo>
                <a:cubicBezTo>
                  <a:pt x="666" y="28"/>
                  <a:pt x="586" y="24"/>
                  <a:pt x="605" y="27"/>
                </a:cubicBezTo>
                <a:cubicBezTo>
                  <a:pt x="624" y="30"/>
                  <a:pt x="658" y="36"/>
                  <a:pt x="677" y="48"/>
                </a:cubicBezTo>
                <a:cubicBezTo>
                  <a:pt x="696" y="60"/>
                  <a:pt x="710" y="67"/>
                  <a:pt x="720" y="101"/>
                </a:cubicBezTo>
                <a:cubicBezTo>
                  <a:pt x="730" y="135"/>
                  <a:pt x="734" y="213"/>
                  <a:pt x="739" y="251"/>
                </a:cubicBezTo>
                <a:cubicBezTo>
                  <a:pt x="744" y="289"/>
                  <a:pt x="746" y="332"/>
                  <a:pt x="749" y="328"/>
                </a:cubicBezTo>
                <a:cubicBezTo>
                  <a:pt x="752" y="324"/>
                  <a:pt x="756" y="253"/>
                  <a:pt x="760" y="229"/>
                </a:cubicBezTo>
                <a:cubicBezTo>
                  <a:pt x="764" y="205"/>
                  <a:pt x="767" y="191"/>
                  <a:pt x="773" y="184"/>
                </a:cubicBezTo>
                <a:cubicBezTo>
                  <a:pt x="779" y="177"/>
                  <a:pt x="792" y="175"/>
                  <a:pt x="797" y="187"/>
                </a:cubicBezTo>
                <a:cubicBezTo>
                  <a:pt x="802" y="199"/>
                  <a:pt x="803" y="233"/>
                  <a:pt x="805" y="256"/>
                </a:cubicBezTo>
                <a:cubicBezTo>
                  <a:pt x="807" y="279"/>
                  <a:pt x="806" y="331"/>
                  <a:pt x="808" y="325"/>
                </a:cubicBezTo>
                <a:cubicBezTo>
                  <a:pt x="810" y="319"/>
                  <a:pt x="814" y="220"/>
                  <a:pt x="819" y="221"/>
                </a:cubicBezTo>
                <a:cubicBezTo>
                  <a:pt x="824" y="222"/>
                  <a:pt x="836" y="327"/>
                  <a:pt x="840" y="331"/>
                </a:cubicBezTo>
                <a:cubicBezTo>
                  <a:pt x="844" y="335"/>
                  <a:pt x="841" y="246"/>
                  <a:pt x="845" y="245"/>
                </a:cubicBezTo>
                <a:cubicBezTo>
                  <a:pt x="849" y="244"/>
                  <a:pt x="860" y="323"/>
                  <a:pt x="864" y="328"/>
                </a:cubicBezTo>
                <a:cubicBezTo>
                  <a:pt x="868" y="333"/>
                  <a:pt x="864" y="275"/>
                  <a:pt x="867" y="275"/>
                </a:cubicBezTo>
                <a:cubicBezTo>
                  <a:pt x="870" y="275"/>
                  <a:pt x="876" y="303"/>
                  <a:pt x="883" y="331"/>
                </a:cubicBezTo>
              </a:path>
            </a:pathLst>
          </a:custGeom>
          <a:noFill/>
          <a:ln w="25400">
            <a:solidFill>
              <a:srgbClr val="0004E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8518" name="Freeform 38"/>
          <p:cNvSpPr>
            <a:spLocks/>
          </p:cNvSpPr>
          <p:nvPr/>
        </p:nvSpPr>
        <p:spPr bwMode="auto">
          <a:xfrm>
            <a:off x="6832600" y="5291138"/>
            <a:ext cx="1625600" cy="434975"/>
          </a:xfrm>
          <a:custGeom>
            <a:avLst/>
            <a:gdLst>
              <a:gd name="T0" fmla="*/ 16 w 1024"/>
              <a:gd name="T1" fmla="*/ 13 h 221"/>
              <a:gd name="T2" fmla="*/ 0 w 1024"/>
              <a:gd name="T3" fmla="*/ 2 h 221"/>
              <a:gd name="T4" fmla="*/ 104 w 1024"/>
              <a:gd name="T5" fmla="*/ 2 h 221"/>
              <a:gd name="T6" fmla="*/ 205 w 1024"/>
              <a:gd name="T7" fmla="*/ 16 h 221"/>
              <a:gd name="T8" fmla="*/ 344 w 1024"/>
              <a:gd name="T9" fmla="*/ 53 h 221"/>
              <a:gd name="T10" fmla="*/ 453 w 1024"/>
              <a:gd name="T11" fmla="*/ 114 h 221"/>
              <a:gd name="T12" fmla="*/ 531 w 1024"/>
              <a:gd name="T13" fmla="*/ 170 h 221"/>
              <a:gd name="T14" fmla="*/ 651 w 1024"/>
              <a:gd name="T15" fmla="*/ 202 h 221"/>
              <a:gd name="T16" fmla="*/ 1011 w 1024"/>
              <a:gd name="T17" fmla="*/ 221 h 221"/>
              <a:gd name="T18" fmla="*/ 1024 w 1024"/>
              <a:gd name="T19" fmla="*/ 205 h 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24" h="221">
                <a:moveTo>
                  <a:pt x="16" y="13"/>
                </a:moveTo>
                <a:lnTo>
                  <a:pt x="0" y="2"/>
                </a:lnTo>
                <a:cubicBezTo>
                  <a:pt x="15" y="0"/>
                  <a:pt x="70" y="0"/>
                  <a:pt x="104" y="2"/>
                </a:cubicBezTo>
                <a:cubicBezTo>
                  <a:pt x="138" y="4"/>
                  <a:pt x="165" y="8"/>
                  <a:pt x="205" y="16"/>
                </a:cubicBezTo>
                <a:cubicBezTo>
                  <a:pt x="245" y="24"/>
                  <a:pt x="303" y="37"/>
                  <a:pt x="344" y="53"/>
                </a:cubicBezTo>
                <a:cubicBezTo>
                  <a:pt x="385" y="69"/>
                  <a:pt x="422" y="94"/>
                  <a:pt x="453" y="114"/>
                </a:cubicBezTo>
                <a:cubicBezTo>
                  <a:pt x="484" y="134"/>
                  <a:pt x="498" y="155"/>
                  <a:pt x="531" y="170"/>
                </a:cubicBezTo>
                <a:cubicBezTo>
                  <a:pt x="564" y="185"/>
                  <a:pt x="571" y="193"/>
                  <a:pt x="651" y="202"/>
                </a:cubicBezTo>
                <a:cubicBezTo>
                  <a:pt x="731" y="211"/>
                  <a:pt x="949" y="221"/>
                  <a:pt x="1011" y="221"/>
                </a:cubicBezTo>
                <a:lnTo>
                  <a:pt x="1024" y="205"/>
                </a:lnTo>
              </a:path>
            </a:pathLst>
          </a:custGeom>
          <a:noFill/>
          <a:ln w="38100">
            <a:solidFill>
              <a:srgbClr val="0004E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8519" name="Freeform 39"/>
          <p:cNvSpPr>
            <a:spLocks/>
          </p:cNvSpPr>
          <p:nvPr/>
        </p:nvSpPr>
        <p:spPr bwMode="auto">
          <a:xfrm flipH="1">
            <a:off x="5210175" y="5291138"/>
            <a:ext cx="1625600" cy="434975"/>
          </a:xfrm>
          <a:custGeom>
            <a:avLst/>
            <a:gdLst>
              <a:gd name="T0" fmla="*/ 16 w 1024"/>
              <a:gd name="T1" fmla="*/ 13 h 221"/>
              <a:gd name="T2" fmla="*/ 0 w 1024"/>
              <a:gd name="T3" fmla="*/ 2 h 221"/>
              <a:gd name="T4" fmla="*/ 104 w 1024"/>
              <a:gd name="T5" fmla="*/ 2 h 221"/>
              <a:gd name="T6" fmla="*/ 205 w 1024"/>
              <a:gd name="T7" fmla="*/ 16 h 221"/>
              <a:gd name="T8" fmla="*/ 344 w 1024"/>
              <a:gd name="T9" fmla="*/ 53 h 221"/>
              <a:gd name="T10" fmla="*/ 453 w 1024"/>
              <a:gd name="T11" fmla="*/ 114 h 221"/>
              <a:gd name="T12" fmla="*/ 531 w 1024"/>
              <a:gd name="T13" fmla="*/ 170 h 221"/>
              <a:gd name="T14" fmla="*/ 651 w 1024"/>
              <a:gd name="T15" fmla="*/ 202 h 221"/>
              <a:gd name="T16" fmla="*/ 1011 w 1024"/>
              <a:gd name="T17" fmla="*/ 221 h 221"/>
              <a:gd name="T18" fmla="*/ 1024 w 1024"/>
              <a:gd name="T19" fmla="*/ 205 h 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24" h="221">
                <a:moveTo>
                  <a:pt x="16" y="13"/>
                </a:moveTo>
                <a:lnTo>
                  <a:pt x="0" y="2"/>
                </a:lnTo>
                <a:cubicBezTo>
                  <a:pt x="15" y="0"/>
                  <a:pt x="70" y="0"/>
                  <a:pt x="104" y="2"/>
                </a:cubicBezTo>
                <a:cubicBezTo>
                  <a:pt x="138" y="4"/>
                  <a:pt x="165" y="8"/>
                  <a:pt x="205" y="16"/>
                </a:cubicBezTo>
                <a:cubicBezTo>
                  <a:pt x="245" y="24"/>
                  <a:pt x="303" y="37"/>
                  <a:pt x="344" y="53"/>
                </a:cubicBezTo>
                <a:cubicBezTo>
                  <a:pt x="385" y="69"/>
                  <a:pt x="422" y="94"/>
                  <a:pt x="453" y="114"/>
                </a:cubicBezTo>
                <a:cubicBezTo>
                  <a:pt x="484" y="134"/>
                  <a:pt x="498" y="155"/>
                  <a:pt x="531" y="170"/>
                </a:cubicBezTo>
                <a:cubicBezTo>
                  <a:pt x="564" y="185"/>
                  <a:pt x="571" y="193"/>
                  <a:pt x="651" y="202"/>
                </a:cubicBezTo>
                <a:cubicBezTo>
                  <a:pt x="731" y="211"/>
                  <a:pt x="949" y="221"/>
                  <a:pt x="1011" y="221"/>
                </a:cubicBezTo>
                <a:lnTo>
                  <a:pt x="1024" y="205"/>
                </a:lnTo>
              </a:path>
            </a:pathLst>
          </a:custGeom>
          <a:noFill/>
          <a:ln w="38100">
            <a:solidFill>
              <a:srgbClr val="0004E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8520" name="Text Box 40"/>
          <p:cNvSpPr txBox="1">
            <a:spLocks noChangeArrowheads="1"/>
          </p:cNvSpPr>
          <p:nvPr/>
        </p:nvSpPr>
        <p:spPr bwMode="auto">
          <a:xfrm>
            <a:off x="668338" y="3048000"/>
            <a:ext cx="805355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ja-JP" altLang="en-US" dirty="0">
                <a:solidFill>
                  <a:schemeClr val="accent2"/>
                </a:solidFill>
              </a:rPr>
              <a:t>“</a:t>
            </a:r>
            <a:r>
              <a:rPr lang="en-US" dirty="0">
                <a:solidFill>
                  <a:schemeClr val="accent2"/>
                </a:solidFill>
              </a:rPr>
              <a:t>Similar</a:t>
            </a:r>
            <a:r>
              <a:rPr lang="ja-JP" altLang="en-US" dirty="0">
                <a:solidFill>
                  <a:schemeClr val="accent2"/>
                </a:solidFill>
              </a:rPr>
              <a:t>”</a:t>
            </a:r>
            <a:r>
              <a:rPr lang="en-US" dirty="0">
                <a:solidFill>
                  <a:schemeClr val="accent2"/>
                </a:solidFill>
              </a:rPr>
              <a:t> to white noise, but not, because </a:t>
            </a:r>
            <a:r>
              <a:rPr lang="en-US" dirty="0" smtClean="0">
                <a:solidFill>
                  <a:schemeClr val="accent2"/>
                </a:solidFill>
              </a:rPr>
              <a:t>it’s </a:t>
            </a:r>
            <a:r>
              <a:rPr lang="en-US" dirty="0">
                <a:solidFill>
                  <a:schemeClr val="accent2"/>
                </a:solidFill>
              </a:rPr>
              <a:t>deterministic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2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E8FAF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grpSp>
        <p:nvGrpSpPr>
          <p:cNvPr id="798723" name="Group 3"/>
          <p:cNvGrpSpPr>
            <a:grpSpLocks/>
          </p:cNvGrpSpPr>
          <p:nvPr/>
        </p:nvGrpSpPr>
        <p:grpSpPr bwMode="auto">
          <a:xfrm>
            <a:off x="355600" y="598488"/>
            <a:ext cx="8661401" cy="5661025"/>
            <a:chOff x="224" y="175"/>
            <a:chExt cx="5456" cy="3566"/>
          </a:xfrm>
        </p:grpSpPr>
        <p:sp>
          <p:nvSpPr>
            <p:cNvPr id="798724" name="Text Box 4"/>
            <p:cNvSpPr txBox="1">
              <a:spLocks noChangeArrowheads="1"/>
            </p:cNvSpPr>
            <p:nvPr/>
          </p:nvSpPr>
          <p:spPr bwMode="auto">
            <a:xfrm>
              <a:off x="224" y="175"/>
              <a:ext cx="5456" cy="3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i="1" dirty="0">
                  <a:solidFill>
                    <a:schemeClr val="accent2"/>
                  </a:solidFill>
                  <a:latin typeface="Arial Black" charset="0"/>
                </a:rPr>
                <a:t>Linear Systems with Stochastic Inputs:</a:t>
              </a:r>
              <a:endParaRPr lang="en-US" dirty="0">
                <a:solidFill>
                  <a:schemeClr val="accent2"/>
                </a:solidFill>
              </a:endParaRPr>
            </a:p>
            <a:p>
              <a:endParaRPr lang="en-US" sz="1200" dirty="0">
                <a:solidFill>
                  <a:schemeClr val="accent2"/>
                </a:solidFill>
              </a:endParaRPr>
            </a:p>
            <a:p>
              <a:r>
                <a:rPr lang="en-US" dirty="0">
                  <a:solidFill>
                    <a:schemeClr val="accent2"/>
                  </a:solidFill>
                </a:rPr>
                <a:t>Signal analysis has a long list of applications in systems</a:t>
              </a:r>
            </a:p>
            <a:p>
              <a:r>
                <a:rPr lang="en-US" dirty="0">
                  <a:solidFill>
                    <a:schemeClr val="accent2"/>
                  </a:solidFill>
                </a:rPr>
                <a:t>   </a:t>
              </a:r>
              <a:r>
                <a:rPr lang="en-US" dirty="0" smtClean="0">
                  <a:solidFill>
                    <a:schemeClr val="accent2"/>
                  </a:solidFill>
                </a:rPr>
                <a:t>engineering</a:t>
              </a:r>
              <a:r>
                <a:rPr lang="en-US" dirty="0">
                  <a:solidFill>
                    <a:schemeClr val="accent2"/>
                  </a:solidFill>
                </a:rPr>
                <a:t>, electrical engineering, etc. (with signals</a:t>
              </a:r>
            </a:p>
            <a:p>
              <a:r>
                <a:rPr lang="en-US" dirty="0">
                  <a:solidFill>
                    <a:schemeClr val="accent2"/>
                  </a:solidFill>
                </a:rPr>
                <a:t>   </a:t>
              </a:r>
              <a:r>
                <a:rPr lang="en-US" dirty="0" smtClean="0">
                  <a:solidFill>
                    <a:schemeClr val="accent2"/>
                  </a:solidFill>
                </a:rPr>
                <a:t>including </a:t>
              </a:r>
              <a:r>
                <a:rPr lang="en-US" dirty="0">
                  <a:solidFill>
                    <a:schemeClr val="accent2"/>
                  </a:solidFill>
                </a:rPr>
                <a:t>sound, images, telecommunications).</a:t>
              </a:r>
            </a:p>
            <a:p>
              <a:endParaRPr lang="en-US" sz="600" dirty="0">
                <a:solidFill>
                  <a:schemeClr val="accent2"/>
                </a:solidFill>
              </a:endParaRPr>
            </a:p>
            <a:p>
              <a:r>
                <a:rPr lang="en-US" dirty="0">
                  <a:solidFill>
                    <a:schemeClr val="accent2"/>
                  </a:solidFill>
                </a:rPr>
                <a:t>Consider for example a </a:t>
              </a:r>
              <a:r>
                <a:rPr lang="en-US" i="1" dirty="0">
                  <a:solidFill>
                    <a:srgbClr val="FF0000"/>
                  </a:solidFill>
                  <a:latin typeface="Arial Black" charset="0"/>
                </a:rPr>
                <a:t>deterministic signal</a:t>
              </a:r>
              <a:r>
                <a:rPr lang="en-US" dirty="0">
                  <a:solidFill>
                    <a:srgbClr val="FF0000"/>
                  </a:solidFill>
                </a:rPr>
                <a:t> </a:t>
              </a:r>
              <a:r>
                <a:rPr lang="en-US" dirty="0" smtClean="0">
                  <a:solidFill>
                    <a:schemeClr val="accent2"/>
                  </a:solidFill>
                </a:rPr>
                <a:t>(i.e</a:t>
              </a:r>
              <a:r>
                <a:rPr lang="en-US" dirty="0">
                  <a:solidFill>
                    <a:schemeClr val="accent2"/>
                  </a:solidFill>
                </a:rPr>
                <a:t>., a</a:t>
              </a:r>
            </a:p>
            <a:p>
              <a:r>
                <a:rPr lang="en-US" dirty="0">
                  <a:solidFill>
                    <a:schemeClr val="accent2"/>
                  </a:solidFill>
                </a:rPr>
                <a:t>   </a:t>
              </a:r>
              <a:r>
                <a:rPr lang="en-US" dirty="0" smtClean="0">
                  <a:solidFill>
                    <a:schemeClr val="accent2"/>
                  </a:solidFill>
                </a:rPr>
                <a:t>signal </a:t>
              </a:r>
              <a:r>
                <a:rPr lang="en-US" i="1" dirty="0">
                  <a:solidFill>
                    <a:schemeClr val="tx2"/>
                  </a:solidFill>
                  <a:latin typeface="Times New Roman" charset="0"/>
                </a:rPr>
                <a:t>f </a:t>
              </a:r>
              <a:r>
                <a:rPr lang="en-US" dirty="0">
                  <a:solidFill>
                    <a:schemeClr val="accent2"/>
                  </a:solidFill>
                </a:rPr>
                <a:t>for which </a:t>
              </a:r>
              <a:r>
                <a:rPr lang="en-US" i="1" dirty="0">
                  <a:solidFill>
                    <a:schemeClr val="tx2"/>
                  </a:solidFill>
                  <a:latin typeface="Times New Roman" charset="0"/>
                </a:rPr>
                <a:t>f</a:t>
              </a:r>
              <a:r>
                <a:rPr lang="en-US" dirty="0">
                  <a:solidFill>
                    <a:schemeClr val="tx2"/>
                  </a:solidFill>
                  <a:latin typeface="Times New Roman" charset="0"/>
                </a:rPr>
                <a:t>(</a:t>
              </a:r>
              <a:r>
                <a:rPr lang="en-US" i="1" dirty="0">
                  <a:solidFill>
                    <a:schemeClr val="tx2"/>
                  </a:solidFill>
                  <a:latin typeface="Times New Roman" charset="0"/>
                </a:rPr>
                <a:t>t</a:t>
              </a:r>
              <a:r>
                <a:rPr lang="en-US" dirty="0">
                  <a:solidFill>
                    <a:schemeClr val="tx2"/>
                  </a:solidFill>
                  <a:latin typeface="Times New Roman" charset="0"/>
                </a:rPr>
                <a:t>)</a:t>
              </a:r>
              <a:r>
                <a:rPr lang="en-US" dirty="0">
                  <a:solidFill>
                    <a:schemeClr val="accent2"/>
                  </a:solidFill>
                </a:rPr>
                <a:t> is fixed and can be determined at </a:t>
              </a:r>
            </a:p>
            <a:p>
              <a:r>
                <a:rPr lang="en-US" dirty="0">
                  <a:solidFill>
                    <a:schemeClr val="accent2"/>
                  </a:solidFill>
                </a:rPr>
                <a:t>   </a:t>
              </a:r>
              <a:r>
                <a:rPr lang="en-US" dirty="0" smtClean="0">
                  <a:solidFill>
                    <a:schemeClr val="accent2"/>
                  </a:solidFill>
                </a:rPr>
                <a:t>every </a:t>
              </a:r>
              <a:r>
                <a:rPr lang="en-US" i="1" dirty="0">
                  <a:solidFill>
                    <a:schemeClr val="tx2"/>
                  </a:solidFill>
                  <a:latin typeface="Times New Roman" charset="0"/>
                </a:rPr>
                <a:t>t</a:t>
              </a:r>
              <a:r>
                <a:rPr lang="en-US" dirty="0">
                  <a:solidFill>
                    <a:schemeClr val="accent2"/>
                  </a:solidFill>
                </a:rPr>
                <a:t> from some mathematical expression) that has </a:t>
              </a:r>
            </a:p>
            <a:p>
              <a:r>
                <a:rPr lang="en-US" dirty="0">
                  <a:solidFill>
                    <a:schemeClr val="accent2"/>
                  </a:solidFill>
                </a:rPr>
                <a:t>   </a:t>
              </a:r>
              <a:r>
                <a:rPr lang="en-US" dirty="0" smtClean="0">
                  <a:solidFill>
                    <a:schemeClr val="accent2"/>
                  </a:solidFill>
                </a:rPr>
                <a:t>finite </a:t>
              </a:r>
              <a:r>
                <a:rPr lang="en-US" dirty="0">
                  <a:solidFill>
                    <a:schemeClr val="accent2"/>
                  </a:solidFill>
                </a:rPr>
                <a:t>energy:</a:t>
              </a:r>
            </a:p>
            <a:p>
              <a:endParaRPr lang="en-US" dirty="0">
                <a:solidFill>
                  <a:schemeClr val="accent2"/>
                </a:solidFill>
              </a:endParaRPr>
            </a:p>
            <a:p>
              <a:endParaRPr lang="en-US" sz="1200" dirty="0">
                <a:solidFill>
                  <a:schemeClr val="accent2"/>
                </a:solidFill>
              </a:endParaRPr>
            </a:p>
            <a:p>
              <a:r>
                <a:rPr lang="en-US" dirty="0">
                  <a:solidFill>
                    <a:schemeClr val="accent2"/>
                  </a:solidFill>
                </a:rPr>
                <a:t>For example, power dissipated in a </a:t>
              </a:r>
              <a:r>
                <a:rPr lang="en-US" dirty="0">
                  <a:solidFill>
                    <a:schemeClr val="tx2"/>
                  </a:solidFill>
                  <a:latin typeface="Symbol" charset="0"/>
                  <a:sym typeface="Symbol" charset="0"/>
                </a:rPr>
                <a:t></a:t>
              </a:r>
              <a:r>
                <a:rPr lang="en-US" dirty="0">
                  <a:solidFill>
                    <a:schemeClr val="accent2"/>
                  </a:solidFill>
                </a:rPr>
                <a:t> resistor is </a:t>
              </a:r>
              <a:r>
                <a:rPr lang="en-US" i="1" dirty="0">
                  <a:solidFill>
                    <a:schemeClr val="tx2"/>
                  </a:solidFill>
                  <a:latin typeface="Times New Roman" charset="0"/>
                </a:rPr>
                <a:t>P = </a:t>
              </a:r>
              <a:r>
                <a:rPr lang="en-US" i="1" dirty="0" smtClean="0">
                  <a:solidFill>
                    <a:schemeClr val="tx2"/>
                  </a:solidFill>
                  <a:latin typeface="Times New Roman" charset="0"/>
                </a:rPr>
                <a:t>I</a:t>
              </a:r>
              <a:r>
                <a:rPr lang="en-US" i="1" baseline="30000" dirty="0" smtClean="0">
                  <a:solidFill>
                    <a:schemeClr val="tx2"/>
                  </a:solidFill>
                  <a:latin typeface="Times New Roman" charset="0"/>
                </a:rPr>
                <a:t> </a:t>
              </a:r>
              <a:r>
                <a:rPr lang="en-US" baseline="30000" dirty="0" smtClean="0">
                  <a:solidFill>
                    <a:schemeClr val="tx2"/>
                  </a:solidFill>
                  <a:latin typeface="Times New Roman" charset="0"/>
                </a:rPr>
                <a:t>2</a:t>
              </a:r>
              <a:r>
                <a:rPr lang="en-US" i="1" dirty="0" smtClean="0">
                  <a:solidFill>
                    <a:schemeClr val="tx2"/>
                  </a:solidFill>
                  <a:latin typeface="Times New Roman" charset="0"/>
                </a:rPr>
                <a:t>R </a:t>
              </a:r>
              <a:r>
                <a:rPr lang="en-US" i="1" dirty="0">
                  <a:solidFill>
                    <a:schemeClr val="tx2"/>
                  </a:solidFill>
                  <a:latin typeface="Times New Roman" charset="0"/>
                </a:rPr>
                <a:t>= </a:t>
              </a:r>
              <a:r>
                <a:rPr lang="en-US" i="1" dirty="0" smtClean="0">
                  <a:solidFill>
                    <a:schemeClr val="tx2"/>
                  </a:solidFill>
                  <a:latin typeface="Times New Roman" charset="0"/>
                </a:rPr>
                <a:t>I</a:t>
              </a:r>
              <a:r>
                <a:rPr lang="en-US" i="1" baseline="30000" dirty="0" smtClean="0">
                  <a:solidFill>
                    <a:schemeClr val="tx2"/>
                  </a:solidFill>
                  <a:latin typeface="Times New Roman" charset="0"/>
                </a:rPr>
                <a:t> </a:t>
              </a:r>
              <a:r>
                <a:rPr lang="en-US" baseline="30000" dirty="0" smtClean="0">
                  <a:solidFill>
                    <a:schemeClr val="tx2"/>
                  </a:solidFill>
                  <a:latin typeface="Times New Roman" charset="0"/>
                </a:rPr>
                <a:t>2</a:t>
              </a:r>
              <a:r>
                <a:rPr lang="en-US" dirty="0">
                  <a:solidFill>
                    <a:schemeClr val="accent2"/>
                  </a:solidFill>
                </a:rPr>
                <a:t>.</a:t>
              </a:r>
            </a:p>
            <a:p>
              <a:endParaRPr lang="en-US" sz="1200" dirty="0">
                <a:solidFill>
                  <a:schemeClr val="accent2"/>
                </a:solidFill>
              </a:endParaRPr>
            </a:p>
            <a:p>
              <a:r>
                <a:rPr lang="en-US" dirty="0">
                  <a:solidFill>
                    <a:schemeClr val="accent2"/>
                  </a:solidFill>
                </a:rPr>
                <a:t>Energy relates to power as</a:t>
              </a:r>
            </a:p>
            <a:p>
              <a:endParaRPr lang="en-US" dirty="0">
                <a:solidFill>
                  <a:schemeClr val="accent2"/>
                </a:solidFill>
              </a:endParaRPr>
            </a:p>
          </p:txBody>
        </p:sp>
        <p:graphicFrame>
          <p:nvGraphicFramePr>
            <p:cNvPr id="798725" name="Object 5"/>
            <p:cNvGraphicFramePr>
              <a:graphicFrameLocks noChangeAspect="1"/>
            </p:cNvGraphicFramePr>
            <p:nvPr/>
          </p:nvGraphicFramePr>
          <p:xfrm>
            <a:off x="2232" y="1968"/>
            <a:ext cx="1296" cy="55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46511" name="Equation" r:id="rId4" imgW="1016000" imgH="431800" progId="Equation.3">
                    <p:embed/>
                  </p:oleObj>
                </mc:Choice>
                <mc:Fallback>
                  <p:oleObj name="Equation" r:id="rId4" imgW="1016000" imgH="4318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32" y="1968"/>
                          <a:ext cx="1296" cy="55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98726" name="Object 6"/>
            <p:cNvGraphicFramePr>
              <a:graphicFrameLocks noChangeAspect="1"/>
            </p:cNvGraphicFramePr>
            <p:nvPr/>
          </p:nvGraphicFramePr>
          <p:xfrm>
            <a:off x="2064" y="3216"/>
            <a:ext cx="1632" cy="5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46512" name="Equation" r:id="rId6" imgW="1460500" imgH="469900" progId="Equation.3">
                    <p:embed/>
                  </p:oleObj>
                </mc:Choice>
                <mc:Fallback>
                  <p:oleObj name="Equation" r:id="rId6" imgW="1460500" imgH="4699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64" y="3216"/>
                          <a:ext cx="1632" cy="5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770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E8FAF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graphicFrame>
        <p:nvGraphicFramePr>
          <p:cNvPr id="80077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2911307"/>
              </p:ext>
            </p:extLst>
          </p:nvPr>
        </p:nvGraphicFramePr>
        <p:xfrm>
          <a:off x="2900363" y="3641725"/>
          <a:ext cx="3343275" cy="788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547" name="Equation" r:id="rId4" imgW="1828800" imgH="431800" progId="Equation.3">
                  <p:embed/>
                </p:oleObj>
              </mc:Choice>
              <mc:Fallback>
                <p:oleObj name="Equation" r:id="rId4" imgW="18288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0363" y="3641725"/>
                        <a:ext cx="3343275" cy="788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00772" name="Text Box 4"/>
          <p:cNvSpPr txBox="1">
            <a:spLocks noChangeArrowheads="1"/>
          </p:cNvSpPr>
          <p:nvPr/>
        </p:nvSpPr>
        <p:spPr bwMode="auto">
          <a:xfrm>
            <a:off x="358775" y="685800"/>
            <a:ext cx="8529398" cy="470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Consider the energy in the frequency domain (</a:t>
            </a:r>
            <a:r>
              <a:rPr lang="en-US" i="1" dirty="0">
                <a:solidFill>
                  <a:schemeClr val="tx2"/>
                </a:solidFill>
                <a:latin typeface="Symbol" charset="0"/>
                <a:sym typeface="Symbol" charset="0"/>
              </a:rPr>
              <a:t></a:t>
            </a:r>
            <a:r>
              <a:rPr lang="en-US" dirty="0">
                <a:solidFill>
                  <a:schemeClr val="accent2"/>
                </a:solidFill>
              </a:rPr>
              <a:t>):</a:t>
            </a:r>
          </a:p>
          <a:p>
            <a:endParaRPr lang="en-US" dirty="0">
              <a:solidFill>
                <a:schemeClr val="accent2"/>
              </a:solidFill>
            </a:endParaRPr>
          </a:p>
          <a:p>
            <a:endParaRPr lang="en-US" dirty="0">
              <a:solidFill>
                <a:schemeClr val="accent2"/>
              </a:solidFill>
            </a:endParaRPr>
          </a:p>
          <a:p>
            <a:endParaRPr lang="en-US" sz="1200" dirty="0">
              <a:solidFill>
                <a:schemeClr val="accent2"/>
              </a:solidFill>
            </a:endParaRPr>
          </a:p>
          <a:p>
            <a:r>
              <a:rPr lang="en-US" i="1" dirty="0">
                <a:solidFill>
                  <a:schemeClr val="accent2"/>
                </a:solidFill>
                <a:latin typeface="Arial Black" charset="0"/>
              </a:rPr>
              <a:t>Notation convention</a:t>
            </a:r>
            <a:r>
              <a:rPr lang="en-US" dirty="0">
                <a:solidFill>
                  <a:schemeClr val="accent2"/>
                </a:solidFill>
              </a:rPr>
              <a:t>: we will denote the Fourier</a:t>
            </a:r>
          </a:p>
          <a:p>
            <a:r>
              <a:rPr lang="en-US" dirty="0">
                <a:solidFill>
                  <a:schemeClr val="accent2"/>
                </a:solidFill>
              </a:rPr>
              <a:t>   </a:t>
            </a:r>
            <a:r>
              <a:rPr lang="en-US" dirty="0" smtClean="0">
                <a:solidFill>
                  <a:schemeClr val="accent2"/>
                </a:solidFill>
              </a:rPr>
              <a:t>transform </a:t>
            </a:r>
            <a:r>
              <a:rPr lang="en-US" dirty="0">
                <a:solidFill>
                  <a:schemeClr val="accent2"/>
                </a:solidFill>
              </a:rPr>
              <a:t>of a (lower-case letter) function or process by</a:t>
            </a:r>
          </a:p>
          <a:p>
            <a:r>
              <a:rPr lang="en-US" dirty="0">
                <a:solidFill>
                  <a:schemeClr val="accent2"/>
                </a:solidFill>
              </a:rPr>
              <a:t>   </a:t>
            </a:r>
            <a:r>
              <a:rPr lang="en-US" dirty="0" smtClean="0">
                <a:solidFill>
                  <a:schemeClr val="accent2"/>
                </a:solidFill>
              </a:rPr>
              <a:t>an </a:t>
            </a:r>
            <a:r>
              <a:rPr lang="en-US" dirty="0">
                <a:solidFill>
                  <a:schemeClr val="accent2"/>
                </a:solidFill>
              </a:rPr>
              <a:t>(upper-case letter) amplitude.</a:t>
            </a:r>
          </a:p>
          <a:p>
            <a:endParaRPr lang="en-US" sz="1200" dirty="0">
              <a:solidFill>
                <a:schemeClr val="accent2"/>
              </a:solidFill>
            </a:endParaRPr>
          </a:p>
          <a:p>
            <a:r>
              <a:rPr lang="en-US" dirty="0">
                <a:solidFill>
                  <a:schemeClr val="accent2"/>
                </a:solidFill>
              </a:rPr>
              <a:t>If we let </a:t>
            </a:r>
            <a:r>
              <a:rPr lang="en-US" i="1" dirty="0">
                <a:solidFill>
                  <a:schemeClr val="tx2"/>
                </a:solidFill>
                <a:latin typeface="Symbol" charset="0"/>
                <a:sym typeface="Symbol" charset="0"/>
              </a:rPr>
              <a:t></a:t>
            </a:r>
            <a:r>
              <a:rPr lang="en-US" dirty="0">
                <a:solidFill>
                  <a:schemeClr val="tx2"/>
                </a:solidFill>
                <a:latin typeface="Symbol" charset="0"/>
                <a:sym typeface="Symbol" charset="0"/>
              </a:rPr>
              <a:t></a:t>
            </a:r>
            <a:r>
              <a:rPr lang="en-US" dirty="0">
                <a:solidFill>
                  <a:schemeClr val="accent2"/>
                </a:solidFill>
              </a:rPr>
              <a:t> so that </a:t>
            </a:r>
          </a:p>
          <a:p>
            <a:endParaRPr lang="en-US" dirty="0">
              <a:solidFill>
                <a:schemeClr val="accent2"/>
              </a:solidFill>
            </a:endParaRPr>
          </a:p>
          <a:p>
            <a:endParaRPr lang="en-US" sz="3000" dirty="0">
              <a:solidFill>
                <a:schemeClr val="accent2"/>
              </a:solidFill>
            </a:endParaRPr>
          </a:p>
          <a:p>
            <a:r>
              <a:rPr lang="en-US" dirty="0">
                <a:solidFill>
                  <a:schemeClr val="accent2"/>
                </a:solidFill>
              </a:rPr>
              <a:t>and if </a:t>
            </a:r>
            <a:r>
              <a:rPr lang="en-US" i="1" dirty="0">
                <a:solidFill>
                  <a:schemeClr val="tx2"/>
                </a:solidFill>
                <a:latin typeface="Times New Roman" charset="0"/>
              </a:rPr>
              <a:t>f</a:t>
            </a:r>
            <a:r>
              <a:rPr lang="en-US" dirty="0">
                <a:solidFill>
                  <a:schemeClr val="tx2"/>
                </a:solidFill>
                <a:latin typeface="Times New Roman" charset="0"/>
              </a:rPr>
              <a:t>(</a:t>
            </a:r>
            <a:r>
              <a:rPr lang="en-US" i="1" dirty="0">
                <a:solidFill>
                  <a:schemeClr val="tx2"/>
                </a:solidFill>
                <a:latin typeface="Times New Roman" charset="0"/>
              </a:rPr>
              <a:t>t</a:t>
            </a:r>
            <a:r>
              <a:rPr lang="en-US" dirty="0">
                <a:solidFill>
                  <a:schemeClr val="tx2"/>
                </a:solidFill>
                <a:latin typeface="Times New Roman" charset="0"/>
              </a:rPr>
              <a:t>)</a:t>
            </a:r>
            <a:r>
              <a:rPr lang="en-US" dirty="0">
                <a:solidFill>
                  <a:schemeClr val="accent2"/>
                </a:solidFill>
              </a:rPr>
              <a:t> is real </a:t>
            </a:r>
            <a:r>
              <a:rPr lang="en-US" dirty="0">
                <a:solidFill>
                  <a:schemeClr val="tx2"/>
                </a:solidFill>
                <a:latin typeface="Symbol" charset="0"/>
                <a:sym typeface="Symbol" charset="0"/>
              </a:rPr>
              <a:t></a:t>
            </a:r>
            <a:r>
              <a:rPr lang="en-US" i="1" dirty="0">
                <a:solidFill>
                  <a:schemeClr val="tx2"/>
                </a:solidFill>
                <a:latin typeface="Times New Roman" charset="0"/>
              </a:rPr>
              <a:t>F</a:t>
            </a:r>
            <a:r>
              <a:rPr lang="en-US" dirty="0">
                <a:solidFill>
                  <a:schemeClr val="tx2"/>
                </a:solidFill>
                <a:latin typeface="Times New Roman" charset="0"/>
              </a:rPr>
              <a:t>(</a:t>
            </a:r>
            <a:r>
              <a:rPr lang="en-US" i="1" dirty="0">
                <a:solidFill>
                  <a:schemeClr val="tx2"/>
                </a:solidFill>
                <a:latin typeface="Symbol" charset="0"/>
                <a:sym typeface="Symbol" charset="0"/>
              </a:rPr>
              <a:t></a:t>
            </a:r>
            <a:r>
              <a:rPr lang="en-US" dirty="0">
                <a:solidFill>
                  <a:schemeClr val="tx2"/>
                </a:solidFill>
                <a:latin typeface="Times New Roman" charset="0"/>
              </a:rPr>
              <a:t>) = </a:t>
            </a:r>
            <a:r>
              <a:rPr lang="en-US" i="1" dirty="0">
                <a:solidFill>
                  <a:schemeClr val="tx2"/>
                </a:solidFill>
                <a:latin typeface="Times New Roman" charset="0"/>
              </a:rPr>
              <a:t>F</a:t>
            </a:r>
            <a:r>
              <a:rPr lang="en-US" baseline="30000" dirty="0">
                <a:solidFill>
                  <a:schemeClr val="tx2"/>
                </a:solidFill>
                <a:latin typeface="Times New Roman" charset="0"/>
              </a:rPr>
              <a:t>*</a:t>
            </a:r>
            <a:r>
              <a:rPr lang="en-US" dirty="0">
                <a:solidFill>
                  <a:schemeClr val="tx2"/>
                </a:solidFill>
                <a:latin typeface="Times New Roman" charset="0"/>
              </a:rPr>
              <a:t>(–</a:t>
            </a:r>
            <a:r>
              <a:rPr lang="en-US" i="1" dirty="0">
                <a:solidFill>
                  <a:schemeClr val="tx2"/>
                </a:solidFill>
                <a:latin typeface="Symbol" charset="0"/>
                <a:sym typeface="Symbol" charset="0"/>
              </a:rPr>
              <a:t></a:t>
            </a:r>
            <a:r>
              <a:rPr lang="en-US" dirty="0">
                <a:solidFill>
                  <a:schemeClr val="tx2"/>
                </a:solidFill>
                <a:latin typeface="Times New Roman" charset="0"/>
              </a:rPr>
              <a:t>)   </a:t>
            </a:r>
            <a:r>
              <a:rPr lang="en-US" dirty="0">
                <a:solidFill>
                  <a:schemeClr val="accent2"/>
                </a:solidFill>
              </a:rPr>
              <a:t>(</a:t>
            </a:r>
            <a:r>
              <a:rPr lang="en-US" dirty="0" err="1">
                <a:solidFill>
                  <a:schemeClr val="accent2"/>
                </a:solidFill>
              </a:rPr>
              <a:t>exer</a:t>
            </a:r>
            <a:r>
              <a:rPr lang="en-US" dirty="0">
                <a:solidFill>
                  <a:schemeClr val="accent2"/>
                </a:solidFill>
              </a:rPr>
              <a:t>: Use                          )</a:t>
            </a:r>
          </a:p>
          <a:p>
            <a:r>
              <a:rPr lang="en-US" dirty="0">
                <a:solidFill>
                  <a:schemeClr val="accent2"/>
                </a:solidFill>
              </a:rPr>
              <a:t>   </a:t>
            </a:r>
            <a:r>
              <a:rPr lang="en-US" dirty="0" smtClean="0">
                <a:solidFill>
                  <a:schemeClr val="accent2"/>
                </a:solidFill>
              </a:rPr>
              <a:t>then</a:t>
            </a:r>
            <a:r>
              <a:rPr lang="en-US" dirty="0">
                <a:solidFill>
                  <a:schemeClr val="accent2"/>
                </a:solidFill>
              </a:rPr>
              <a:t>:</a:t>
            </a:r>
          </a:p>
        </p:txBody>
      </p:sp>
      <p:graphicFrame>
        <p:nvGraphicFramePr>
          <p:cNvPr id="80077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033681"/>
              </p:ext>
            </p:extLst>
          </p:nvPr>
        </p:nvGraphicFramePr>
        <p:xfrm>
          <a:off x="6477000" y="4316135"/>
          <a:ext cx="2089150" cy="788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548" name="Equation" r:id="rId6" imgW="1143000" imgH="431800" progId="Equation.3">
                  <p:embed/>
                </p:oleObj>
              </mc:Choice>
              <mc:Fallback>
                <p:oleObj name="Equation" r:id="rId6" imgW="11430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4316135"/>
                        <a:ext cx="2089150" cy="788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077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098137"/>
              </p:ext>
            </p:extLst>
          </p:nvPr>
        </p:nvGraphicFramePr>
        <p:xfrm>
          <a:off x="1042988" y="5268913"/>
          <a:ext cx="7056437" cy="83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549" name="Equation" r:id="rId8" imgW="3860800" imgH="457200" progId="Equation.3">
                  <p:embed/>
                </p:oleObj>
              </mc:Choice>
              <mc:Fallback>
                <p:oleObj name="Equation" r:id="rId8" imgW="38608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5268913"/>
                        <a:ext cx="7056437" cy="835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077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6536553"/>
              </p:ext>
            </p:extLst>
          </p:nvPr>
        </p:nvGraphicFramePr>
        <p:xfrm>
          <a:off x="1600200" y="1219200"/>
          <a:ext cx="5943600" cy="788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550" name="Equation" r:id="rId10" imgW="3251200" imgH="431800" progId="Equation.3">
                  <p:embed/>
                </p:oleObj>
              </mc:Choice>
              <mc:Fallback>
                <p:oleObj name="Equation" r:id="rId10" imgW="32512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1219200"/>
                        <a:ext cx="5943600" cy="788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818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E8FAF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802819" name="Text Box 3"/>
          <p:cNvSpPr txBox="1">
            <a:spLocks noChangeArrowheads="1"/>
          </p:cNvSpPr>
          <p:nvPr/>
        </p:nvSpPr>
        <p:spPr bwMode="auto">
          <a:xfrm>
            <a:off x="347663" y="598488"/>
            <a:ext cx="8314045" cy="5724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This gives us </a:t>
            </a:r>
            <a:r>
              <a:rPr lang="en-US" i="1" dirty="0" err="1" smtClean="0">
                <a:solidFill>
                  <a:srgbClr val="FF0000"/>
                </a:solidFill>
                <a:latin typeface="Arial Black" charset="0"/>
              </a:rPr>
              <a:t>Parseval’s</a:t>
            </a:r>
            <a:r>
              <a:rPr lang="en-US" i="1" dirty="0" smtClean="0">
                <a:solidFill>
                  <a:srgbClr val="FF0000"/>
                </a:solidFill>
                <a:latin typeface="Arial Black" charset="0"/>
              </a:rPr>
              <a:t>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Relation</a:t>
            </a:r>
            <a:r>
              <a:rPr lang="en-US" dirty="0">
                <a:solidFill>
                  <a:schemeClr val="accent2"/>
                </a:solidFill>
              </a:rPr>
              <a:t>:</a:t>
            </a:r>
          </a:p>
          <a:p>
            <a:endParaRPr lang="en-US" dirty="0">
              <a:solidFill>
                <a:schemeClr val="accent2"/>
              </a:solidFill>
            </a:endParaRPr>
          </a:p>
          <a:p>
            <a:endParaRPr lang="en-US" sz="4200" dirty="0">
              <a:solidFill>
                <a:schemeClr val="accent2"/>
              </a:solidFill>
            </a:endParaRPr>
          </a:p>
          <a:p>
            <a:r>
              <a:rPr lang="en-US" dirty="0">
                <a:solidFill>
                  <a:schemeClr val="accent2"/>
                </a:solidFill>
              </a:rPr>
              <a:t>This is the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Energy Density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chemeClr val="accent2"/>
                </a:solidFill>
              </a:rPr>
              <a:t>for </a:t>
            </a:r>
            <a:r>
              <a:rPr lang="en-US" i="1" dirty="0">
                <a:solidFill>
                  <a:schemeClr val="tx2"/>
                </a:solidFill>
                <a:latin typeface="Symbol" charset="0"/>
                <a:sym typeface="Symbol" charset="0"/>
              </a:rPr>
              <a:t></a:t>
            </a:r>
            <a:r>
              <a:rPr lang="en-US" dirty="0">
                <a:solidFill>
                  <a:schemeClr val="tx2"/>
                </a:solidFill>
                <a:latin typeface="Symbol" charset="0"/>
                <a:sym typeface="Symbol" charset="0"/>
              </a:rPr>
              <a:t></a:t>
            </a:r>
            <a:r>
              <a:rPr lang="en-US" dirty="0">
                <a:solidFill>
                  <a:schemeClr val="accent2"/>
                </a:solidFill>
              </a:rPr>
              <a:t>. More generally, for</a:t>
            </a:r>
          </a:p>
          <a:p>
            <a:r>
              <a:rPr lang="en-US" dirty="0">
                <a:solidFill>
                  <a:schemeClr val="accent2"/>
                </a:solidFill>
              </a:rPr>
              <a:t>   </a:t>
            </a:r>
            <a:r>
              <a:rPr lang="en-US" dirty="0" smtClean="0">
                <a:solidFill>
                  <a:schemeClr val="accent2"/>
                </a:solidFill>
              </a:rPr>
              <a:t>a </a:t>
            </a:r>
            <a:r>
              <a:rPr lang="en-US" dirty="0">
                <a:solidFill>
                  <a:schemeClr val="accent2"/>
                </a:solidFill>
              </a:rPr>
              <a:t>signal </a:t>
            </a:r>
            <a:r>
              <a:rPr lang="en-US" i="1" dirty="0">
                <a:solidFill>
                  <a:schemeClr val="tx2"/>
                </a:solidFill>
                <a:latin typeface="Times New Roman" charset="0"/>
              </a:rPr>
              <a:t>x</a:t>
            </a:r>
            <a:r>
              <a:rPr lang="en-US" dirty="0">
                <a:solidFill>
                  <a:schemeClr val="accent2"/>
                </a:solidFill>
              </a:rPr>
              <a:t>:</a:t>
            </a:r>
          </a:p>
          <a:p>
            <a:endParaRPr lang="en-US" dirty="0">
              <a:solidFill>
                <a:schemeClr val="accent2"/>
              </a:solidFill>
            </a:endParaRPr>
          </a:p>
          <a:p>
            <a:endParaRPr lang="en-US" dirty="0">
              <a:solidFill>
                <a:schemeClr val="accent2"/>
              </a:solidFill>
            </a:endParaRPr>
          </a:p>
          <a:p>
            <a:r>
              <a:rPr lang="en-US" dirty="0">
                <a:solidFill>
                  <a:schemeClr val="accent2"/>
                </a:solidFill>
              </a:rPr>
              <a:t>   </a:t>
            </a:r>
            <a:r>
              <a:rPr lang="en-US" dirty="0" smtClean="0">
                <a:solidFill>
                  <a:schemeClr val="accent2"/>
                </a:solidFill>
              </a:rPr>
              <a:t>is </a:t>
            </a:r>
            <a:r>
              <a:rPr lang="en-US" dirty="0">
                <a:solidFill>
                  <a:schemeClr val="accent2"/>
                </a:solidFill>
              </a:rPr>
              <a:t>the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Energy Density Spectrum</a:t>
            </a:r>
            <a:r>
              <a:rPr lang="en-US" dirty="0">
                <a:solidFill>
                  <a:schemeClr val="accent2"/>
                </a:solidFill>
              </a:rPr>
              <a:t>.</a:t>
            </a:r>
          </a:p>
          <a:p>
            <a:endParaRPr lang="en-US" sz="1200" dirty="0">
              <a:solidFill>
                <a:schemeClr val="accent2"/>
              </a:solidFill>
            </a:endParaRPr>
          </a:p>
          <a:p>
            <a:r>
              <a:rPr lang="en-US" dirty="0">
                <a:solidFill>
                  <a:schemeClr val="accent2"/>
                </a:solidFill>
              </a:rPr>
              <a:t>The integral of energy in a particular frequency band </a:t>
            </a:r>
            <a:r>
              <a:rPr lang="en-US" dirty="0">
                <a:solidFill>
                  <a:schemeClr val="tx2"/>
                </a:solidFill>
                <a:latin typeface="Times New Roman" charset="0"/>
              </a:rPr>
              <a:t>[</a:t>
            </a:r>
            <a:r>
              <a:rPr lang="en-US" i="1" dirty="0">
                <a:solidFill>
                  <a:schemeClr val="tx2"/>
                </a:solidFill>
                <a:latin typeface="Symbol" charset="0"/>
                <a:sym typeface="Symbol" charset="0"/>
              </a:rPr>
              <a:t></a:t>
            </a:r>
            <a:r>
              <a:rPr lang="en-US" baseline="-25000" dirty="0">
                <a:solidFill>
                  <a:schemeClr val="tx2"/>
                </a:solidFill>
                <a:latin typeface="Times New Roman" charset="0"/>
              </a:rPr>
              <a:t>1</a:t>
            </a:r>
            <a:r>
              <a:rPr lang="en-US" dirty="0">
                <a:solidFill>
                  <a:schemeClr val="tx2"/>
                </a:solidFill>
                <a:latin typeface="Times New Roman" charset="0"/>
              </a:rPr>
              <a:t>,</a:t>
            </a:r>
            <a:r>
              <a:rPr lang="en-US" i="1" dirty="0">
                <a:solidFill>
                  <a:schemeClr val="tx2"/>
                </a:solidFill>
                <a:latin typeface="Symbol" charset="0"/>
                <a:sym typeface="Symbol" charset="0"/>
              </a:rPr>
              <a:t></a:t>
            </a:r>
            <a:r>
              <a:rPr lang="en-US" baseline="-25000" dirty="0">
                <a:solidFill>
                  <a:schemeClr val="tx2"/>
                </a:solidFill>
                <a:latin typeface="Times New Roman" charset="0"/>
              </a:rPr>
              <a:t>2</a:t>
            </a:r>
            <a:r>
              <a:rPr lang="en-US" dirty="0">
                <a:solidFill>
                  <a:schemeClr val="tx2"/>
                </a:solidFill>
                <a:latin typeface="Times New Roman" charset="0"/>
              </a:rPr>
              <a:t>]</a:t>
            </a:r>
            <a:endParaRPr lang="en-US" dirty="0">
              <a:solidFill>
                <a:schemeClr val="accent2"/>
              </a:solidFill>
            </a:endParaRPr>
          </a:p>
          <a:p>
            <a:endParaRPr lang="en-US" dirty="0">
              <a:solidFill>
                <a:schemeClr val="accent2"/>
              </a:solidFill>
            </a:endParaRPr>
          </a:p>
          <a:p>
            <a:endParaRPr lang="en-US" dirty="0">
              <a:solidFill>
                <a:schemeClr val="accent2"/>
              </a:solidFill>
            </a:endParaRPr>
          </a:p>
          <a:p>
            <a:endParaRPr lang="en-US" dirty="0">
              <a:solidFill>
                <a:schemeClr val="accent2"/>
              </a:solidFill>
            </a:endParaRPr>
          </a:p>
          <a:p>
            <a:r>
              <a:rPr lang="en-US" dirty="0">
                <a:solidFill>
                  <a:schemeClr val="accent2"/>
                </a:solidFill>
              </a:rPr>
              <a:t>   </a:t>
            </a:r>
            <a:r>
              <a:rPr lang="en-US" dirty="0" smtClean="0">
                <a:solidFill>
                  <a:schemeClr val="accent2"/>
                </a:solidFill>
              </a:rPr>
              <a:t>is </a:t>
            </a:r>
            <a:r>
              <a:rPr lang="en-US" dirty="0">
                <a:solidFill>
                  <a:schemeClr val="accent2"/>
                </a:solidFill>
              </a:rPr>
              <a:t>the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Power Spectral Density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chemeClr val="accent2"/>
                </a:solidFill>
              </a:rPr>
              <a:t>over that frequency</a:t>
            </a:r>
          </a:p>
          <a:p>
            <a:r>
              <a:rPr lang="en-US" dirty="0">
                <a:solidFill>
                  <a:schemeClr val="accent2"/>
                </a:solidFill>
              </a:rPr>
              <a:t>   </a:t>
            </a:r>
            <a:r>
              <a:rPr lang="en-US" dirty="0" smtClean="0">
                <a:solidFill>
                  <a:schemeClr val="accent2"/>
                </a:solidFill>
              </a:rPr>
              <a:t>band</a:t>
            </a:r>
            <a:r>
              <a:rPr lang="en-US" dirty="0">
                <a:solidFill>
                  <a:schemeClr val="accent2"/>
                </a:solidFill>
              </a:rPr>
              <a:t>.</a:t>
            </a:r>
            <a:endParaRPr lang="en-US" dirty="0">
              <a:solidFill>
                <a:schemeClr val="tx2"/>
              </a:solidFill>
              <a:latin typeface="Times New Roman" charset="0"/>
            </a:endParaRPr>
          </a:p>
        </p:txBody>
      </p:sp>
      <p:graphicFrame>
        <p:nvGraphicFramePr>
          <p:cNvPr id="802820" name="Object 4"/>
          <p:cNvGraphicFramePr>
            <a:graphicFrameLocks noChangeAspect="1"/>
          </p:cNvGraphicFramePr>
          <p:nvPr/>
        </p:nvGraphicFramePr>
        <p:xfrm>
          <a:off x="2895600" y="2454275"/>
          <a:ext cx="3352800" cy="90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568" name="Equation" r:id="rId4" imgW="1828800" imgH="495300" progId="Equation.3">
                  <p:embed/>
                </p:oleObj>
              </mc:Choice>
              <mc:Fallback>
                <p:oleObj name="Equation" r:id="rId4" imgW="1828800" imgH="495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2454275"/>
                        <a:ext cx="3352800" cy="908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2821" name="Object 5"/>
          <p:cNvGraphicFramePr>
            <a:graphicFrameLocks noChangeAspect="1"/>
          </p:cNvGraphicFramePr>
          <p:nvPr/>
        </p:nvGraphicFramePr>
        <p:xfrm>
          <a:off x="2924175" y="1055688"/>
          <a:ext cx="3295650" cy="788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569" name="Equation" r:id="rId6" imgW="1803400" imgH="431800" progId="Equation.3">
                  <p:embed/>
                </p:oleObj>
              </mc:Choice>
              <mc:Fallback>
                <p:oleObj name="Equation" r:id="rId6" imgW="18034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4175" y="1055688"/>
                        <a:ext cx="3295650" cy="788987"/>
                      </a:xfrm>
                      <a:prstGeom prst="rect">
                        <a:avLst/>
                      </a:prstGeom>
                      <a:solidFill>
                        <a:srgbClr val="C6C6C6"/>
                      </a:solidFill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282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01825"/>
              </p:ext>
            </p:extLst>
          </p:nvPr>
        </p:nvGraphicFramePr>
        <p:xfrm>
          <a:off x="1384300" y="4505325"/>
          <a:ext cx="6375400" cy="855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570" name="Equation" r:id="rId8" imgW="3594100" imgH="482600" progId="Equation.3">
                  <p:embed/>
                </p:oleObj>
              </mc:Choice>
              <mc:Fallback>
                <p:oleObj name="Equation" r:id="rId8" imgW="3594100" imgH="482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4300" y="4505325"/>
                        <a:ext cx="6375400" cy="855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058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E8FAF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813059" name="Text Box 3"/>
          <p:cNvSpPr txBox="1">
            <a:spLocks noChangeArrowheads="1"/>
          </p:cNvSpPr>
          <p:nvPr/>
        </p:nvSpPr>
        <p:spPr bwMode="auto">
          <a:xfrm>
            <a:off x="693738" y="304800"/>
            <a:ext cx="7999506" cy="5847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A </a:t>
            </a:r>
            <a:r>
              <a:rPr lang="en-US" i="1" dirty="0">
                <a:solidFill>
                  <a:srgbClr val="F90403"/>
                </a:solidFill>
                <a:latin typeface="Arial Black" charset="0"/>
              </a:rPr>
              <a:t>Linear System</a:t>
            </a:r>
            <a:r>
              <a:rPr lang="en-US" dirty="0">
                <a:solidFill>
                  <a:schemeClr val="accent2"/>
                </a:solidFill>
              </a:rPr>
              <a:t> is any system for which an output</a:t>
            </a:r>
          </a:p>
          <a:p>
            <a:r>
              <a:rPr lang="en-US" dirty="0">
                <a:solidFill>
                  <a:schemeClr val="accent2"/>
                </a:solidFill>
              </a:rPr>
              <a:t>   </a:t>
            </a:r>
            <a:r>
              <a:rPr lang="en-US" dirty="0" smtClean="0">
                <a:solidFill>
                  <a:schemeClr val="accent2"/>
                </a:solidFill>
              </a:rPr>
              <a:t>signal </a:t>
            </a:r>
            <a:r>
              <a:rPr lang="en-US" i="1" dirty="0">
                <a:solidFill>
                  <a:schemeClr val="tx2"/>
                </a:solidFill>
                <a:latin typeface="Times New Roman" charset="0"/>
              </a:rPr>
              <a:t>y</a:t>
            </a:r>
            <a:r>
              <a:rPr lang="en-US" dirty="0">
                <a:solidFill>
                  <a:schemeClr val="tx2"/>
                </a:solidFill>
                <a:latin typeface="Times New Roman" charset="0"/>
              </a:rPr>
              <a:t>(</a:t>
            </a:r>
            <a:r>
              <a:rPr lang="en-US" i="1" dirty="0">
                <a:solidFill>
                  <a:schemeClr val="tx2"/>
                </a:solidFill>
                <a:latin typeface="Times New Roman" charset="0"/>
              </a:rPr>
              <a:t>t</a:t>
            </a:r>
            <a:r>
              <a:rPr lang="en-US" dirty="0">
                <a:solidFill>
                  <a:schemeClr val="tx2"/>
                </a:solidFill>
                <a:latin typeface="Times New Roman" charset="0"/>
              </a:rPr>
              <a:t>)</a:t>
            </a:r>
            <a:r>
              <a:rPr lang="en-US" dirty="0">
                <a:solidFill>
                  <a:schemeClr val="accent2"/>
                </a:solidFill>
              </a:rPr>
              <a:t> represents a </a:t>
            </a:r>
            <a:r>
              <a:rPr lang="en-US" i="1" dirty="0">
                <a:solidFill>
                  <a:srgbClr val="F90403"/>
                </a:solidFill>
                <a:latin typeface="Arial Black" charset="0"/>
              </a:rPr>
              <a:t>convolution</a:t>
            </a:r>
            <a:r>
              <a:rPr lang="en-US" dirty="0">
                <a:solidFill>
                  <a:schemeClr val="accent2"/>
                </a:solidFill>
              </a:rPr>
              <a:t> of the </a:t>
            </a:r>
            <a:r>
              <a:rPr lang="en-US" dirty="0" smtClean="0">
                <a:solidFill>
                  <a:schemeClr val="accent2"/>
                </a:solidFill>
              </a:rPr>
              <a:t>system’s</a:t>
            </a:r>
            <a:endParaRPr lang="en-US" dirty="0">
              <a:solidFill>
                <a:schemeClr val="accent2"/>
              </a:solidFill>
            </a:endParaRPr>
          </a:p>
          <a:p>
            <a:r>
              <a:rPr lang="en-US" dirty="0">
                <a:solidFill>
                  <a:schemeClr val="accent2"/>
                </a:solidFill>
              </a:rPr>
              <a:t>   </a:t>
            </a:r>
            <a:r>
              <a:rPr lang="ja-JP" altLang="en-US" dirty="0" smtClean="0">
                <a:solidFill>
                  <a:schemeClr val="accent2"/>
                </a:solidFill>
              </a:rPr>
              <a:t>“</a:t>
            </a:r>
            <a:r>
              <a:rPr lang="en-US" i="1" dirty="0">
                <a:solidFill>
                  <a:schemeClr val="accent2"/>
                </a:solidFill>
                <a:latin typeface="Arial Black" charset="0"/>
              </a:rPr>
              <a:t>impulse response</a:t>
            </a:r>
            <a:r>
              <a:rPr lang="ja-JP" altLang="en-US" dirty="0">
                <a:solidFill>
                  <a:schemeClr val="accent2"/>
                </a:solidFill>
              </a:rPr>
              <a:t>”</a:t>
            </a:r>
            <a:r>
              <a:rPr lang="en-US" dirty="0">
                <a:solidFill>
                  <a:schemeClr val="accent2"/>
                </a:solidFill>
              </a:rPr>
              <a:t> (or </a:t>
            </a:r>
            <a:r>
              <a:rPr lang="ja-JP" altLang="en-US" dirty="0">
                <a:solidFill>
                  <a:schemeClr val="accent2"/>
                </a:solidFill>
              </a:rPr>
              <a:t>“</a:t>
            </a:r>
            <a:r>
              <a:rPr lang="en-US" i="1" dirty="0">
                <a:solidFill>
                  <a:schemeClr val="accent2"/>
                </a:solidFill>
                <a:latin typeface="Arial Black" charset="0"/>
              </a:rPr>
              <a:t>system function</a:t>
            </a:r>
            <a:r>
              <a:rPr lang="ja-JP" altLang="en-US" dirty="0">
                <a:solidFill>
                  <a:schemeClr val="accent2"/>
                </a:solidFill>
              </a:rPr>
              <a:t>”</a:t>
            </a:r>
            <a:r>
              <a:rPr lang="en-US" dirty="0">
                <a:solidFill>
                  <a:schemeClr val="accent2"/>
                </a:solidFill>
              </a:rPr>
              <a:t>) </a:t>
            </a:r>
            <a:r>
              <a:rPr lang="en-US" i="1" dirty="0">
                <a:solidFill>
                  <a:schemeClr val="tx2"/>
                </a:solidFill>
                <a:latin typeface="Times New Roman" charset="0"/>
              </a:rPr>
              <a:t>h</a:t>
            </a:r>
            <a:r>
              <a:rPr lang="en-US" dirty="0">
                <a:solidFill>
                  <a:schemeClr val="tx2"/>
                </a:solidFill>
                <a:latin typeface="Times New Roman" charset="0"/>
              </a:rPr>
              <a:t>(</a:t>
            </a:r>
            <a:r>
              <a:rPr lang="en-US" i="1" dirty="0">
                <a:solidFill>
                  <a:schemeClr val="tx2"/>
                </a:solidFill>
                <a:latin typeface="Times New Roman" charset="0"/>
              </a:rPr>
              <a:t>t</a:t>
            </a:r>
            <a:r>
              <a:rPr lang="en-US" dirty="0">
                <a:solidFill>
                  <a:schemeClr val="tx2"/>
                </a:solidFill>
                <a:latin typeface="Times New Roman" charset="0"/>
              </a:rPr>
              <a:t>)</a:t>
            </a:r>
            <a:endParaRPr lang="en-US" dirty="0">
              <a:solidFill>
                <a:schemeClr val="accent2"/>
              </a:solidFill>
            </a:endParaRPr>
          </a:p>
          <a:p>
            <a:r>
              <a:rPr lang="en-US" dirty="0">
                <a:solidFill>
                  <a:schemeClr val="accent2"/>
                </a:solidFill>
              </a:rPr>
              <a:t>   </a:t>
            </a:r>
            <a:r>
              <a:rPr lang="en-US" dirty="0" smtClean="0">
                <a:solidFill>
                  <a:schemeClr val="accent2"/>
                </a:solidFill>
              </a:rPr>
              <a:t>with </a:t>
            </a:r>
            <a:r>
              <a:rPr lang="en-US" dirty="0">
                <a:solidFill>
                  <a:schemeClr val="accent2"/>
                </a:solidFill>
              </a:rPr>
              <a:t>an input </a:t>
            </a:r>
            <a:r>
              <a:rPr lang="en-US" i="1" dirty="0">
                <a:solidFill>
                  <a:schemeClr val="tx2"/>
                </a:solidFill>
                <a:latin typeface="Times New Roman" charset="0"/>
              </a:rPr>
              <a:t>x</a:t>
            </a:r>
            <a:r>
              <a:rPr lang="en-US" dirty="0">
                <a:solidFill>
                  <a:schemeClr val="tx2"/>
                </a:solidFill>
                <a:latin typeface="Times New Roman" charset="0"/>
              </a:rPr>
              <a:t>(</a:t>
            </a:r>
            <a:r>
              <a:rPr lang="en-US" i="1" dirty="0">
                <a:solidFill>
                  <a:schemeClr val="tx2"/>
                </a:solidFill>
                <a:latin typeface="Times New Roman" charset="0"/>
              </a:rPr>
              <a:t>t</a:t>
            </a:r>
            <a:r>
              <a:rPr lang="en-US" dirty="0">
                <a:solidFill>
                  <a:schemeClr val="tx2"/>
                </a:solidFill>
                <a:latin typeface="Times New Roman" charset="0"/>
              </a:rPr>
              <a:t>)</a:t>
            </a:r>
            <a:r>
              <a:rPr lang="en-US" dirty="0">
                <a:solidFill>
                  <a:schemeClr val="accent2"/>
                </a:solidFill>
              </a:rPr>
              <a:t>.</a:t>
            </a:r>
          </a:p>
          <a:p>
            <a:endParaRPr lang="en-US" dirty="0">
              <a:solidFill>
                <a:schemeClr val="accent2"/>
              </a:solidFill>
            </a:endParaRPr>
          </a:p>
          <a:p>
            <a:endParaRPr lang="en-US" dirty="0">
              <a:solidFill>
                <a:schemeClr val="accent2"/>
              </a:solidFill>
            </a:endParaRPr>
          </a:p>
          <a:p>
            <a:endParaRPr lang="en-US" dirty="0">
              <a:solidFill>
                <a:schemeClr val="accent2"/>
              </a:solidFill>
            </a:endParaRPr>
          </a:p>
          <a:p>
            <a:endParaRPr lang="en-US" dirty="0">
              <a:solidFill>
                <a:schemeClr val="accent2"/>
              </a:solidFill>
            </a:endParaRPr>
          </a:p>
          <a:p>
            <a:endParaRPr lang="en-US" sz="3200" dirty="0">
              <a:solidFill>
                <a:schemeClr val="accent2"/>
              </a:solidFill>
            </a:endParaRPr>
          </a:p>
          <a:p>
            <a:r>
              <a:rPr lang="en-US" dirty="0">
                <a:solidFill>
                  <a:schemeClr val="accent2"/>
                </a:solidFill>
              </a:rPr>
              <a:t>Then if the input and system functions are known, the</a:t>
            </a:r>
          </a:p>
          <a:p>
            <a:r>
              <a:rPr lang="en-US" dirty="0">
                <a:solidFill>
                  <a:schemeClr val="accent2"/>
                </a:solidFill>
              </a:rPr>
              <a:t>   </a:t>
            </a:r>
            <a:r>
              <a:rPr lang="en-US" dirty="0" smtClean="0">
                <a:solidFill>
                  <a:schemeClr val="accent2"/>
                </a:solidFill>
              </a:rPr>
              <a:t>output </a:t>
            </a:r>
            <a:r>
              <a:rPr lang="en-US" dirty="0">
                <a:solidFill>
                  <a:schemeClr val="accent2"/>
                </a:solidFill>
              </a:rPr>
              <a:t>can be found by:</a:t>
            </a:r>
          </a:p>
          <a:p>
            <a:r>
              <a:rPr lang="en-US" dirty="0">
                <a:solidFill>
                  <a:schemeClr val="accent2"/>
                </a:solidFill>
              </a:rPr>
              <a:t>                              1) </a:t>
            </a:r>
            <a:r>
              <a:rPr lang="en-US" i="1" dirty="0">
                <a:solidFill>
                  <a:schemeClr val="tx2"/>
                </a:solidFill>
                <a:latin typeface="Times New Roman" charset="0"/>
              </a:rPr>
              <a:t>y</a:t>
            </a:r>
            <a:r>
              <a:rPr lang="en-US" dirty="0">
                <a:solidFill>
                  <a:schemeClr val="tx2"/>
                </a:solidFill>
                <a:latin typeface="Times New Roman" charset="0"/>
              </a:rPr>
              <a:t>(</a:t>
            </a:r>
            <a:r>
              <a:rPr lang="en-US" i="1" dirty="0">
                <a:solidFill>
                  <a:schemeClr val="tx2"/>
                </a:solidFill>
                <a:latin typeface="Times New Roman" charset="0"/>
              </a:rPr>
              <a:t>t</a:t>
            </a:r>
            <a:r>
              <a:rPr lang="en-US" dirty="0">
                <a:solidFill>
                  <a:schemeClr val="tx2"/>
                </a:solidFill>
                <a:latin typeface="Times New Roman" charset="0"/>
              </a:rPr>
              <a:t>) = </a:t>
            </a:r>
            <a:r>
              <a:rPr lang="en-US" i="1" dirty="0">
                <a:solidFill>
                  <a:schemeClr val="tx2"/>
                </a:solidFill>
                <a:latin typeface="Times New Roman" charset="0"/>
              </a:rPr>
              <a:t>h</a:t>
            </a:r>
            <a:r>
              <a:rPr lang="en-US" dirty="0">
                <a:solidFill>
                  <a:schemeClr val="tx2"/>
                </a:solidFill>
                <a:latin typeface="Times New Roman" charset="0"/>
              </a:rPr>
              <a:t>(</a:t>
            </a:r>
            <a:r>
              <a:rPr lang="en-US" i="1" dirty="0">
                <a:solidFill>
                  <a:schemeClr val="tx2"/>
                </a:solidFill>
                <a:latin typeface="Times New Roman" charset="0"/>
              </a:rPr>
              <a:t>t</a:t>
            </a:r>
            <a:r>
              <a:rPr lang="en-US" dirty="0">
                <a:solidFill>
                  <a:schemeClr val="tx2"/>
                </a:solidFill>
                <a:latin typeface="Times New Roman" charset="0"/>
              </a:rPr>
              <a:t>)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chemeClr val="tx2"/>
                </a:solidFill>
                <a:sym typeface="Symbol" charset="0"/>
              </a:rPr>
              <a:t>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i="1" dirty="0">
                <a:solidFill>
                  <a:schemeClr val="tx2"/>
                </a:solidFill>
                <a:latin typeface="Times New Roman" charset="0"/>
              </a:rPr>
              <a:t>x</a:t>
            </a:r>
            <a:r>
              <a:rPr lang="en-US" dirty="0">
                <a:solidFill>
                  <a:schemeClr val="tx2"/>
                </a:solidFill>
                <a:latin typeface="Times New Roman" charset="0"/>
              </a:rPr>
              <a:t>(</a:t>
            </a:r>
            <a:r>
              <a:rPr lang="en-US" i="1" dirty="0">
                <a:solidFill>
                  <a:schemeClr val="tx2"/>
                </a:solidFill>
                <a:latin typeface="Times New Roman" charset="0"/>
              </a:rPr>
              <a:t>t</a:t>
            </a:r>
            <a:r>
              <a:rPr lang="en-US" dirty="0">
                <a:solidFill>
                  <a:schemeClr val="tx2"/>
                </a:solidFill>
                <a:latin typeface="Times New Roman" charset="0"/>
              </a:rPr>
              <a:t>)</a:t>
            </a:r>
            <a:endParaRPr lang="en-US" dirty="0">
              <a:solidFill>
                <a:schemeClr val="accent2"/>
              </a:solidFill>
            </a:endParaRPr>
          </a:p>
          <a:p>
            <a:r>
              <a:rPr lang="en-US" dirty="0">
                <a:solidFill>
                  <a:schemeClr val="accent2"/>
                </a:solidFill>
              </a:rPr>
              <a:t>                              2) </a:t>
            </a:r>
            <a:r>
              <a:rPr lang="en-US" i="1" dirty="0">
                <a:solidFill>
                  <a:schemeClr val="tx2"/>
                </a:solidFill>
                <a:latin typeface="Times New Roman" charset="0"/>
              </a:rPr>
              <a:t>Y</a:t>
            </a:r>
            <a:r>
              <a:rPr lang="en-US" dirty="0">
                <a:solidFill>
                  <a:schemeClr val="tx2"/>
                </a:solidFill>
                <a:latin typeface="Times New Roman" charset="0"/>
              </a:rPr>
              <a:t>(</a:t>
            </a:r>
            <a:r>
              <a:rPr lang="en-US" i="1" dirty="0">
                <a:solidFill>
                  <a:schemeClr val="tx2"/>
                </a:solidFill>
                <a:latin typeface="Symbol" charset="0"/>
                <a:sym typeface="Symbol" charset="0"/>
              </a:rPr>
              <a:t></a:t>
            </a:r>
            <a:r>
              <a:rPr lang="en-US" dirty="0">
                <a:solidFill>
                  <a:schemeClr val="tx2"/>
                </a:solidFill>
                <a:latin typeface="Times New Roman" charset="0"/>
              </a:rPr>
              <a:t>) = </a:t>
            </a:r>
            <a:r>
              <a:rPr lang="en-US" i="1" dirty="0">
                <a:solidFill>
                  <a:schemeClr val="tx2"/>
                </a:solidFill>
                <a:latin typeface="Times New Roman" charset="0"/>
              </a:rPr>
              <a:t>H</a:t>
            </a:r>
            <a:r>
              <a:rPr lang="en-US" dirty="0">
                <a:solidFill>
                  <a:schemeClr val="tx2"/>
                </a:solidFill>
                <a:latin typeface="Times New Roman" charset="0"/>
              </a:rPr>
              <a:t>(</a:t>
            </a:r>
            <a:r>
              <a:rPr lang="en-US" i="1" dirty="0">
                <a:solidFill>
                  <a:schemeClr val="tx2"/>
                </a:solidFill>
                <a:latin typeface="Symbol" charset="0"/>
                <a:sym typeface="Symbol" charset="0"/>
              </a:rPr>
              <a:t></a:t>
            </a:r>
            <a:r>
              <a:rPr lang="en-US" dirty="0">
                <a:solidFill>
                  <a:schemeClr val="tx2"/>
                </a:solidFill>
                <a:latin typeface="Times New Roman" charset="0"/>
              </a:rPr>
              <a:t>)</a:t>
            </a:r>
            <a:r>
              <a:rPr lang="en-US" i="1" dirty="0">
                <a:solidFill>
                  <a:schemeClr val="tx2"/>
                </a:solidFill>
                <a:latin typeface="Times New Roman" charset="0"/>
              </a:rPr>
              <a:t>X</a:t>
            </a:r>
            <a:r>
              <a:rPr lang="en-US" dirty="0">
                <a:solidFill>
                  <a:schemeClr val="tx2"/>
                </a:solidFill>
                <a:latin typeface="Times New Roman" charset="0"/>
              </a:rPr>
              <a:t>(</a:t>
            </a:r>
            <a:r>
              <a:rPr lang="en-US" i="1" dirty="0">
                <a:solidFill>
                  <a:schemeClr val="tx2"/>
                </a:solidFill>
                <a:latin typeface="Symbol" charset="0"/>
                <a:sym typeface="Symbol" charset="0"/>
              </a:rPr>
              <a:t></a:t>
            </a:r>
            <a:r>
              <a:rPr lang="en-US" dirty="0">
                <a:solidFill>
                  <a:schemeClr val="tx2"/>
                </a:solidFill>
                <a:latin typeface="Times New Roman" charset="0"/>
              </a:rPr>
              <a:t>)</a:t>
            </a:r>
          </a:p>
          <a:p>
            <a:endParaRPr lang="en-US" sz="600" dirty="0">
              <a:solidFill>
                <a:schemeClr val="accent2"/>
              </a:solidFill>
            </a:endParaRPr>
          </a:p>
          <a:p>
            <a:r>
              <a:rPr lang="en-US" dirty="0">
                <a:solidFill>
                  <a:schemeClr val="accent2"/>
                </a:solidFill>
              </a:rPr>
              <a:t>From 2), we can get  </a:t>
            </a:r>
            <a:r>
              <a:rPr lang="en-US" dirty="0">
                <a:solidFill>
                  <a:schemeClr val="tx2"/>
                </a:solidFill>
                <a:latin typeface="Times New Roman" charset="0"/>
              </a:rPr>
              <a:t>|</a:t>
            </a:r>
            <a:r>
              <a:rPr lang="en-US" i="1" dirty="0">
                <a:solidFill>
                  <a:schemeClr val="tx2"/>
                </a:solidFill>
                <a:latin typeface="Times New Roman" charset="0"/>
              </a:rPr>
              <a:t>Y</a:t>
            </a:r>
            <a:r>
              <a:rPr lang="en-US" dirty="0">
                <a:solidFill>
                  <a:schemeClr val="tx2"/>
                </a:solidFill>
                <a:latin typeface="Times New Roman" charset="0"/>
              </a:rPr>
              <a:t>(</a:t>
            </a:r>
            <a:r>
              <a:rPr lang="en-US" i="1" dirty="0">
                <a:solidFill>
                  <a:schemeClr val="tx2"/>
                </a:solidFill>
                <a:latin typeface="Symbol" charset="0"/>
                <a:sym typeface="Symbol" charset="0"/>
              </a:rPr>
              <a:t></a:t>
            </a:r>
            <a:r>
              <a:rPr lang="en-US" dirty="0">
                <a:solidFill>
                  <a:schemeClr val="tx2"/>
                </a:solidFill>
                <a:latin typeface="Times New Roman" charset="0"/>
              </a:rPr>
              <a:t>)|</a:t>
            </a:r>
            <a:r>
              <a:rPr lang="en-US" baseline="30000" dirty="0">
                <a:solidFill>
                  <a:schemeClr val="tx2"/>
                </a:solidFill>
                <a:latin typeface="Times New Roman" charset="0"/>
              </a:rPr>
              <a:t>2</a:t>
            </a:r>
            <a:r>
              <a:rPr lang="en-US" dirty="0">
                <a:solidFill>
                  <a:schemeClr val="tx2"/>
                </a:solidFill>
                <a:latin typeface="Times New Roman" charset="0"/>
              </a:rPr>
              <a:t> = |</a:t>
            </a:r>
            <a:r>
              <a:rPr lang="en-US" i="1" dirty="0">
                <a:solidFill>
                  <a:schemeClr val="tx2"/>
                </a:solidFill>
                <a:latin typeface="Times New Roman" charset="0"/>
              </a:rPr>
              <a:t>H</a:t>
            </a:r>
            <a:r>
              <a:rPr lang="en-US" dirty="0">
                <a:solidFill>
                  <a:schemeClr val="tx2"/>
                </a:solidFill>
                <a:latin typeface="Times New Roman" charset="0"/>
              </a:rPr>
              <a:t>(</a:t>
            </a:r>
            <a:r>
              <a:rPr lang="en-US" i="1" dirty="0">
                <a:solidFill>
                  <a:schemeClr val="tx2"/>
                </a:solidFill>
                <a:latin typeface="Symbol" charset="0"/>
                <a:sym typeface="Symbol" charset="0"/>
              </a:rPr>
              <a:t></a:t>
            </a:r>
            <a:r>
              <a:rPr lang="en-US" dirty="0">
                <a:solidFill>
                  <a:schemeClr val="tx2"/>
                </a:solidFill>
                <a:latin typeface="Times New Roman" charset="0"/>
              </a:rPr>
              <a:t>)</a:t>
            </a:r>
            <a:r>
              <a:rPr lang="en-US" i="1" dirty="0">
                <a:solidFill>
                  <a:schemeClr val="tx2"/>
                </a:solidFill>
                <a:latin typeface="Times New Roman" charset="0"/>
              </a:rPr>
              <a:t>X</a:t>
            </a:r>
            <a:r>
              <a:rPr lang="en-US" dirty="0">
                <a:solidFill>
                  <a:schemeClr val="tx2"/>
                </a:solidFill>
                <a:latin typeface="Times New Roman" charset="0"/>
              </a:rPr>
              <a:t>(</a:t>
            </a:r>
            <a:r>
              <a:rPr lang="en-US" i="1" dirty="0">
                <a:solidFill>
                  <a:schemeClr val="tx2"/>
                </a:solidFill>
                <a:latin typeface="Symbol" charset="0"/>
                <a:sym typeface="Symbol" charset="0"/>
              </a:rPr>
              <a:t></a:t>
            </a:r>
            <a:r>
              <a:rPr lang="en-US" dirty="0">
                <a:solidFill>
                  <a:schemeClr val="tx2"/>
                </a:solidFill>
                <a:latin typeface="Times New Roman" charset="0"/>
              </a:rPr>
              <a:t>)|</a:t>
            </a:r>
            <a:r>
              <a:rPr lang="en-US" baseline="30000" dirty="0">
                <a:solidFill>
                  <a:schemeClr val="tx2"/>
                </a:solidFill>
                <a:latin typeface="Times New Roman" charset="0"/>
              </a:rPr>
              <a:t>2</a:t>
            </a:r>
            <a:r>
              <a:rPr lang="en-US" dirty="0">
                <a:solidFill>
                  <a:schemeClr val="tx2"/>
                </a:solidFill>
                <a:latin typeface="Times New Roman" charset="0"/>
              </a:rPr>
              <a:t> = |</a:t>
            </a:r>
            <a:r>
              <a:rPr lang="en-US" i="1" dirty="0">
                <a:solidFill>
                  <a:schemeClr val="tx2"/>
                </a:solidFill>
                <a:latin typeface="Times New Roman" charset="0"/>
              </a:rPr>
              <a:t>H</a:t>
            </a:r>
            <a:r>
              <a:rPr lang="en-US" dirty="0">
                <a:solidFill>
                  <a:schemeClr val="tx2"/>
                </a:solidFill>
                <a:latin typeface="Times New Roman" charset="0"/>
              </a:rPr>
              <a:t>(</a:t>
            </a:r>
            <a:r>
              <a:rPr lang="en-US" i="1" dirty="0">
                <a:solidFill>
                  <a:schemeClr val="tx2"/>
                </a:solidFill>
                <a:latin typeface="Symbol" charset="0"/>
                <a:sym typeface="Symbol" charset="0"/>
              </a:rPr>
              <a:t></a:t>
            </a:r>
            <a:r>
              <a:rPr lang="en-US" dirty="0">
                <a:solidFill>
                  <a:schemeClr val="tx2"/>
                </a:solidFill>
                <a:latin typeface="Times New Roman" charset="0"/>
              </a:rPr>
              <a:t>)|</a:t>
            </a:r>
            <a:r>
              <a:rPr lang="en-US" baseline="30000" dirty="0">
                <a:solidFill>
                  <a:schemeClr val="tx2"/>
                </a:solidFill>
                <a:latin typeface="Times New Roman" charset="0"/>
              </a:rPr>
              <a:t>2</a:t>
            </a:r>
            <a:r>
              <a:rPr lang="en-US" dirty="0">
                <a:solidFill>
                  <a:schemeClr val="tx2"/>
                </a:solidFill>
                <a:latin typeface="Times New Roman" charset="0"/>
              </a:rPr>
              <a:t>|</a:t>
            </a:r>
            <a:r>
              <a:rPr lang="en-US" i="1" dirty="0">
                <a:solidFill>
                  <a:schemeClr val="tx2"/>
                </a:solidFill>
                <a:latin typeface="Times New Roman" charset="0"/>
              </a:rPr>
              <a:t>X</a:t>
            </a:r>
            <a:r>
              <a:rPr lang="en-US" dirty="0">
                <a:solidFill>
                  <a:schemeClr val="tx2"/>
                </a:solidFill>
                <a:latin typeface="Times New Roman" charset="0"/>
              </a:rPr>
              <a:t>(</a:t>
            </a:r>
            <a:r>
              <a:rPr lang="en-US" i="1" dirty="0">
                <a:solidFill>
                  <a:schemeClr val="tx2"/>
                </a:solidFill>
                <a:latin typeface="Symbol" charset="0"/>
                <a:sym typeface="Symbol" charset="0"/>
              </a:rPr>
              <a:t></a:t>
            </a:r>
            <a:r>
              <a:rPr lang="en-US" dirty="0">
                <a:solidFill>
                  <a:schemeClr val="tx2"/>
                </a:solidFill>
                <a:latin typeface="Times New Roman" charset="0"/>
              </a:rPr>
              <a:t>)|</a:t>
            </a:r>
            <a:r>
              <a:rPr lang="en-US" baseline="30000" dirty="0">
                <a:solidFill>
                  <a:schemeClr val="tx2"/>
                </a:solidFill>
                <a:latin typeface="Times New Roman" charset="0"/>
              </a:rPr>
              <a:t>2</a:t>
            </a:r>
          </a:p>
          <a:p>
            <a:r>
              <a:rPr lang="en-US" dirty="0">
                <a:solidFill>
                  <a:schemeClr val="accent2"/>
                </a:solidFill>
              </a:rPr>
              <a:t>   </a:t>
            </a:r>
            <a:r>
              <a:rPr lang="en-US" dirty="0" smtClean="0">
                <a:solidFill>
                  <a:schemeClr val="accent2"/>
                </a:solidFill>
              </a:rPr>
              <a:t>and </a:t>
            </a:r>
            <a:r>
              <a:rPr lang="en-US" dirty="0">
                <a:solidFill>
                  <a:schemeClr val="accent2"/>
                </a:solidFill>
              </a:rPr>
              <a:t>the energy density spectrum is</a:t>
            </a:r>
            <a:r>
              <a:rPr lang="en-US" dirty="0">
                <a:solidFill>
                  <a:schemeClr val="tx2"/>
                </a:solidFill>
                <a:latin typeface="Times New Roman" charset="0"/>
              </a:rPr>
              <a:t>:</a:t>
            </a:r>
          </a:p>
        </p:txBody>
      </p:sp>
      <p:grpSp>
        <p:nvGrpSpPr>
          <p:cNvPr id="813060" name="Group 4"/>
          <p:cNvGrpSpPr>
            <a:grpSpLocks/>
          </p:cNvGrpSpPr>
          <p:nvPr/>
        </p:nvGrpSpPr>
        <p:grpSpPr bwMode="auto">
          <a:xfrm>
            <a:off x="1524000" y="1931988"/>
            <a:ext cx="6096000" cy="1676400"/>
            <a:chOff x="624" y="1344"/>
            <a:chExt cx="3840" cy="1056"/>
          </a:xfrm>
        </p:grpSpPr>
        <p:sp>
          <p:nvSpPr>
            <p:cNvPr id="813061" name="Line 5"/>
            <p:cNvSpPr>
              <a:spLocks noChangeShapeType="1"/>
            </p:cNvSpPr>
            <p:nvPr/>
          </p:nvSpPr>
          <p:spPr bwMode="auto">
            <a:xfrm>
              <a:off x="624" y="1872"/>
              <a:ext cx="1296" cy="0"/>
            </a:xfrm>
            <a:prstGeom prst="line">
              <a:avLst/>
            </a:prstGeom>
            <a:noFill/>
            <a:ln w="76200">
              <a:solidFill>
                <a:srgbClr val="0004E5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3062" name="Rectangle 6"/>
            <p:cNvSpPr>
              <a:spLocks noChangeArrowheads="1"/>
            </p:cNvSpPr>
            <p:nvPr/>
          </p:nvSpPr>
          <p:spPr bwMode="auto">
            <a:xfrm>
              <a:off x="1920" y="1344"/>
              <a:ext cx="1248" cy="1056"/>
            </a:xfrm>
            <a:prstGeom prst="rect">
              <a:avLst/>
            </a:prstGeom>
            <a:solidFill>
              <a:schemeClr val="accent1"/>
            </a:solidFill>
            <a:ln w="76200">
              <a:solidFill>
                <a:srgbClr val="0004E5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3063" name="Line 7"/>
            <p:cNvSpPr>
              <a:spLocks noChangeShapeType="1"/>
            </p:cNvSpPr>
            <p:nvPr/>
          </p:nvSpPr>
          <p:spPr bwMode="auto">
            <a:xfrm>
              <a:off x="3168" y="1872"/>
              <a:ext cx="1296" cy="0"/>
            </a:xfrm>
            <a:prstGeom prst="line">
              <a:avLst/>
            </a:prstGeom>
            <a:noFill/>
            <a:ln w="76200">
              <a:solidFill>
                <a:srgbClr val="0004E5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13064" name="Rectangle 8"/>
          <p:cNvSpPr>
            <a:spLocks noChangeArrowheads="1"/>
          </p:cNvSpPr>
          <p:nvPr/>
        </p:nvSpPr>
        <p:spPr bwMode="auto">
          <a:xfrm>
            <a:off x="2057400" y="1946275"/>
            <a:ext cx="1030288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800" i="1">
                <a:solidFill>
                  <a:schemeClr val="tx2"/>
                </a:solidFill>
                <a:latin typeface="Times New Roman" charset="0"/>
              </a:rPr>
              <a:t>x</a:t>
            </a:r>
            <a:r>
              <a:rPr lang="en-US" sz="4800">
                <a:solidFill>
                  <a:schemeClr val="tx2"/>
                </a:solidFill>
                <a:latin typeface="Times New Roman" charset="0"/>
              </a:rPr>
              <a:t>(</a:t>
            </a:r>
            <a:r>
              <a:rPr lang="en-US" sz="4800" i="1">
                <a:solidFill>
                  <a:schemeClr val="tx2"/>
                </a:solidFill>
                <a:latin typeface="Times New Roman" charset="0"/>
              </a:rPr>
              <a:t>t</a:t>
            </a:r>
            <a:r>
              <a:rPr lang="en-US" sz="4800">
                <a:solidFill>
                  <a:schemeClr val="tx2"/>
                </a:solidFill>
                <a:latin typeface="Times New Roman" charset="0"/>
              </a:rPr>
              <a:t>)</a:t>
            </a:r>
          </a:p>
        </p:txBody>
      </p:sp>
      <p:sp>
        <p:nvSpPr>
          <p:cNvPr id="813065" name="Rectangle 9"/>
          <p:cNvSpPr>
            <a:spLocks noChangeArrowheads="1"/>
          </p:cNvSpPr>
          <p:nvPr/>
        </p:nvSpPr>
        <p:spPr bwMode="auto">
          <a:xfrm>
            <a:off x="4075113" y="2312988"/>
            <a:ext cx="1063625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800" i="1">
                <a:solidFill>
                  <a:schemeClr val="tx2"/>
                </a:solidFill>
                <a:latin typeface="Times New Roman" charset="0"/>
              </a:rPr>
              <a:t>h</a:t>
            </a:r>
            <a:r>
              <a:rPr lang="en-US" sz="4800">
                <a:solidFill>
                  <a:schemeClr val="tx2"/>
                </a:solidFill>
                <a:latin typeface="Times New Roman" charset="0"/>
              </a:rPr>
              <a:t>(</a:t>
            </a:r>
            <a:r>
              <a:rPr lang="en-US" sz="4800" i="1">
                <a:solidFill>
                  <a:schemeClr val="tx2"/>
                </a:solidFill>
                <a:latin typeface="Times New Roman" charset="0"/>
              </a:rPr>
              <a:t>t</a:t>
            </a:r>
            <a:r>
              <a:rPr lang="en-US" sz="4800">
                <a:solidFill>
                  <a:schemeClr val="tx2"/>
                </a:solidFill>
                <a:latin typeface="Times New Roman" charset="0"/>
              </a:rPr>
              <a:t>)</a:t>
            </a:r>
          </a:p>
        </p:txBody>
      </p:sp>
      <p:sp>
        <p:nvSpPr>
          <p:cNvPr id="813066" name="Rectangle 10"/>
          <p:cNvSpPr>
            <a:spLocks noChangeArrowheads="1"/>
          </p:cNvSpPr>
          <p:nvPr/>
        </p:nvSpPr>
        <p:spPr bwMode="auto">
          <a:xfrm>
            <a:off x="6019800" y="1931988"/>
            <a:ext cx="1030288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800" i="1">
                <a:solidFill>
                  <a:schemeClr val="tx2"/>
                </a:solidFill>
                <a:latin typeface="Times New Roman" charset="0"/>
              </a:rPr>
              <a:t>y</a:t>
            </a:r>
            <a:r>
              <a:rPr lang="en-US" sz="4800">
                <a:solidFill>
                  <a:schemeClr val="tx2"/>
                </a:solidFill>
                <a:latin typeface="Times New Roman" charset="0"/>
              </a:rPr>
              <a:t>(</a:t>
            </a:r>
            <a:r>
              <a:rPr lang="en-US" sz="4800" i="1">
                <a:solidFill>
                  <a:schemeClr val="tx2"/>
                </a:solidFill>
                <a:latin typeface="Times New Roman" charset="0"/>
              </a:rPr>
              <a:t>t</a:t>
            </a:r>
            <a:r>
              <a:rPr lang="en-US" sz="4800">
                <a:solidFill>
                  <a:schemeClr val="tx2"/>
                </a:solidFill>
                <a:latin typeface="Times New Roman" charset="0"/>
              </a:rPr>
              <a:t>)</a:t>
            </a:r>
          </a:p>
        </p:txBody>
      </p:sp>
      <p:graphicFrame>
        <p:nvGraphicFramePr>
          <p:cNvPr id="813067" name="Object 11"/>
          <p:cNvGraphicFramePr>
            <a:graphicFrameLocks noChangeAspect="1"/>
          </p:cNvGraphicFramePr>
          <p:nvPr/>
        </p:nvGraphicFramePr>
        <p:xfrm>
          <a:off x="3333750" y="6046788"/>
          <a:ext cx="24765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9577" name="Equation" r:id="rId4" imgW="1295400" imgH="279400" progId="Equation.3">
                  <p:embed/>
                </p:oleObj>
              </mc:Choice>
              <mc:Fallback>
                <p:oleObj name="Equation" r:id="rId4" imgW="1295400" imgH="279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3750" y="6046788"/>
                        <a:ext cx="24765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106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E8FAF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815107" name="Text Box 3"/>
          <p:cNvSpPr txBox="1">
            <a:spLocks noChangeArrowheads="1"/>
          </p:cNvSpPr>
          <p:nvPr/>
        </p:nvSpPr>
        <p:spPr bwMode="auto">
          <a:xfrm>
            <a:off x="460375" y="228600"/>
            <a:ext cx="8221663" cy="639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chemeClr val="accent2"/>
                </a:solidFill>
                <a:latin typeface="Arial Black" charset="0"/>
              </a:rPr>
              <a:t>Autocorrelation</a:t>
            </a:r>
            <a:r>
              <a:rPr lang="en-US" dirty="0">
                <a:solidFill>
                  <a:schemeClr val="accent2"/>
                </a:solidFill>
              </a:rPr>
              <a:t> for a (deterministic) finite-energy signal:</a:t>
            </a:r>
          </a:p>
          <a:p>
            <a:endParaRPr lang="en-US" dirty="0">
              <a:solidFill>
                <a:schemeClr val="accent2"/>
              </a:solidFill>
            </a:endParaRPr>
          </a:p>
          <a:p>
            <a:endParaRPr lang="en-US" dirty="0">
              <a:solidFill>
                <a:schemeClr val="accent2"/>
              </a:solidFill>
            </a:endParaRPr>
          </a:p>
          <a:p>
            <a:r>
              <a:rPr lang="en-US" dirty="0">
                <a:solidFill>
                  <a:schemeClr val="accent2"/>
                </a:solidFill>
              </a:rPr>
              <a:t>    has properties:</a:t>
            </a:r>
          </a:p>
          <a:p>
            <a:endParaRPr lang="en-US" dirty="0">
              <a:solidFill>
                <a:schemeClr val="accent2"/>
              </a:solidFill>
            </a:endParaRPr>
          </a:p>
          <a:p>
            <a:endParaRPr lang="en-US" dirty="0">
              <a:solidFill>
                <a:schemeClr val="accent2"/>
              </a:solidFill>
            </a:endParaRPr>
          </a:p>
          <a:p>
            <a:endParaRPr lang="en-US" dirty="0">
              <a:solidFill>
                <a:schemeClr val="accent2"/>
              </a:solidFill>
            </a:endParaRPr>
          </a:p>
          <a:p>
            <a:r>
              <a:rPr lang="en-US" dirty="0">
                <a:solidFill>
                  <a:schemeClr val="accent2"/>
                </a:solidFill>
              </a:rPr>
              <a:t>    (similar to those for random processes).</a:t>
            </a:r>
          </a:p>
          <a:p>
            <a:endParaRPr lang="en-US" sz="600" dirty="0">
              <a:solidFill>
                <a:schemeClr val="accent2"/>
              </a:solidFill>
            </a:endParaRPr>
          </a:p>
          <a:p>
            <a:r>
              <a:rPr lang="en-US" i="1" dirty="0">
                <a:solidFill>
                  <a:schemeClr val="accent2"/>
                </a:solidFill>
                <a:latin typeface="Arial Black" charset="0"/>
              </a:rPr>
              <a:t>Cross-correlation</a:t>
            </a:r>
            <a:r>
              <a:rPr lang="en-US" dirty="0">
                <a:solidFill>
                  <a:schemeClr val="accent2"/>
                </a:solidFill>
              </a:rPr>
              <a:t>:</a:t>
            </a:r>
          </a:p>
          <a:p>
            <a:endParaRPr lang="en-US" dirty="0">
              <a:solidFill>
                <a:schemeClr val="accent2"/>
              </a:solidFill>
            </a:endParaRPr>
          </a:p>
          <a:p>
            <a:endParaRPr lang="en-US" dirty="0">
              <a:solidFill>
                <a:schemeClr val="accent2"/>
              </a:solidFill>
            </a:endParaRPr>
          </a:p>
          <a:p>
            <a:r>
              <a:rPr lang="en-US" i="1" dirty="0">
                <a:solidFill>
                  <a:schemeClr val="accent2"/>
                </a:solidFill>
                <a:latin typeface="Arial Black" charset="0"/>
              </a:rPr>
              <a:t>Correlation Theorem</a:t>
            </a:r>
            <a:r>
              <a:rPr lang="en-US" dirty="0">
                <a:solidFill>
                  <a:schemeClr val="accent2"/>
                </a:solidFill>
              </a:rPr>
              <a:t>: </a:t>
            </a:r>
          </a:p>
          <a:p>
            <a:endParaRPr lang="en-US" dirty="0">
              <a:solidFill>
                <a:schemeClr val="accent2"/>
              </a:solidFill>
            </a:endParaRPr>
          </a:p>
          <a:p>
            <a:endParaRPr lang="en-US" dirty="0">
              <a:solidFill>
                <a:schemeClr val="accent2"/>
              </a:solidFill>
            </a:endParaRPr>
          </a:p>
          <a:p>
            <a:endParaRPr lang="en-US" dirty="0">
              <a:solidFill>
                <a:schemeClr val="accent2"/>
              </a:solidFill>
            </a:endParaRPr>
          </a:p>
          <a:p>
            <a:r>
              <a:rPr lang="en-US" dirty="0">
                <a:solidFill>
                  <a:schemeClr val="accent2"/>
                </a:solidFill>
              </a:rPr>
              <a:t>Note the primary difference from random processes is that</a:t>
            </a:r>
          </a:p>
          <a:p>
            <a:r>
              <a:rPr lang="en-US" dirty="0">
                <a:solidFill>
                  <a:schemeClr val="accent2"/>
                </a:solidFill>
              </a:rPr>
              <a:t>     we can integrate over </a:t>
            </a:r>
            <a:r>
              <a:rPr lang="en-US" dirty="0">
                <a:solidFill>
                  <a:schemeClr val="tx2"/>
                </a:solidFill>
                <a:latin typeface="Times New Roman" charset="0"/>
              </a:rPr>
              <a:t>±∞</a:t>
            </a:r>
            <a:r>
              <a:rPr lang="en-US" dirty="0">
                <a:solidFill>
                  <a:schemeClr val="accent2"/>
                </a:solidFill>
              </a:rPr>
              <a:t> for expectation operator </a:t>
            </a:r>
            <a:r>
              <a:rPr lang="en-US" i="1" dirty="0">
                <a:solidFill>
                  <a:schemeClr val="tx2"/>
                </a:solidFill>
                <a:latin typeface="Times New Roman" charset="0"/>
              </a:rPr>
              <a:t>E</a:t>
            </a:r>
            <a:r>
              <a:rPr lang="en-US" dirty="0">
                <a:solidFill>
                  <a:schemeClr val="tx2"/>
                </a:solidFill>
                <a:latin typeface="Times New Roman" charset="0"/>
              </a:rPr>
              <a:t>{•}</a:t>
            </a:r>
            <a:r>
              <a:rPr lang="en-US" dirty="0">
                <a:solidFill>
                  <a:schemeClr val="accent2"/>
                </a:solidFill>
              </a:rPr>
              <a:t>! </a:t>
            </a:r>
          </a:p>
        </p:txBody>
      </p:sp>
      <p:graphicFrame>
        <p:nvGraphicFramePr>
          <p:cNvPr id="815108" name="Object 4"/>
          <p:cNvGraphicFramePr>
            <a:graphicFrameLocks noChangeAspect="1"/>
          </p:cNvGraphicFramePr>
          <p:nvPr/>
        </p:nvGraphicFramePr>
        <p:xfrm>
          <a:off x="3124200" y="560388"/>
          <a:ext cx="2895600" cy="909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0625" name="Equation" r:id="rId4" imgW="1371600" imgH="431800" progId="Equation.3">
                  <p:embed/>
                </p:oleObj>
              </mc:Choice>
              <mc:Fallback>
                <p:oleObj name="Equation" r:id="rId4" imgW="13716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560388"/>
                        <a:ext cx="2895600" cy="909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5109" name="Object 5"/>
          <p:cNvGraphicFramePr>
            <a:graphicFrameLocks noChangeAspect="1"/>
          </p:cNvGraphicFramePr>
          <p:nvPr/>
        </p:nvGraphicFramePr>
        <p:xfrm>
          <a:off x="3543300" y="1627188"/>
          <a:ext cx="2057400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0626" name="Equation" r:id="rId6" imgW="901700" imgH="215900" progId="Equation.3">
                  <p:embed/>
                </p:oleObj>
              </mc:Choice>
              <mc:Fallback>
                <p:oleObj name="Equation" r:id="rId6" imgW="9017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3300" y="1627188"/>
                        <a:ext cx="2057400" cy="49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5110" name="Object 6"/>
          <p:cNvGraphicFramePr>
            <a:graphicFrameLocks noChangeAspect="1"/>
          </p:cNvGraphicFramePr>
          <p:nvPr/>
        </p:nvGraphicFramePr>
        <p:xfrm>
          <a:off x="3644900" y="2201863"/>
          <a:ext cx="1854200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0627" name="Equation" r:id="rId8" imgW="812800" imgH="215900" progId="Equation.3">
                  <p:embed/>
                </p:oleObj>
              </mc:Choice>
              <mc:Fallback>
                <p:oleObj name="Equation" r:id="rId8" imgW="8128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4900" y="2201863"/>
                        <a:ext cx="1854200" cy="49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5111" name="Object 7"/>
          <p:cNvGraphicFramePr>
            <a:graphicFrameLocks noChangeAspect="1"/>
          </p:cNvGraphicFramePr>
          <p:nvPr/>
        </p:nvGraphicFramePr>
        <p:xfrm>
          <a:off x="3124200" y="3532188"/>
          <a:ext cx="2895600" cy="909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0628" name="Equation" r:id="rId10" imgW="1371600" imgH="431800" progId="Equation.3">
                  <p:embed/>
                </p:oleObj>
              </mc:Choice>
              <mc:Fallback>
                <p:oleObj name="Equation" r:id="rId10" imgW="13716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3532188"/>
                        <a:ext cx="2895600" cy="909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5112" name="Object 8"/>
          <p:cNvGraphicFramePr>
            <a:graphicFrameLocks noChangeAspect="1"/>
          </p:cNvGraphicFramePr>
          <p:nvPr/>
        </p:nvGraphicFramePr>
        <p:xfrm>
          <a:off x="2644775" y="4751388"/>
          <a:ext cx="3852863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0629" name="Equation" r:id="rId12" imgW="1689100" imgH="228600" progId="Equation.3">
                  <p:embed/>
                </p:oleObj>
              </mc:Choice>
              <mc:Fallback>
                <p:oleObj name="Equation" r:id="rId12" imgW="16891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4775" y="4751388"/>
                        <a:ext cx="3852863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5113" name="Object 9"/>
          <p:cNvGraphicFramePr>
            <a:graphicFrameLocks noChangeAspect="1"/>
          </p:cNvGraphicFramePr>
          <p:nvPr/>
        </p:nvGraphicFramePr>
        <p:xfrm>
          <a:off x="2660650" y="5284788"/>
          <a:ext cx="38227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0630" name="Equation" r:id="rId14" imgW="1676400" imgH="228600" progId="Equation.3">
                  <p:embed/>
                </p:oleObj>
              </mc:Choice>
              <mc:Fallback>
                <p:oleObj name="Equation" r:id="rId14" imgW="16764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0650" y="5284788"/>
                        <a:ext cx="38227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130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E8FAF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816131" name="Text Box 3"/>
          <p:cNvSpPr txBox="1">
            <a:spLocks noChangeArrowheads="1"/>
          </p:cNvSpPr>
          <p:nvPr/>
        </p:nvSpPr>
        <p:spPr bwMode="auto">
          <a:xfrm>
            <a:off x="593725" y="276225"/>
            <a:ext cx="7875588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From these relations we have two ways to find an energy</a:t>
            </a:r>
          </a:p>
          <a:p>
            <a:r>
              <a:rPr lang="en-US">
                <a:solidFill>
                  <a:schemeClr val="accent2"/>
                </a:solidFill>
              </a:rPr>
              <a:t>    density spectrum:</a:t>
            </a:r>
          </a:p>
          <a:p>
            <a:endParaRPr lang="en-US">
              <a:solidFill>
                <a:schemeClr val="accent2"/>
              </a:solidFill>
            </a:endParaRPr>
          </a:p>
          <a:p>
            <a:endParaRPr lang="en-US">
              <a:solidFill>
                <a:schemeClr val="accent2"/>
              </a:solidFill>
            </a:endParaRPr>
          </a:p>
          <a:p>
            <a:endParaRPr lang="en-US">
              <a:solidFill>
                <a:schemeClr val="accent2"/>
              </a:solidFill>
            </a:endParaRPr>
          </a:p>
          <a:p>
            <a:endParaRPr lang="en-US">
              <a:solidFill>
                <a:schemeClr val="accent2"/>
              </a:solidFill>
            </a:endParaRPr>
          </a:p>
          <a:p>
            <a:endParaRPr lang="en-US">
              <a:solidFill>
                <a:schemeClr val="accent2"/>
              </a:solidFill>
            </a:endParaRPr>
          </a:p>
          <a:p>
            <a:endParaRPr lang="en-US">
              <a:solidFill>
                <a:schemeClr val="accent2"/>
              </a:solidFill>
            </a:endParaRPr>
          </a:p>
          <a:p>
            <a:r>
              <a:rPr lang="en-US">
                <a:solidFill>
                  <a:schemeClr val="accent2"/>
                </a:solidFill>
              </a:rPr>
              <a:t>Exercise: find the energy spectrum of a pulse function</a:t>
            </a:r>
          </a:p>
          <a:p>
            <a:r>
              <a:rPr lang="en-US">
                <a:solidFill>
                  <a:schemeClr val="accent2"/>
                </a:solidFill>
              </a:rPr>
              <a:t>    </a:t>
            </a:r>
            <a:r>
              <a:rPr lang="en-US" i="1">
                <a:solidFill>
                  <a:schemeClr val="tx2"/>
                </a:solidFill>
                <a:latin typeface="Times New Roman" charset="0"/>
              </a:rPr>
              <a:t>x</a:t>
            </a:r>
            <a:r>
              <a:rPr lang="en-US">
                <a:solidFill>
                  <a:schemeClr val="tx2"/>
                </a:solidFill>
                <a:latin typeface="Times New Roman" charset="0"/>
              </a:rPr>
              <a:t>(</a:t>
            </a:r>
            <a:r>
              <a:rPr lang="en-US" i="1">
                <a:solidFill>
                  <a:schemeClr val="tx2"/>
                </a:solidFill>
                <a:latin typeface="Times New Roman" charset="0"/>
              </a:rPr>
              <a:t>t</a:t>
            </a:r>
            <a:r>
              <a:rPr lang="en-US">
                <a:solidFill>
                  <a:schemeClr val="tx2"/>
                </a:solidFill>
                <a:latin typeface="Times New Roman" charset="0"/>
              </a:rPr>
              <a:t>) = </a:t>
            </a:r>
            <a:r>
              <a:rPr lang="en-US" i="1">
                <a:solidFill>
                  <a:schemeClr val="tx2"/>
                </a:solidFill>
                <a:latin typeface="Times New Roman" charset="0"/>
              </a:rPr>
              <a:t>AP</a:t>
            </a:r>
            <a:r>
              <a:rPr lang="en-US" i="1" baseline="-25000">
                <a:solidFill>
                  <a:schemeClr val="tx2"/>
                </a:solidFill>
                <a:latin typeface="Times New Roman" charset="0"/>
              </a:rPr>
              <a:t>T</a:t>
            </a:r>
            <a:r>
              <a:rPr lang="en-US">
                <a:solidFill>
                  <a:schemeClr val="tx2"/>
                </a:solidFill>
                <a:latin typeface="Times New Roman" charset="0"/>
              </a:rPr>
              <a:t>(</a:t>
            </a:r>
            <a:r>
              <a:rPr lang="en-US" i="1">
                <a:solidFill>
                  <a:schemeClr val="tx2"/>
                </a:solidFill>
                <a:latin typeface="Times New Roman" charset="0"/>
              </a:rPr>
              <a:t>t</a:t>
            </a:r>
            <a:r>
              <a:rPr lang="en-US">
                <a:solidFill>
                  <a:schemeClr val="tx2"/>
                </a:solidFill>
                <a:latin typeface="Times New Roman" charset="0"/>
              </a:rPr>
              <a:t>)</a:t>
            </a:r>
            <a:r>
              <a:rPr lang="en-US">
                <a:solidFill>
                  <a:schemeClr val="accent2"/>
                </a:solidFill>
              </a:rPr>
              <a:t> in two different ways:</a:t>
            </a:r>
          </a:p>
        </p:txBody>
      </p:sp>
      <p:graphicFrame>
        <p:nvGraphicFramePr>
          <p:cNvPr id="816132" name="Object 4"/>
          <p:cNvGraphicFramePr>
            <a:graphicFrameLocks noChangeAspect="1"/>
          </p:cNvGraphicFramePr>
          <p:nvPr/>
        </p:nvGraphicFramePr>
        <p:xfrm>
          <a:off x="3046413" y="1143000"/>
          <a:ext cx="2636837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1629" name="Equation" r:id="rId4" imgW="1155700" imgH="228600" progId="Equation.3">
                  <p:embed/>
                </p:oleObj>
              </mc:Choice>
              <mc:Fallback>
                <p:oleObj name="Equation" r:id="rId4" imgW="11557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6413" y="1143000"/>
                        <a:ext cx="2636837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6133" name="Object 5"/>
          <p:cNvGraphicFramePr>
            <a:graphicFrameLocks noChangeAspect="1"/>
          </p:cNvGraphicFramePr>
          <p:nvPr/>
        </p:nvGraphicFramePr>
        <p:xfrm>
          <a:off x="2406650" y="1747838"/>
          <a:ext cx="3767138" cy="1071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1630" name="Equation" r:id="rId6" imgW="1651000" imgH="469900" progId="Equation.3">
                  <p:embed/>
                </p:oleObj>
              </mc:Choice>
              <mc:Fallback>
                <p:oleObj name="Equation" r:id="rId6" imgW="1651000" imgH="469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06650" y="1747838"/>
                        <a:ext cx="3767138" cy="1071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6134" name="Line 6"/>
          <p:cNvSpPr>
            <a:spLocks noChangeShapeType="1"/>
          </p:cNvSpPr>
          <p:nvPr/>
        </p:nvSpPr>
        <p:spPr bwMode="auto">
          <a:xfrm>
            <a:off x="2913063" y="5311775"/>
            <a:ext cx="35988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6135" name="Line 7"/>
          <p:cNvSpPr>
            <a:spLocks noChangeShapeType="1"/>
          </p:cNvSpPr>
          <p:nvPr/>
        </p:nvSpPr>
        <p:spPr bwMode="auto">
          <a:xfrm flipV="1">
            <a:off x="4724400" y="4648200"/>
            <a:ext cx="4763" cy="12763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6136" name="Text Box 8"/>
          <p:cNvSpPr txBox="1">
            <a:spLocks noChangeArrowheads="1"/>
          </p:cNvSpPr>
          <p:nvPr/>
        </p:nvSpPr>
        <p:spPr bwMode="auto">
          <a:xfrm>
            <a:off x="6186488" y="5265738"/>
            <a:ext cx="2682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i="1">
                <a:latin typeface="Times New Roman" charset="0"/>
              </a:rPr>
              <a:t>t</a:t>
            </a:r>
            <a:endParaRPr lang="en-US">
              <a:latin typeface="Symbol" charset="0"/>
              <a:sym typeface="Symbol" charset="0"/>
            </a:endParaRPr>
          </a:p>
        </p:txBody>
      </p:sp>
      <p:sp>
        <p:nvSpPr>
          <p:cNvPr id="816137" name="Text Box 9"/>
          <p:cNvSpPr txBox="1">
            <a:spLocks noChangeArrowheads="1"/>
          </p:cNvSpPr>
          <p:nvPr/>
        </p:nvSpPr>
        <p:spPr bwMode="auto">
          <a:xfrm>
            <a:off x="4357688" y="4427538"/>
            <a:ext cx="3190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i="1">
                <a:latin typeface="Times New Roman" charset="0"/>
              </a:rPr>
              <a:t>x</a:t>
            </a:r>
            <a:endParaRPr lang="en-US"/>
          </a:p>
        </p:txBody>
      </p:sp>
      <p:sp>
        <p:nvSpPr>
          <p:cNvPr id="816138" name="Freeform 10"/>
          <p:cNvSpPr>
            <a:spLocks/>
          </p:cNvSpPr>
          <p:nvPr/>
        </p:nvSpPr>
        <p:spPr bwMode="auto">
          <a:xfrm>
            <a:off x="3001963" y="4921250"/>
            <a:ext cx="3290887" cy="385763"/>
          </a:xfrm>
          <a:custGeom>
            <a:avLst/>
            <a:gdLst>
              <a:gd name="T0" fmla="*/ 0 w 2073"/>
              <a:gd name="T1" fmla="*/ 243 h 243"/>
              <a:gd name="T2" fmla="*/ 710 w 2073"/>
              <a:gd name="T3" fmla="*/ 243 h 243"/>
              <a:gd name="T4" fmla="*/ 710 w 2073"/>
              <a:gd name="T5" fmla="*/ 0 h 243"/>
              <a:gd name="T6" fmla="*/ 1414 w 2073"/>
              <a:gd name="T7" fmla="*/ 0 h 243"/>
              <a:gd name="T8" fmla="*/ 1414 w 2073"/>
              <a:gd name="T9" fmla="*/ 243 h 243"/>
              <a:gd name="T10" fmla="*/ 2073 w 2073"/>
              <a:gd name="T11" fmla="*/ 243 h 2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073" h="243">
                <a:moveTo>
                  <a:pt x="0" y="243"/>
                </a:moveTo>
                <a:lnTo>
                  <a:pt x="710" y="243"/>
                </a:lnTo>
                <a:lnTo>
                  <a:pt x="710" y="0"/>
                </a:lnTo>
                <a:lnTo>
                  <a:pt x="1414" y="0"/>
                </a:lnTo>
                <a:lnTo>
                  <a:pt x="1414" y="243"/>
                </a:lnTo>
                <a:lnTo>
                  <a:pt x="2073" y="243"/>
                </a:lnTo>
              </a:path>
            </a:pathLst>
          </a:custGeom>
          <a:noFill/>
          <a:ln w="38100">
            <a:solidFill>
              <a:srgbClr val="0004E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6139" name="Text Box 11"/>
          <p:cNvSpPr txBox="1">
            <a:spLocks noChangeArrowheads="1"/>
          </p:cNvSpPr>
          <p:nvPr/>
        </p:nvSpPr>
        <p:spPr bwMode="auto">
          <a:xfrm>
            <a:off x="4953000" y="5257800"/>
            <a:ext cx="590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i="1">
                <a:latin typeface="Times New Roman" charset="0"/>
              </a:rPr>
              <a:t>T</a:t>
            </a:r>
            <a:r>
              <a:rPr lang="en-US">
                <a:latin typeface="Times New Roman" charset="0"/>
              </a:rPr>
              <a:t>/2</a:t>
            </a:r>
            <a:endParaRPr lang="en-US"/>
          </a:p>
        </p:txBody>
      </p:sp>
      <p:sp>
        <p:nvSpPr>
          <p:cNvPr id="816140" name="Text Box 12"/>
          <p:cNvSpPr txBox="1">
            <a:spLocks noChangeArrowheads="1"/>
          </p:cNvSpPr>
          <p:nvPr/>
        </p:nvSpPr>
        <p:spPr bwMode="auto">
          <a:xfrm>
            <a:off x="3657600" y="5257800"/>
            <a:ext cx="742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i="1">
                <a:latin typeface="Times New Roman" charset="0"/>
              </a:rPr>
              <a:t>–T</a:t>
            </a:r>
            <a:r>
              <a:rPr lang="en-US">
                <a:latin typeface="Times New Roman" charset="0"/>
              </a:rPr>
              <a:t>/2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0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E8FAF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grpSp>
        <p:nvGrpSpPr>
          <p:cNvPr id="819203" name="Group 3"/>
          <p:cNvGrpSpPr>
            <a:grpSpLocks/>
          </p:cNvGrpSpPr>
          <p:nvPr/>
        </p:nvGrpSpPr>
        <p:grpSpPr bwMode="auto">
          <a:xfrm>
            <a:off x="1524000" y="2057400"/>
            <a:ext cx="6096000" cy="1676400"/>
            <a:chOff x="624" y="1344"/>
            <a:chExt cx="3840" cy="1056"/>
          </a:xfrm>
        </p:grpSpPr>
        <p:sp>
          <p:nvSpPr>
            <p:cNvPr id="819204" name="Line 4"/>
            <p:cNvSpPr>
              <a:spLocks noChangeShapeType="1"/>
            </p:cNvSpPr>
            <p:nvPr/>
          </p:nvSpPr>
          <p:spPr bwMode="auto">
            <a:xfrm>
              <a:off x="624" y="1872"/>
              <a:ext cx="1296" cy="0"/>
            </a:xfrm>
            <a:prstGeom prst="line">
              <a:avLst/>
            </a:prstGeom>
            <a:noFill/>
            <a:ln w="76200">
              <a:solidFill>
                <a:srgbClr val="0004E5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205" name="Rectangle 5"/>
            <p:cNvSpPr>
              <a:spLocks noChangeArrowheads="1"/>
            </p:cNvSpPr>
            <p:nvPr/>
          </p:nvSpPr>
          <p:spPr bwMode="auto">
            <a:xfrm>
              <a:off x="1920" y="1344"/>
              <a:ext cx="1248" cy="1056"/>
            </a:xfrm>
            <a:prstGeom prst="rect">
              <a:avLst/>
            </a:prstGeom>
            <a:solidFill>
              <a:schemeClr val="accent1"/>
            </a:solidFill>
            <a:ln w="76200">
              <a:solidFill>
                <a:srgbClr val="0004E5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206" name="Line 6"/>
            <p:cNvSpPr>
              <a:spLocks noChangeShapeType="1"/>
            </p:cNvSpPr>
            <p:nvPr/>
          </p:nvSpPr>
          <p:spPr bwMode="auto">
            <a:xfrm>
              <a:off x="3168" y="1872"/>
              <a:ext cx="1296" cy="0"/>
            </a:xfrm>
            <a:prstGeom prst="line">
              <a:avLst/>
            </a:prstGeom>
            <a:noFill/>
            <a:ln w="76200">
              <a:solidFill>
                <a:srgbClr val="0004E5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819207" name="Object 7"/>
          <p:cNvGraphicFramePr>
            <a:graphicFrameLocks noChangeAspect="1"/>
          </p:cNvGraphicFramePr>
          <p:nvPr/>
        </p:nvGraphicFramePr>
        <p:xfrm>
          <a:off x="1905000" y="1905000"/>
          <a:ext cx="1143000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2663" name="Equation" r:id="rId4" imgW="254000" imgH="215900" progId="Equation.3">
                  <p:embed/>
                </p:oleObj>
              </mc:Choice>
              <mc:Fallback>
                <p:oleObj name="Equation" r:id="rId4" imgW="2540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1905000"/>
                        <a:ext cx="1143000" cy="971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208" name="Object 8"/>
          <p:cNvGraphicFramePr>
            <a:graphicFrameLocks noChangeAspect="1"/>
          </p:cNvGraphicFramePr>
          <p:nvPr/>
        </p:nvGraphicFramePr>
        <p:xfrm>
          <a:off x="5943600" y="1905000"/>
          <a:ext cx="1143000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2664" name="Equation" r:id="rId6" imgW="254000" imgH="215900" progId="Equation.3">
                  <p:embed/>
                </p:oleObj>
              </mc:Choice>
              <mc:Fallback>
                <p:oleObj name="Equation" r:id="rId6" imgW="2540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1905000"/>
                        <a:ext cx="1143000" cy="971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209" name="Object 9"/>
          <p:cNvGraphicFramePr>
            <a:graphicFrameLocks noChangeAspect="1"/>
          </p:cNvGraphicFramePr>
          <p:nvPr/>
        </p:nvGraphicFramePr>
        <p:xfrm>
          <a:off x="4038600" y="2438400"/>
          <a:ext cx="1143000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2665" name="Equation" r:id="rId8" imgW="254000" imgH="215900" progId="Equation.3">
                  <p:embed/>
                </p:oleObj>
              </mc:Choice>
              <mc:Fallback>
                <p:oleObj name="Equation" r:id="rId8" imgW="2540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2438400"/>
                        <a:ext cx="1143000" cy="971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210" name="Text Box 10"/>
          <p:cNvSpPr txBox="1">
            <a:spLocks noChangeArrowheads="1"/>
          </p:cNvSpPr>
          <p:nvPr/>
        </p:nvSpPr>
        <p:spPr bwMode="auto">
          <a:xfrm>
            <a:off x="396875" y="334963"/>
            <a:ext cx="8462222" cy="6032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 i="1" dirty="0">
                <a:solidFill>
                  <a:schemeClr val="accent2"/>
                </a:solidFill>
                <a:latin typeface="Arial Black" charset="0"/>
              </a:rPr>
              <a:t>Random Signals: </a:t>
            </a:r>
            <a:r>
              <a:rPr lang="en-US" dirty="0">
                <a:solidFill>
                  <a:schemeClr val="accent2"/>
                </a:solidFill>
              </a:rPr>
              <a:t>(Finite Power; Infinite Energy)</a:t>
            </a:r>
          </a:p>
          <a:p>
            <a:endParaRPr lang="en-US" sz="1200" dirty="0">
              <a:solidFill>
                <a:schemeClr val="accent2"/>
              </a:solidFill>
            </a:endParaRPr>
          </a:p>
          <a:p>
            <a:r>
              <a:rPr lang="en-US" dirty="0">
                <a:solidFill>
                  <a:schemeClr val="accent2"/>
                </a:solidFill>
              </a:rPr>
              <a:t>Consider a linear system with a random process input </a:t>
            </a:r>
            <a:r>
              <a:rPr lang="en-US" i="1" dirty="0">
                <a:solidFill>
                  <a:schemeClr val="tx2"/>
                </a:solidFill>
                <a:latin typeface="Times New Roman" charset="0"/>
              </a:rPr>
              <a:t>x</a:t>
            </a:r>
            <a:r>
              <a:rPr lang="en-US" dirty="0">
                <a:solidFill>
                  <a:schemeClr val="tx2"/>
                </a:solidFill>
                <a:latin typeface="Times New Roman" charset="0"/>
              </a:rPr>
              <a:t>(</a:t>
            </a:r>
            <a:r>
              <a:rPr lang="en-US" i="1" dirty="0">
                <a:solidFill>
                  <a:schemeClr val="tx2"/>
                </a:solidFill>
                <a:latin typeface="Times New Roman" charset="0"/>
              </a:rPr>
              <a:t>t</a:t>
            </a:r>
            <a:r>
              <a:rPr lang="en-US" dirty="0">
                <a:solidFill>
                  <a:schemeClr val="tx2"/>
                </a:solidFill>
                <a:latin typeface="Times New Roman" charset="0"/>
              </a:rPr>
              <a:t>)</a:t>
            </a:r>
            <a:endParaRPr lang="en-US" dirty="0">
              <a:solidFill>
                <a:schemeClr val="accent2"/>
              </a:solidFill>
            </a:endParaRPr>
          </a:p>
          <a:p>
            <a:r>
              <a:rPr lang="en-US" dirty="0">
                <a:solidFill>
                  <a:schemeClr val="accent2"/>
                </a:solidFill>
              </a:rPr>
              <a:t>    and impulse response </a:t>
            </a:r>
            <a:r>
              <a:rPr lang="en-US" i="1" dirty="0">
                <a:solidFill>
                  <a:schemeClr val="tx2"/>
                </a:solidFill>
                <a:latin typeface="Times New Roman" charset="0"/>
              </a:rPr>
              <a:t>h</a:t>
            </a:r>
            <a:r>
              <a:rPr lang="en-US" dirty="0">
                <a:solidFill>
                  <a:schemeClr val="tx2"/>
                </a:solidFill>
                <a:latin typeface="Times New Roman" charset="0"/>
              </a:rPr>
              <a:t>(</a:t>
            </a:r>
            <a:r>
              <a:rPr lang="en-US" i="1" dirty="0">
                <a:solidFill>
                  <a:schemeClr val="tx2"/>
                </a:solidFill>
                <a:latin typeface="Times New Roman" charset="0"/>
              </a:rPr>
              <a:t>t</a:t>
            </a:r>
            <a:r>
              <a:rPr lang="en-US" dirty="0">
                <a:solidFill>
                  <a:schemeClr val="tx2"/>
                </a:solidFill>
                <a:latin typeface="Times New Roman" charset="0"/>
              </a:rPr>
              <a:t>)</a:t>
            </a:r>
            <a:r>
              <a:rPr lang="en-US" dirty="0">
                <a:solidFill>
                  <a:schemeClr val="accent2"/>
                </a:solidFill>
              </a:rPr>
              <a:t>:</a:t>
            </a:r>
          </a:p>
          <a:p>
            <a:endParaRPr lang="en-US" dirty="0">
              <a:solidFill>
                <a:schemeClr val="accent2"/>
              </a:solidFill>
            </a:endParaRPr>
          </a:p>
          <a:p>
            <a:endParaRPr lang="en-US" dirty="0">
              <a:solidFill>
                <a:schemeClr val="accent2"/>
              </a:solidFill>
            </a:endParaRPr>
          </a:p>
          <a:p>
            <a:endParaRPr lang="en-US" dirty="0">
              <a:solidFill>
                <a:schemeClr val="accent2"/>
              </a:solidFill>
            </a:endParaRPr>
          </a:p>
          <a:p>
            <a:endParaRPr lang="en-US" dirty="0">
              <a:solidFill>
                <a:schemeClr val="accent2"/>
              </a:solidFill>
            </a:endParaRPr>
          </a:p>
          <a:p>
            <a:endParaRPr lang="en-US" dirty="0">
              <a:solidFill>
                <a:schemeClr val="accent2"/>
              </a:solidFill>
            </a:endParaRPr>
          </a:p>
          <a:p>
            <a:endParaRPr lang="en-US" dirty="0">
              <a:solidFill>
                <a:schemeClr val="accent2"/>
              </a:solidFill>
            </a:endParaRPr>
          </a:p>
          <a:p>
            <a:r>
              <a:rPr lang="en-US" dirty="0">
                <a:solidFill>
                  <a:schemeClr val="accent2"/>
                </a:solidFill>
              </a:rPr>
              <a:t>In this instance, the output </a:t>
            </a:r>
            <a:r>
              <a:rPr lang="en-US" i="1" dirty="0">
                <a:solidFill>
                  <a:schemeClr val="tx2"/>
                </a:solidFill>
                <a:latin typeface="Times New Roman" charset="0"/>
              </a:rPr>
              <a:t>y</a:t>
            </a:r>
            <a:r>
              <a:rPr lang="en-US" dirty="0">
                <a:solidFill>
                  <a:schemeClr val="tx2"/>
                </a:solidFill>
                <a:latin typeface="Times New Roman" charset="0"/>
              </a:rPr>
              <a:t>(</a:t>
            </a:r>
            <a:r>
              <a:rPr lang="en-US" i="1" dirty="0">
                <a:solidFill>
                  <a:schemeClr val="tx2"/>
                </a:solidFill>
                <a:latin typeface="Times New Roman" charset="0"/>
              </a:rPr>
              <a:t>t</a:t>
            </a:r>
            <a:r>
              <a:rPr lang="en-US" dirty="0">
                <a:solidFill>
                  <a:schemeClr val="tx2"/>
                </a:solidFill>
                <a:latin typeface="Times New Roman" charset="0"/>
              </a:rPr>
              <a:t>)</a:t>
            </a:r>
            <a:r>
              <a:rPr lang="en-US" dirty="0">
                <a:solidFill>
                  <a:schemeClr val="accent2"/>
                </a:solidFill>
              </a:rPr>
              <a:t> will also be a random process</a:t>
            </a:r>
          </a:p>
          <a:p>
            <a:r>
              <a:rPr lang="en-US" dirty="0">
                <a:solidFill>
                  <a:schemeClr val="accent2"/>
                </a:solidFill>
              </a:rPr>
              <a:t>    corresponding to the convolution:</a:t>
            </a:r>
          </a:p>
          <a:p>
            <a:endParaRPr lang="en-US" dirty="0">
              <a:solidFill>
                <a:schemeClr val="accent2"/>
              </a:solidFill>
            </a:endParaRPr>
          </a:p>
          <a:p>
            <a:endParaRPr lang="en-US" sz="3000" dirty="0">
              <a:solidFill>
                <a:schemeClr val="accent2"/>
              </a:solidFill>
            </a:endParaRPr>
          </a:p>
          <a:p>
            <a:r>
              <a:rPr lang="en-US" dirty="0">
                <a:solidFill>
                  <a:schemeClr val="accent2"/>
                </a:solidFill>
              </a:rPr>
              <a:t>If this is a (time-domain) causal system, </a:t>
            </a:r>
            <a:r>
              <a:rPr lang="en-US" dirty="0" smtClean="0">
                <a:solidFill>
                  <a:schemeClr val="accent2"/>
                </a:solidFill>
              </a:rPr>
              <a:t>that’s </a:t>
            </a:r>
            <a:r>
              <a:rPr lang="en-US" dirty="0">
                <a:solidFill>
                  <a:schemeClr val="accent2"/>
                </a:solidFill>
              </a:rPr>
              <a:t>equivalent</a:t>
            </a:r>
          </a:p>
          <a:p>
            <a:r>
              <a:rPr lang="en-US" dirty="0">
                <a:solidFill>
                  <a:schemeClr val="accent2"/>
                </a:solidFill>
              </a:rPr>
              <a:t>    to integrating from </a:t>
            </a:r>
            <a:r>
              <a:rPr lang="en-US" i="1" dirty="0">
                <a:solidFill>
                  <a:schemeClr val="tx2"/>
                </a:solidFill>
                <a:latin typeface="Times New Roman" charset="0"/>
              </a:rPr>
              <a:t>t</a:t>
            </a:r>
            <a:r>
              <a:rPr lang="en-US" dirty="0">
                <a:solidFill>
                  <a:schemeClr val="tx2"/>
                </a:solidFill>
                <a:latin typeface="Times New Roman" charset="0"/>
              </a:rPr>
              <a:t> = 0 </a:t>
            </a:r>
            <a:r>
              <a:rPr lang="en-US" dirty="0">
                <a:solidFill>
                  <a:schemeClr val="accent2"/>
                </a:solidFill>
              </a:rPr>
              <a:t>to </a:t>
            </a:r>
            <a:r>
              <a:rPr lang="en-US" dirty="0">
                <a:solidFill>
                  <a:schemeClr val="tx2"/>
                </a:solidFill>
                <a:latin typeface="Times New Roman" charset="0"/>
              </a:rPr>
              <a:t>∞</a:t>
            </a:r>
            <a:r>
              <a:rPr lang="en-US" dirty="0">
                <a:solidFill>
                  <a:schemeClr val="accent2"/>
                </a:solidFill>
              </a:rPr>
              <a:t>, as </a:t>
            </a:r>
            <a:r>
              <a:rPr lang="en-US" i="1" dirty="0">
                <a:solidFill>
                  <a:schemeClr val="tx2"/>
                </a:solidFill>
                <a:latin typeface="Times New Roman" charset="0"/>
              </a:rPr>
              <a:t>h</a:t>
            </a:r>
            <a:r>
              <a:rPr lang="en-US" dirty="0">
                <a:solidFill>
                  <a:schemeClr val="tx2"/>
                </a:solidFill>
                <a:latin typeface="Times New Roman" charset="0"/>
              </a:rPr>
              <a:t>(</a:t>
            </a:r>
            <a:r>
              <a:rPr lang="en-US" i="1" dirty="0">
                <a:solidFill>
                  <a:schemeClr val="tx2"/>
                </a:solidFill>
                <a:latin typeface="Times New Roman" charset="0"/>
              </a:rPr>
              <a:t>t</a:t>
            </a:r>
            <a:r>
              <a:rPr lang="en-US" dirty="0">
                <a:solidFill>
                  <a:schemeClr val="tx2"/>
                </a:solidFill>
                <a:latin typeface="Times New Roman" charset="0"/>
              </a:rPr>
              <a:t>) = 0</a:t>
            </a:r>
            <a:r>
              <a:rPr lang="en-US" dirty="0">
                <a:solidFill>
                  <a:schemeClr val="accent2"/>
                </a:solidFill>
              </a:rPr>
              <a:t> for </a:t>
            </a:r>
            <a:r>
              <a:rPr lang="en-US" i="1" dirty="0">
                <a:solidFill>
                  <a:schemeClr val="tx2"/>
                </a:solidFill>
                <a:latin typeface="Times New Roman" charset="0"/>
              </a:rPr>
              <a:t>t</a:t>
            </a:r>
            <a:r>
              <a:rPr lang="en-US" dirty="0">
                <a:solidFill>
                  <a:schemeClr val="tx2"/>
                </a:solidFill>
                <a:latin typeface="Times New Roman" charset="0"/>
              </a:rPr>
              <a:t> &lt; 0</a:t>
            </a:r>
            <a:r>
              <a:rPr lang="en-US" dirty="0">
                <a:solidFill>
                  <a:schemeClr val="accent2"/>
                </a:solidFill>
              </a:rPr>
              <a:t>.</a:t>
            </a:r>
            <a:endParaRPr lang="en-US" sz="3200" i="1" dirty="0">
              <a:solidFill>
                <a:schemeClr val="accent2"/>
              </a:solidFill>
              <a:latin typeface="Arial Black" charset="0"/>
            </a:endParaRPr>
          </a:p>
        </p:txBody>
      </p:sp>
      <p:sp>
        <p:nvSpPr>
          <p:cNvPr id="819211" name="Text Box 11"/>
          <p:cNvSpPr txBox="1">
            <a:spLocks noChangeArrowheads="1"/>
          </p:cNvSpPr>
          <p:nvPr/>
        </p:nvSpPr>
        <p:spPr bwMode="auto">
          <a:xfrm>
            <a:off x="7756525" y="942975"/>
            <a:ext cx="2936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latin typeface="Times New Roman" charset="0"/>
              </a:rPr>
              <a:t>~</a:t>
            </a:r>
          </a:p>
        </p:txBody>
      </p:sp>
      <p:sp>
        <p:nvSpPr>
          <p:cNvPr id="819212" name="Text Box 12"/>
          <p:cNvSpPr txBox="1">
            <a:spLocks noChangeArrowheads="1"/>
          </p:cNvSpPr>
          <p:nvPr/>
        </p:nvSpPr>
        <p:spPr bwMode="auto">
          <a:xfrm>
            <a:off x="4070350" y="3854450"/>
            <a:ext cx="2936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latin typeface="Times New Roman" charset="0"/>
              </a:rPr>
              <a:t>~</a:t>
            </a:r>
          </a:p>
        </p:txBody>
      </p:sp>
      <p:graphicFrame>
        <p:nvGraphicFramePr>
          <p:cNvPr id="819213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6823111"/>
              </p:ext>
            </p:extLst>
          </p:nvPr>
        </p:nvGraphicFramePr>
        <p:xfrm>
          <a:off x="2336800" y="4637088"/>
          <a:ext cx="4470400" cy="925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2666" name="Equation" r:id="rId10" imgW="2082800" imgH="431800" progId="Equation.3">
                  <p:embed/>
                </p:oleObj>
              </mc:Choice>
              <mc:Fallback>
                <p:oleObj name="Equation" r:id="rId10" imgW="20828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6800" y="4637088"/>
                        <a:ext cx="4470400" cy="925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250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E8FAF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821251" name="Text Box 3"/>
          <p:cNvSpPr txBox="1">
            <a:spLocks noChangeArrowheads="1"/>
          </p:cNvSpPr>
          <p:nvPr/>
        </p:nvSpPr>
        <p:spPr bwMode="auto">
          <a:xfrm>
            <a:off x="295275" y="354013"/>
            <a:ext cx="8555038" cy="423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The </a:t>
            </a:r>
            <a:r>
              <a:rPr lang="en-US" i="1">
                <a:solidFill>
                  <a:schemeClr val="accent2"/>
                </a:solidFill>
                <a:latin typeface="Arial Black" charset="0"/>
              </a:rPr>
              <a:t>cross-correlation </a:t>
            </a:r>
            <a:r>
              <a:rPr lang="en-US">
                <a:solidFill>
                  <a:schemeClr val="accent2"/>
                </a:solidFill>
              </a:rPr>
              <a:t>of the input and output from a SISO</a:t>
            </a:r>
          </a:p>
          <a:p>
            <a:r>
              <a:rPr lang="en-US">
                <a:solidFill>
                  <a:schemeClr val="accent2"/>
                </a:solidFill>
              </a:rPr>
              <a:t>    linear system is now:</a:t>
            </a:r>
          </a:p>
          <a:p>
            <a:endParaRPr lang="en-US">
              <a:solidFill>
                <a:schemeClr val="accent2"/>
              </a:solidFill>
            </a:endParaRPr>
          </a:p>
          <a:p>
            <a:endParaRPr lang="en-US">
              <a:solidFill>
                <a:schemeClr val="accent2"/>
              </a:solidFill>
            </a:endParaRPr>
          </a:p>
          <a:p>
            <a:r>
              <a:rPr lang="en-US">
                <a:solidFill>
                  <a:schemeClr val="accent2"/>
                </a:solidFill>
              </a:rPr>
              <a:t>So:</a:t>
            </a:r>
          </a:p>
          <a:p>
            <a:endParaRPr lang="en-US">
              <a:solidFill>
                <a:schemeClr val="accent2"/>
              </a:solidFill>
            </a:endParaRPr>
          </a:p>
          <a:p>
            <a:endParaRPr lang="en-US" sz="2000">
              <a:solidFill>
                <a:schemeClr val="accent2"/>
              </a:solidFill>
            </a:endParaRPr>
          </a:p>
          <a:p>
            <a:r>
              <a:rPr lang="en-US">
                <a:solidFill>
                  <a:schemeClr val="accent2"/>
                </a:solidFill>
              </a:rPr>
              <a:t>    is the convolution of the autocorrelation of the input with the</a:t>
            </a:r>
          </a:p>
          <a:p>
            <a:r>
              <a:rPr lang="en-US">
                <a:solidFill>
                  <a:schemeClr val="accent2"/>
                </a:solidFill>
              </a:rPr>
              <a:t>    impulse response,</a:t>
            </a:r>
          </a:p>
          <a:p>
            <a:endParaRPr lang="en-US">
              <a:solidFill>
                <a:schemeClr val="accent2"/>
              </a:solidFill>
            </a:endParaRPr>
          </a:p>
          <a:p>
            <a:endParaRPr lang="en-US" sz="1200">
              <a:solidFill>
                <a:schemeClr val="accent2"/>
              </a:solidFill>
            </a:endParaRPr>
          </a:p>
          <a:p>
            <a:r>
              <a:rPr lang="en-US">
                <a:solidFill>
                  <a:schemeClr val="accent2"/>
                </a:solidFill>
              </a:rPr>
              <a:t>The </a:t>
            </a:r>
            <a:r>
              <a:rPr lang="en-US" i="1">
                <a:solidFill>
                  <a:schemeClr val="accent2"/>
                </a:solidFill>
                <a:latin typeface="Arial Black" charset="0"/>
              </a:rPr>
              <a:t>autocorrelation</a:t>
            </a:r>
            <a:r>
              <a:rPr lang="en-US">
                <a:solidFill>
                  <a:schemeClr val="accent2"/>
                </a:solidFill>
              </a:rPr>
              <a:t> of the output signal is:</a:t>
            </a:r>
          </a:p>
        </p:txBody>
      </p:sp>
      <p:graphicFrame>
        <p:nvGraphicFramePr>
          <p:cNvPr id="821252" name="Object 4"/>
          <p:cNvGraphicFramePr>
            <a:graphicFrameLocks noChangeAspect="1"/>
          </p:cNvGraphicFramePr>
          <p:nvPr/>
        </p:nvGraphicFramePr>
        <p:xfrm>
          <a:off x="2362200" y="1219200"/>
          <a:ext cx="4419600" cy="73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3697" name="Equation" r:id="rId4" imgW="2616200" imgH="431800" progId="Equation.3">
                  <p:embed/>
                </p:oleObj>
              </mc:Choice>
              <mc:Fallback>
                <p:oleObj name="Equation" r:id="rId4" imgW="26162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1219200"/>
                        <a:ext cx="4419600" cy="730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1253" name="Object 5"/>
          <p:cNvGraphicFramePr>
            <a:graphicFrameLocks noChangeAspect="1"/>
          </p:cNvGraphicFramePr>
          <p:nvPr/>
        </p:nvGraphicFramePr>
        <p:xfrm>
          <a:off x="3187700" y="2089150"/>
          <a:ext cx="2768600" cy="73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3698" name="Equation" r:id="rId6" imgW="1638300" imgH="431800" progId="Equation.3">
                  <p:embed/>
                </p:oleObj>
              </mc:Choice>
              <mc:Fallback>
                <p:oleObj name="Equation" r:id="rId6" imgW="16383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87700" y="2089150"/>
                        <a:ext cx="2768600" cy="730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125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0142165"/>
              </p:ext>
            </p:extLst>
          </p:nvPr>
        </p:nvGraphicFramePr>
        <p:xfrm>
          <a:off x="3048000" y="3671887"/>
          <a:ext cx="3048000" cy="51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3699" name="Equation" r:id="rId8" imgW="1270000" imgH="215900" progId="Equation.3">
                  <p:embed/>
                </p:oleObj>
              </mc:Choice>
              <mc:Fallback>
                <p:oleObj name="Equation" r:id="rId8" imgW="12700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3671887"/>
                        <a:ext cx="3048000" cy="519113"/>
                      </a:xfrm>
                      <a:prstGeom prst="rect">
                        <a:avLst/>
                      </a:prstGeom>
                      <a:solidFill>
                        <a:srgbClr val="C6C6C6"/>
                      </a:solidFill>
                      <a:ln w="25400">
                        <a:solidFill>
                          <a:srgbClr val="F90403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1255" name="Object 7"/>
          <p:cNvGraphicFramePr>
            <a:graphicFrameLocks noChangeAspect="1"/>
          </p:cNvGraphicFramePr>
          <p:nvPr/>
        </p:nvGraphicFramePr>
        <p:xfrm>
          <a:off x="2362200" y="4495800"/>
          <a:ext cx="4419600" cy="73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3700" name="Equation" r:id="rId10" imgW="2616200" imgH="431800" progId="Equation.3">
                  <p:embed/>
                </p:oleObj>
              </mc:Choice>
              <mc:Fallback>
                <p:oleObj name="Equation" r:id="rId10" imgW="26162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4495800"/>
                        <a:ext cx="4419600" cy="730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1256" name="Object 8"/>
          <p:cNvGraphicFramePr>
            <a:graphicFrameLocks noChangeAspect="1"/>
          </p:cNvGraphicFramePr>
          <p:nvPr/>
        </p:nvGraphicFramePr>
        <p:xfrm>
          <a:off x="3187700" y="5181600"/>
          <a:ext cx="2768600" cy="73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3701" name="Equation" r:id="rId12" imgW="1638300" imgH="431800" progId="Equation.3">
                  <p:embed/>
                </p:oleObj>
              </mc:Choice>
              <mc:Fallback>
                <p:oleObj name="Equation" r:id="rId12" imgW="16383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87700" y="5181600"/>
                        <a:ext cx="2768600" cy="730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1257" name="Object 9"/>
          <p:cNvGraphicFramePr>
            <a:graphicFrameLocks noChangeAspect="1"/>
          </p:cNvGraphicFramePr>
          <p:nvPr/>
        </p:nvGraphicFramePr>
        <p:xfrm>
          <a:off x="3048000" y="6096000"/>
          <a:ext cx="3048000" cy="51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3702" name="Equation" r:id="rId14" imgW="1270000" imgH="215900" progId="Equation.3">
                  <p:embed/>
                </p:oleObj>
              </mc:Choice>
              <mc:Fallback>
                <p:oleObj name="Equation" r:id="rId14" imgW="12700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6096000"/>
                        <a:ext cx="3048000" cy="519113"/>
                      </a:xfrm>
                      <a:prstGeom prst="rect">
                        <a:avLst/>
                      </a:prstGeom>
                      <a:solidFill>
                        <a:srgbClr val="C6C6C6"/>
                      </a:solidFill>
                      <a:ln w="25400">
                        <a:solidFill>
                          <a:srgbClr val="F90403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3397</TotalTime>
  <Words>1257</Words>
  <Application>Microsoft Macintosh PowerPoint</Application>
  <PresentationFormat>On-screen Show (4:3)</PresentationFormat>
  <Paragraphs>333</Paragraphs>
  <Slides>18</Slides>
  <Notes>18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Blank Presentation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Utah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Tony Lowry</dc:creator>
  <cp:lastModifiedBy>Tony Lowry</cp:lastModifiedBy>
  <cp:revision>104</cp:revision>
  <dcterms:created xsi:type="dcterms:W3CDTF">2009-01-09T16:35:25Z</dcterms:created>
  <dcterms:modified xsi:type="dcterms:W3CDTF">2017-09-21T18:01:27Z</dcterms:modified>
</cp:coreProperties>
</file>