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Microsoft_Equation1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3.xml" ContentType="application/vnd.openxmlformats-officedocument.presentationml.notesSlide+xml"/>
  <Override PartName="/ppt/embeddings/oleObject8.bin" ContentType="application/vnd.openxmlformats-officedocument.oleObject"/>
  <Override PartName="/ppt/notesSlides/notesSlide4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5.xml" ContentType="application/vnd.openxmlformats-officedocument.presentationml.notesSlide+xml"/>
  <Override PartName="/ppt/embeddings/oleObject12.bin" ContentType="application/vnd.openxmlformats-officedocument.oleObject"/>
  <Override PartName="/ppt/embeddings/Microsoft_Equation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6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414" r:id="rId2"/>
    <p:sldId id="415" r:id="rId3"/>
    <p:sldId id="416" r:id="rId4"/>
    <p:sldId id="430" r:id="rId5"/>
    <p:sldId id="431" r:id="rId6"/>
    <p:sldId id="432" r:id="rId7"/>
    <p:sldId id="433" r:id="rId8"/>
    <p:sldId id="43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D8"/>
    <a:srgbClr val="0004FF"/>
    <a:srgbClr val="FF0000"/>
    <a:srgbClr val="E40000"/>
    <a:srgbClr val="000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20" d="100"/>
          <a:sy n="220" d="100"/>
        </p:scale>
        <p:origin x="-19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image" Target="../media/image13.emf"/><Relationship Id="rId2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4" Type="http://schemas.openxmlformats.org/officeDocument/2006/relationships/image" Target="../media/image21.emf"/><Relationship Id="rId5" Type="http://schemas.openxmlformats.org/officeDocument/2006/relationships/image" Target="../media/image22.emf"/><Relationship Id="rId6" Type="http://schemas.openxmlformats.org/officeDocument/2006/relationships/image" Target="../media/image23.emf"/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3AE0B1-B00C-CD44-BAA8-1C8B5B55A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2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BAE45-F8C8-6644-A45A-0C2310496FD6}" type="slidenum">
              <a:rPr lang="en-US"/>
              <a:pPr/>
              <a:t>1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1AB14-9B20-C646-83E2-DD42392D26B3}" type="slidenum">
              <a:rPr lang="en-US"/>
              <a:pPr/>
              <a:t>2</a:t>
            </a:fld>
            <a:endParaRPr lang="en-US"/>
          </a:p>
        </p:txBody>
      </p:sp>
      <p:sp>
        <p:nvSpPr>
          <p:cNvPr id="79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3423E-BCC3-A947-9690-AD96013B9D9B}" type="slidenum">
              <a:rPr lang="en-US"/>
              <a:pPr/>
              <a:t>3</a:t>
            </a:fld>
            <a:endParaRPr lang="en-US"/>
          </a:p>
        </p:txBody>
      </p:sp>
      <p:sp>
        <p:nvSpPr>
          <p:cNvPr id="79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BFCEC-42E1-CA4B-ABA0-16F9F68FA8EC}" type="slidenum">
              <a:rPr lang="en-US"/>
              <a:pPr/>
              <a:t>4</a:t>
            </a:fld>
            <a:endParaRPr lang="en-US"/>
          </a:p>
        </p:txBody>
      </p:sp>
      <p:sp>
        <p:nvSpPr>
          <p:cNvPr id="81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D6A72-D058-2145-87DE-EFB80D3F1BE3}" type="slidenum">
              <a:rPr lang="en-US"/>
              <a:pPr/>
              <a:t>5</a:t>
            </a:fld>
            <a:endParaRPr lang="en-US"/>
          </a:p>
        </p:txBody>
      </p:sp>
      <p:sp>
        <p:nvSpPr>
          <p:cNvPr id="81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84943-92EB-3D4C-8230-E6C8F4C39293}" type="slidenum">
              <a:rPr lang="en-US"/>
              <a:pPr/>
              <a:t>6</a:t>
            </a:fld>
            <a:endParaRPr lang="en-US"/>
          </a:p>
        </p:txBody>
      </p:sp>
      <p:sp>
        <p:nvSpPr>
          <p:cNvPr id="82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8CCB3-8A98-FC48-8460-19F492D2BFB4}" type="slidenum">
              <a:rPr lang="en-US"/>
              <a:pPr/>
              <a:t>7</a:t>
            </a:fld>
            <a:endParaRPr lang="en-US"/>
          </a:p>
        </p:txBody>
      </p:sp>
      <p:sp>
        <p:nvSpPr>
          <p:cNvPr id="82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C7D31-B181-7743-B042-32CEE3C2ADBB}" type="slidenum">
              <a:rPr lang="en-US"/>
              <a:pPr/>
              <a:t>8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1BE3-D41A-0C4C-85B5-A89AB3E5B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27C78-A920-8A4C-8F5F-019BEA080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FCDB5-3627-784E-891C-1E142341E4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8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D19A2-19B5-214C-98FE-99A3E1C22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3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9F7A-CC42-1F42-823E-D0EF54F485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2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5B33E-C750-B245-B91C-B6BAAC351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09BF-A15C-A044-AA83-525FB43DD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7264-B48F-F149-8759-777844F21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4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793A6-1DA3-574F-A59B-9969AFB4C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2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FE88F-65D1-1749-94CD-630F6FB8E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2CF4-E484-9145-87F6-0494DE518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5970F3-A726-BB47-BE3C-F77BA66BE8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emf"/><Relationship Id="rId12" Type="http://schemas.openxmlformats.org/officeDocument/2006/relationships/oleObject" Target="../embeddings/oleObject6.bin"/><Relationship Id="rId13" Type="http://schemas.openxmlformats.org/officeDocument/2006/relationships/image" Target="../media/image7.emf"/><Relationship Id="rId14" Type="http://schemas.openxmlformats.org/officeDocument/2006/relationships/oleObject" Target="../embeddings/oleObject7.bin"/><Relationship Id="rId15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5.emf"/><Relationship Id="rId10" Type="http://schemas.openxmlformats.org/officeDocument/2006/relationships/oleObject" Target="../embeddings/Microsoft_Equation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11.emf"/><Relationship Id="rId8" Type="http://schemas.openxmlformats.org/officeDocument/2006/relationships/oleObject" Target="../embeddings/oleObject11.bin"/><Relationship Id="rId9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e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1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3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14.e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5.emf"/><Relationship Id="rId10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emf"/><Relationship Id="rId12" Type="http://schemas.openxmlformats.org/officeDocument/2006/relationships/oleObject" Target="../embeddings/oleObject20.bin"/><Relationship Id="rId13" Type="http://schemas.openxmlformats.org/officeDocument/2006/relationships/image" Target="../media/image22.emf"/><Relationship Id="rId14" Type="http://schemas.openxmlformats.org/officeDocument/2006/relationships/oleObject" Target="../embeddings/oleObject21.bin"/><Relationship Id="rId15" Type="http://schemas.openxmlformats.org/officeDocument/2006/relationships/image" Target="../media/image2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18.bin"/><Relationship Id="rId9" Type="http://schemas.openxmlformats.org/officeDocument/2006/relationships/image" Target="../media/image20.emf"/><Relationship Id="rId10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739331" name="Text Box 3"/>
          <p:cNvSpPr txBox="1">
            <a:spLocks noChangeArrowheads="1"/>
          </p:cNvSpPr>
          <p:nvPr/>
        </p:nvSpPr>
        <p:spPr bwMode="auto">
          <a:xfrm>
            <a:off x="2106613" y="76200"/>
            <a:ext cx="49355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6600/7600</a:t>
            </a:r>
          </a:p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Signal Analysis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739340" name="Text Box 12"/>
          <p:cNvSpPr txBox="1">
            <a:spLocks noChangeArrowheads="1"/>
          </p:cNvSpPr>
          <p:nvPr/>
        </p:nvSpPr>
        <p:spPr bwMode="auto">
          <a:xfrm>
            <a:off x="196851" y="1371600"/>
            <a:ext cx="87947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Last time: Energy Spectral Density; Linear Systems</a:t>
            </a:r>
          </a:p>
          <a:p>
            <a:r>
              <a:rPr lang="en-US" i="1" dirty="0">
                <a:solidFill>
                  <a:schemeClr val="accent2"/>
                </a:solidFill>
              </a:rPr>
              <a:t>   </a:t>
            </a:r>
            <a:r>
              <a:rPr lang="en-US" i="1" dirty="0" smtClean="0">
                <a:solidFill>
                  <a:schemeClr val="accent2"/>
                </a:solidFill>
                <a:latin typeface="Arial Black" charset="0"/>
              </a:rPr>
              <a:t>given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(deterministic) finite-energy signals </a:t>
            </a:r>
          </a:p>
          <a:p>
            <a:endParaRPr lang="en-US" sz="600" i="1" dirty="0">
              <a:solidFill>
                <a:schemeClr val="accent2"/>
              </a:solidFill>
              <a:latin typeface="Arial Black" charset="0"/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Energy Density Spectrum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of a process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is:</a:t>
            </a:r>
          </a:p>
          <a:p>
            <a:endParaRPr lang="en-US" sz="3000" dirty="0">
              <a:solidFill>
                <a:schemeClr val="accent2"/>
              </a:solidFill>
            </a:endParaRPr>
          </a:p>
          <a:p>
            <a:endParaRPr lang="en-US" sz="3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This </a:t>
            </a:r>
            <a:r>
              <a:rPr lang="en-US" dirty="0">
                <a:solidFill>
                  <a:schemeClr val="accent2"/>
                </a:solidFill>
              </a:rPr>
              <a:t>is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not</a:t>
            </a:r>
            <a:r>
              <a:rPr lang="en-US" dirty="0">
                <a:solidFill>
                  <a:schemeClr val="accent2"/>
                </a:solidFill>
              </a:rPr>
              <a:t> the same as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Power Spectral Density</a:t>
            </a:r>
            <a:r>
              <a:rPr lang="en-US" dirty="0">
                <a:solidFill>
                  <a:schemeClr val="accent2"/>
                </a:solidFill>
              </a:rPr>
              <a:t>,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but </a:t>
            </a:r>
            <a:r>
              <a:rPr lang="en-US" dirty="0">
                <a:solidFill>
                  <a:schemeClr val="accent2"/>
                </a:solidFill>
              </a:rPr>
              <a:t>it is sometimes used as a proxy (e.g., called the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ja-JP" altLang="en-US" dirty="0" smtClean="0">
                <a:solidFill>
                  <a:schemeClr val="accent2"/>
                </a:solidFill>
              </a:rPr>
              <a:t>“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Periodogram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spectral estimate</a:t>
            </a:r>
            <a:r>
              <a:rPr lang="ja-JP" altLang="en-US" dirty="0">
                <a:solidFill>
                  <a:schemeClr val="accent2"/>
                </a:solidFill>
              </a:rPr>
              <a:t>”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power spectral density on a frequency band can be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approximated </a:t>
            </a:r>
            <a:r>
              <a:rPr lang="en-US" dirty="0">
                <a:solidFill>
                  <a:schemeClr val="accent2"/>
                </a:solidFill>
              </a:rPr>
              <a:t>by frequency-domain integration of the ESD: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739351" name="Object 23"/>
          <p:cNvGraphicFramePr>
            <a:graphicFrameLocks noChangeAspect="1"/>
          </p:cNvGraphicFramePr>
          <p:nvPr/>
        </p:nvGraphicFramePr>
        <p:xfrm>
          <a:off x="2895600" y="2752725"/>
          <a:ext cx="3352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1828800" imgH="495300" progId="Equation.3">
                  <p:embed/>
                </p:oleObj>
              </mc:Choice>
              <mc:Fallback>
                <p:oleObj name="Equation" r:id="rId4" imgW="18288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752725"/>
                        <a:ext cx="3352800" cy="908050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9040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9352" name="Object 24"/>
          <p:cNvGraphicFramePr>
            <a:graphicFrameLocks noChangeAspect="1"/>
          </p:cNvGraphicFramePr>
          <p:nvPr/>
        </p:nvGraphicFramePr>
        <p:xfrm>
          <a:off x="2544763" y="5715000"/>
          <a:ext cx="40544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2286000" imgH="469900" progId="Equation.3">
                  <p:embed/>
                </p:oleObj>
              </mc:Choice>
              <mc:Fallback>
                <p:oleObj name="Equation" r:id="rId6" imgW="2286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5715000"/>
                        <a:ext cx="405447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205663" y="76200"/>
            <a:ext cx="1930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26 </a:t>
            </a:r>
            <a:r>
              <a:rPr lang="en-US" dirty="0" smtClean="0">
                <a:solidFill>
                  <a:srgbClr val="FF0000"/>
                </a:solidFill>
              </a:rPr>
              <a:t>Sep 2017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991350" y="6443663"/>
            <a:ext cx="21125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© A.R. Lowry </a:t>
            </a:r>
            <a:r>
              <a:rPr lang="en-US" sz="1800" dirty="0" smtClean="0">
                <a:solidFill>
                  <a:schemeClr val="accent2"/>
                </a:solidFill>
              </a:rPr>
              <a:t>2017</a:t>
            </a:r>
            <a:endParaRPr lang="en-US" sz="1800" dirty="0">
              <a:solidFill>
                <a:schemeClr val="accent2"/>
              </a:solidFill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794627" name="Text Box 3"/>
          <p:cNvSpPr txBox="1">
            <a:spLocks noChangeArrowheads="1"/>
          </p:cNvSpPr>
          <p:nvPr/>
        </p:nvSpPr>
        <p:spPr bwMode="auto">
          <a:xfrm>
            <a:off x="2105025" y="76200"/>
            <a:ext cx="49355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6600/7600</a:t>
            </a:r>
          </a:p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Signal Analysis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153988" y="1143000"/>
            <a:ext cx="8726487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  <a:latin typeface="Arial Black" charset="0"/>
              </a:rPr>
              <a:t>Last time continued:</a:t>
            </a:r>
          </a:p>
          <a:p>
            <a:r>
              <a:rPr lang="en-US" i="1">
                <a:solidFill>
                  <a:schemeClr val="accent2"/>
                </a:solidFill>
                <a:latin typeface="Arial Black" charset="0"/>
              </a:rPr>
              <a:t>Linear Systems for Deterministic Signals</a:t>
            </a:r>
          </a:p>
          <a:p>
            <a:endParaRPr lang="en-US" sz="600" i="1">
              <a:solidFill>
                <a:schemeClr val="accent2"/>
              </a:solidFill>
              <a:latin typeface="Arial Black" charset="0"/>
            </a:endParaRPr>
          </a:p>
          <a:p>
            <a:r>
              <a:rPr lang="en-US">
                <a:solidFill>
                  <a:schemeClr val="accent2"/>
                </a:solidFill>
              </a:rPr>
              <a:t>• Given a deterministic input signal </a:t>
            </a:r>
            <a:r>
              <a:rPr lang="en-US" i="1">
                <a:latin typeface="Times New Roman" charset="0"/>
              </a:rPr>
              <a:t>x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and impulse response</a:t>
            </a:r>
          </a:p>
          <a:p>
            <a:r>
              <a:rPr lang="en-US">
                <a:solidFill>
                  <a:schemeClr val="accent2"/>
                </a:solidFill>
              </a:rPr>
              <a:t>    </a:t>
            </a:r>
            <a:r>
              <a:rPr lang="en-US" i="1">
                <a:latin typeface="Times New Roman" charset="0"/>
              </a:rPr>
              <a:t>h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, the output </a:t>
            </a:r>
            <a:r>
              <a:rPr lang="en-US" i="1">
                <a:latin typeface="Times New Roman" charset="0"/>
              </a:rPr>
              <a:t>y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for a linear SISO system can be found:</a:t>
            </a:r>
          </a:p>
          <a:p>
            <a:endParaRPr lang="en-US" sz="400">
              <a:solidFill>
                <a:schemeClr val="accent2"/>
              </a:solidFill>
            </a:endParaRPr>
          </a:p>
          <a:p>
            <a:r>
              <a:rPr lang="en-US" i="1">
                <a:solidFill>
                  <a:schemeClr val="tx2"/>
                </a:solidFill>
                <a:latin typeface="Times New Roman" charset="0"/>
              </a:rPr>
              <a:t>              y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= 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2"/>
                </a:solidFill>
                <a:sym typeface="Symbol" charset="0"/>
              </a:rPr>
              <a:t>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          </a:t>
            </a:r>
            <a:r>
              <a:rPr lang="en-US">
                <a:solidFill>
                  <a:schemeClr val="accent2"/>
                </a:solidFill>
                <a:sym typeface="Symbol" charset="0"/>
              </a:rPr>
              <a:t></a:t>
            </a:r>
            <a:r>
              <a:rPr lang="en-US">
                <a:solidFill>
                  <a:schemeClr val="accent2"/>
                </a:solidFill>
              </a:rPr>
              <a:t>            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Y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 = 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i="1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>
                <a:solidFill>
                  <a:schemeClr val="tx2"/>
                </a:solidFill>
                <a:latin typeface="Times New Roman" charset="0"/>
              </a:rPr>
              <a:t>)</a:t>
            </a:r>
            <a:endParaRPr lang="en-US">
              <a:solidFill>
                <a:schemeClr val="accent2"/>
              </a:solidFill>
            </a:endParaRPr>
          </a:p>
          <a:p>
            <a:endParaRPr lang="en-US" sz="600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• The </a:t>
            </a:r>
            <a:r>
              <a:rPr lang="en-US" i="1">
                <a:solidFill>
                  <a:schemeClr val="accent2"/>
                </a:solidFill>
                <a:latin typeface="Arial Black" charset="0"/>
              </a:rPr>
              <a:t>Energy Density Spectra</a:t>
            </a:r>
            <a:r>
              <a:rPr lang="en-US">
                <a:solidFill>
                  <a:schemeClr val="accent2"/>
                </a:solidFill>
              </a:rPr>
              <a:t> are related by:</a:t>
            </a:r>
          </a:p>
          <a:p>
            <a:endParaRPr lang="en-US" sz="3000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• The </a:t>
            </a:r>
            <a:r>
              <a:rPr lang="en-US" i="1">
                <a:solidFill>
                  <a:schemeClr val="accent2"/>
                </a:solidFill>
                <a:latin typeface="Arial Black" charset="0"/>
              </a:rPr>
              <a:t>Autocorrelation</a:t>
            </a:r>
            <a:r>
              <a:rPr lang="en-US">
                <a:solidFill>
                  <a:schemeClr val="accent2"/>
                </a:solidFill>
              </a:rPr>
              <a:t> for a deterministic finite-energy signal</a:t>
            </a:r>
          </a:p>
          <a:p>
            <a:r>
              <a:rPr lang="en-US" sz="3000" i="1">
                <a:solidFill>
                  <a:srgbClr val="F90403"/>
                </a:solidFill>
                <a:latin typeface="Arial Black" charset="0"/>
              </a:rPr>
              <a:t>                         </a:t>
            </a:r>
            <a:r>
              <a:rPr lang="en-US">
                <a:solidFill>
                  <a:schemeClr val="accent2"/>
                </a:solidFill>
              </a:rPr>
              <a:t>has:                      ;</a:t>
            </a:r>
          </a:p>
          <a:p>
            <a:endParaRPr lang="en-US" sz="1200" i="1">
              <a:solidFill>
                <a:srgbClr val="F90403"/>
              </a:solidFill>
              <a:latin typeface="Arial Black" charset="0"/>
            </a:endParaRPr>
          </a:p>
          <a:p>
            <a:r>
              <a:rPr lang="en-US">
                <a:solidFill>
                  <a:schemeClr val="accent2"/>
                </a:solidFill>
              </a:rPr>
              <a:t>• Using the correlation theorem, can find two ways to estimate</a:t>
            </a:r>
          </a:p>
          <a:p>
            <a:r>
              <a:rPr lang="en-US">
                <a:solidFill>
                  <a:schemeClr val="accent2"/>
                </a:solidFill>
              </a:rPr>
              <a:t>    the energy spectral density:</a:t>
            </a:r>
          </a:p>
        </p:txBody>
      </p:sp>
      <p:graphicFrame>
        <p:nvGraphicFramePr>
          <p:cNvPr id="794631" name="Object 7"/>
          <p:cNvGraphicFramePr>
            <a:graphicFrameLocks noChangeAspect="1"/>
          </p:cNvGraphicFramePr>
          <p:nvPr/>
        </p:nvGraphicFramePr>
        <p:xfrm>
          <a:off x="3276600" y="3581400"/>
          <a:ext cx="2476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1" name="Equation" r:id="rId4" imgW="1295400" imgH="279400" progId="Equation.3">
                  <p:embed/>
                </p:oleObj>
              </mc:Choice>
              <mc:Fallback>
                <p:oleObj name="Equation" r:id="rId4" imgW="1295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81400"/>
                        <a:ext cx="2476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2" name="Object 8"/>
          <p:cNvGraphicFramePr>
            <a:graphicFrameLocks noChangeAspect="1"/>
          </p:cNvGraphicFramePr>
          <p:nvPr/>
        </p:nvGraphicFramePr>
        <p:xfrm>
          <a:off x="914400" y="4343400"/>
          <a:ext cx="23622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2" name="Equation" r:id="rId6" imgW="1371600" imgH="431800" progId="Equation.3">
                  <p:embed/>
                </p:oleObj>
              </mc:Choice>
              <mc:Fallback>
                <p:oleObj name="Equation" r:id="rId6" imgW="1371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23622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3" name="Object 9"/>
          <p:cNvGraphicFramePr>
            <a:graphicFrameLocks noChangeAspect="1"/>
          </p:cNvGraphicFramePr>
          <p:nvPr/>
        </p:nvGraphicFramePr>
        <p:xfrm>
          <a:off x="4114800" y="4495800"/>
          <a:ext cx="1752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3" name="Equation" r:id="rId8" imgW="901700" imgH="215900" progId="Equation.3">
                  <p:embed/>
                </p:oleObj>
              </mc:Choice>
              <mc:Fallback>
                <p:oleObj name="Equation" r:id="rId8" imgW="901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0"/>
                        <a:ext cx="1752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72403"/>
              </p:ext>
            </p:extLst>
          </p:nvPr>
        </p:nvGraphicFramePr>
        <p:xfrm>
          <a:off x="6034088" y="4445000"/>
          <a:ext cx="204311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4" name="Equation" r:id="rId10" imgW="990600" imgH="266700" progId="Equation.3">
                  <p:embed/>
                </p:oleObj>
              </mc:Choice>
              <mc:Fallback>
                <p:oleObj name="Equation" r:id="rId10" imgW="990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4445000"/>
                        <a:ext cx="2043112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5" name="Object 11"/>
          <p:cNvGraphicFramePr>
            <a:graphicFrameLocks noChangeAspect="1"/>
          </p:cNvGraphicFramePr>
          <p:nvPr/>
        </p:nvGraphicFramePr>
        <p:xfrm>
          <a:off x="1600200" y="5873750"/>
          <a:ext cx="23320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5" name="Equation" r:id="rId12" imgW="1155700" imgH="228600" progId="Equation.3">
                  <p:embed/>
                </p:oleObj>
              </mc:Choice>
              <mc:Fallback>
                <p:oleObj name="Equation" r:id="rId12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873750"/>
                        <a:ext cx="23320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6" name="Object 12"/>
          <p:cNvGraphicFramePr>
            <a:graphicFrameLocks noChangeAspect="1"/>
          </p:cNvGraphicFramePr>
          <p:nvPr/>
        </p:nvGraphicFramePr>
        <p:xfrm>
          <a:off x="4495800" y="5638800"/>
          <a:ext cx="32766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216" name="Equation" r:id="rId14" imgW="1651000" imgH="469900" progId="Equation.3">
                  <p:embed/>
                </p:oleObj>
              </mc:Choice>
              <mc:Fallback>
                <p:oleObj name="Equation" r:id="rId14" imgW="1651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638800"/>
                        <a:ext cx="32766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798723" name="Text Box 3"/>
          <p:cNvSpPr txBox="1">
            <a:spLocks noChangeArrowheads="1"/>
          </p:cNvSpPr>
          <p:nvPr/>
        </p:nvSpPr>
        <p:spPr bwMode="auto">
          <a:xfrm>
            <a:off x="2105025" y="76200"/>
            <a:ext cx="49355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Geology 6600/7600</a:t>
            </a:r>
          </a:p>
          <a:p>
            <a:pPr algn="ctr" eaLnBrk="1" hangingPunct="1"/>
            <a:r>
              <a:rPr lang="en-US" sz="3600" i="1">
                <a:solidFill>
                  <a:schemeClr val="accent2"/>
                </a:solidFill>
                <a:latin typeface="Arial Black" charset="0"/>
              </a:rPr>
              <a:t>Signal Analysis</a:t>
            </a:r>
            <a:endParaRPr lang="en-US" sz="3600" i="1" u="sng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798726" name="Text Box 6"/>
          <p:cNvSpPr txBox="1">
            <a:spLocks noChangeArrowheads="1"/>
          </p:cNvSpPr>
          <p:nvPr/>
        </p:nvSpPr>
        <p:spPr bwMode="auto">
          <a:xfrm>
            <a:off x="203200" y="1143000"/>
            <a:ext cx="8844989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Last time continued:</a:t>
            </a:r>
          </a:p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Linear Systems for Random Signals</a:t>
            </a:r>
          </a:p>
          <a:p>
            <a:endParaRPr lang="en-US" sz="600" i="1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cross-correlation </a:t>
            </a:r>
            <a:r>
              <a:rPr lang="en-US" dirty="0">
                <a:solidFill>
                  <a:schemeClr val="accent2"/>
                </a:solidFill>
              </a:rPr>
              <a:t>of the input and output from a SISO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linear </a:t>
            </a:r>
            <a:r>
              <a:rPr lang="en-US" dirty="0">
                <a:solidFill>
                  <a:schemeClr val="accent2"/>
                </a:solidFill>
              </a:rPr>
              <a:t>system is: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transfer function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relating linear SISO input &amp; output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signals </a:t>
            </a:r>
            <a:r>
              <a:rPr lang="en-US" dirty="0">
                <a:solidFill>
                  <a:schemeClr val="accent2"/>
                </a:solidFill>
              </a:rPr>
              <a:t>is given by</a:t>
            </a:r>
          </a:p>
          <a:p>
            <a:r>
              <a:rPr lang="en-US" dirty="0">
                <a:solidFill>
                  <a:schemeClr val="accent2"/>
                </a:solidFill>
              </a:rPr>
              <a:t>			       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latin typeface="Times New Roman" charset="0"/>
              </a:rPr>
              <a:t>) 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S</a:t>
            </a:r>
            <a:r>
              <a:rPr lang="en-US" i="1" baseline="-25000" dirty="0" err="1">
                <a:latin typeface="Times New Roman" charset="0"/>
              </a:rPr>
              <a:t>xy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 err="1">
                <a:latin typeface="Times New Roman" charset="0"/>
              </a:rPr>
              <a:t>S</a:t>
            </a:r>
            <a:r>
              <a:rPr lang="en-US" i="1" baseline="-25000" dirty="0" err="1">
                <a:latin typeface="Times New Roman" charset="0"/>
              </a:rPr>
              <a:t>xx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power of the transfer function, i.e. without phase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information</a:t>
            </a:r>
            <a:r>
              <a:rPr lang="en-US" dirty="0">
                <a:solidFill>
                  <a:schemeClr val="accent2"/>
                </a:solidFill>
              </a:rPr>
              <a:t>, is given by</a:t>
            </a:r>
          </a:p>
          <a:p>
            <a:r>
              <a:rPr lang="en-US" dirty="0">
                <a:solidFill>
                  <a:schemeClr val="accent2"/>
                </a:solidFill>
              </a:rPr>
              <a:t>			      </a:t>
            </a:r>
            <a:r>
              <a:rPr lang="en-US" dirty="0">
                <a:latin typeface="Times New Roman" charset="0"/>
              </a:rPr>
              <a:t>|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latin typeface="Times New Roman" charset="0"/>
              </a:rPr>
              <a:t>)|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 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S</a:t>
            </a:r>
            <a:r>
              <a:rPr lang="en-US" i="1" baseline="-25000" dirty="0" err="1">
                <a:latin typeface="Times New Roman" charset="0"/>
              </a:rPr>
              <a:t>yy</a:t>
            </a:r>
            <a:r>
              <a:rPr lang="en-US" dirty="0">
                <a:latin typeface="Times New Roman" charset="0"/>
              </a:rPr>
              <a:t>/</a:t>
            </a:r>
            <a:r>
              <a:rPr lang="en-US" i="1" dirty="0" err="1">
                <a:latin typeface="Times New Roman" charset="0"/>
              </a:rPr>
              <a:t>S</a:t>
            </a:r>
            <a:r>
              <a:rPr lang="en-US" i="1" baseline="-25000" dirty="0" err="1">
                <a:latin typeface="Times New Roman" charset="0"/>
              </a:rPr>
              <a:t>xx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• Examples of Fourier transforms: constant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 a delta function;</a:t>
            </a:r>
          </a:p>
          <a:p>
            <a:r>
              <a:rPr lang="en-US" dirty="0">
                <a:solidFill>
                  <a:schemeClr val="accent2"/>
                </a:solidFill>
                <a:sym typeface="Symbol" charset="0"/>
              </a:rPr>
              <a:t>   </a:t>
            </a:r>
            <a:r>
              <a:rPr lang="en-US" dirty="0" err="1" smtClean="0">
                <a:solidFill>
                  <a:schemeClr val="accent2"/>
                </a:solidFill>
                <a:sym typeface="Symbol" charset="0"/>
              </a:rPr>
              <a:t>inusoid</a:t>
            </a:r>
            <a:r>
              <a:rPr lang="en-US" dirty="0" smtClean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 a pair of delta functions; box function  </a:t>
            </a:r>
            <a:r>
              <a:rPr lang="en-US" dirty="0" err="1">
                <a:solidFill>
                  <a:schemeClr val="accent2"/>
                </a:solidFill>
                <a:sym typeface="Symbol" charset="0"/>
              </a:rPr>
              <a:t>sinc</a:t>
            </a:r>
            <a:endParaRPr lang="en-US" dirty="0">
              <a:solidFill>
                <a:schemeClr val="accent2"/>
              </a:solidFill>
              <a:sym typeface="Symbol" charset="0"/>
            </a:endParaRPr>
          </a:p>
          <a:p>
            <a:r>
              <a:rPr lang="en-US" dirty="0">
                <a:solidFill>
                  <a:schemeClr val="accent2"/>
                </a:solidFill>
                <a:sym typeface="Symbol" charset="0"/>
              </a:rPr>
              <a:t>   function, </a:t>
            </a:r>
            <a:r>
              <a:rPr lang="en-US" dirty="0" smtClean="0">
                <a:solidFill>
                  <a:schemeClr val="accent2"/>
                </a:solidFill>
                <a:sym typeface="Symbol" charset="0"/>
              </a:rPr>
              <a:t>…</a:t>
            </a:r>
            <a:endParaRPr lang="en-US" dirty="0">
              <a:solidFill>
                <a:schemeClr val="accent2"/>
              </a:solidFill>
              <a:sym typeface="Symbol" charset="0"/>
            </a:endParaRPr>
          </a:p>
        </p:txBody>
      </p:sp>
      <p:graphicFrame>
        <p:nvGraphicFramePr>
          <p:cNvPr id="798727" name="Object 7"/>
          <p:cNvGraphicFramePr>
            <a:graphicFrameLocks noChangeAspect="1"/>
          </p:cNvGraphicFramePr>
          <p:nvPr/>
        </p:nvGraphicFramePr>
        <p:xfrm>
          <a:off x="3048000" y="2514600"/>
          <a:ext cx="3048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6201" name="Equation" r:id="rId4" imgW="1270000" imgH="215900" progId="Equation.3">
                  <p:embed/>
                </p:oleObj>
              </mc:Choice>
              <mc:Fallback>
                <p:oleObj name="Equation" r:id="rId4" imgW="1270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3048000" cy="519113"/>
                      </a:xfrm>
                      <a:prstGeom prst="rect">
                        <a:avLst/>
                      </a:prstGeom>
                      <a:solidFill>
                        <a:srgbClr val="C6C6C6"/>
                      </a:solidFill>
                      <a:ln w="25400">
                        <a:solidFill>
                          <a:srgbClr val="F9040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815107" name="Text Box 3"/>
          <p:cNvSpPr txBox="1">
            <a:spLocks noChangeArrowheads="1"/>
          </p:cNvSpPr>
          <p:nvPr/>
        </p:nvSpPr>
        <p:spPr bwMode="auto">
          <a:xfrm>
            <a:off x="517525" y="601663"/>
            <a:ext cx="807344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Now, </a:t>
            </a:r>
            <a:r>
              <a:rPr lang="en-US" dirty="0" smtClean="0">
                <a:solidFill>
                  <a:schemeClr val="accent2"/>
                </a:solidFill>
              </a:rPr>
              <a:t>let’s </a:t>
            </a:r>
            <a:r>
              <a:rPr lang="en-US" dirty="0">
                <a:solidFill>
                  <a:schemeClr val="accent2"/>
                </a:solidFill>
              </a:rPr>
              <a:t>consider a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Moving Average</a:t>
            </a:r>
            <a:r>
              <a:rPr lang="en-US" dirty="0">
                <a:solidFill>
                  <a:schemeClr val="accent2"/>
                </a:solidFill>
              </a:rPr>
              <a:t> (or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Integrator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of </a:t>
            </a:r>
            <a:r>
              <a:rPr lang="en-US" dirty="0">
                <a:solidFill>
                  <a:schemeClr val="accent2"/>
                </a:solidFill>
              </a:rPr>
              <a:t>the type commonly used to smooth noisy data: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Which we can denote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y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h</a:t>
            </a:r>
            <a:r>
              <a:rPr lang="en-US" dirty="0">
                <a:solidFill>
                  <a:schemeClr val="accent2"/>
                </a:solidFill>
              </a:rPr>
              <a:t> has Fourier transform:</a:t>
            </a:r>
          </a:p>
        </p:txBody>
      </p:sp>
      <p:sp>
        <p:nvSpPr>
          <p:cNvPr id="815108" name="Line 4"/>
          <p:cNvSpPr>
            <a:spLocks noChangeShapeType="1"/>
          </p:cNvSpPr>
          <p:nvPr/>
        </p:nvSpPr>
        <p:spPr bwMode="auto">
          <a:xfrm flipV="1">
            <a:off x="914400" y="146685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09" name="Line 5"/>
          <p:cNvSpPr>
            <a:spLocks noChangeShapeType="1"/>
          </p:cNvSpPr>
          <p:nvPr/>
        </p:nvSpPr>
        <p:spPr bwMode="auto">
          <a:xfrm>
            <a:off x="762000" y="2457450"/>
            <a:ext cx="327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0" name="Freeform 6"/>
          <p:cNvSpPr>
            <a:spLocks/>
          </p:cNvSpPr>
          <p:nvPr/>
        </p:nvSpPr>
        <p:spPr bwMode="auto">
          <a:xfrm>
            <a:off x="885825" y="2076450"/>
            <a:ext cx="1463675" cy="387350"/>
          </a:xfrm>
          <a:custGeom>
            <a:avLst/>
            <a:gdLst>
              <a:gd name="T0" fmla="*/ 0 w 1901"/>
              <a:gd name="T1" fmla="*/ 244 h 244"/>
              <a:gd name="T2" fmla="*/ 231 w 1901"/>
              <a:gd name="T3" fmla="*/ 244 h 244"/>
              <a:gd name="T4" fmla="*/ 231 w 1901"/>
              <a:gd name="T5" fmla="*/ 0 h 244"/>
              <a:gd name="T6" fmla="*/ 1754 w 1901"/>
              <a:gd name="T7" fmla="*/ 0 h 244"/>
              <a:gd name="T8" fmla="*/ 1754 w 1901"/>
              <a:gd name="T9" fmla="*/ 237 h 244"/>
              <a:gd name="T10" fmla="*/ 1901 w 1901"/>
              <a:gd name="T11" fmla="*/ 237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01" h="244">
                <a:moveTo>
                  <a:pt x="0" y="244"/>
                </a:moveTo>
                <a:lnTo>
                  <a:pt x="231" y="244"/>
                </a:lnTo>
                <a:lnTo>
                  <a:pt x="231" y="0"/>
                </a:lnTo>
                <a:lnTo>
                  <a:pt x="1754" y="0"/>
                </a:lnTo>
                <a:lnTo>
                  <a:pt x="1754" y="237"/>
                </a:lnTo>
                <a:lnTo>
                  <a:pt x="1901" y="237"/>
                </a:lnTo>
              </a:path>
            </a:pathLst>
          </a:custGeom>
          <a:noFill/>
          <a:ln w="38100">
            <a:solidFill>
              <a:srgbClr val="F904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1" name="Freeform 7"/>
          <p:cNvSpPr>
            <a:spLocks/>
          </p:cNvSpPr>
          <p:nvPr/>
        </p:nvSpPr>
        <p:spPr bwMode="auto">
          <a:xfrm>
            <a:off x="914400" y="1712913"/>
            <a:ext cx="2967038" cy="1263650"/>
          </a:xfrm>
          <a:custGeom>
            <a:avLst/>
            <a:gdLst>
              <a:gd name="T0" fmla="*/ 0 w 1869"/>
              <a:gd name="T1" fmla="*/ 469 h 796"/>
              <a:gd name="T2" fmla="*/ 70 w 1869"/>
              <a:gd name="T3" fmla="*/ 165 h 796"/>
              <a:gd name="T4" fmla="*/ 147 w 1869"/>
              <a:gd name="T5" fmla="*/ 24 h 796"/>
              <a:gd name="T6" fmla="*/ 173 w 1869"/>
              <a:gd name="T7" fmla="*/ 312 h 796"/>
              <a:gd name="T8" fmla="*/ 211 w 1869"/>
              <a:gd name="T9" fmla="*/ 639 h 796"/>
              <a:gd name="T10" fmla="*/ 275 w 1869"/>
              <a:gd name="T11" fmla="*/ 517 h 796"/>
              <a:gd name="T12" fmla="*/ 282 w 1869"/>
              <a:gd name="T13" fmla="*/ 357 h 796"/>
              <a:gd name="T14" fmla="*/ 435 w 1869"/>
              <a:gd name="T15" fmla="*/ 600 h 796"/>
              <a:gd name="T16" fmla="*/ 557 w 1869"/>
              <a:gd name="T17" fmla="*/ 594 h 796"/>
              <a:gd name="T18" fmla="*/ 550 w 1869"/>
              <a:gd name="T19" fmla="*/ 338 h 796"/>
              <a:gd name="T20" fmla="*/ 627 w 1869"/>
              <a:gd name="T21" fmla="*/ 88 h 796"/>
              <a:gd name="T22" fmla="*/ 723 w 1869"/>
              <a:gd name="T23" fmla="*/ 133 h 796"/>
              <a:gd name="T24" fmla="*/ 832 w 1869"/>
              <a:gd name="T25" fmla="*/ 658 h 796"/>
              <a:gd name="T26" fmla="*/ 979 w 1869"/>
              <a:gd name="T27" fmla="*/ 747 h 796"/>
              <a:gd name="T28" fmla="*/ 1056 w 1869"/>
              <a:gd name="T29" fmla="*/ 363 h 796"/>
              <a:gd name="T30" fmla="*/ 1133 w 1869"/>
              <a:gd name="T31" fmla="*/ 267 h 796"/>
              <a:gd name="T32" fmla="*/ 1242 w 1869"/>
              <a:gd name="T33" fmla="*/ 434 h 796"/>
              <a:gd name="T34" fmla="*/ 1299 w 1869"/>
              <a:gd name="T35" fmla="*/ 747 h 796"/>
              <a:gd name="T36" fmla="*/ 1466 w 1869"/>
              <a:gd name="T37" fmla="*/ 696 h 796"/>
              <a:gd name="T38" fmla="*/ 1568 w 1869"/>
              <a:gd name="T39" fmla="*/ 351 h 796"/>
              <a:gd name="T40" fmla="*/ 1728 w 1869"/>
              <a:gd name="T41" fmla="*/ 114 h 796"/>
              <a:gd name="T42" fmla="*/ 1824 w 1869"/>
              <a:gd name="T43" fmla="*/ 434 h 796"/>
              <a:gd name="T44" fmla="*/ 1869 w 1869"/>
              <a:gd name="T45" fmla="*/ 543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869" h="796">
                <a:moveTo>
                  <a:pt x="0" y="469"/>
                </a:moveTo>
                <a:cubicBezTo>
                  <a:pt x="23" y="354"/>
                  <a:pt x="46" y="239"/>
                  <a:pt x="70" y="165"/>
                </a:cubicBezTo>
                <a:cubicBezTo>
                  <a:pt x="94" y="91"/>
                  <a:pt x="130" y="0"/>
                  <a:pt x="147" y="24"/>
                </a:cubicBezTo>
                <a:cubicBezTo>
                  <a:pt x="164" y="48"/>
                  <a:pt x="162" y="210"/>
                  <a:pt x="173" y="312"/>
                </a:cubicBezTo>
                <a:cubicBezTo>
                  <a:pt x="184" y="414"/>
                  <a:pt x="194" y="605"/>
                  <a:pt x="211" y="639"/>
                </a:cubicBezTo>
                <a:cubicBezTo>
                  <a:pt x="228" y="673"/>
                  <a:pt x="263" y="564"/>
                  <a:pt x="275" y="517"/>
                </a:cubicBezTo>
                <a:cubicBezTo>
                  <a:pt x="287" y="470"/>
                  <a:pt x="255" y="343"/>
                  <a:pt x="282" y="357"/>
                </a:cubicBezTo>
                <a:cubicBezTo>
                  <a:pt x="309" y="371"/>
                  <a:pt x="389" y="561"/>
                  <a:pt x="435" y="600"/>
                </a:cubicBezTo>
                <a:cubicBezTo>
                  <a:pt x="481" y="639"/>
                  <a:pt x="538" y="638"/>
                  <a:pt x="557" y="594"/>
                </a:cubicBezTo>
                <a:cubicBezTo>
                  <a:pt x="576" y="550"/>
                  <a:pt x="538" y="422"/>
                  <a:pt x="550" y="338"/>
                </a:cubicBezTo>
                <a:cubicBezTo>
                  <a:pt x="562" y="254"/>
                  <a:pt x="598" y="122"/>
                  <a:pt x="627" y="88"/>
                </a:cubicBezTo>
                <a:cubicBezTo>
                  <a:pt x="656" y="54"/>
                  <a:pt x="689" y="38"/>
                  <a:pt x="723" y="133"/>
                </a:cubicBezTo>
                <a:cubicBezTo>
                  <a:pt x="757" y="228"/>
                  <a:pt x="789" y="556"/>
                  <a:pt x="832" y="658"/>
                </a:cubicBezTo>
                <a:cubicBezTo>
                  <a:pt x="875" y="760"/>
                  <a:pt x="942" y="796"/>
                  <a:pt x="979" y="747"/>
                </a:cubicBezTo>
                <a:cubicBezTo>
                  <a:pt x="1016" y="698"/>
                  <a:pt x="1030" y="443"/>
                  <a:pt x="1056" y="363"/>
                </a:cubicBezTo>
                <a:cubicBezTo>
                  <a:pt x="1082" y="283"/>
                  <a:pt x="1102" y="255"/>
                  <a:pt x="1133" y="267"/>
                </a:cubicBezTo>
                <a:cubicBezTo>
                  <a:pt x="1164" y="279"/>
                  <a:pt x="1214" y="354"/>
                  <a:pt x="1242" y="434"/>
                </a:cubicBezTo>
                <a:cubicBezTo>
                  <a:pt x="1270" y="514"/>
                  <a:pt x="1262" y="703"/>
                  <a:pt x="1299" y="747"/>
                </a:cubicBezTo>
                <a:cubicBezTo>
                  <a:pt x="1336" y="791"/>
                  <a:pt x="1421" y="762"/>
                  <a:pt x="1466" y="696"/>
                </a:cubicBezTo>
                <a:cubicBezTo>
                  <a:pt x="1511" y="630"/>
                  <a:pt x="1524" y="448"/>
                  <a:pt x="1568" y="351"/>
                </a:cubicBezTo>
                <a:cubicBezTo>
                  <a:pt x="1612" y="254"/>
                  <a:pt x="1685" y="100"/>
                  <a:pt x="1728" y="114"/>
                </a:cubicBezTo>
                <a:cubicBezTo>
                  <a:pt x="1771" y="128"/>
                  <a:pt x="1801" y="363"/>
                  <a:pt x="1824" y="434"/>
                </a:cubicBezTo>
                <a:cubicBezTo>
                  <a:pt x="1847" y="505"/>
                  <a:pt x="1862" y="525"/>
                  <a:pt x="1869" y="543"/>
                </a:cubicBezTo>
              </a:path>
            </a:pathLst>
          </a:custGeom>
          <a:noFill/>
          <a:ln w="25400">
            <a:solidFill>
              <a:srgbClr val="0004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2" name="Line 8"/>
          <p:cNvSpPr>
            <a:spLocks noChangeShapeType="1"/>
          </p:cNvSpPr>
          <p:nvPr/>
        </p:nvSpPr>
        <p:spPr bwMode="auto">
          <a:xfrm>
            <a:off x="1054100" y="1619250"/>
            <a:ext cx="1177925" cy="0"/>
          </a:xfrm>
          <a:prstGeom prst="line">
            <a:avLst/>
          </a:prstGeom>
          <a:noFill/>
          <a:ln w="9525">
            <a:solidFill>
              <a:srgbClr val="F90403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>
            <a:off x="1495425" y="13525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F90403"/>
                </a:solidFill>
                <a:latin typeface="Times New Roman" charset="0"/>
              </a:rPr>
              <a:t>T</a:t>
            </a:r>
            <a:endParaRPr lang="en-US" sz="1600" i="1">
              <a:latin typeface="Times New Roman" charset="0"/>
            </a:endParaRPr>
          </a:p>
        </p:txBody>
      </p:sp>
      <p:sp>
        <p:nvSpPr>
          <p:cNvPr id="815114" name="Line 10"/>
          <p:cNvSpPr>
            <a:spLocks noChangeShapeType="1"/>
          </p:cNvSpPr>
          <p:nvPr/>
        </p:nvSpPr>
        <p:spPr bwMode="auto">
          <a:xfrm>
            <a:off x="762000" y="2076450"/>
            <a:ext cx="0" cy="376238"/>
          </a:xfrm>
          <a:prstGeom prst="line">
            <a:avLst/>
          </a:prstGeom>
          <a:noFill/>
          <a:ln w="9525">
            <a:solidFill>
              <a:srgbClr val="F90403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5" name="Text Box 11"/>
          <p:cNvSpPr txBox="1">
            <a:spLocks noChangeArrowheads="1"/>
          </p:cNvSpPr>
          <p:nvPr/>
        </p:nvSpPr>
        <p:spPr bwMode="auto">
          <a:xfrm>
            <a:off x="323850" y="207645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90403"/>
                </a:solidFill>
                <a:latin typeface="Times New Roman" charset="0"/>
              </a:rPr>
              <a:t>1/</a:t>
            </a:r>
            <a:r>
              <a:rPr lang="en-US" sz="1600" i="1">
                <a:solidFill>
                  <a:srgbClr val="F90403"/>
                </a:solidFill>
                <a:latin typeface="Times New Roman" charset="0"/>
              </a:rPr>
              <a:t>T</a:t>
            </a:r>
          </a:p>
        </p:txBody>
      </p:sp>
      <p:sp>
        <p:nvSpPr>
          <p:cNvPr id="815116" name="Text Box 12"/>
          <p:cNvSpPr txBox="1">
            <a:spLocks noChangeArrowheads="1"/>
          </p:cNvSpPr>
          <p:nvPr/>
        </p:nvSpPr>
        <p:spPr bwMode="auto">
          <a:xfrm>
            <a:off x="3790950" y="2465388"/>
            <a:ext cx="31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Symbol" charset="0"/>
                <a:sym typeface="Symbol" charset="0"/>
              </a:rPr>
              <a:t></a:t>
            </a:r>
            <a:endParaRPr lang="en-US" sz="1600" i="1">
              <a:latin typeface="Times New Roman" charset="0"/>
            </a:endParaRPr>
          </a:p>
        </p:txBody>
      </p:sp>
      <p:sp>
        <p:nvSpPr>
          <p:cNvPr id="815117" name="Line 13"/>
          <p:cNvSpPr>
            <a:spLocks noChangeShapeType="1"/>
          </p:cNvSpPr>
          <p:nvPr/>
        </p:nvSpPr>
        <p:spPr bwMode="auto">
          <a:xfrm flipH="1">
            <a:off x="2257425" y="17716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18" name="Text Box 14"/>
          <p:cNvSpPr txBox="1">
            <a:spLocks noChangeArrowheads="1"/>
          </p:cNvSpPr>
          <p:nvPr/>
        </p:nvSpPr>
        <p:spPr bwMode="auto">
          <a:xfrm>
            <a:off x="2333625" y="1390650"/>
            <a:ext cx="85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90403"/>
                </a:solidFill>
                <a:latin typeface="Times New Roman" charset="0"/>
              </a:rPr>
              <a:t>h</a:t>
            </a:r>
            <a:r>
              <a:rPr lang="en-US">
                <a:solidFill>
                  <a:srgbClr val="F90403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rgbClr val="F90403"/>
                </a:solidFill>
                <a:latin typeface="Times New Roman" charset="0"/>
              </a:rPr>
              <a:t>t-</a:t>
            </a:r>
            <a:r>
              <a:rPr lang="en-US" i="1">
                <a:solidFill>
                  <a:srgbClr val="F90403"/>
                </a:solidFill>
                <a:latin typeface="Symbol" charset="0"/>
                <a:sym typeface="Symbol" charset="0"/>
              </a:rPr>
              <a:t></a:t>
            </a:r>
            <a:r>
              <a:rPr lang="en-US">
                <a:solidFill>
                  <a:srgbClr val="F90403"/>
                </a:solidFill>
                <a:latin typeface="Times New Roman" charset="0"/>
              </a:rPr>
              <a:t>)</a:t>
            </a:r>
          </a:p>
        </p:txBody>
      </p:sp>
      <p:sp>
        <p:nvSpPr>
          <p:cNvPr id="815119" name="Line 15"/>
          <p:cNvSpPr>
            <a:spLocks noChangeShapeType="1"/>
          </p:cNvSpPr>
          <p:nvPr/>
        </p:nvSpPr>
        <p:spPr bwMode="auto">
          <a:xfrm flipH="1">
            <a:off x="3733800" y="18478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0" name="Text Box 16"/>
          <p:cNvSpPr txBox="1">
            <a:spLocks noChangeArrowheads="1"/>
          </p:cNvSpPr>
          <p:nvPr/>
        </p:nvSpPr>
        <p:spPr bwMode="auto">
          <a:xfrm>
            <a:off x="3916363" y="1466850"/>
            <a:ext cx="655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4E5"/>
                </a:solidFill>
                <a:latin typeface="Times New Roman" charset="0"/>
              </a:rPr>
              <a:t>x</a:t>
            </a:r>
            <a:r>
              <a:rPr lang="en-US">
                <a:solidFill>
                  <a:srgbClr val="0004E5"/>
                </a:solidFill>
                <a:latin typeface="Times New Roman" charset="0"/>
              </a:rPr>
              <a:t>(</a:t>
            </a:r>
            <a:r>
              <a:rPr lang="en-US" i="1">
                <a:solidFill>
                  <a:srgbClr val="0004E5"/>
                </a:solidFill>
                <a:latin typeface="Symbol" charset="0"/>
                <a:sym typeface="Symbol" charset="0"/>
              </a:rPr>
              <a:t></a:t>
            </a:r>
            <a:r>
              <a:rPr lang="en-US">
                <a:solidFill>
                  <a:srgbClr val="0004E5"/>
                </a:solidFill>
                <a:latin typeface="Times New Roman" charset="0"/>
              </a:rPr>
              <a:t>)</a:t>
            </a:r>
          </a:p>
        </p:txBody>
      </p:sp>
      <p:sp>
        <p:nvSpPr>
          <p:cNvPr id="815121" name="Text Box 17"/>
          <p:cNvSpPr txBox="1">
            <a:spLocks noChangeArrowheads="1"/>
          </p:cNvSpPr>
          <p:nvPr/>
        </p:nvSpPr>
        <p:spPr bwMode="auto">
          <a:xfrm>
            <a:off x="4495800" y="1763713"/>
            <a:ext cx="4402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This is really just a convolution:</a:t>
            </a:r>
          </a:p>
        </p:txBody>
      </p:sp>
      <p:sp>
        <p:nvSpPr>
          <p:cNvPr id="815122" name="Line 18"/>
          <p:cNvSpPr>
            <a:spLocks noChangeShapeType="1"/>
          </p:cNvSpPr>
          <p:nvPr/>
        </p:nvSpPr>
        <p:spPr bwMode="auto">
          <a:xfrm>
            <a:off x="1600200" y="23812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3" name="Text Box 19"/>
          <p:cNvSpPr txBox="1">
            <a:spLocks noChangeArrowheads="1"/>
          </p:cNvSpPr>
          <p:nvPr/>
        </p:nvSpPr>
        <p:spPr bwMode="auto">
          <a:xfrm>
            <a:off x="1485900" y="2111375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charset="0"/>
              </a:rPr>
              <a:t>t</a:t>
            </a:r>
            <a:endParaRPr lang="en-US"/>
          </a:p>
        </p:txBody>
      </p:sp>
      <p:graphicFrame>
        <p:nvGraphicFramePr>
          <p:cNvPr id="815124" name="Object 20"/>
          <p:cNvGraphicFramePr>
            <a:graphicFrameLocks noChangeAspect="1"/>
          </p:cNvGraphicFramePr>
          <p:nvPr/>
        </p:nvGraphicFramePr>
        <p:xfrm>
          <a:off x="5486400" y="2220913"/>
          <a:ext cx="21336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58" name="Equation" r:id="rId4" imgW="850900" imgH="215900" progId="Equation.3">
                  <p:embed/>
                </p:oleObj>
              </mc:Choice>
              <mc:Fallback>
                <p:oleObj name="Equation" r:id="rId4" imgW="850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20913"/>
                        <a:ext cx="213360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5125" name="Object 21"/>
          <p:cNvGraphicFramePr>
            <a:graphicFrameLocks noChangeAspect="1"/>
          </p:cNvGraphicFramePr>
          <p:nvPr/>
        </p:nvGraphicFramePr>
        <p:xfrm>
          <a:off x="3127375" y="3340100"/>
          <a:ext cx="273843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59" name="Equation" r:id="rId6" imgW="1092200" imgH="546100" progId="Equation.3">
                  <p:embed/>
                </p:oleObj>
              </mc:Choice>
              <mc:Fallback>
                <p:oleObj name="Equation" r:id="rId6" imgW="10922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3340100"/>
                        <a:ext cx="273843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5126" name="Object 22"/>
          <p:cNvGraphicFramePr>
            <a:graphicFrameLocks noChangeAspect="1"/>
          </p:cNvGraphicFramePr>
          <p:nvPr/>
        </p:nvGraphicFramePr>
        <p:xfrm>
          <a:off x="1447800" y="5124450"/>
          <a:ext cx="19812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360" name="Equation" r:id="rId8" imgW="1003300" imgH="393700" progId="Equation.3">
                  <p:embed/>
                </p:oleObj>
              </mc:Choice>
              <mc:Fallback>
                <p:oleObj name="Equation" r:id="rId8" imgW="1003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24450"/>
                        <a:ext cx="19812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5127" name="Line 23"/>
          <p:cNvSpPr>
            <a:spLocks noChangeShapeType="1"/>
          </p:cNvSpPr>
          <p:nvPr/>
        </p:nvSpPr>
        <p:spPr bwMode="auto">
          <a:xfrm>
            <a:off x="4586288" y="5559425"/>
            <a:ext cx="3598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5128" name="Line 24"/>
          <p:cNvSpPr>
            <a:spLocks noChangeShapeType="1"/>
          </p:cNvSpPr>
          <p:nvPr/>
        </p:nvSpPr>
        <p:spPr bwMode="auto">
          <a:xfrm flipV="1">
            <a:off x="6400800" y="4895850"/>
            <a:ext cx="4763" cy="127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576040" y="4600864"/>
            <a:ext cx="3608674" cy="1151964"/>
          </a:xfrm>
          <a:custGeom>
            <a:avLst/>
            <a:gdLst>
              <a:gd name="connsiteX0" fmla="*/ 0 w 3608674"/>
              <a:gd name="connsiteY0" fmla="*/ 943778 h 1151964"/>
              <a:gd name="connsiteX1" fmla="*/ 55518 w 3608674"/>
              <a:gd name="connsiteY1" fmla="*/ 902141 h 1151964"/>
              <a:gd name="connsiteX2" fmla="*/ 55518 w 3608674"/>
              <a:gd name="connsiteY2" fmla="*/ 902141 h 1151964"/>
              <a:gd name="connsiteX3" fmla="*/ 180433 w 3608674"/>
              <a:gd name="connsiteY3" fmla="*/ 909080 h 1151964"/>
              <a:gd name="connsiteX4" fmla="*/ 229012 w 3608674"/>
              <a:gd name="connsiteY4" fmla="*/ 943778 h 1151964"/>
              <a:gd name="connsiteX5" fmla="*/ 333108 w 3608674"/>
              <a:gd name="connsiteY5" fmla="*/ 999294 h 1151964"/>
              <a:gd name="connsiteX6" fmla="*/ 333108 w 3608674"/>
              <a:gd name="connsiteY6" fmla="*/ 999294 h 1151964"/>
              <a:gd name="connsiteX7" fmla="*/ 478843 w 3608674"/>
              <a:gd name="connsiteY7" fmla="*/ 950717 h 1151964"/>
              <a:gd name="connsiteX8" fmla="*/ 569060 w 3608674"/>
              <a:gd name="connsiteY8" fmla="*/ 902141 h 1151964"/>
              <a:gd name="connsiteX9" fmla="*/ 624578 w 3608674"/>
              <a:gd name="connsiteY9" fmla="*/ 874382 h 1151964"/>
              <a:gd name="connsiteX10" fmla="*/ 687036 w 3608674"/>
              <a:gd name="connsiteY10" fmla="*/ 895201 h 1151964"/>
              <a:gd name="connsiteX11" fmla="*/ 749494 w 3608674"/>
              <a:gd name="connsiteY11" fmla="*/ 936838 h 1151964"/>
              <a:gd name="connsiteX12" fmla="*/ 825831 w 3608674"/>
              <a:gd name="connsiteY12" fmla="*/ 1006234 h 1151964"/>
              <a:gd name="connsiteX13" fmla="*/ 881349 w 3608674"/>
              <a:gd name="connsiteY13" fmla="*/ 1027052 h 1151964"/>
              <a:gd name="connsiteX14" fmla="*/ 881349 w 3608674"/>
              <a:gd name="connsiteY14" fmla="*/ 1027052 h 1151964"/>
              <a:gd name="connsiteX15" fmla="*/ 985445 w 3608674"/>
              <a:gd name="connsiteY15" fmla="*/ 971536 h 1151964"/>
              <a:gd name="connsiteX16" fmla="*/ 1047903 w 3608674"/>
              <a:gd name="connsiteY16" fmla="*/ 909080 h 1151964"/>
              <a:gd name="connsiteX17" fmla="*/ 1117301 w 3608674"/>
              <a:gd name="connsiteY17" fmla="*/ 846624 h 1151964"/>
              <a:gd name="connsiteX18" fmla="*/ 1117301 w 3608674"/>
              <a:gd name="connsiteY18" fmla="*/ 846624 h 1151964"/>
              <a:gd name="connsiteX19" fmla="*/ 1207518 w 3608674"/>
              <a:gd name="connsiteY19" fmla="*/ 846624 h 1151964"/>
              <a:gd name="connsiteX20" fmla="*/ 1207518 w 3608674"/>
              <a:gd name="connsiteY20" fmla="*/ 846624 h 1151964"/>
              <a:gd name="connsiteX21" fmla="*/ 1318554 w 3608674"/>
              <a:gd name="connsiteY21" fmla="*/ 1013173 h 1151964"/>
              <a:gd name="connsiteX22" fmla="*/ 1374072 w 3608674"/>
              <a:gd name="connsiteY22" fmla="*/ 1110327 h 1151964"/>
              <a:gd name="connsiteX23" fmla="*/ 1374072 w 3608674"/>
              <a:gd name="connsiteY23" fmla="*/ 1110327 h 1151964"/>
              <a:gd name="connsiteX24" fmla="*/ 1450409 w 3608674"/>
              <a:gd name="connsiteY24" fmla="*/ 1145024 h 1151964"/>
              <a:gd name="connsiteX25" fmla="*/ 1505927 w 3608674"/>
              <a:gd name="connsiteY25" fmla="*/ 1068690 h 1151964"/>
              <a:gd name="connsiteX26" fmla="*/ 1554506 w 3608674"/>
              <a:gd name="connsiteY26" fmla="*/ 881322 h 1151964"/>
              <a:gd name="connsiteX27" fmla="*/ 1623903 w 3608674"/>
              <a:gd name="connsiteY27" fmla="*/ 575982 h 1151964"/>
              <a:gd name="connsiteX28" fmla="*/ 1714120 w 3608674"/>
              <a:gd name="connsiteY28" fmla="*/ 194308 h 1151964"/>
              <a:gd name="connsiteX29" fmla="*/ 1769638 w 3608674"/>
              <a:gd name="connsiteY29" fmla="*/ 0 h 1151964"/>
              <a:gd name="connsiteX30" fmla="*/ 1769638 w 3608674"/>
              <a:gd name="connsiteY30" fmla="*/ 0 h 1151964"/>
              <a:gd name="connsiteX31" fmla="*/ 1839036 w 3608674"/>
              <a:gd name="connsiteY31" fmla="*/ 13880 h 1151964"/>
              <a:gd name="connsiteX32" fmla="*/ 1880674 w 3608674"/>
              <a:gd name="connsiteY32" fmla="*/ 111033 h 1151964"/>
              <a:gd name="connsiteX33" fmla="*/ 1936192 w 3608674"/>
              <a:gd name="connsiteY33" fmla="*/ 319219 h 1151964"/>
              <a:gd name="connsiteX34" fmla="*/ 1998650 w 3608674"/>
              <a:gd name="connsiteY34" fmla="*/ 652317 h 1151964"/>
              <a:gd name="connsiteX35" fmla="*/ 2040289 w 3608674"/>
              <a:gd name="connsiteY35" fmla="*/ 839685 h 1151964"/>
              <a:gd name="connsiteX36" fmla="*/ 2068048 w 3608674"/>
              <a:gd name="connsiteY36" fmla="*/ 978476 h 1151964"/>
              <a:gd name="connsiteX37" fmla="*/ 2109686 w 3608674"/>
              <a:gd name="connsiteY37" fmla="*/ 1082569 h 1151964"/>
              <a:gd name="connsiteX38" fmla="*/ 2109686 w 3608674"/>
              <a:gd name="connsiteY38" fmla="*/ 1082569 h 1151964"/>
              <a:gd name="connsiteX39" fmla="*/ 2165205 w 3608674"/>
              <a:gd name="connsiteY39" fmla="*/ 1151964 h 1151964"/>
              <a:gd name="connsiteX40" fmla="*/ 2220723 w 3608674"/>
              <a:gd name="connsiteY40" fmla="*/ 1110327 h 1151964"/>
              <a:gd name="connsiteX41" fmla="*/ 2290120 w 3608674"/>
              <a:gd name="connsiteY41" fmla="*/ 1013173 h 1151964"/>
              <a:gd name="connsiteX42" fmla="*/ 2345638 w 3608674"/>
              <a:gd name="connsiteY42" fmla="*/ 909080 h 1151964"/>
              <a:gd name="connsiteX43" fmla="*/ 2387277 w 3608674"/>
              <a:gd name="connsiteY43" fmla="*/ 839685 h 1151964"/>
              <a:gd name="connsiteX44" fmla="*/ 2387277 w 3608674"/>
              <a:gd name="connsiteY44" fmla="*/ 839685 h 1151964"/>
              <a:gd name="connsiteX45" fmla="*/ 2498313 w 3608674"/>
              <a:gd name="connsiteY45" fmla="*/ 860503 h 1151964"/>
              <a:gd name="connsiteX46" fmla="*/ 2546891 w 3608674"/>
              <a:gd name="connsiteY46" fmla="*/ 916020 h 1151964"/>
              <a:gd name="connsiteX47" fmla="*/ 2609349 w 3608674"/>
              <a:gd name="connsiteY47" fmla="*/ 985415 h 1151964"/>
              <a:gd name="connsiteX48" fmla="*/ 2657927 w 3608674"/>
              <a:gd name="connsiteY48" fmla="*/ 1033992 h 1151964"/>
              <a:gd name="connsiteX49" fmla="*/ 2657927 w 3608674"/>
              <a:gd name="connsiteY49" fmla="*/ 1033992 h 1151964"/>
              <a:gd name="connsiteX50" fmla="*/ 2762024 w 3608674"/>
              <a:gd name="connsiteY50" fmla="*/ 1020113 h 1151964"/>
              <a:gd name="connsiteX51" fmla="*/ 2845301 w 3608674"/>
              <a:gd name="connsiteY51" fmla="*/ 950717 h 1151964"/>
              <a:gd name="connsiteX52" fmla="*/ 2914698 w 3608674"/>
              <a:gd name="connsiteY52" fmla="*/ 902141 h 1151964"/>
              <a:gd name="connsiteX53" fmla="*/ 2914698 w 3608674"/>
              <a:gd name="connsiteY53" fmla="*/ 902141 h 1151964"/>
              <a:gd name="connsiteX54" fmla="*/ 2991036 w 3608674"/>
              <a:gd name="connsiteY54" fmla="*/ 888261 h 1151964"/>
              <a:gd name="connsiteX55" fmla="*/ 3074313 w 3608674"/>
              <a:gd name="connsiteY55" fmla="*/ 936838 h 1151964"/>
              <a:gd name="connsiteX56" fmla="*/ 3164530 w 3608674"/>
              <a:gd name="connsiteY56" fmla="*/ 985415 h 1151964"/>
              <a:gd name="connsiteX57" fmla="*/ 3164530 w 3608674"/>
              <a:gd name="connsiteY57" fmla="*/ 985415 h 1151964"/>
              <a:gd name="connsiteX58" fmla="*/ 3289445 w 3608674"/>
              <a:gd name="connsiteY58" fmla="*/ 992355 h 1151964"/>
              <a:gd name="connsiteX59" fmla="*/ 3358843 w 3608674"/>
              <a:gd name="connsiteY59" fmla="*/ 943778 h 1151964"/>
              <a:gd name="connsiteX60" fmla="*/ 3421301 w 3608674"/>
              <a:gd name="connsiteY60" fmla="*/ 916020 h 1151964"/>
              <a:gd name="connsiteX61" fmla="*/ 3421301 w 3608674"/>
              <a:gd name="connsiteY61" fmla="*/ 916020 h 1151964"/>
              <a:gd name="connsiteX62" fmla="*/ 3525397 w 3608674"/>
              <a:gd name="connsiteY62" fmla="*/ 909080 h 1151964"/>
              <a:gd name="connsiteX63" fmla="*/ 3608674 w 3608674"/>
              <a:gd name="connsiteY63" fmla="*/ 950717 h 115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608674" h="1151964">
                <a:moveTo>
                  <a:pt x="0" y="943778"/>
                </a:moveTo>
                <a:lnTo>
                  <a:pt x="55518" y="902141"/>
                </a:lnTo>
                <a:lnTo>
                  <a:pt x="55518" y="902141"/>
                </a:lnTo>
                <a:lnTo>
                  <a:pt x="180433" y="909080"/>
                </a:lnTo>
                <a:lnTo>
                  <a:pt x="229012" y="943778"/>
                </a:lnTo>
                <a:lnTo>
                  <a:pt x="333108" y="999294"/>
                </a:lnTo>
                <a:lnTo>
                  <a:pt x="333108" y="999294"/>
                </a:lnTo>
                <a:lnTo>
                  <a:pt x="478843" y="950717"/>
                </a:lnTo>
                <a:lnTo>
                  <a:pt x="569060" y="902141"/>
                </a:lnTo>
                <a:lnTo>
                  <a:pt x="624578" y="874382"/>
                </a:lnTo>
                <a:lnTo>
                  <a:pt x="687036" y="895201"/>
                </a:lnTo>
                <a:lnTo>
                  <a:pt x="749494" y="936838"/>
                </a:lnTo>
                <a:lnTo>
                  <a:pt x="825831" y="1006234"/>
                </a:lnTo>
                <a:lnTo>
                  <a:pt x="881349" y="1027052"/>
                </a:lnTo>
                <a:lnTo>
                  <a:pt x="881349" y="1027052"/>
                </a:lnTo>
                <a:lnTo>
                  <a:pt x="985445" y="971536"/>
                </a:lnTo>
                <a:lnTo>
                  <a:pt x="1047903" y="909080"/>
                </a:lnTo>
                <a:lnTo>
                  <a:pt x="1117301" y="846624"/>
                </a:lnTo>
                <a:lnTo>
                  <a:pt x="1117301" y="846624"/>
                </a:lnTo>
                <a:lnTo>
                  <a:pt x="1207518" y="846624"/>
                </a:lnTo>
                <a:lnTo>
                  <a:pt x="1207518" y="846624"/>
                </a:lnTo>
                <a:lnTo>
                  <a:pt x="1318554" y="1013173"/>
                </a:lnTo>
                <a:lnTo>
                  <a:pt x="1374072" y="1110327"/>
                </a:lnTo>
                <a:lnTo>
                  <a:pt x="1374072" y="1110327"/>
                </a:lnTo>
                <a:lnTo>
                  <a:pt x="1450409" y="1145024"/>
                </a:lnTo>
                <a:lnTo>
                  <a:pt x="1505927" y="1068690"/>
                </a:lnTo>
                <a:lnTo>
                  <a:pt x="1554506" y="881322"/>
                </a:lnTo>
                <a:lnTo>
                  <a:pt x="1623903" y="575982"/>
                </a:lnTo>
                <a:lnTo>
                  <a:pt x="1714120" y="194308"/>
                </a:lnTo>
                <a:lnTo>
                  <a:pt x="1769638" y="0"/>
                </a:lnTo>
                <a:lnTo>
                  <a:pt x="1769638" y="0"/>
                </a:lnTo>
                <a:lnTo>
                  <a:pt x="1839036" y="13880"/>
                </a:lnTo>
                <a:lnTo>
                  <a:pt x="1880674" y="111033"/>
                </a:lnTo>
                <a:lnTo>
                  <a:pt x="1936192" y="319219"/>
                </a:lnTo>
                <a:lnTo>
                  <a:pt x="1998650" y="652317"/>
                </a:lnTo>
                <a:lnTo>
                  <a:pt x="2040289" y="839685"/>
                </a:lnTo>
                <a:lnTo>
                  <a:pt x="2068048" y="978476"/>
                </a:lnTo>
                <a:lnTo>
                  <a:pt x="2109686" y="1082569"/>
                </a:lnTo>
                <a:lnTo>
                  <a:pt x="2109686" y="1082569"/>
                </a:lnTo>
                <a:lnTo>
                  <a:pt x="2165205" y="1151964"/>
                </a:lnTo>
                <a:lnTo>
                  <a:pt x="2220723" y="1110327"/>
                </a:lnTo>
                <a:lnTo>
                  <a:pt x="2290120" y="1013173"/>
                </a:lnTo>
                <a:lnTo>
                  <a:pt x="2345638" y="909080"/>
                </a:lnTo>
                <a:lnTo>
                  <a:pt x="2387277" y="839685"/>
                </a:lnTo>
                <a:lnTo>
                  <a:pt x="2387277" y="839685"/>
                </a:lnTo>
                <a:lnTo>
                  <a:pt x="2498313" y="860503"/>
                </a:lnTo>
                <a:lnTo>
                  <a:pt x="2546891" y="916020"/>
                </a:lnTo>
                <a:lnTo>
                  <a:pt x="2609349" y="985415"/>
                </a:lnTo>
                <a:lnTo>
                  <a:pt x="2657927" y="1033992"/>
                </a:lnTo>
                <a:lnTo>
                  <a:pt x="2657927" y="1033992"/>
                </a:lnTo>
                <a:lnTo>
                  <a:pt x="2762024" y="1020113"/>
                </a:lnTo>
                <a:lnTo>
                  <a:pt x="2845301" y="950717"/>
                </a:lnTo>
                <a:lnTo>
                  <a:pt x="2914698" y="902141"/>
                </a:lnTo>
                <a:lnTo>
                  <a:pt x="2914698" y="902141"/>
                </a:lnTo>
                <a:lnTo>
                  <a:pt x="2991036" y="888261"/>
                </a:lnTo>
                <a:lnTo>
                  <a:pt x="3074313" y="936838"/>
                </a:lnTo>
                <a:lnTo>
                  <a:pt x="3164530" y="985415"/>
                </a:lnTo>
                <a:lnTo>
                  <a:pt x="3164530" y="985415"/>
                </a:lnTo>
                <a:lnTo>
                  <a:pt x="3289445" y="992355"/>
                </a:lnTo>
                <a:lnTo>
                  <a:pt x="3358843" y="943778"/>
                </a:lnTo>
                <a:lnTo>
                  <a:pt x="3421301" y="916020"/>
                </a:lnTo>
                <a:lnTo>
                  <a:pt x="3421301" y="916020"/>
                </a:lnTo>
                <a:lnTo>
                  <a:pt x="3525397" y="909080"/>
                </a:lnTo>
                <a:lnTo>
                  <a:pt x="3608674" y="950717"/>
                </a:lnTo>
              </a:path>
            </a:pathLst>
          </a:custGeom>
          <a:ln w="38100" cmpd="sng">
            <a:solidFill>
              <a:srgbClr val="0000FF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498475" y="304800"/>
            <a:ext cx="8238453" cy="575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Thus: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Assume the usual (zero mean white noise;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xx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S</a:t>
            </a:r>
            <a:r>
              <a:rPr lang="en-US" baseline="-25000" dirty="0">
                <a:solidFill>
                  <a:schemeClr val="tx2"/>
                </a:solidFill>
                <a:latin typeface="Times New Roman" charset="0"/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):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3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Here we can use </a:t>
            </a:r>
            <a:r>
              <a:rPr lang="en-US" dirty="0" err="1" smtClean="0">
                <a:solidFill>
                  <a:schemeClr val="accent2"/>
                </a:solidFill>
              </a:rPr>
              <a:t>Parseval’s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identity (i.e., that the integral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of </a:t>
            </a:r>
            <a:r>
              <a:rPr lang="en-US" dirty="0">
                <a:solidFill>
                  <a:schemeClr val="accent2"/>
                </a:solidFill>
              </a:rPr>
              <a:t>the squared modulus of Fourier amplitudes equals the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integral </a:t>
            </a:r>
            <a:r>
              <a:rPr lang="en-US" dirty="0">
                <a:solidFill>
                  <a:schemeClr val="accent2"/>
                </a:solidFill>
              </a:rPr>
              <a:t>of the square of the function):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Hence: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So, </a:t>
            </a:r>
            <a:r>
              <a:rPr lang="en-US" i="1" dirty="0" smtClean="0">
                <a:solidFill>
                  <a:schemeClr val="accent2"/>
                </a:solidFill>
                <a:latin typeface="Arial Black"/>
                <a:cs typeface="Arial Black"/>
              </a:rPr>
              <a:t>White </a:t>
            </a:r>
            <a:r>
              <a:rPr lang="en-US" i="1" dirty="0" smtClean="0">
                <a:solidFill>
                  <a:schemeClr val="accent2"/>
                </a:solidFill>
                <a:latin typeface="Arial Black" charset="0"/>
              </a:rPr>
              <a:t>Noise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Reduction</a:t>
            </a:r>
            <a:r>
              <a:rPr lang="en-US" dirty="0">
                <a:solidFill>
                  <a:schemeClr val="accent2"/>
                </a:solidFill>
              </a:rPr>
              <a:t> by a moving integrator is </a:t>
            </a:r>
          </a:p>
        </p:txBody>
      </p:sp>
      <p:graphicFrame>
        <p:nvGraphicFramePr>
          <p:cNvPr id="817156" name="Object 4"/>
          <p:cNvGraphicFramePr>
            <a:graphicFrameLocks noChangeAspect="1"/>
          </p:cNvGraphicFramePr>
          <p:nvPr/>
        </p:nvGraphicFramePr>
        <p:xfrm>
          <a:off x="2381250" y="533400"/>
          <a:ext cx="4381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96" name="Equation" r:id="rId4" imgW="2349500" imgH="393700" progId="Equation.3">
                  <p:embed/>
                </p:oleObj>
              </mc:Choice>
              <mc:Fallback>
                <p:oleObj name="Equation" r:id="rId4" imgW="2349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533400"/>
                        <a:ext cx="43815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7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510403"/>
              </p:ext>
            </p:extLst>
          </p:nvPr>
        </p:nvGraphicFramePr>
        <p:xfrm>
          <a:off x="2392363" y="1585913"/>
          <a:ext cx="436086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97" name="Equation" r:id="rId6" imgW="2120900" imgH="457200" progId="Equation.3">
                  <p:embed/>
                </p:oleObj>
              </mc:Choice>
              <mc:Fallback>
                <p:oleObj name="Equation" r:id="rId6" imgW="2120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1585913"/>
                        <a:ext cx="4360862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7158" name="Object 6"/>
          <p:cNvGraphicFramePr>
            <a:graphicFrameLocks noChangeAspect="1"/>
          </p:cNvGraphicFramePr>
          <p:nvPr/>
        </p:nvGraphicFramePr>
        <p:xfrm>
          <a:off x="2933700" y="3603625"/>
          <a:ext cx="32766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98" name="Equation" r:id="rId8" imgW="1587500" imgH="431800" progId="Equation.3">
                  <p:embed/>
                </p:oleObj>
              </mc:Choice>
              <mc:Fallback>
                <p:oleObj name="Equation" r:id="rId8" imgW="1587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603625"/>
                        <a:ext cx="32766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7159" name="Object 7"/>
          <p:cNvGraphicFramePr>
            <a:graphicFrameLocks noChangeAspect="1"/>
          </p:cNvGraphicFramePr>
          <p:nvPr/>
        </p:nvGraphicFramePr>
        <p:xfrm>
          <a:off x="2352675" y="4437063"/>
          <a:ext cx="4440238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399" name="Equation" r:id="rId10" imgW="2159000" imgH="546100" progId="Equation.3">
                  <p:embed/>
                </p:oleObj>
              </mc:Choice>
              <mc:Fallback>
                <p:oleObj name="Equation" r:id="rId10" imgW="21590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4437063"/>
                        <a:ext cx="4440238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7160" name="Object 8"/>
          <p:cNvGraphicFramePr>
            <a:graphicFrameLocks noChangeAspect="1"/>
          </p:cNvGraphicFramePr>
          <p:nvPr/>
        </p:nvGraphicFramePr>
        <p:xfrm>
          <a:off x="4048125" y="5943600"/>
          <a:ext cx="10477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3400" name="Equation" r:id="rId12" imgW="571500" imgH="406400" progId="Equation.3">
                  <p:embed/>
                </p:oleObj>
              </mc:Choice>
              <mc:Fallback>
                <p:oleObj name="Equation" r:id="rId12" imgW="5715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5943600"/>
                        <a:ext cx="104775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819203" name="Text Box 3"/>
          <p:cNvSpPr txBox="1">
            <a:spLocks noChangeArrowheads="1"/>
          </p:cNvSpPr>
          <p:nvPr/>
        </p:nvSpPr>
        <p:spPr bwMode="auto">
          <a:xfrm>
            <a:off x="593725" y="152400"/>
            <a:ext cx="7993644" cy="658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accent2"/>
                </a:solidFill>
                <a:latin typeface="Arial Black" charset="0"/>
              </a:rPr>
              <a:t>Discrete Systems:</a:t>
            </a: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Assume that we have a zero-mean, stationary process: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The digital convolution (in discrete time) is: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Discrete Time Fourier Transform (DTFT)</a:t>
            </a:r>
            <a:r>
              <a:rPr lang="en-US" dirty="0">
                <a:solidFill>
                  <a:schemeClr val="accent2"/>
                </a:solidFill>
              </a:rPr>
              <a:t> for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a </a:t>
            </a:r>
            <a:r>
              <a:rPr lang="en-US" dirty="0">
                <a:solidFill>
                  <a:schemeClr val="accent2"/>
                </a:solidFill>
              </a:rPr>
              <a:t>sample interval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; frequencies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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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fT</a:t>
            </a:r>
            <a:r>
              <a:rPr lang="en-US" dirty="0">
                <a:solidFill>
                  <a:schemeClr val="accent2"/>
                </a:solidFill>
              </a:rPr>
              <a:t> is: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                          with inverse: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Note we are limited to the interval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[–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,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]</a:t>
            </a:r>
            <a:r>
              <a:rPr lang="en-US" dirty="0">
                <a:solidFill>
                  <a:schemeClr val="accent2"/>
                </a:solidFill>
              </a:rPr>
              <a:t> by 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Nyquist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frequency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f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 =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1/2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… Because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</a:t>
            </a:r>
            <a:r>
              <a:rPr lang="en-US" i="1" baseline="-25000" dirty="0">
                <a:solidFill>
                  <a:schemeClr val="tx2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 = 2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(1/2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) = </a:t>
            </a:r>
            <a:r>
              <a:rPr lang="en-US" i="1" dirty="0">
                <a:solidFill>
                  <a:schemeClr val="tx2"/>
                </a:solidFill>
                <a:latin typeface="Symbol" charset="0"/>
                <a:sym typeface="Symbol" charset="0"/>
              </a:rPr>
              <a:t>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endParaRPr lang="en-US" sz="3200" i="1" dirty="0">
              <a:solidFill>
                <a:schemeClr val="accent2"/>
              </a:solidFill>
              <a:latin typeface="Arial Black" charset="0"/>
            </a:endParaRPr>
          </a:p>
        </p:txBody>
      </p:sp>
      <p:grpSp>
        <p:nvGrpSpPr>
          <p:cNvPr id="819204" name="Group 4"/>
          <p:cNvGrpSpPr>
            <a:grpSpLocks/>
          </p:cNvGrpSpPr>
          <p:nvPr/>
        </p:nvGrpSpPr>
        <p:grpSpPr bwMode="auto">
          <a:xfrm>
            <a:off x="1524000" y="1295400"/>
            <a:ext cx="6096000" cy="1676400"/>
            <a:chOff x="624" y="1344"/>
            <a:chExt cx="3840" cy="1056"/>
          </a:xfrm>
        </p:grpSpPr>
        <p:sp>
          <p:nvSpPr>
            <p:cNvPr id="819205" name="Line 5"/>
            <p:cNvSpPr>
              <a:spLocks noChangeShapeType="1"/>
            </p:cNvSpPr>
            <p:nvPr/>
          </p:nvSpPr>
          <p:spPr bwMode="auto">
            <a:xfrm>
              <a:off x="624" y="1872"/>
              <a:ext cx="1296" cy="0"/>
            </a:xfrm>
            <a:prstGeom prst="line">
              <a:avLst/>
            </a:prstGeom>
            <a:noFill/>
            <a:ln w="76200">
              <a:solidFill>
                <a:srgbClr val="0004E5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06" name="Rectangle 6"/>
            <p:cNvSpPr>
              <a:spLocks noChangeArrowheads="1"/>
            </p:cNvSpPr>
            <p:nvPr/>
          </p:nvSpPr>
          <p:spPr bwMode="auto">
            <a:xfrm>
              <a:off x="1920" y="1344"/>
              <a:ext cx="1248" cy="1056"/>
            </a:xfrm>
            <a:prstGeom prst="rect">
              <a:avLst/>
            </a:prstGeom>
            <a:solidFill>
              <a:schemeClr val="accent1"/>
            </a:solidFill>
            <a:ln w="76200">
              <a:solidFill>
                <a:srgbClr val="0004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07" name="Line 7"/>
            <p:cNvSpPr>
              <a:spLocks noChangeShapeType="1"/>
            </p:cNvSpPr>
            <p:nvPr/>
          </p:nvSpPr>
          <p:spPr bwMode="auto">
            <a:xfrm>
              <a:off x="3168" y="1872"/>
              <a:ext cx="1296" cy="0"/>
            </a:xfrm>
            <a:prstGeom prst="line">
              <a:avLst/>
            </a:prstGeom>
            <a:noFill/>
            <a:ln w="76200">
              <a:solidFill>
                <a:srgbClr val="0004E5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819208" name="Object 8"/>
          <p:cNvGraphicFramePr>
            <a:graphicFrameLocks noChangeAspect="1"/>
          </p:cNvGraphicFramePr>
          <p:nvPr/>
        </p:nvGraphicFramePr>
        <p:xfrm>
          <a:off x="1819275" y="1143000"/>
          <a:ext cx="1314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27" name="Equation" r:id="rId4" imgW="292100" imgH="215900" progId="Equation.3">
                  <p:embed/>
                </p:oleObj>
              </mc:Choice>
              <mc:Fallback>
                <p:oleObj name="Equation" r:id="rId4" imgW="29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143000"/>
                        <a:ext cx="13144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09" name="Object 9"/>
          <p:cNvGraphicFramePr>
            <a:graphicFrameLocks noChangeAspect="1"/>
          </p:cNvGraphicFramePr>
          <p:nvPr/>
        </p:nvGraphicFramePr>
        <p:xfrm>
          <a:off x="5857875" y="1143000"/>
          <a:ext cx="1314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28" name="Equation" r:id="rId6" imgW="292100" imgH="215900" progId="Equation.3">
                  <p:embed/>
                </p:oleObj>
              </mc:Choice>
              <mc:Fallback>
                <p:oleObj name="Equation" r:id="rId6" imgW="29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1143000"/>
                        <a:ext cx="13144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10" name="Object 10"/>
          <p:cNvGraphicFramePr>
            <a:graphicFrameLocks noChangeAspect="1"/>
          </p:cNvGraphicFramePr>
          <p:nvPr/>
        </p:nvGraphicFramePr>
        <p:xfrm>
          <a:off x="3952875" y="1676400"/>
          <a:ext cx="1314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29" name="Equation" r:id="rId8" imgW="292100" imgH="215900" progId="Equation.3">
                  <p:embed/>
                </p:oleObj>
              </mc:Choice>
              <mc:Fallback>
                <p:oleObj name="Equation" r:id="rId8" imgW="292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676400"/>
                        <a:ext cx="13144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11" name="Object 11"/>
          <p:cNvGraphicFramePr>
            <a:graphicFrameLocks noChangeAspect="1"/>
          </p:cNvGraphicFramePr>
          <p:nvPr/>
        </p:nvGraphicFramePr>
        <p:xfrm>
          <a:off x="3429000" y="3429000"/>
          <a:ext cx="2286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30" name="Equation" r:id="rId10" imgW="1333500" imgH="444500" progId="Equation.3">
                  <p:embed/>
                </p:oleObj>
              </mc:Choice>
              <mc:Fallback>
                <p:oleObj name="Equation" r:id="rId10" imgW="13335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429000"/>
                        <a:ext cx="2286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12" name="Object 12"/>
          <p:cNvGraphicFramePr>
            <a:graphicFrameLocks noChangeAspect="1"/>
          </p:cNvGraphicFramePr>
          <p:nvPr/>
        </p:nvGraphicFramePr>
        <p:xfrm>
          <a:off x="698500" y="4905375"/>
          <a:ext cx="2489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31" name="Equation" r:id="rId12" imgW="1181100" imgH="444500" progId="Equation.3">
                  <p:embed/>
                </p:oleObj>
              </mc:Choice>
              <mc:Fallback>
                <p:oleObj name="Equation" r:id="rId12" imgW="1181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905375"/>
                        <a:ext cx="24892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13" name="Object 13"/>
          <p:cNvGraphicFramePr>
            <a:graphicFrameLocks noChangeAspect="1"/>
          </p:cNvGraphicFramePr>
          <p:nvPr/>
        </p:nvGraphicFramePr>
        <p:xfrm>
          <a:off x="5164138" y="4895850"/>
          <a:ext cx="31273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4432" name="Equation" r:id="rId14" imgW="1447800" imgH="431800" progId="Equation.3">
                  <p:embed/>
                </p:oleObj>
              </mc:Choice>
              <mc:Fallback>
                <p:oleObj name="Equation" r:id="rId14" imgW="1447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38" y="4895850"/>
                        <a:ext cx="31273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228601" y="182563"/>
            <a:ext cx="8839200" cy="649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solidFill>
                  <a:schemeClr val="accent2"/>
                </a:solidFill>
                <a:latin typeface="Arial Black" charset="0"/>
              </a:rPr>
              <a:t>Types of Fourier Pairs: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      Type           Time Domain      Frequency Domain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1) General F.T.       Continuous,                   Continuous,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             not periodic                      aperiodic</a:t>
            </a:r>
          </a:p>
          <a:p>
            <a:pPr>
              <a:buFont typeface="Arial" charset="0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2) Fourier series     Continuous,                      Discrete,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               periodic                          aperiodic</a:t>
            </a:r>
          </a:p>
          <a:p>
            <a:pPr>
              <a:buFont typeface="Arial" charset="0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3) DTFT                    Discrete,                      Continuous,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              aperiodic                          periodic</a:t>
            </a:r>
          </a:p>
          <a:p>
            <a:pPr>
              <a:buFont typeface="Arial" charset="0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4) Discrete F.T.         Discrete,                         Discrete,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  (the </a:t>
            </a:r>
            <a:r>
              <a:rPr lang="en-US" i="1" dirty="0">
                <a:solidFill>
                  <a:schemeClr val="accent2"/>
                </a:solidFill>
                <a:latin typeface="Arial Black" charset="0"/>
              </a:rPr>
              <a:t>FFT</a:t>
            </a:r>
            <a:r>
              <a:rPr lang="en-US" dirty="0">
                <a:solidFill>
                  <a:schemeClr val="accent2"/>
                </a:solidFill>
              </a:rPr>
              <a:t>)             periodic                           periodic</a:t>
            </a:r>
          </a:p>
          <a:p>
            <a:pPr>
              <a:buFont typeface="Arial" charset="0"/>
              <a:buNone/>
            </a:pPr>
            <a:endParaRPr lang="en-US" sz="1200" dirty="0">
              <a:solidFill>
                <a:schemeClr val="accent2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Thus, any function that is discrete in one domain will be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periodic </a:t>
            </a:r>
            <a:r>
              <a:rPr lang="en-US" dirty="0">
                <a:solidFill>
                  <a:schemeClr val="accent2"/>
                </a:solidFill>
              </a:rPr>
              <a:t>in the other domain. (Practically, this means that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when </a:t>
            </a:r>
            <a:r>
              <a:rPr lang="en-US" dirty="0">
                <a:solidFill>
                  <a:schemeClr val="accent2"/>
                </a:solidFill>
              </a:rPr>
              <a:t>we FFT a time- or space-limited </a:t>
            </a:r>
            <a:r>
              <a:rPr lang="en-US" dirty="0" smtClean="0">
                <a:solidFill>
                  <a:schemeClr val="accent2"/>
                </a:solidFill>
              </a:rPr>
              <a:t>window of </a:t>
            </a:r>
            <a:r>
              <a:rPr lang="en-US" dirty="0">
                <a:solidFill>
                  <a:schemeClr val="accent2"/>
                </a:solidFill>
              </a:rPr>
              <a:t>data, the</a:t>
            </a:r>
          </a:p>
          <a:p>
            <a:pPr>
              <a:buFont typeface="Arial" charset="0"/>
              <a:buNone/>
            </a:pP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resulting </a:t>
            </a:r>
            <a:r>
              <a:rPr lang="en-US" dirty="0">
                <a:solidFill>
                  <a:schemeClr val="accent2"/>
                </a:solidFill>
              </a:rPr>
              <a:t>amplitudes implicitly impose periodicity on the data).</a:t>
            </a:r>
            <a:endParaRPr lang="en-US" sz="3200" i="1" dirty="0">
              <a:solidFill>
                <a:schemeClr val="accent2"/>
              </a:solidFill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35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8FA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grpSp>
        <p:nvGrpSpPr>
          <p:cNvPr id="845834" name="Group 10"/>
          <p:cNvGrpSpPr>
            <a:grpSpLocks/>
          </p:cNvGrpSpPr>
          <p:nvPr/>
        </p:nvGrpSpPr>
        <p:grpSpPr bwMode="auto">
          <a:xfrm>
            <a:off x="1433513" y="5667375"/>
            <a:ext cx="6278562" cy="962025"/>
            <a:chOff x="977" y="1794"/>
            <a:chExt cx="3955" cy="606"/>
          </a:xfrm>
        </p:grpSpPr>
        <p:sp>
          <p:nvSpPr>
            <p:cNvPr id="845826" name="Freeform 2"/>
            <p:cNvSpPr>
              <a:spLocks/>
            </p:cNvSpPr>
            <p:nvPr/>
          </p:nvSpPr>
          <p:spPr bwMode="auto">
            <a:xfrm>
              <a:off x="1121" y="1883"/>
              <a:ext cx="3811" cy="479"/>
            </a:xfrm>
            <a:custGeom>
              <a:avLst/>
              <a:gdLst>
                <a:gd name="T0" fmla="*/ 0 w 3811"/>
                <a:gd name="T1" fmla="*/ 11 h 479"/>
                <a:gd name="T2" fmla="*/ 155 w 3811"/>
                <a:gd name="T3" fmla="*/ 32 h 479"/>
                <a:gd name="T4" fmla="*/ 873 w 3811"/>
                <a:gd name="T5" fmla="*/ 188 h 479"/>
                <a:gd name="T6" fmla="*/ 1642 w 3811"/>
                <a:gd name="T7" fmla="*/ 307 h 479"/>
                <a:gd name="T8" fmla="*/ 2405 w 3811"/>
                <a:gd name="T9" fmla="*/ 26 h 479"/>
                <a:gd name="T10" fmla="*/ 3061 w 3811"/>
                <a:gd name="T11" fmla="*/ 463 h 479"/>
                <a:gd name="T12" fmla="*/ 3811 w 3811"/>
                <a:gd name="T13" fmla="*/ 12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1" h="479">
                  <a:moveTo>
                    <a:pt x="0" y="11"/>
                  </a:moveTo>
                  <a:cubicBezTo>
                    <a:pt x="5" y="7"/>
                    <a:pt x="10" y="3"/>
                    <a:pt x="155" y="32"/>
                  </a:cubicBezTo>
                  <a:cubicBezTo>
                    <a:pt x="300" y="61"/>
                    <a:pt x="625" y="142"/>
                    <a:pt x="873" y="188"/>
                  </a:cubicBezTo>
                  <a:cubicBezTo>
                    <a:pt x="1121" y="234"/>
                    <a:pt x="1387" y="334"/>
                    <a:pt x="1642" y="307"/>
                  </a:cubicBezTo>
                  <a:cubicBezTo>
                    <a:pt x="1897" y="280"/>
                    <a:pt x="2169" y="0"/>
                    <a:pt x="2405" y="26"/>
                  </a:cubicBezTo>
                  <a:cubicBezTo>
                    <a:pt x="2641" y="52"/>
                    <a:pt x="2827" y="447"/>
                    <a:pt x="3061" y="463"/>
                  </a:cubicBezTo>
                  <a:cubicBezTo>
                    <a:pt x="3295" y="479"/>
                    <a:pt x="3686" y="177"/>
                    <a:pt x="3811" y="120"/>
                  </a:cubicBezTo>
                </a:path>
              </a:pathLst>
            </a:custGeom>
            <a:noFill/>
            <a:ln w="38100">
              <a:solidFill>
                <a:srgbClr val="FF0501">
                  <a:alpha val="50000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50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27" name="Line 3"/>
            <p:cNvSpPr>
              <a:spLocks noChangeShapeType="1"/>
            </p:cNvSpPr>
            <p:nvPr/>
          </p:nvSpPr>
          <p:spPr bwMode="auto">
            <a:xfrm>
              <a:off x="977" y="2086"/>
              <a:ext cx="35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28" name="Freeform 4"/>
            <p:cNvSpPr>
              <a:spLocks/>
            </p:cNvSpPr>
            <p:nvPr/>
          </p:nvSpPr>
          <p:spPr bwMode="auto">
            <a:xfrm>
              <a:off x="1121" y="1794"/>
              <a:ext cx="3455" cy="606"/>
            </a:xfrm>
            <a:custGeom>
              <a:avLst/>
              <a:gdLst>
                <a:gd name="T0" fmla="*/ 0 w 3455"/>
                <a:gd name="T1" fmla="*/ 292 h 606"/>
                <a:gd name="T2" fmla="*/ 136 w 3455"/>
                <a:gd name="T3" fmla="*/ 152 h 606"/>
                <a:gd name="T4" fmla="*/ 298 w 3455"/>
                <a:gd name="T5" fmla="*/ 40 h 606"/>
                <a:gd name="T6" fmla="*/ 555 w 3455"/>
                <a:gd name="T7" fmla="*/ 21 h 606"/>
                <a:gd name="T8" fmla="*/ 767 w 3455"/>
                <a:gd name="T9" fmla="*/ 165 h 606"/>
                <a:gd name="T10" fmla="*/ 923 w 3455"/>
                <a:gd name="T11" fmla="*/ 340 h 606"/>
                <a:gd name="T12" fmla="*/ 1155 w 3455"/>
                <a:gd name="T13" fmla="*/ 490 h 606"/>
                <a:gd name="T14" fmla="*/ 1473 w 3455"/>
                <a:gd name="T15" fmla="*/ 509 h 606"/>
                <a:gd name="T16" fmla="*/ 1680 w 3455"/>
                <a:gd name="T17" fmla="*/ 371 h 606"/>
                <a:gd name="T18" fmla="*/ 1761 w 3455"/>
                <a:gd name="T19" fmla="*/ 252 h 606"/>
                <a:gd name="T20" fmla="*/ 1961 w 3455"/>
                <a:gd name="T21" fmla="*/ 115 h 606"/>
                <a:gd name="T22" fmla="*/ 2186 w 3455"/>
                <a:gd name="T23" fmla="*/ 40 h 606"/>
                <a:gd name="T24" fmla="*/ 2448 w 3455"/>
                <a:gd name="T25" fmla="*/ 115 h 606"/>
                <a:gd name="T26" fmla="*/ 2692 w 3455"/>
                <a:gd name="T27" fmla="*/ 309 h 606"/>
                <a:gd name="T28" fmla="*/ 2898 w 3455"/>
                <a:gd name="T29" fmla="*/ 477 h 606"/>
                <a:gd name="T30" fmla="*/ 3223 w 3455"/>
                <a:gd name="T31" fmla="*/ 596 h 606"/>
                <a:gd name="T32" fmla="*/ 3455 w 3455"/>
                <a:gd name="T33" fmla="*/ 54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5" h="606">
                  <a:moveTo>
                    <a:pt x="0" y="292"/>
                  </a:moveTo>
                  <a:cubicBezTo>
                    <a:pt x="43" y="243"/>
                    <a:pt x="86" y="194"/>
                    <a:pt x="136" y="152"/>
                  </a:cubicBezTo>
                  <a:cubicBezTo>
                    <a:pt x="186" y="110"/>
                    <a:pt x="228" y="62"/>
                    <a:pt x="298" y="40"/>
                  </a:cubicBezTo>
                  <a:cubicBezTo>
                    <a:pt x="368" y="18"/>
                    <a:pt x="477" y="0"/>
                    <a:pt x="555" y="21"/>
                  </a:cubicBezTo>
                  <a:cubicBezTo>
                    <a:pt x="633" y="42"/>
                    <a:pt x="706" y="112"/>
                    <a:pt x="767" y="165"/>
                  </a:cubicBezTo>
                  <a:cubicBezTo>
                    <a:pt x="828" y="218"/>
                    <a:pt x="858" y="286"/>
                    <a:pt x="923" y="340"/>
                  </a:cubicBezTo>
                  <a:cubicBezTo>
                    <a:pt x="988" y="394"/>
                    <a:pt x="1063" y="462"/>
                    <a:pt x="1155" y="490"/>
                  </a:cubicBezTo>
                  <a:cubicBezTo>
                    <a:pt x="1247" y="518"/>
                    <a:pt x="1386" y="529"/>
                    <a:pt x="1473" y="509"/>
                  </a:cubicBezTo>
                  <a:cubicBezTo>
                    <a:pt x="1560" y="489"/>
                    <a:pt x="1632" y="414"/>
                    <a:pt x="1680" y="371"/>
                  </a:cubicBezTo>
                  <a:cubicBezTo>
                    <a:pt x="1728" y="328"/>
                    <a:pt x="1714" y="295"/>
                    <a:pt x="1761" y="252"/>
                  </a:cubicBezTo>
                  <a:cubicBezTo>
                    <a:pt x="1808" y="209"/>
                    <a:pt x="1890" y="150"/>
                    <a:pt x="1961" y="115"/>
                  </a:cubicBezTo>
                  <a:cubicBezTo>
                    <a:pt x="2032" y="80"/>
                    <a:pt x="2105" y="40"/>
                    <a:pt x="2186" y="40"/>
                  </a:cubicBezTo>
                  <a:cubicBezTo>
                    <a:pt x="2267" y="40"/>
                    <a:pt x="2364" y="70"/>
                    <a:pt x="2448" y="115"/>
                  </a:cubicBezTo>
                  <a:cubicBezTo>
                    <a:pt x="2532" y="160"/>
                    <a:pt x="2617" y="249"/>
                    <a:pt x="2692" y="309"/>
                  </a:cubicBezTo>
                  <a:cubicBezTo>
                    <a:pt x="2767" y="369"/>
                    <a:pt x="2810" y="429"/>
                    <a:pt x="2898" y="477"/>
                  </a:cubicBezTo>
                  <a:cubicBezTo>
                    <a:pt x="2986" y="525"/>
                    <a:pt x="3130" y="586"/>
                    <a:pt x="3223" y="596"/>
                  </a:cubicBezTo>
                  <a:cubicBezTo>
                    <a:pt x="3316" y="606"/>
                    <a:pt x="3385" y="573"/>
                    <a:pt x="3455" y="54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29" name="Oval 5"/>
            <p:cNvSpPr>
              <a:spLocks noChangeArrowheads="1"/>
            </p:cNvSpPr>
            <p:nvPr/>
          </p:nvSpPr>
          <p:spPr bwMode="auto">
            <a:xfrm>
              <a:off x="1265" y="1894"/>
              <a:ext cx="48" cy="48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30" name="Oval 6"/>
            <p:cNvSpPr>
              <a:spLocks noChangeArrowheads="1"/>
            </p:cNvSpPr>
            <p:nvPr/>
          </p:nvSpPr>
          <p:spPr bwMode="auto">
            <a:xfrm>
              <a:off x="3511" y="1872"/>
              <a:ext cx="48" cy="48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31" name="Oval 7"/>
            <p:cNvSpPr>
              <a:spLocks noChangeArrowheads="1"/>
            </p:cNvSpPr>
            <p:nvPr/>
          </p:nvSpPr>
          <p:spPr bwMode="auto">
            <a:xfrm>
              <a:off x="2738" y="2167"/>
              <a:ext cx="48" cy="48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32" name="Oval 8"/>
            <p:cNvSpPr>
              <a:spLocks noChangeArrowheads="1"/>
            </p:cNvSpPr>
            <p:nvPr/>
          </p:nvSpPr>
          <p:spPr bwMode="auto">
            <a:xfrm>
              <a:off x="1965" y="2051"/>
              <a:ext cx="48" cy="48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5833" name="Oval 9"/>
            <p:cNvSpPr>
              <a:spLocks noChangeArrowheads="1"/>
            </p:cNvSpPr>
            <p:nvPr/>
          </p:nvSpPr>
          <p:spPr bwMode="auto">
            <a:xfrm>
              <a:off x="4145" y="2326"/>
              <a:ext cx="48" cy="48"/>
            </a:xfrm>
            <a:prstGeom prst="ellipse">
              <a:avLst/>
            </a:prstGeom>
            <a:solidFill>
              <a:srgbClr val="FF050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5836" name="Text Box 12"/>
          <p:cNvSpPr txBox="1">
            <a:spLocks noChangeArrowheads="1"/>
          </p:cNvSpPr>
          <p:nvPr/>
        </p:nvSpPr>
        <p:spPr bwMode="auto">
          <a:xfrm>
            <a:off x="341313" y="152400"/>
            <a:ext cx="854345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Black" charset="0"/>
              </a:rPr>
              <a:t>Aside on aliasing &amp; the </a:t>
            </a:r>
            <a:r>
              <a:rPr lang="en-US" sz="2800" dirty="0" err="1">
                <a:solidFill>
                  <a:schemeClr val="accent2"/>
                </a:solidFill>
                <a:latin typeface="Arial Black" charset="0"/>
              </a:rPr>
              <a:t>Nyquist</a:t>
            </a:r>
            <a:r>
              <a:rPr lang="en-US" sz="2800" dirty="0">
                <a:solidFill>
                  <a:schemeClr val="accent2"/>
                </a:solidFill>
                <a:latin typeface="Arial Black" charset="0"/>
              </a:rPr>
              <a:t> frequency:</a:t>
            </a:r>
          </a:p>
          <a:p>
            <a:endParaRPr lang="en-US" sz="800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chemeClr val="accent2"/>
                </a:solidFill>
              </a:rPr>
              <a:t>If a signal contains information at frequencies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+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accent2"/>
                </a:solidFill>
              </a:rPr>
              <a:t>,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that </a:t>
            </a:r>
            <a:r>
              <a:rPr lang="en-US" dirty="0">
                <a:solidFill>
                  <a:schemeClr val="accent2"/>
                </a:solidFill>
              </a:rPr>
              <a:t>information will introduce spurious amplitude at the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smtClean="0">
                <a:solidFill>
                  <a:schemeClr val="accent2"/>
                </a:solidFill>
              </a:rPr>
              <a:t>sampled </a:t>
            </a:r>
            <a:r>
              <a:rPr lang="en-US" dirty="0">
                <a:solidFill>
                  <a:schemeClr val="accent2"/>
                </a:solidFill>
              </a:rPr>
              <a:t>(lower) frequency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–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This aliasing effect can be removed if higher frequencies are</a:t>
            </a:r>
          </a:p>
          <a:p>
            <a:r>
              <a:rPr lang="en-US" dirty="0">
                <a:solidFill>
                  <a:schemeClr val="accent2"/>
                </a:solidFill>
              </a:rPr>
              <a:t>    filtered/averaged out of the signal prior to sampling…</a:t>
            </a:r>
            <a:endParaRPr lang="en-US" dirty="0">
              <a:solidFill>
                <a:schemeClr val="accent2"/>
              </a:solidFill>
              <a:latin typeface="Arial Black" charset="0"/>
            </a:endParaRPr>
          </a:p>
        </p:txBody>
      </p:sp>
      <p:pic>
        <p:nvPicPr>
          <p:cNvPr id="845837" name="Picture 13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5950"/>
            <a:ext cx="37338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5838" name="Text Box 14"/>
          <p:cNvSpPr txBox="1">
            <a:spLocks noChangeArrowheads="1"/>
          </p:cNvSpPr>
          <p:nvPr/>
        </p:nvSpPr>
        <p:spPr bwMode="auto">
          <a:xfrm>
            <a:off x="4038600" y="2181225"/>
            <a:ext cx="448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75 Hz signal sampled at 125 Hz</a:t>
            </a:r>
          </a:p>
        </p:txBody>
      </p:sp>
      <p:sp>
        <p:nvSpPr>
          <p:cNvPr id="845839" name="Text Box 15"/>
          <p:cNvSpPr txBox="1">
            <a:spLocks noChangeArrowheads="1"/>
          </p:cNvSpPr>
          <p:nvPr/>
        </p:nvSpPr>
        <p:spPr bwMode="auto">
          <a:xfrm>
            <a:off x="4038600" y="3762375"/>
            <a:ext cx="465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175 Hz signal sampled at 125 Hz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</TotalTime>
  <Words>684</Words>
  <Application>Microsoft Macintosh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Blank Presentation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Utah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114</cp:revision>
  <dcterms:created xsi:type="dcterms:W3CDTF">2009-01-09T16:35:25Z</dcterms:created>
  <dcterms:modified xsi:type="dcterms:W3CDTF">2017-09-26T20:49:45Z</dcterms:modified>
</cp:coreProperties>
</file>