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.xml" ContentType="application/vnd.openxmlformats-officedocument.presentationml.notesSlide+xml"/>
  <Override PartName="/ppt/embeddings/oleObject21.bin" ContentType="application/vnd.openxmlformats-officedocument.oleObject"/>
  <Override PartName="/ppt/embeddings/Microsoft_Equation1.bin" ContentType="application/vnd.openxmlformats-officedocument.oleObject"/>
  <Override PartName="/ppt/embeddings/oleObject22.bin" ContentType="application/vnd.openxmlformats-officedocument.oleObject"/>
  <Override PartName="/ppt/notesSlides/notesSlide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9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0.xml" ContentType="application/vnd.openxmlformats-officedocument.presentationml.notesSlide+xml"/>
  <Override PartName="/ppt/embeddings/oleObject31.bin" ContentType="application/vnd.openxmlformats-officedocument.oleObject"/>
  <Override PartName="/ppt/notesSlides/notesSlide1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2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55" r:id="rId2"/>
    <p:sldId id="363" r:id="rId3"/>
    <p:sldId id="356" r:id="rId4"/>
    <p:sldId id="345" r:id="rId5"/>
    <p:sldId id="350" r:id="rId6"/>
    <p:sldId id="364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4FF"/>
    <a:srgbClr val="FF0000"/>
    <a:srgbClr val="E40000"/>
    <a:srgbClr val="000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214" d="100"/>
          <a:sy n="214" d="100"/>
        </p:scale>
        <p:origin x="-2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AE0B1-B00C-CD44-BAA8-1C8B5B55A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D5639-428F-7F46-97D7-F4160AE001F9}" type="slidenum">
              <a:rPr lang="en-US"/>
              <a:pPr/>
              <a:t>1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5F52A-86EA-9741-854E-FEF2CDE5C0CE}" type="slidenum">
              <a:rPr lang="en-US"/>
              <a:pPr/>
              <a:t>11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4AFE9-BC24-204B-9D91-13364D22EC7F}" type="slidenum">
              <a:rPr lang="en-US"/>
              <a:pPr/>
              <a:t>12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5F52A-86EA-9741-854E-FEF2CDE5C0CE}" type="slidenum">
              <a:rPr lang="en-US"/>
              <a:pPr/>
              <a:t>13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E20DE-988E-4D47-A402-19C3D0B9B534}" type="slidenum">
              <a:rPr lang="en-US"/>
              <a:pPr/>
              <a:t>14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16C2C-D85E-8446-B14F-C01D6D21D4AF}" type="slidenum">
              <a:rPr lang="en-US"/>
              <a:pPr/>
              <a:t>2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63280-21BF-7B4A-A433-6CBDD740FD87}" type="slidenum">
              <a:rPr lang="en-US"/>
              <a:pPr/>
              <a:t>3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1AF68-70C2-F043-BE3F-3CE1CC898E5A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A77E8-DFA5-084D-B369-2F463D1D1D9A}" type="slidenum">
              <a:rPr lang="en-US"/>
              <a:pPr/>
              <a:t>5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14DC-12CC-7745-8E33-BE290F6E4C5F}" type="slidenum">
              <a:rPr lang="en-US"/>
              <a:pPr/>
              <a:t>6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A6F96-0B44-6C4F-AF8C-0364997E1FAE}" type="slidenum">
              <a:rPr lang="en-US"/>
              <a:pPr/>
              <a:t>8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E20DE-988E-4D47-A402-19C3D0B9B534}" type="slidenum">
              <a:rPr lang="en-US"/>
              <a:pPr/>
              <a:t>9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0D13B-1F1C-A047-B95B-6C7B32D6BB51}" type="slidenum">
              <a:rPr lang="en-US"/>
              <a:pPr/>
              <a:t>10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1BE3-D41A-0C4C-85B5-A89AB3E5B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7C78-A920-8A4C-8F5F-019BEA080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CDB5-3627-784E-891C-1E142341E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D19A2-19B5-214C-98FE-99A3E1C22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9F7A-CC42-1F42-823E-D0EF54F48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B33E-C750-B245-B91C-B6BAAC351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09BF-A15C-A044-AA83-525FB43DD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7264-B48F-F149-8759-777844F21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793A6-1DA3-574F-A59B-9969AFB4C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E88F-65D1-1749-94CD-630F6FB8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2CF4-E484-9145-87F6-0494DE518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970F3-A726-BB47-BE3C-F77BA66BE8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5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8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106613" y="7620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488950" y="1682750"/>
            <a:ext cx="82463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Some useful pointers from the syllabus</a:t>
            </a:r>
          </a:p>
          <a:p>
            <a:pPr eaLnBrk="1" hangingPunct="1"/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6600 differs from 7600 in the expectation that PhD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student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research projects will involve substantial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amounts </a:t>
            </a:r>
            <a:r>
              <a:rPr lang="en-US" dirty="0">
                <a:solidFill>
                  <a:schemeClr val="accent2"/>
                </a:solidFill>
              </a:rPr>
              <a:t>of data &amp;/or new methodology/algorithm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development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smtClean="0">
                <a:solidFill>
                  <a:schemeClr val="accent2"/>
                </a:solidFill>
              </a:rPr>
              <a:t>(PhDs will </a:t>
            </a:r>
            <a:r>
              <a:rPr lang="en-US" dirty="0">
                <a:solidFill>
                  <a:schemeClr val="accent2"/>
                </a:solidFill>
              </a:rPr>
              <a:t>also do additional exercises).</a:t>
            </a:r>
          </a:p>
          <a:p>
            <a:pPr eaLnBrk="1" hangingPunct="1"/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Semester projects should begin in the next </a:t>
            </a:r>
            <a:r>
              <a:rPr lang="en-US" dirty="0" smtClean="0">
                <a:solidFill>
                  <a:schemeClr val="accent2"/>
                </a:solidFill>
              </a:rPr>
              <a:t>three or four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of </a:t>
            </a:r>
            <a:r>
              <a:rPr lang="en-US" dirty="0">
                <a:solidFill>
                  <a:schemeClr val="accent2"/>
                </a:solidFill>
              </a:rPr>
              <a:t>weeks; should be related to a thesis topic (if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applicable</a:t>
            </a:r>
            <a:r>
              <a:rPr lang="en-US" dirty="0">
                <a:solidFill>
                  <a:schemeClr val="accent2"/>
                </a:solidFill>
              </a:rPr>
              <a:t>); should be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interesting to you</a:t>
            </a:r>
            <a:r>
              <a:rPr lang="en-US" dirty="0">
                <a:solidFill>
                  <a:schemeClr val="accent2"/>
                </a:solidFill>
              </a:rPr>
              <a:t>!</a:t>
            </a:r>
          </a:p>
          <a:p>
            <a:pPr eaLnBrk="1" hangingPunct="1"/>
            <a:endParaRPr lang="en-US" sz="12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Always feel free to ask questions! (It helps!)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endParaRPr lang="en-US" sz="12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• So, what do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you</a:t>
            </a:r>
            <a:r>
              <a:rPr lang="en-US" dirty="0">
                <a:solidFill>
                  <a:schemeClr val="accent2"/>
                </a:solidFill>
              </a:rPr>
              <a:t> want to know about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Signal Analysis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7205663" y="76200"/>
            <a:ext cx="1913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29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Aug </a:t>
            </a:r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6991350" y="6443663"/>
            <a:ext cx="2112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© A.R. Lowry </a:t>
            </a:r>
            <a:r>
              <a:rPr lang="en-US" sz="1800" dirty="0" smtClean="0">
                <a:solidFill>
                  <a:schemeClr val="accent2"/>
                </a:solidFill>
              </a:rPr>
              <a:t>2017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6389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01368"/>
              </p:ext>
            </p:extLst>
          </p:nvPr>
        </p:nvGraphicFramePr>
        <p:xfrm>
          <a:off x="4108450" y="1304040"/>
          <a:ext cx="927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3" name="Equation" r:id="rId4" imgW="482600" imgH="241300" progId="Equation.3">
                  <p:embed/>
                </p:oleObj>
              </mc:Choice>
              <mc:Fallback>
                <p:oleObj name="Equation" r:id="rId4" imgW="482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304040"/>
                        <a:ext cx="927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2" name="Object 16"/>
          <p:cNvGraphicFramePr>
            <a:graphicFrameLocks noChangeAspect="1"/>
          </p:cNvGraphicFramePr>
          <p:nvPr/>
        </p:nvGraphicFramePr>
        <p:xfrm>
          <a:off x="800100" y="2387600"/>
          <a:ext cx="75438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4" name="Equation" r:id="rId6" imgW="3683000" imgH="431800" progId="Equation.3">
                  <p:embed/>
                </p:oleObj>
              </mc:Choice>
              <mc:Fallback>
                <p:oleObj name="Equation" r:id="rId6" imgW="368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387600"/>
                        <a:ext cx="75438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4" name="Object 18"/>
          <p:cNvGraphicFramePr>
            <a:graphicFrameLocks noChangeAspect="1"/>
          </p:cNvGraphicFramePr>
          <p:nvPr/>
        </p:nvGraphicFramePr>
        <p:xfrm>
          <a:off x="1752600" y="3576638"/>
          <a:ext cx="56388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5" name="Equation" r:id="rId8" imgW="2794000" imgH="431800" progId="Equation.3">
                  <p:embed/>
                </p:oleObj>
              </mc:Choice>
              <mc:Fallback>
                <p:oleObj name="Equation" r:id="rId8" imgW="279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76638"/>
                        <a:ext cx="56388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6" name="Object 20"/>
          <p:cNvGraphicFramePr>
            <a:graphicFrameLocks noChangeAspect="1"/>
          </p:cNvGraphicFramePr>
          <p:nvPr/>
        </p:nvGraphicFramePr>
        <p:xfrm>
          <a:off x="1098550" y="4760913"/>
          <a:ext cx="69453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6" name="Equation" r:id="rId10" imgW="3441700" imgH="431800" progId="Equation.3">
                  <p:embed/>
                </p:oleObj>
              </mc:Choice>
              <mc:Fallback>
                <p:oleObj name="Equation" r:id="rId10" imgW="3441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760913"/>
                        <a:ext cx="694531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90" name="Text Box 14"/>
          <p:cNvSpPr txBox="1">
            <a:spLocks noChangeArrowheads="1"/>
          </p:cNvSpPr>
          <p:nvPr/>
        </p:nvSpPr>
        <p:spPr bwMode="auto">
          <a:xfrm>
            <a:off x="1006475" y="314325"/>
            <a:ext cx="7446269" cy="59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chemeClr val="accent2"/>
                </a:solidFill>
                <a:latin typeface="Arial Black" charset="0"/>
              </a:rPr>
              <a:t>Multivariate </a:t>
            </a:r>
            <a:r>
              <a:rPr lang="en-US" sz="3000" i="1" dirty="0" smtClean="0">
                <a:solidFill>
                  <a:schemeClr val="accent2"/>
                </a:solidFill>
                <a:latin typeface="Arial Black" charset="0"/>
              </a:rPr>
              <a:t>Statistics: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mean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some function of random variables</a:t>
            </a: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can be expressed in terms of the probability density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function </a:t>
            </a:r>
            <a:r>
              <a:rPr lang="en-US" dirty="0">
                <a:solidFill>
                  <a:schemeClr val="accent2"/>
                </a:solidFill>
              </a:rPr>
              <a:t>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For a simple example, if               then: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If these are independent variables, then: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(because                  !)</a:t>
            </a:r>
          </a:p>
        </p:txBody>
      </p:sp>
      <p:graphicFrame>
        <p:nvGraphicFramePr>
          <p:cNvPr id="638993" name="Object 17"/>
          <p:cNvGraphicFramePr>
            <a:graphicFrameLocks noChangeAspect="1"/>
          </p:cNvGraphicFramePr>
          <p:nvPr/>
        </p:nvGraphicFramePr>
        <p:xfrm>
          <a:off x="4384675" y="3124200"/>
          <a:ext cx="1143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7" name="Equation" r:id="rId12" imgW="508000" imgH="241300" progId="Equation.3">
                  <p:embed/>
                </p:oleObj>
              </mc:Choice>
              <mc:Fallback>
                <p:oleObj name="Equation" r:id="rId12" imgW="50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124200"/>
                        <a:ext cx="1143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7" name="Object 21"/>
          <p:cNvGraphicFramePr>
            <a:graphicFrameLocks noChangeAspect="1"/>
          </p:cNvGraphicFramePr>
          <p:nvPr/>
        </p:nvGraphicFramePr>
        <p:xfrm>
          <a:off x="2393950" y="5557838"/>
          <a:ext cx="1487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8" name="Equation" r:id="rId14" imgW="736600" imgH="431800" progId="Equation.3">
                  <p:embed/>
                </p:oleObj>
              </mc:Choice>
              <mc:Fallback>
                <p:oleObj name="Equation" r:id="rId14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5557838"/>
                        <a:ext cx="14874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81662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  <a:latin typeface="Arial Black"/>
                <a:cs typeface="Arial Black"/>
              </a:rPr>
              <a:t>vector mean</a:t>
            </a:r>
            <a:r>
              <a:rPr lang="en-US" dirty="0">
                <a:solidFill>
                  <a:schemeClr val="accent2"/>
                </a:solidFill>
              </a:rPr>
              <a:t> of a sequence of independent random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variables is thus: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400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11690"/>
              </p:ext>
            </p:extLst>
          </p:nvPr>
        </p:nvGraphicFramePr>
        <p:xfrm>
          <a:off x="762000" y="3169860"/>
          <a:ext cx="7620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1" name="Equation" r:id="rId4" imgW="3911600" imgH="469900" progId="Equation.3">
                  <p:embed/>
                </p:oleObj>
              </mc:Choice>
              <mc:Fallback>
                <p:oleObj name="Equation" r:id="rId4" imgW="391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69860"/>
                        <a:ext cx="7620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228600" y="244475"/>
            <a:ext cx="8838126" cy="59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covariance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two random variables is defined as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If the </a:t>
            </a:r>
            <a:r>
              <a:rPr lang="en-US" dirty="0" smtClean="0">
                <a:solidFill>
                  <a:schemeClr val="accent2"/>
                </a:solidFill>
              </a:rPr>
              <a:t>RV</a:t>
            </a:r>
            <a:r>
              <a:rPr lang="en-US" dirty="0" smtClean="0">
                <a:solidFill>
                  <a:schemeClr val="accent2"/>
                </a:solidFill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are </a:t>
            </a:r>
            <a:r>
              <a:rPr lang="en-US" dirty="0" smtClean="0">
                <a:solidFill>
                  <a:schemeClr val="accent2"/>
                </a:solidFill>
              </a:rPr>
              <a:t>independent,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and hence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(in which case, the RV’s are </a:t>
            </a:r>
            <a:r>
              <a:rPr lang="en-US" i="1" dirty="0" smtClean="0">
                <a:solidFill>
                  <a:srgbClr val="FF0000"/>
                </a:solidFill>
                <a:latin typeface="Arial Black"/>
                <a:cs typeface="Arial Black"/>
              </a:rPr>
              <a:t>uncorrelated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variance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a RV is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These can be combined for all </a:t>
            </a:r>
            <a:r>
              <a:rPr lang="en-US" dirty="0" smtClean="0">
                <a:solidFill>
                  <a:schemeClr val="accent2"/>
                </a:solidFill>
              </a:rPr>
              <a:t>RV</a:t>
            </a:r>
            <a:r>
              <a:rPr lang="en-US" dirty="0" smtClean="0">
                <a:solidFill>
                  <a:schemeClr val="accent2"/>
                </a:solidFill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in a sequence as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covariance matrix:</a:t>
            </a:r>
          </a:p>
          <a:p>
            <a:r>
              <a:rPr lang="en-US" dirty="0">
                <a:solidFill>
                  <a:schemeClr val="accent2"/>
                </a:solidFill>
              </a:rPr>
              <a:t>						(always symmetric)</a:t>
            </a:r>
          </a:p>
        </p:txBody>
      </p:sp>
      <p:graphicFrame>
        <p:nvGraphicFramePr>
          <p:cNvPr id="65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60646"/>
              </p:ext>
            </p:extLst>
          </p:nvPr>
        </p:nvGraphicFramePr>
        <p:xfrm>
          <a:off x="1828800" y="525884"/>
          <a:ext cx="5486400" cy="223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1" name="Equation" r:id="rId4" imgW="3086100" imgH="1257300" progId="Equation.3">
                  <p:embed/>
                </p:oleObj>
              </mc:Choice>
              <mc:Fallback>
                <p:oleObj name="Equation" r:id="rId4" imgW="30861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884"/>
                        <a:ext cx="5486400" cy="223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7" name="Object 9"/>
          <p:cNvGraphicFramePr>
            <a:graphicFrameLocks noChangeAspect="1"/>
          </p:cNvGraphicFramePr>
          <p:nvPr/>
        </p:nvGraphicFramePr>
        <p:xfrm>
          <a:off x="2665413" y="2909888"/>
          <a:ext cx="3813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2" name="Equation" r:id="rId6" imgW="1676400" imgH="241300" progId="Equation.3">
                  <p:embed/>
                </p:oleObj>
              </mc:Choice>
              <mc:Fallback>
                <p:oleObj name="Equation" r:id="rId6" imgW="167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2909888"/>
                        <a:ext cx="3813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9" name="Object 11"/>
          <p:cNvGraphicFramePr>
            <a:graphicFrameLocks noChangeAspect="1"/>
          </p:cNvGraphicFramePr>
          <p:nvPr/>
        </p:nvGraphicFramePr>
        <p:xfrm>
          <a:off x="2933700" y="4194175"/>
          <a:ext cx="32766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3" name="Equation" r:id="rId8" imgW="1346200" imgH="317500" progId="Equation.3">
                  <p:embed/>
                </p:oleObj>
              </mc:Choice>
              <mc:Fallback>
                <p:oleObj name="Equation" r:id="rId8" imgW="1346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194175"/>
                        <a:ext cx="32766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20" name="Object 12"/>
          <p:cNvGraphicFramePr>
            <a:graphicFrameLocks noChangeAspect="1"/>
          </p:cNvGraphicFramePr>
          <p:nvPr/>
        </p:nvGraphicFramePr>
        <p:xfrm>
          <a:off x="3530600" y="5441950"/>
          <a:ext cx="20812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4" name="Equation" r:id="rId10" imgW="1485900" imgH="825500" progId="Equation.3">
                  <p:embed/>
                </p:oleObj>
              </mc:Choice>
              <mc:Fallback>
                <p:oleObj name="Equation" r:id="rId10" imgW="14859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441950"/>
                        <a:ext cx="208121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460939" y="533400"/>
            <a:ext cx="8222123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Aside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Independent</a:t>
            </a:r>
            <a:r>
              <a:rPr lang="en-US" dirty="0">
                <a:solidFill>
                  <a:schemeClr val="accent2"/>
                </a:solidFill>
              </a:rPr>
              <a:t> versus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Uncorrelated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Random variables are said to be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uncorrelated</a:t>
            </a:r>
            <a:r>
              <a:rPr lang="en-US" dirty="0">
                <a:solidFill>
                  <a:schemeClr val="accent2"/>
                </a:solidFill>
              </a:rPr>
              <a:t> if </a:t>
            </a:r>
            <a:r>
              <a:rPr lang="en-US" dirty="0" smtClean="0">
                <a:solidFill>
                  <a:schemeClr val="accent2"/>
                </a:solidFill>
              </a:rPr>
              <a:t>their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covariance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0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If two </a:t>
            </a:r>
            <a:r>
              <a:rPr lang="en-US" dirty="0" smtClean="0">
                <a:solidFill>
                  <a:schemeClr val="accent2"/>
                </a:solidFill>
              </a:rPr>
              <a:t>RV</a:t>
            </a:r>
            <a:r>
              <a:rPr lang="en-US" dirty="0" smtClean="0">
                <a:solidFill>
                  <a:schemeClr val="accent2"/>
                </a:solidFill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independent</a:t>
            </a:r>
            <a:r>
              <a:rPr lang="en-US" dirty="0">
                <a:solidFill>
                  <a:schemeClr val="accent2"/>
                </a:solidFill>
              </a:rPr>
              <a:t>, they </a:t>
            </a:r>
            <a:r>
              <a:rPr lang="en-US" dirty="0" smtClean="0">
                <a:solidFill>
                  <a:schemeClr val="accent2"/>
                </a:solidFill>
              </a:rPr>
              <a:t>are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uncorrelated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 However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uncorrelated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not equivalent to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independent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 (Consider for example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uniformly distributed </a:t>
            </a:r>
            <a:r>
              <a:rPr lang="en-US" dirty="0" smtClean="0">
                <a:solidFill>
                  <a:schemeClr val="accent2"/>
                </a:solidFill>
              </a:rPr>
              <a:t>on </a:t>
            </a:r>
            <a:r>
              <a:rPr lang="en-US" dirty="0">
                <a:latin typeface="Times New Roman" charset="0"/>
              </a:rPr>
              <a:t>[–1,1]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and            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Thus </a:t>
            </a:r>
            <a:r>
              <a:rPr lang="en-US" dirty="0">
                <a:solidFill>
                  <a:schemeClr val="accent2"/>
                </a:solidFill>
              </a:rPr>
              <a:t>uncorrelated variables may still </a:t>
            </a:r>
            <a:r>
              <a:rPr lang="en-US" dirty="0" smtClean="0">
                <a:solidFill>
                  <a:schemeClr val="accent2"/>
                </a:solidFill>
              </a:rPr>
              <a:t>be dependent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variables</a:t>
            </a:r>
            <a:r>
              <a:rPr lang="en-US" dirty="0">
                <a:solidFill>
                  <a:schemeClr val="accent2"/>
                </a:solidFill>
              </a:rPr>
              <a:t>… </a:t>
            </a:r>
          </a:p>
        </p:txBody>
      </p:sp>
      <p:graphicFrame>
        <p:nvGraphicFramePr>
          <p:cNvPr id="6400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1266"/>
              </p:ext>
            </p:extLst>
          </p:nvPr>
        </p:nvGraphicFramePr>
        <p:xfrm>
          <a:off x="1421880" y="4191000"/>
          <a:ext cx="9144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3" name="Equation" r:id="rId4" imgW="431800" imgH="203200" progId="Equation.3">
                  <p:embed/>
                </p:oleObj>
              </mc:Choice>
              <mc:Fallback>
                <p:oleObj name="Equation" r:id="rId4" imgW="43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880" y="4191000"/>
                        <a:ext cx="9144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99788"/>
              </p:ext>
            </p:extLst>
          </p:nvPr>
        </p:nvGraphicFramePr>
        <p:xfrm>
          <a:off x="1870364" y="4876800"/>
          <a:ext cx="540327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4" name="Equation" r:id="rId6" imgW="2476500" imgH="279400" progId="Equation.3">
                  <p:embed/>
                </p:oleObj>
              </mc:Choice>
              <mc:Fallback>
                <p:oleObj name="Equation" r:id="rId6" imgW="247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0364" y="4876800"/>
                        <a:ext cx="540327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41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640009" name="Picture 9" descr="Likeli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7529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4800600" y="1074510"/>
            <a:ext cx="43470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Recall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independent </a:t>
            </a:r>
            <a:r>
              <a:rPr lang="en-US" dirty="0" smtClean="0">
                <a:solidFill>
                  <a:schemeClr val="accent2"/>
                </a:solidFill>
              </a:rPr>
              <a:t>RV’s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are </a:t>
            </a:r>
            <a:r>
              <a:rPr lang="en-US" i="1" dirty="0" smtClean="0">
                <a:solidFill>
                  <a:srgbClr val="FF0000"/>
                </a:solidFill>
                <a:latin typeface="Arial Black"/>
                <a:cs typeface="Arial Black"/>
              </a:rPr>
              <a:t>uncorrelated</a:t>
            </a:r>
            <a:r>
              <a:rPr lang="en-US" dirty="0" smtClean="0">
                <a:solidFill>
                  <a:schemeClr val="accent2"/>
                </a:solidFill>
              </a:rPr>
              <a:t>, but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 Black"/>
                <a:cs typeface="Arial Black"/>
              </a:rPr>
              <a:t>uncorrelated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RV’s are not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necessarily </a:t>
            </a:r>
            <a:r>
              <a:rPr lang="en-US" i="1" dirty="0" smtClean="0">
                <a:solidFill>
                  <a:srgbClr val="FF0000"/>
                </a:solidFill>
                <a:latin typeface="Arial Black"/>
                <a:cs typeface="Arial Black"/>
              </a:rPr>
              <a:t>independent</a:t>
            </a:r>
            <a:r>
              <a:rPr lang="en-US" dirty="0" smtClean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At left are </a:t>
            </a:r>
            <a:r>
              <a:rPr lang="en-US" dirty="0" err="1" smtClean="0">
                <a:solidFill>
                  <a:schemeClr val="accent2"/>
                </a:solidFill>
              </a:rPr>
              <a:t>variograms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hich are expressions of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variance of measurements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as a function of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distance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between measurements.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Are 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 err="1" smtClean="0">
                <a:solidFill>
                  <a:schemeClr val="tx2"/>
                </a:solidFill>
                <a:latin typeface="Times New Roman" charset="0"/>
              </a:rPr>
              <a:t>,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 independent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variables? Are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 err="1" smtClean="0">
                <a:solidFill>
                  <a:schemeClr val="tx2"/>
                </a:solidFill>
                <a:latin typeface="Times New Roman" charset="0"/>
              </a:rPr>
              <a:t>,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512860" y="4988276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951840" y="5378095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484188" y="604837"/>
            <a:ext cx="840206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Notes and Notation!</a:t>
            </a: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i="1" dirty="0">
                <a:solidFill>
                  <a:schemeClr val="accent2"/>
                </a:solidFill>
              </a:rPr>
              <a:t>• </a:t>
            </a:r>
            <a:r>
              <a:rPr lang="en-US" dirty="0">
                <a:solidFill>
                  <a:schemeClr val="accent2"/>
                </a:solidFill>
              </a:rPr>
              <a:t>The most important points of each lecture (in my opinion)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are summarized on the first slide of the following lecture</a:t>
            </a: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• Note the notation!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Arial Black, italic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means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Important, pay </a:t>
            </a:r>
          </a:p>
          <a:p>
            <a:pPr eaLnBrk="1" hangingPunct="1"/>
            <a:r>
              <a:rPr lang="en-US" i="1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attention</a:t>
            </a:r>
            <a:r>
              <a:rPr lang="en-US" dirty="0">
                <a:solidFill>
                  <a:schemeClr val="accent2"/>
                </a:solidFill>
              </a:rPr>
              <a:t>…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Arial Black, italic, red font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means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Critically Important concept or terminology</a:t>
            </a:r>
          </a:p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that I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expect you to understand </a:t>
            </a:r>
            <a:r>
              <a:rPr lang="en-US" i="1" u="sng" dirty="0">
                <a:solidFill>
                  <a:srgbClr val="FF0000"/>
                </a:solidFill>
                <a:latin typeface="Arial Black" charset="0"/>
              </a:rPr>
              <a:t>intimately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for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exercises and projects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latin typeface="Times New Roman" charset="0"/>
              </a:rPr>
              <a:t>Times New Roman, italic, black font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means </a:t>
            </a:r>
            <a:r>
              <a:rPr lang="en-US" i="1" dirty="0">
                <a:latin typeface="Times New Roman" charset="0"/>
              </a:rPr>
              <a:t>this is an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latin typeface="Times New Roman" charset="0"/>
              </a:rPr>
              <a:t>equation or an algebraic variable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</p:txBody>
      </p:sp>
      <p:sp>
        <p:nvSpPr>
          <p:cNvPr id="669700" name="Text Box 4"/>
          <p:cNvSpPr txBox="1">
            <a:spLocks noChangeArrowheads="1"/>
          </p:cNvSpPr>
          <p:nvPr/>
        </p:nvSpPr>
        <p:spPr bwMode="auto">
          <a:xfrm>
            <a:off x="484188" y="5375275"/>
            <a:ext cx="7786687" cy="873125"/>
          </a:xfrm>
          <a:prstGeom prst="rect">
            <a:avLst/>
          </a:prstGeom>
          <a:solidFill>
            <a:srgbClr val="D8D8D8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    </a:t>
            </a:r>
            <a:r>
              <a:rPr lang="en-US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>
                <a:solidFill>
                  <a:schemeClr val="accent2"/>
                </a:solidFill>
              </a:rPr>
              <a:t>A Red Box with Grey Background means this is an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         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especially important</a:t>
            </a:r>
            <a:r>
              <a:rPr lang="en-US">
                <a:solidFill>
                  <a:schemeClr val="accent2"/>
                </a:solidFill>
              </a:rPr>
              <a:t> concept or equation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465138" y="373063"/>
            <a:ext cx="8419342" cy="62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latin typeface="Arial Black" charset="0"/>
              </a:rPr>
              <a:t>Signal Analysis</a:t>
            </a:r>
            <a:r>
              <a:rPr lang="en-US" sz="3000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3000" dirty="0">
                <a:solidFill>
                  <a:schemeClr val="accent2"/>
                </a:solidFill>
                <a:latin typeface="Arial Black" charset="0"/>
              </a:rPr>
              <a:t>is a set of tools that</a:t>
            </a:r>
          </a:p>
          <a:p>
            <a:r>
              <a:rPr lang="en-US" sz="3000" dirty="0" smtClean="0">
                <a:solidFill>
                  <a:schemeClr val="accent2"/>
                </a:solidFill>
                <a:latin typeface="Arial Black" charset="0"/>
              </a:rPr>
              <a:t>   </a:t>
            </a:r>
            <a:r>
              <a:rPr lang="en-US" sz="3000" dirty="0">
                <a:solidFill>
                  <a:schemeClr val="accent2"/>
                </a:solidFill>
                <a:latin typeface="Arial Black" charset="0"/>
              </a:rPr>
              <a:t>can be used to extract information</a:t>
            </a:r>
          </a:p>
          <a:p>
            <a:r>
              <a:rPr lang="en-US" sz="3000" dirty="0" smtClean="0">
                <a:solidFill>
                  <a:schemeClr val="accent2"/>
                </a:solidFill>
                <a:latin typeface="Arial Black" charset="0"/>
              </a:rPr>
              <a:t>   </a:t>
            </a:r>
            <a:r>
              <a:rPr lang="en-US" sz="3000" dirty="0">
                <a:solidFill>
                  <a:schemeClr val="accent2"/>
                </a:solidFill>
                <a:latin typeface="Arial Black" charset="0"/>
              </a:rPr>
              <a:t>from</a:t>
            </a:r>
            <a:r>
              <a:rPr lang="en-US" sz="3000" dirty="0">
                <a:solidFill>
                  <a:srgbClr val="0004E5"/>
                </a:solidFill>
                <a:latin typeface="Arial Black" charset="0"/>
              </a:rPr>
              <a:t> </a:t>
            </a:r>
            <a:r>
              <a:rPr lang="en-US" sz="3000" i="1" dirty="0">
                <a:solidFill>
                  <a:srgbClr val="FF0000"/>
                </a:solidFill>
                <a:latin typeface="Arial Black" charset="0"/>
              </a:rPr>
              <a:t>sequences</a:t>
            </a:r>
            <a:r>
              <a:rPr lang="en-US" sz="3000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3000" i="1" dirty="0">
                <a:solidFill>
                  <a:srgbClr val="FF0000"/>
                </a:solidFill>
                <a:latin typeface="Arial Black" charset="0"/>
              </a:rPr>
              <a:t>of</a:t>
            </a:r>
            <a:r>
              <a:rPr lang="en-US" sz="3000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3000" i="1" dirty="0">
                <a:solidFill>
                  <a:srgbClr val="FF0000"/>
                </a:solidFill>
                <a:latin typeface="Arial Black" charset="0"/>
              </a:rPr>
              <a:t>random</a:t>
            </a:r>
          </a:p>
          <a:p>
            <a:r>
              <a:rPr lang="en-US" sz="3000" i="1" dirty="0" smtClean="0">
                <a:solidFill>
                  <a:srgbClr val="FF0000"/>
                </a:solidFill>
                <a:latin typeface="Arial Black" charset="0"/>
              </a:rPr>
              <a:t>   </a:t>
            </a:r>
            <a:r>
              <a:rPr lang="en-US" sz="3000" i="1" dirty="0">
                <a:solidFill>
                  <a:srgbClr val="FF0000"/>
                </a:solidFill>
                <a:latin typeface="Arial Black" charset="0"/>
              </a:rPr>
              <a:t>variables…</a:t>
            </a:r>
            <a:endParaRPr lang="en-US" sz="2800" i="1" dirty="0">
              <a:solidFill>
                <a:srgbClr val="FF0000"/>
              </a:solidFill>
              <a:latin typeface="Arial Black" charset="0"/>
            </a:endParaRPr>
          </a:p>
          <a:p>
            <a:endParaRPr lang="en-US" sz="400" i="1" dirty="0">
              <a:solidFill>
                <a:srgbClr val="FF0000"/>
              </a:solidFill>
              <a:latin typeface="Arial Black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sequence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random variables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any real-valued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function </a:t>
            </a:r>
            <a:r>
              <a:rPr lang="en-US" dirty="0">
                <a:solidFill>
                  <a:schemeClr val="accent2"/>
                </a:solidFill>
              </a:rPr>
              <a:t>defined on a sample-space, usually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measurements </a:t>
            </a:r>
            <a:r>
              <a:rPr lang="en-US" dirty="0">
                <a:solidFill>
                  <a:schemeClr val="accent2"/>
                </a:solidFill>
              </a:rPr>
              <a:t>or outcomes of an experiment, which are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not </a:t>
            </a:r>
            <a:r>
              <a:rPr lang="en-US" dirty="0">
                <a:solidFill>
                  <a:schemeClr val="accent2"/>
                </a:solidFill>
              </a:rPr>
              <a:t>inherently predictable. We can think of it as a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vector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with </a:t>
            </a:r>
            <a:r>
              <a:rPr lang="en-US" dirty="0">
                <a:solidFill>
                  <a:schemeClr val="accent2"/>
                </a:solidFill>
              </a:rPr>
              <a:t>a random element, which we will denote: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Note</a:t>
            </a:r>
            <a:r>
              <a:rPr lang="en-US" dirty="0">
                <a:solidFill>
                  <a:schemeClr val="accent2"/>
                </a:solidFill>
              </a:rPr>
              <a:t>: In this context, the </a:t>
            </a:r>
            <a:r>
              <a:rPr lang="en-US" dirty="0" err="1">
                <a:solidFill>
                  <a:schemeClr val="accent2"/>
                </a:solidFill>
              </a:rPr>
              <a:t>overbar</a:t>
            </a:r>
            <a:r>
              <a:rPr lang="en-US" dirty="0">
                <a:solidFill>
                  <a:schemeClr val="accent2"/>
                </a:solidFill>
              </a:rPr>
              <a:t> denotes a vector;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>
                <a:solidFill>
                  <a:schemeClr val="accent2"/>
                </a:solidFill>
              </a:rPr>
              <a:t>tilda</a:t>
            </a:r>
            <a:r>
              <a:rPr lang="en-US" dirty="0">
                <a:solidFill>
                  <a:schemeClr val="accent2"/>
                </a:solidFill>
              </a:rPr>
              <a:t> designates a random variable. For those of you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who </a:t>
            </a:r>
            <a:r>
              <a:rPr lang="en-US" dirty="0" smtClean="0">
                <a:solidFill>
                  <a:schemeClr val="accent2"/>
                </a:solidFill>
              </a:rPr>
              <a:t>have taken (or will </a:t>
            </a:r>
            <a:r>
              <a:rPr lang="en-US" dirty="0">
                <a:solidFill>
                  <a:schemeClr val="accent2"/>
                </a:solidFill>
              </a:rPr>
              <a:t>eventually </a:t>
            </a:r>
            <a:r>
              <a:rPr lang="en-US" dirty="0" smtClean="0">
                <a:solidFill>
                  <a:schemeClr val="accent2"/>
                </a:solidFill>
              </a:rPr>
              <a:t>take) </a:t>
            </a:r>
            <a:r>
              <a:rPr lang="en-US" dirty="0">
                <a:solidFill>
                  <a:schemeClr val="accent2"/>
                </a:solidFill>
              </a:rPr>
              <a:t>Inverse Theory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Seismology</a:t>
            </a:r>
            <a:r>
              <a:rPr lang="en-US" dirty="0" smtClean="0">
                <a:solidFill>
                  <a:schemeClr val="accent2"/>
                </a:solidFill>
              </a:rPr>
              <a:t>, etc</a:t>
            </a:r>
            <a:r>
              <a:rPr lang="en-US" dirty="0">
                <a:solidFill>
                  <a:schemeClr val="accent2"/>
                </a:solidFill>
              </a:rPr>
              <a:t>… </a:t>
            </a:r>
            <a:r>
              <a:rPr lang="en-US" dirty="0" smtClean="0">
                <a:solidFill>
                  <a:schemeClr val="accent2"/>
                </a:solidFill>
              </a:rPr>
              <a:t>This </a:t>
            </a:r>
            <a:r>
              <a:rPr lang="en-US" dirty="0">
                <a:solidFill>
                  <a:schemeClr val="accent2"/>
                </a:solidFill>
              </a:rPr>
              <a:t>notation </a:t>
            </a:r>
            <a:r>
              <a:rPr lang="en-US" dirty="0" smtClean="0">
                <a:solidFill>
                  <a:schemeClr val="accent2"/>
                </a:solidFill>
              </a:rPr>
              <a:t>should be </a:t>
            </a:r>
            <a:r>
              <a:rPr lang="en-US" dirty="0" smtClean="0">
                <a:solidFill>
                  <a:schemeClr val="accent2"/>
                </a:solidFill>
              </a:rPr>
              <a:t>familiar!</a:t>
            </a:r>
            <a:endParaRPr lang="en-US" sz="3600" dirty="0">
              <a:solidFill>
                <a:srgbClr val="0004FF"/>
              </a:solidFill>
              <a:latin typeface="Arial Black" charset="0"/>
            </a:endParaRPr>
          </a:p>
        </p:txBody>
      </p:sp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2895600" y="4184650"/>
          <a:ext cx="3352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2" name="Equation" r:id="rId4" imgW="1054100" imgH="254000" progId="Equation.3">
                  <p:embed/>
                </p:oleObj>
              </mc:Choice>
              <mc:Fallback>
                <p:oleObj name="Equation" r:id="rId4" imgW="1054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84650"/>
                        <a:ext cx="33528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8" name="Rectangle 12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268288" y="279400"/>
            <a:ext cx="8977187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There are multiple senses in which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randomness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may be part</a:t>
            </a:r>
          </a:p>
          <a:p>
            <a:r>
              <a:rPr lang="en-US" dirty="0">
                <a:solidFill>
                  <a:schemeClr val="accent2"/>
                </a:solidFill>
              </a:rPr>
              <a:t>     of a sequence of variables: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E.g.,</a:t>
            </a:r>
          </a:p>
          <a:p>
            <a:r>
              <a:rPr lang="en-US" dirty="0">
                <a:solidFill>
                  <a:schemeClr val="accent2"/>
                </a:solidFill>
              </a:rPr>
              <a:t>   • The measurements are imprecise or incomplete (i.e., they</a:t>
            </a:r>
          </a:p>
          <a:p>
            <a:r>
              <a:rPr lang="en-US" dirty="0">
                <a:solidFill>
                  <a:schemeClr val="accent2"/>
                </a:solidFill>
              </a:rPr>
              <a:t>      have errors)</a:t>
            </a:r>
          </a:p>
          <a:p>
            <a:r>
              <a:rPr lang="en-US" dirty="0">
                <a:solidFill>
                  <a:schemeClr val="accent2"/>
                </a:solidFill>
              </a:rPr>
              <a:t>   • The variable is deterministic, but the </a:t>
            </a:r>
            <a:r>
              <a:rPr lang="en-US" dirty="0" smtClean="0">
                <a:solidFill>
                  <a:schemeClr val="accent2"/>
                </a:solidFill>
              </a:rPr>
              <a:t>inputs </a:t>
            </a:r>
            <a:r>
              <a:rPr lang="en-US" dirty="0">
                <a:solidFill>
                  <a:schemeClr val="accent2"/>
                </a:solidFill>
              </a:rPr>
              <a:t>are </a:t>
            </a:r>
            <a:r>
              <a:rPr lang="en-US" dirty="0" smtClean="0">
                <a:solidFill>
                  <a:schemeClr val="accent2"/>
                </a:solidFill>
              </a:rPr>
              <a:t>unknown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• The variable reflects inputs from many different processes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46829" name="Picture 13" descr="C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143000"/>
            <a:ext cx="2705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30" name="Picture 14" descr="cur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819400"/>
            <a:ext cx="25050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31" name="Picture 15" descr="sl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447800"/>
            <a:ext cx="25050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ARS_OIg_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3479050" cy="34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547688" y="381000"/>
            <a:ext cx="8259549" cy="6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When randomness is involved, we describe properties in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the language of probability and statistics…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Some </a:t>
            </a:r>
            <a:r>
              <a:rPr lang="en-US" dirty="0">
                <a:solidFill>
                  <a:schemeClr val="accent2"/>
                </a:solidFill>
              </a:rPr>
              <a:t>definitions which may (or may not) be familiar: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joint multivariate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cumulative distribution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function</a:t>
            </a:r>
            <a:r>
              <a:rPr lang="en-US" dirty="0" smtClean="0">
                <a:solidFill>
                  <a:schemeClr val="accent2"/>
                </a:solidFill>
              </a:rPr>
              <a:t> (CDF) describes</a:t>
            </a:r>
            <a:r>
              <a:rPr lang="en-US" dirty="0">
                <a:solidFill>
                  <a:schemeClr val="accent2"/>
                </a:solidFill>
              </a:rPr>
              <a:t>, for arbitrary </a:t>
            </a:r>
            <a:r>
              <a:rPr lang="en-US" b="1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, the </a:t>
            </a:r>
            <a:r>
              <a:rPr lang="en-US" dirty="0" smtClean="0">
                <a:solidFill>
                  <a:schemeClr val="accent2"/>
                </a:solidFill>
              </a:rPr>
              <a:t>relational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probabilities: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joint probability density function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(PDF) is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 derivative of the distribution function: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246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39072"/>
              </p:ext>
            </p:extLst>
          </p:nvPr>
        </p:nvGraphicFramePr>
        <p:xfrm>
          <a:off x="1636713" y="3200400"/>
          <a:ext cx="3621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3" name="Equation" r:id="rId4" imgW="1282700" imgH="215900" progId="Equation.3">
                  <p:embed/>
                </p:oleObj>
              </mc:Choice>
              <mc:Fallback>
                <p:oleObj name="Equation" r:id="rId4" imgW="12827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3200400"/>
                        <a:ext cx="36210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89951"/>
              </p:ext>
            </p:extLst>
          </p:nvPr>
        </p:nvGraphicFramePr>
        <p:xfrm>
          <a:off x="2505075" y="3905250"/>
          <a:ext cx="5019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4" name="Equation" r:id="rId6" imgW="1778000" imgH="215900" progId="Equation.3">
                  <p:embed/>
                </p:oleObj>
              </mc:Choice>
              <mc:Fallback>
                <p:oleObj name="Equation" r:id="rId6" imgW="17780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905250"/>
                        <a:ext cx="5019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34794"/>
              </p:ext>
            </p:extLst>
          </p:nvPr>
        </p:nvGraphicFramePr>
        <p:xfrm>
          <a:off x="3048000" y="5423075"/>
          <a:ext cx="30480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5" name="Equation" r:id="rId8" imgW="1346200" imgH="406400" progId="Equation.3">
                  <p:embed/>
                </p:oleObj>
              </mc:Choice>
              <mc:Fallback>
                <p:oleObj name="Equation" r:id="rId8" imgW="1346200" imgH="40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23075"/>
                        <a:ext cx="30480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53" name="Line 13"/>
          <p:cNvSpPr>
            <a:spLocks noChangeShapeType="1"/>
          </p:cNvSpPr>
          <p:nvPr/>
        </p:nvSpPr>
        <p:spPr bwMode="auto">
          <a:xfrm>
            <a:off x="6547347" y="2521802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76200" y="304800"/>
            <a:ext cx="908013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These are more familiar in less generalized, </a:t>
            </a:r>
            <a:r>
              <a:rPr lang="en-US" dirty="0" err="1">
                <a:solidFill>
                  <a:schemeClr val="accent2"/>
                </a:solidFill>
              </a:rPr>
              <a:t>univariate</a:t>
            </a:r>
            <a:r>
              <a:rPr lang="en-US" dirty="0">
                <a:solidFill>
                  <a:schemeClr val="accent2"/>
                </a:solidFill>
              </a:rPr>
              <a:t> forms.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For </a:t>
            </a:r>
            <a:r>
              <a:rPr lang="en-US" dirty="0">
                <a:solidFill>
                  <a:schemeClr val="accent2"/>
                </a:solidFill>
              </a:rPr>
              <a:t>example, the </a:t>
            </a:r>
            <a:r>
              <a:rPr lang="en-US" dirty="0" smtClean="0">
                <a:solidFill>
                  <a:schemeClr val="accent2"/>
                </a:solidFill>
              </a:rPr>
              <a:t>normal (Gaussian) </a:t>
            </a:r>
            <a:r>
              <a:rPr lang="en-US" dirty="0">
                <a:solidFill>
                  <a:schemeClr val="accent2"/>
                </a:solidFill>
              </a:rPr>
              <a:t>probability density </a:t>
            </a:r>
            <a:r>
              <a:rPr lang="en-US" dirty="0" smtClean="0">
                <a:solidFill>
                  <a:schemeClr val="accent2"/>
                </a:solidFill>
              </a:rPr>
              <a:t>function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is </a:t>
            </a:r>
            <a:r>
              <a:rPr lang="en-US" dirty="0">
                <a:solidFill>
                  <a:schemeClr val="accent2"/>
                </a:solidFill>
              </a:rPr>
              <a:t>given by: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endParaRPr lang="en-US" sz="1200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Given a normally-distributed variable   </a:t>
            </a:r>
            <a:r>
              <a:rPr lang="en-US" dirty="0" smtClean="0">
                <a:solidFill>
                  <a:schemeClr val="accent2"/>
                </a:solidFill>
              </a:rPr>
              <a:t>, the </a:t>
            </a:r>
            <a:r>
              <a:rPr lang="en-US" i="1" dirty="0" smtClean="0">
                <a:solidFill>
                  <a:schemeClr val="accent2"/>
                </a:solidFill>
                <a:latin typeface="Arial Black"/>
                <a:cs typeface="Arial Black"/>
              </a:rPr>
              <a:t>CDF</a:t>
            </a:r>
            <a:r>
              <a:rPr lang="en-US" dirty="0" smtClean="0">
                <a:solidFill>
                  <a:schemeClr val="accent2"/>
                </a:solidFill>
              </a:rPr>
              <a:t> is: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(Here the angle brackets </a:t>
            </a:r>
            <a:r>
              <a:rPr lang="en-US" dirty="0">
                <a:latin typeface="Times New Roman" charset="0"/>
              </a:rPr>
              <a:t>&lt;•&gt;</a:t>
            </a:r>
            <a:r>
              <a:rPr lang="en-US" dirty="0">
                <a:solidFill>
                  <a:schemeClr val="accent2"/>
                </a:solidFill>
              </a:rPr>
              <a:t> denote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expected value</a:t>
            </a:r>
            <a:r>
              <a:rPr lang="en-US" dirty="0">
                <a:solidFill>
                  <a:schemeClr val="accent2"/>
                </a:solidFill>
              </a:rPr>
              <a:t>).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(For the joint normal distribution function,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PDF</a:t>
            </a:r>
            <a:r>
              <a:rPr lang="en-US" dirty="0">
                <a:solidFill>
                  <a:schemeClr val="accent2"/>
                </a:solidFill>
              </a:rPr>
              <a:t> is:)</a:t>
            </a:r>
          </a:p>
        </p:txBody>
      </p:sp>
      <p:graphicFrame>
        <p:nvGraphicFramePr>
          <p:cNvPr id="684040" name="Object 8"/>
          <p:cNvGraphicFramePr>
            <a:graphicFrameLocks noChangeAspect="1"/>
          </p:cNvGraphicFramePr>
          <p:nvPr/>
        </p:nvGraphicFramePr>
        <p:xfrm>
          <a:off x="1539875" y="5667375"/>
          <a:ext cx="54149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51" name="Equation" r:id="rId4" imgW="2844800" imgH="546100" progId="Equation.3">
                  <p:embed/>
                </p:oleObj>
              </mc:Choice>
              <mc:Fallback>
                <p:oleObj name="Equation" r:id="rId4" imgW="2844800" imgH="546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5667375"/>
                        <a:ext cx="5414963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73874"/>
              </p:ext>
            </p:extLst>
          </p:nvPr>
        </p:nvGraphicFramePr>
        <p:xfrm>
          <a:off x="5141912" y="2733675"/>
          <a:ext cx="263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52" name="Equation" r:id="rId6" imgW="114300" imgH="127000" progId="Equation.3">
                  <p:embed/>
                </p:oleObj>
              </mc:Choice>
              <mc:Fallback>
                <p:oleObj name="Equation" r:id="rId6" imgW="114300" imgH="127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733675"/>
                        <a:ext cx="263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46" name="Object 14"/>
          <p:cNvGraphicFramePr>
            <a:graphicFrameLocks noChangeAspect="1"/>
          </p:cNvGraphicFramePr>
          <p:nvPr/>
        </p:nvGraphicFramePr>
        <p:xfrm>
          <a:off x="2506663" y="3135313"/>
          <a:ext cx="36925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53" name="Equation" r:id="rId8" imgW="1485900" imgH="241300" progId="Equation.3">
                  <p:embed/>
                </p:oleObj>
              </mc:Choice>
              <mc:Fallback>
                <p:oleObj name="Equation" r:id="rId8" imgW="1485900" imgH="241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135313"/>
                        <a:ext cx="36925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4047" name="Picture 15" descr="nor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930775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4048" name="Object 16"/>
          <p:cNvGraphicFramePr>
            <a:graphicFrameLocks noChangeAspect="1"/>
          </p:cNvGraphicFramePr>
          <p:nvPr/>
        </p:nvGraphicFramePr>
        <p:xfrm>
          <a:off x="739775" y="1365250"/>
          <a:ext cx="2667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54" name="Equation" r:id="rId11" imgW="1219200" imgH="469900" progId="Equation.3">
                  <p:embed/>
                </p:oleObj>
              </mc:Choice>
              <mc:Fallback>
                <p:oleObj name="Equation" r:id="rId11" imgW="1219200" imgH="469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365250"/>
                        <a:ext cx="2667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53" name="Object 21"/>
          <p:cNvGraphicFramePr>
            <a:graphicFrameLocks noChangeAspect="1"/>
          </p:cNvGraphicFramePr>
          <p:nvPr/>
        </p:nvGraphicFramePr>
        <p:xfrm>
          <a:off x="1371600" y="3821113"/>
          <a:ext cx="59642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55" name="Equation" r:id="rId13" imgW="2400300" imgH="241300" progId="Equation.3">
                  <p:embed/>
                </p:oleObj>
              </mc:Choice>
              <mc:Fallback>
                <p:oleObj name="Equation" r:id="rId13" imgW="2400300" imgH="2413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21113"/>
                        <a:ext cx="59642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290512" y="117475"/>
            <a:ext cx="7656626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Arial Black" charset="0"/>
              </a:rPr>
              <a:t>So as examples of the multivariate</a:t>
            </a:r>
          </a:p>
          <a:p>
            <a:r>
              <a:rPr lang="en-US" sz="3000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sz="3000" i="1" dirty="0" smtClean="0">
                <a:solidFill>
                  <a:schemeClr val="accent2"/>
                </a:solidFill>
                <a:latin typeface="Arial Black" charset="0"/>
              </a:rPr>
              <a:t>  forms:</a:t>
            </a:r>
          </a:p>
          <a:p>
            <a:endParaRPr lang="en-US" sz="12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Cumulative </a:t>
            </a:r>
            <a:r>
              <a:rPr lang="en-US" dirty="0">
                <a:solidFill>
                  <a:schemeClr val="accent2"/>
                </a:solidFill>
              </a:rPr>
              <a:t>distribution</a:t>
            </a:r>
          </a:p>
          <a:p>
            <a:r>
              <a:rPr lang="en-US" dirty="0">
                <a:solidFill>
                  <a:schemeClr val="accent2"/>
                </a:solidFill>
              </a:rPr>
              <a:t>    function: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</a:t>
            </a:r>
            <a:r>
              <a:rPr lang="en-US" dirty="0">
                <a:solidFill>
                  <a:schemeClr val="accent2"/>
                </a:solidFill>
              </a:rPr>
              <a:t>density function: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are defined for all </a:t>
            </a:r>
            <a:r>
              <a:rPr lang="en-US" i="1" dirty="0">
                <a:latin typeface="Times New Roman" charset="0"/>
              </a:rPr>
              <a:t>x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Each random variable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in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sequence has its own </a:t>
            </a:r>
            <a:r>
              <a:rPr lang="en-US" dirty="0" smtClean="0">
                <a:solidFill>
                  <a:schemeClr val="accent2"/>
                </a:solidFill>
              </a:rPr>
              <a:t>unique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statistical properties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6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881324"/>
              </p:ext>
            </p:extLst>
          </p:nvPr>
        </p:nvGraphicFramePr>
        <p:xfrm>
          <a:off x="471487" y="2114550"/>
          <a:ext cx="25701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5" name="Equation" r:id="rId3" imgW="1282700" imgH="215900" progId="Equation.3">
                  <p:embed/>
                </p:oleObj>
              </mc:Choice>
              <mc:Fallback>
                <p:oleObj name="Equation" r:id="rId3" imgW="1282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" y="2114550"/>
                        <a:ext cx="25701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03401"/>
              </p:ext>
            </p:extLst>
          </p:nvPr>
        </p:nvGraphicFramePr>
        <p:xfrm>
          <a:off x="1087437" y="2614612"/>
          <a:ext cx="35623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6" name="Equation" r:id="rId5" imgW="1778000" imgH="215900" progId="Equation.3">
                  <p:embed/>
                </p:oleObj>
              </mc:Choice>
              <mc:Fallback>
                <p:oleObj name="Equation" r:id="rId5" imgW="1778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7" y="2614612"/>
                        <a:ext cx="35623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3559" name="Picture 7" descr="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7" y="631825"/>
            <a:ext cx="41132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560" name="Picture 8" descr="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7" y="3260725"/>
            <a:ext cx="411321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3561" name="Text Box 9"/>
          <p:cNvSpPr txBox="1">
            <a:spLocks noChangeArrowheads="1"/>
          </p:cNvSpPr>
          <p:nvPr/>
        </p:nvSpPr>
        <p:spPr bwMode="auto">
          <a:xfrm>
            <a:off x="6691312" y="56800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4430712" y="16414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F</a:t>
            </a:r>
          </a:p>
        </p:txBody>
      </p:sp>
      <p:graphicFrame>
        <p:nvGraphicFramePr>
          <p:cNvPr id="66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81383"/>
              </p:ext>
            </p:extLst>
          </p:nvPr>
        </p:nvGraphicFramePr>
        <p:xfrm>
          <a:off x="915987" y="3810000"/>
          <a:ext cx="30480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7" name="Equation" r:id="rId9" imgW="1346200" imgH="406400" progId="Equation.3">
                  <p:embed/>
                </p:oleObj>
              </mc:Choice>
              <mc:Fallback>
                <p:oleObj name="Equation" r:id="rId9" imgW="1346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7" y="3810000"/>
                        <a:ext cx="30480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4478337" y="42703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f</a:t>
            </a:r>
          </a:p>
        </p:txBody>
      </p:sp>
      <p:sp>
        <p:nvSpPr>
          <p:cNvPr id="663567" name="Line 15"/>
          <p:cNvSpPr>
            <a:spLocks noChangeShapeType="1"/>
          </p:cNvSpPr>
          <p:nvPr/>
        </p:nvSpPr>
        <p:spPr bwMode="auto">
          <a:xfrm>
            <a:off x="4039850" y="5020560"/>
            <a:ext cx="1762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3539787" y="5211060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~</a:t>
            </a:r>
          </a:p>
        </p:txBody>
      </p:sp>
      <p:graphicFrame>
        <p:nvGraphicFramePr>
          <p:cNvPr id="6635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3667"/>
              </p:ext>
            </p:extLst>
          </p:nvPr>
        </p:nvGraphicFramePr>
        <p:xfrm>
          <a:off x="6084887" y="860425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8" name="Equation" r:id="rId11" imgW="330200" imgH="215900" progId="Equation.3">
                  <p:embed/>
                </p:oleObj>
              </mc:Choice>
              <mc:Fallback>
                <p:oleObj name="Equation" r:id="rId11" imgW="330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7" y="860425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85904"/>
              </p:ext>
            </p:extLst>
          </p:nvPr>
        </p:nvGraphicFramePr>
        <p:xfrm>
          <a:off x="6084887" y="1012825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9" name="Equation" r:id="rId13" imgW="355600" imgH="215900" progId="Equation.3">
                  <p:embed/>
                </p:oleObj>
              </mc:Choice>
              <mc:Fallback>
                <p:oleObj name="Equation" r:id="rId13" imgW="355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7" y="1012825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21000"/>
              </p:ext>
            </p:extLst>
          </p:nvPr>
        </p:nvGraphicFramePr>
        <p:xfrm>
          <a:off x="6084887" y="1165225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0" name="Equation" r:id="rId15" imgW="355600" imgH="215900" progId="Equation.3">
                  <p:embed/>
                </p:oleObj>
              </mc:Choice>
              <mc:Fallback>
                <p:oleObj name="Equation" r:id="rId15" imgW="355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7" y="1165225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72755"/>
              </p:ext>
            </p:extLst>
          </p:nvPr>
        </p:nvGraphicFramePr>
        <p:xfrm>
          <a:off x="6084887" y="1317625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1" name="Equation" r:id="rId17" imgW="355600" imgH="215900" progId="Equation.3">
                  <p:embed/>
                </p:oleObj>
              </mc:Choice>
              <mc:Fallback>
                <p:oleObj name="Equation" r:id="rId17" imgW="355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7" y="1317625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11479"/>
              </p:ext>
            </p:extLst>
          </p:nvPr>
        </p:nvGraphicFramePr>
        <p:xfrm>
          <a:off x="7272337" y="3489325"/>
          <a:ext cx="317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2" name="Equation" r:id="rId19" imgW="317500" imgH="215900" progId="Equation.3">
                  <p:embed/>
                </p:oleObj>
              </mc:Choice>
              <mc:Fallback>
                <p:oleObj name="Equation" r:id="rId19" imgW="317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7" y="3489325"/>
                        <a:ext cx="317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41608"/>
              </p:ext>
            </p:extLst>
          </p:nvPr>
        </p:nvGraphicFramePr>
        <p:xfrm>
          <a:off x="7246937" y="3641725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3" name="Equation" r:id="rId21" imgW="342900" imgH="215900" progId="Equation.3">
                  <p:embed/>
                </p:oleObj>
              </mc:Choice>
              <mc:Fallback>
                <p:oleObj name="Equation" r:id="rId21" imgW="34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7" y="3641725"/>
                        <a:ext cx="342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85128"/>
              </p:ext>
            </p:extLst>
          </p:nvPr>
        </p:nvGraphicFramePr>
        <p:xfrm>
          <a:off x="7246937" y="3794125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4" name="Equation" r:id="rId23" imgW="342900" imgH="215900" progId="Equation.3">
                  <p:embed/>
                </p:oleObj>
              </mc:Choice>
              <mc:Fallback>
                <p:oleObj name="Equation" r:id="rId23" imgW="34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7" y="3794125"/>
                        <a:ext cx="342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27585"/>
              </p:ext>
            </p:extLst>
          </p:nvPr>
        </p:nvGraphicFramePr>
        <p:xfrm>
          <a:off x="7246937" y="3946525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5" name="Equation" r:id="rId25" imgW="342900" imgH="215900" progId="Equation.3">
                  <p:embed/>
                </p:oleObj>
              </mc:Choice>
              <mc:Fallback>
                <p:oleObj name="Equation" r:id="rId25" imgW="34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7" y="3946525"/>
                        <a:ext cx="342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8985" name="Text Box 9"/>
          <p:cNvSpPr txBox="1">
            <a:spLocks noChangeArrowheads="1"/>
          </p:cNvSpPr>
          <p:nvPr/>
        </p:nvSpPr>
        <p:spPr bwMode="auto">
          <a:xfrm>
            <a:off x="590550" y="279400"/>
            <a:ext cx="8003062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One can equivalently say that the distribution function is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the multiple integral of the probability density function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over the variables: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Marginal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densities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are the probability density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functions distinctly associated with one (or more)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variables, e.g.: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(The latter example can be useful in defining correlations,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for </a:t>
            </a:r>
            <a:r>
              <a:rPr lang="en-US" dirty="0">
                <a:solidFill>
                  <a:schemeClr val="accent2"/>
                </a:solidFill>
              </a:rPr>
              <a:t>example.)</a:t>
            </a:r>
          </a:p>
        </p:txBody>
      </p:sp>
      <p:graphicFrame>
        <p:nvGraphicFramePr>
          <p:cNvPr id="638986" name="Object 10"/>
          <p:cNvGraphicFramePr>
            <a:graphicFrameLocks noChangeAspect="1"/>
          </p:cNvGraphicFramePr>
          <p:nvPr/>
        </p:nvGraphicFramePr>
        <p:xfrm>
          <a:off x="1309688" y="1406525"/>
          <a:ext cx="65230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0" name="Equation" r:id="rId4" imgW="2705100" imgH="444500" progId="Equation.3">
                  <p:embed/>
                </p:oleObj>
              </mc:Choice>
              <mc:Fallback>
                <p:oleObj name="Equation" r:id="rId4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406525"/>
                        <a:ext cx="65230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68697"/>
              </p:ext>
            </p:extLst>
          </p:nvPr>
        </p:nvGraphicFramePr>
        <p:xfrm>
          <a:off x="1050925" y="3524250"/>
          <a:ext cx="70437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1" name="Equation" r:id="rId6" imgW="2921000" imgH="457200" progId="Equation.3">
                  <p:embed/>
                </p:oleObj>
              </mc:Choice>
              <mc:Fallback>
                <p:oleObj name="Equation" r:id="rId6" imgW="292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524250"/>
                        <a:ext cx="70437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88" name="Object 12"/>
          <p:cNvGraphicFramePr>
            <a:graphicFrameLocks noChangeAspect="1"/>
          </p:cNvGraphicFramePr>
          <p:nvPr/>
        </p:nvGraphicFramePr>
        <p:xfrm>
          <a:off x="852488" y="4616450"/>
          <a:ext cx="74406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2" name="Equation" r:id="rId8" imgW="3086100" imgH="431800" progId="Equation.3">
                  <p:embed/>
                </p:oleObj>
              </mc:Choice>
              <mc:Fallback>
                <p:oleObj name="Equation" r:id="rId8" imgW="308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616450"/>
                        <a:ext cx="744061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835491" y="2090172"/>
            <a:ext cx="74730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Random variables </a:t>
            </a:r>
            <a:r>
              <a:rPr lang="en-US" dirty="0" smtClean="0">
                <a:solidFill>
                  <a:schemeClr val="accent2"/>
                </a:solidFill>
              </a:rPr>
              <a:t>are considered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independent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if </a:t>
            </a:r>
            <a:r>
              <a:rPr lang="en-US" dirty="0">
                <a:solidFill>
                  <a:schemeClr val="accent2"/>
                </a:solidFill>
              </a:rPr>
              <a:t>the probability </a:t>
            </a:r>
            <a:r>
              <a:rPr lang="en-US" dirty="0" smtClean="0">
                <a:solidFill>
                  <a:schemeClr val="accent2"/>
                </a:solidFill>
              </a:rPr>
              <a:t>density function </a:t>
            </a:r>
            <a:r>
              <a:rPr lang="en-US" dirty="0">
                <a:solidFill>
                  <a:schemeClr val="accent2"/>
                </a:solidFill>
              </a:rPr>
              <a:t>is equivalent to the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product </a:t>
            </a:r>
            <a:r>
              <a:rPr lang="en-US" dirty="0">
                <a:solidFill>
                  <a:schemeClr val="accent2"/>
                </a:solidFill>
              </a:rPr>
              <a:t>of the marginal </a:t>
            </a:r>
            <a:r>
              <a:rPr lang="en-US" dirty="0" smtClean="0">
                <a:solidFill>
                  <a:schemeClr val="accent2"/>
                </a:solidFill>
              </a:rPr>
              <a:t>densities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0" y="3619500"/>
            <a:ext cx="6405563" cy="647700"/>
            <a:chOff x="1371600" y="3733800"/>
            <a:chExt cx="6405563" cy="647700"/>
          </a:xfrm>
        </p:grpSpPr>
        <p:graphicFrame>
          <p:nvGraphicFramePr>
            <p:cNvPr id="6400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910000"/>
                </p:ext>
              </p:extLst>
            </p:nvPr>
          </p:nvGraphicFramePr>
          <p:xfrm>
            <a:off x="1371600" y="3733800"/>
            <a:ext cx="25828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137" name="Equation" r:id="rId4" imgW="863600" imgH="215900" progId="Equation.3">
                    <p:embed/>
                  </p:oleObj>
                </mc:Choice>
                <mc:Fallback>
                  <p:oleObj name="Equation" r:id="rId4" imgW="8636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733800"/>
                          <a:ext cx="2582863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001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8139295"/>
                </p:ext>
              </p:extLst>
            </p:nvPr>
          </p:nvGraphicFramePr>
          <p:xfrm>
            <a:off x="4130675" y="3734594"/>
            <a:ext cx="3646488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138" name="Equation" r:id="rId6" imgW="1219200" imgH="215900" progId="Equation.3">
                    <p:embed/>
                  </p:oleObj>
                </mc:Choice>
                <mc:Fallback>
                  <p:oleObj name="Equation" r:id="rId6" imgW="12192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675" y="3734594"/>
                          <a:ext cx="3646488" cy="646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753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934</Words>
  <Application>Microsoft Macintosh PowerPoint</Application>
  <PresentationFormat>On-screen Show (4:3)</PresentationFormat>
  <Paragraphs>219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Blank Presentation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71</cp:revision>
  <dcterms:created xsi:type="dcterms:W3CDTF">2009-01-09T16:35:25Z</dcterms:created>
  <dcterms:modified xsi:type="dcterms:W3CDTF">2017-08-29T18:21:49Z</dcterms:modified>
</cp:coreProperties>
</file>