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3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notesSlides/notesSlide4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5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6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23.bin" ContentType="application/vnd.openxmlformats-officedocument.oleObject"/>
  <Override PartName="/ppt/notesSlides/notesSlide9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10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11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12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13.xml" ContentType="application/vnd.openxmlformats-officedocument.presentationml.notesSlide+xml"/>
  <Override PartName="/ppt/embeddings/oleObject4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355" r:id="rId2"/>
    <p:sldId id="375" r:id="rId3"/>
    <p:sldId id="377" r:id="rId4"/>
    <p:sldId id="378" r:id="rId5"/>
    <p:sldId id="379" r:id="rId6"/>
    <p:sldId id="380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D8"/>
    <a:srgbClr val="0004FF"/>
    <a:srgbClr val="FF0000"/>
    <a:srgbClr val="E40000"/>
    <a:srgbClr val="000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223" d="100"/>
          <a:sy n="223" d="100"/>
        </p:scale>
        <p:origin x="-27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0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3AE0B1-B00C-CD44-BAA8-1C8B5B55A1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22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D5639-428F-7F46-97D7-F4160AE001F9}" type="slidenum">
              <a:rPr lang="en-US"/>
              <a:pPr/>
              <a:t>1</a:t>
            </a:fld>
            <a:endParaRPr lang="en-US"/>
          </a:p>
        </p:txBody>
      </p:sp>
      <p:sp>
        <p:nvSpPr>
          <p:cNvPr id="64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EA177-E159-424B-9C0C-7778DD14862C}" type="slidenum">
              <a:rPr lang="en-US"/>
              <a:pPr/>
              <a:t>12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26C62-0C50-C54D-A81E-5D8A23EC0301}" type="slidenum">
              <a:rPr lang="en-US"/>
              <a:pPr/>
              <a:t>13</a:t>
            </a:fld>
            <a:endParaRPr lang="en-US"/>
          </a:p>
        </p:txBody>
      </p:sp>
      <p:sp>
        <p:nvSpPr>
          <p:cNvPr id="687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8850F-1A5C-A94A-A573-9CC6258FB8B4}" type="slidenum">
              <a:rPr lang="en-US"/>
              <a:pPr/>
              <a:t>14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B9431-187C-5D4B-B954-A12D9BA48D82}" type="slidenum">
              <a:rPr lang="en-US"/>
              <a:pPr/>
              <a:t>15</a:t>
            </a:fld>
            <a:endParaRPr lang="en-US"/>
          </a:p>
        </p:txBody>
      </p:sp>
      <p:sp>
        <p:nvSpPr>
          <p:cNvPr id="7086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86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6EEFE-093C-3943-9924-FF06A2F6A8FE}" type="slidenum">
              <a:rPr lang="en-US"/>
              <a:pPr/>
              <a:t>2</a:t>
            </a:fld>
            <a:endParaRPr lang="en-US"/>
          </a:p>
        </p:txBody>
      </p:sp>
      <p:sp>
        <p:nvSpPr>
          <p:cNvPr id="64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25951-CE9E-5444-85B2-437F3FFA16AD}" type="slidenum">
              <a:rPr lang="en-US"/>
              <a:pPr/>
              <a:t>3</a:t>
            </a:fld>
            <a:endParaRPr lang="en-U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0AAC8-3D62-F44A-ABF9-4777BD652FF4}" type="slidenum">
              <a:rPr lang="en-US"/>
              <a:pPr/>
              <a:t>4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A9B83F-B8DF-4445-811A-6DC82722E9E3}" type="slidenum">
              <a:rPr lang="en-US"/>
              <a:pPr/>
              <a:t>5</a:t>
            </a:fld>
            <a:endParaRPr lang="en-US"/>
          </a:p>
        </p:txBody>
      </p:sp>
      <p:sp>
        <p:nvSpPr>
          <p:cNvPr id="667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C2A88-E950-364C-A7B5-6D8C83552D52}" type="slidenum">
              <a:rPr lang="en-US"/>
              <a:pPr/>
              <a:t>6</a:t>
            </a:fld>
            <a:endParaRPr lang="en-US"/>
          </a:p>
        </p:txBody>
      </p:sp>
      <p:sp>
        <p:nvSpPr>
          <p:cNvPr id="669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E4A73-F96A-304C-A586-0182728CAF80}" type="slidenum">
              <a:rPr lang="en-US"/>
              <a:pPr/>
              <a:t>7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24BD3-7002-7441-B008-5E5F3B978062}" type="slidenum">
              <a:rPr lang="en-US"/>
              <a:pPr/>
              <a:t>8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EA9B9-FBE2-D14C-BB81-A9542DC5ECF6}" type="slidenum">
              <a:rPr lang="en-US"/>
              <a:pPr/>
              <a:t>9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31BE3-D41A-0C4C-85B5-A89AB3E5B5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27C78-A920-8A4C-8F5F-019BEA0809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0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FCDB5-3627-784E-891C-1E142341E4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8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D19A2-19B5-214C-98FE-99A3E1C22D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3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99F7A-CC42-1F42-823E-D0EF54F485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2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5B33E-C750-B245-B91C-B6BAAC3514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3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F09BF-A15C-A044-AA83-525FB43DD2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2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47264-B48F-F149-8759-777844F217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4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793A6-1DA3-574F-A59B-9969AFB4CA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2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FE88F-65D1-1749-94CD-630F6FB8EA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72CF4-E484-9145-87F6-0494DE5184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4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5970F3-A726-BB47-BE3C-F77BA66BE8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emf"/><Relationship Id="rId12" Type="http://schemas.openxmlformats.org/officeDocument/2006/relationships/oleObject" Target="../embeddings/oleObject33.bin"/><Relationship Id="rId13" Type="http://schemas.openxmlformats.org/officeDocument/2006/relationships/image" Target="../media/image3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31.bin"/><Relationship Id="rId9" Type="http://schemas.openxmlformats.org/officeDocument/2006/relationships/image" Target="../media/image33.emf"/><Relationship Id="rId10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36.e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3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38.e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39.emf"/><Relationship Id="rId8" Type="http://schemas.openxmlformats.org/officeDocument/2006/relationships/oleObject" Target="../embeddings/oleObject38.bin"/><Relationship Id="rId9" Type="http://schemas.openxmlformats.org/officeDocument/2006/relationships/image" Target="../media/image40.emf"/><Relationship Id="rId10" Type="http://schemas.openxmlformats.org/officeDocument/2006/relationships/oleObject" Target="../embeddings/oleObject39.bin"/><Relationship Id="rId11" Type="http://schemas.openxmlformats.org/officeDocument/2006/relationships/image" Target="../media/image4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emf"/><Relationship Id="rId12" Type="http://schemas.openxmlformats.org/officeDocument/2006/relationships/oleObject" Target="../embeddings/oleObject9.bin"/><Relationship Id="rId13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7.emf"/><Relationship Id="rId10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1.emf"/><Relationship Id="rId8" Type="http://schemas.openxmlformats.org/officeDocument/2006/relationships/oleObject" Target="../embeddings/Microsoft_Equation1.bin"/><Relationship Id="rId9" Type="http://schemas.openxmlformats.org/officeDocument/2006/relationships/image" Target="../media/image12.emf"/><Relationship Id="rId10" Type="http://schemas.openxmlformats.org/officeDocument/2006/relationships/oleObject" Target="../embeddings/Microsoft_Equation2.bin"/><Relationship Id="rId11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18.emf"/><Relationship Id="rId10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23.emf"/><Relationship Id="rId10" Type="http://schemas.openxmlformats.org/officeDocument/2006/relationships/oleObject" Target="../embeddings/oleObject22.bin"/><Relationship Id="rId11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emf"/><Relationship Id="rId12" Type="http://schemas.openxmlformats.org/officeDocument/2006/relationships/oleObject" Target="../embeddings/oleObject28.bin"/><Relationship Id="rId13" Type="http://schemas.openxmlformats.org/officeDocument/2006/relationships/image" Target="../media/image2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26.emf"/><Relationship Id="rId8" Type="http://schemas.openxmlformats.org/officeDocument/2006/relationships/oleObject" Target="../embeddings/oleObject26.bin"/><Relationship Id="rId9" Type="http://schemas.openxmlformats.org/officeDocument/2006/relationships/image" Target="../media/image27.emf"/><Relationship Id="rId10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41027" name="Text Box 3"/>
          <p:cNvSpPr txBox="1">
            <a:spLocks noChangeArrowheads="1"/>
          </p:cNvSpPr>
          <p:nvPr/>
        </p:nvSpPr>
        <p:spPr bwMode="auto">
          <a:xfrm>
            <a:off x="2106613" y="76200"/>
            <a:ext cx="49355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3600" i="1">
                <a:solidFill>
                  <a:schemeClr val="accent2"/>
                </a:solidFill>
                <a:latin typeface="Arial Black" charset="0"/>
              </a:rPr>
              <a:t>Geology 6600/7600</a:t>
            </a:r>
          </a:p>
          <a:p>
            <a:pPr algn="ctr" eaLnBrk="1" hangingPunct="1"/>
            <a:r>
              <a:rPr lang="en-US" sz="3600" i="1">
                <a:solidFill>
                  <a:schemeClr val="accent2"/>
                </a:solidFill>
                <a:latin typeface="Arial Black" charset="0"/>
              </a:rPr>
              <a:t>Signal Analysis</a:t>
            </a:r>
            <a:endParaRPr lang="en-US" sz="3600" i="1" u="sng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641029" name="Text Box 5"/>
          <p:cNvSpPr txBox="1">
            <a:spLocks noChangeArrowheads="1"/>
          </p:cNvSpPr>
          <p:nvPr/>
        </p:nvSpPr>
        <p:spPr bwMode="auto">
          <a:xfrm>
            <a:off x="7205663" y="76200"/>
            <a:ext cx="19133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31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Aug </a:t>
            </a:r>
            <a:r>
              <a:rPr lang="en-US" dirty="0" smtClean="0">
                <a:solidFill>
                  <a:srgbClr val="FF0000"/>
                </a:solidFill>
              </a:rPr>
              <a:t>2017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1030" name="Text Box 6"/>
          <p:cNvSpPr txBox="1">
            <a:spLocks noChangeArrowheads="1"/>
          </p:cNvSpPr>
          <p:nvPr/>
        </p:nvSpPr>
        <p:spPr bwMode="auto">
          <a:xfrm>
            <a:off x="6991350" y="6443663"/>
            <a:ext cx="21125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© A.R. Lowry </a:t>
            </a:r>
            <a:r>
              <a:rPr lang="en-US" sz="1800" dirty="0" smtClean="0">
                <a:solidFill>
                  <a:schemeClr val="accent2"/>
                </a:solidFill>
              </a:rPr>
              <a:t>2017</a:t>
            </a:r>
            <a:endParaRPr lang="en-US" sz="1800" dirty="0">
              <a:solidFill>
                <a:schemeClr val="accent2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200" y="990600"/>
            <a:ext cx="904030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Last time:</a:t>
            </a:r>
          </a:p>
          <a:p>
            <a:endParaRPr lang="en-US" sz="600" i="1" dirty="0">
              <a:solidFill>
                <a:schemeClr val="accent2"/>
              </a:solidFill>
              <a:latin typeface="Arial Black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Signal Analysis</a:t>
            </a:r>
            <a:r>
              <a:rPr lang="en-US" dirty="0">
                <a:latin typeface="Arial Black" charset="0"/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is a set of tools used to extract information</a:t>
            </a:r>
          </a:p>
          <a:p>
            <a:r>
              <a:rPr lang="en-US" dirty="0">
                <a:solidFill>
                  <a:schemeClr val="accent2"/>
                </a:solidFill>
              </a:rPr>
              <a:t>    from</a:t>
            </a:r>
            <a:r>
              <a:rPr lang="en-US" dirty="0">
                <a:solidFill>
                  <a:srgbClr val="0004E5"/>
                </a:solidFill>
                <a:latin typeface="Arial Black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sequences</a:t>
            </a:r>
            <a:r>
              <a:rPr lang="en-US" dirty="0">
                <a:solidFill>
                  <a:srgbClr val="0004E5"/>
                </a:solidFill>
                <a:latin typeface="Arial Black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of</a:t>
            </a:r>
            <a:r>
              <a:rPr lang="en-US" dirty="0">
                <a:solidFill>
                  <a:srgbClr val="0004E5"/>
                </a:solidFill>
                <a:latin typeface="Arial Black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random variables…</a:t>
            </a:r>
          </a:p>
          <a:p>
            <a:endParaRPr lang="en-US" sz="600" i="1" dirty="0">
              <a:solidFill>
                <a:schemeClr val="accent2"/>
              </a:solidFill>
              <a:latin typeface="Arial Black" charset="0"/>
            </a:endParaRPr>
          </a:p>
          <a:p>
            <a:r>
              <a:rPr lang="ja-JP" altLang="en-US" dirty="0">
                <a:solidFill>
                  <a:schemeClr val="accent2"/>
                </a:solidFill>
              </a:rPr>
              <a:t>“</a:t>
            </a:r>
            <a:r>
              <a:rPr lang="en-US" dirty="0">
                <a:solidFill>
                  <a:schemeClr val="accent2"/>
                </a:solidFill>
              </a:rPr>
              <a:t>Review</a:t>
            </a:r>
            <a:r>
              <a:rPr lang="ja-JP" altLang="en-US" dirty="0">
                <a:solidFill>
                  <a:schemeClr val="accent2"/>
                </a:solidFill>
              </a:rPr>
              <a:t>”</a:t>
            </a:r>
            <a:r>
              <a:rPr lang="en-US" dirty="0">
                <a:solidFill>
                  <a:schemeClr val="accent2"/>
                </a:solidFill>
              </a:rPr>
              <a:t> of multivariate statistics:</a:t>
            </a:r>
          </a:p>
          <a:p>
            <a:r>
              <a:rPr lang="en-US" dirty="0">
                <a:solidFill>
                  <a:schemeClr val="accent2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Joint multivariate </a:t>
            </a:r>
            <a:r>
              <a:rPr lang="en-US" i="1" dirty="0" smtClean="0">
                <a:solidFill>
                  <a:srgbClr val="FF0000"/>
                </a:solidFill>
                <a:latin typeface="Arial Black" charset="0"/>
              </a:rPr>
              <a:t>cumulative </a:t>
            </a:r>
            <a:r>
              <a:rPr lang="en-US" i="1" dirty="0" smtClean="0">
                <a:solidFill>
                  <a:srgbClr val="FF0000"/>
                </a:solidFill>
                <a:latin typeface="Arial Black" charset="0"/>
              </a:rPr>
              <a:t>distribution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function:</a:t>
            </a:r>
          </a:p>
          <a:p>
            <a:endParaRPr lang="en-US" sz="30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Joint probability density function: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2600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</a:t>
            </a:r>
            <a:r>
              <a:rPr lang="en-US" i="1" dirty="0" err="1" smtClean="0">
                <a:solidFill>
                  <a:srgbClr val="FF0000"/>
                </a:solidFill>
                <a:latin typeface="Arial Black" charset="0"/>
              </a:rPr>
              <a:t>Univariate</a:t>
            </a:r>
            <a:r>
              <a:rPr lang="en-US" i="1" dirty="0" smtClean="0">
                <a:solidFill>
                  <a:srgbClr val="FF0000"/>
                </a:solidFill>
                <a:latin typeface="Arial Black" charset="0"/>
              </a:rPr>
              <a:t> normal PDF: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40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</a:t>
            </a:r>
            <a:r>
              <a:rPr lang="en-US" i="1" dirty="0" smtClean="0">
                <a:solidFill>
                  <a:srgbClr val="FF0000"/>
                </a:solidFill>
                <a:latin typeface="Arial Black" charset="0"/>
              </a:rPr>
              <a:t>Multivariate ”:</a:t>
            </a:r>
            <a:endParaRPr lang="en-US" i="1" dirty="0">
              <a:solidFill>
                <a:srgbClr val="FF0000"/>
              </a:solidFill>
              <a:latin typeface="Arial Black" charset="0"/>
            </a:endParaRPr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459152"/>
              </p:ext>
            </p:extLst>
          </p:nvPr>
        </p:nvGraphicFramePr>
        <p:xfrm>
          <a:off x="2147888" y="3048000"/>
          <a:ext cx="48466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69" name="Equation" r:id="rId4" imgW="2070100" imgH="215900" progId="Equation.3">
                  <p:embed/>
                </p:oleObj>
              </mc:Choice>
              <mc:Fallback>
                <p:oleObj name="Equation" r:id="rId4" imgW="2070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888" y="3048000"/>
                        <a:ext cx="48466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230016"/>
              </p:ext>
            </p:extLst>
          </p:nvPr>
        </p:nvGraphicFramePr>
        <p:xfrm>
          <a:off x="3238500" y="3886200"/>
          <a:ext cx="26670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70" name="Equation" r:id="rId6" imgW="1346200" imgH="406400" progId="Equation.3">
                  <p:embed/>
                </p:oleObj>
              </mc:Choice>
              <mc:Fallback>
                <p:oleObj name="Equation" r:id="rId6" imgW="1346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3886200"/>
                        <a:ext cx="26670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605263"/>
              </p:ext>
            </p:extLst>
          </p:nvPr>
        </p:nvGraphicFramePr>
        <p:xfrm>
          <a:off x="3352800" y="4857206"/>
          <a:ext cx="2223911" cy="85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71" name="Equation" r:id="rId8" imgW="1219200" imgH="469900" progId="Equation.3">
                  <p:embed/>
                </p:oleObj>
              </mc:Choice>
              <mc:Fallback>
                <p:oleObj name="Equation" r:id="rId8" imgW="1219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857206"/>
                        <a:ext cx="2223911" cy="857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838186"/>
              </p:ext>
            </p:extLst>
          </p:nvPr>
        </p:nvGraphicFramePr>
        <p:xfrm>
          <a:off x="2362200" y="5867400"/>
          <a:ext cx="4495800" cy="861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72" name="Equation" r:id="rId10" imgW="2844800" imgH="546100" progId="Equation.3">
                  <p:embed/>
                </p:oleObj>
              </mc:Choice>
              <mc:Fallback>
                <p:oleObj name="Equation" r:id="rId10" imgW="28448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867400"/>
                        <a:ext cx="4495800" cy="861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6" name="Picture 5" descr="i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0"/>
            <a:ext cx="874395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685800"/>
            <a:ext cx="2202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For example…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410200"/>
            <a:ext cx="1929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333399"/>
                </a:solidFill>
              </a:rPr>
              <a:t>Ergodic</a:t>
            </a:r>
            <a:r>
              <a:rPr lang="en-US" dirty="0" smtClean="0">
                <a:solidFill>
                  <a:srgbClr val="333399"/>
                </a:solidFill>
              </a:rPr>
              <a:t>?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Not </a:t>
            </a:r>
            <a:r>
              <a:rPr lang="en-US" dirty="0" err="1" smtClean="0">
                <a:solidFill>
                  <a:srgbClr val="333399"/>
                </a:solidFill>
              </a:rPr>
              <a:t>ergodic</a:t>
            </a:r>
            <a:r>
              <a:rPr lang="en-US" dirty="0">
                <a:solidFill>
                  <a:srgbClr val="333399"/>
                </a:solidFill>
              </a:rPr>
              <a:t>?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 bwMode="auto">
          <a:xfrm flipV="1">
            <a:off x="2920335" y="5010352"/>
            <a:ext cx="2215087" cy="8153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52512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6" name="Picture 5" descr="i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0"/>
            <a:ext cx="874395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685800"/>
            <a:ext cx="2202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For example…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410200"/>
            <a:ext cx="184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Not </a:t>
            </a:r>
            <a:r>
              <a:rPr lang="en-US" dirty="0" err="1" smtClean="0">
                <a:solidFill>
                  <a:srgbClr val="333399"/>
                </a:solidFill>
              </a:rPr>
              <a:t>ergodic</a:t>
            </a:r>
            <a:r>
              <a:rPr lang="en-US" dirty="0" smtClean="0">
                <a:solidFill>
                  <a:srgbClr val="333399"/>
                </a:solidFill>
              </a:rPr>
              <a:t>.</a:t>
            </a:r>
            <a:endParaRPr lang="en-US" dirty="0">
              <a:solidFill>
                <a:srgbClr val="333399"/>
              </a:solidFill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 bwMode="auto">
          <a:xfrm flipV="1">
            <a:off x="2834675" y="5010351"/>
            <a:ext cx="2300747" cy="6306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6621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676867" name="Group 3"/>
          <p:cNvGrpSpPr>
            <a:grpSpLocks/>
          </p:cNvGrpSpPr>
          <p:nvPr/>
        </p:nvGrpSpPr>
        <p:grpSpPr bwMode="auto">
          <a:xfrm>
            <a:off x="779463" y="417513"/>
            <a:ext cx="7773983" cy="6022975"/>
            <a:chOff x="491" y="172"/>
            <a:chExt cx="4897" cy="3794"/>
          </a:xfrm>
        </p:grpSpPr>
        <p:grpSp>
          <p:nvGrpSpPr>
            <p:cNvPr id="676868" name="Group 4"/>
            <p:cNvGrpSpPr>
              <a:grpSpLocks/>
            </p:cNvGrpSpPr>
            <p:nvPr/>
          </p:nvGrpSpPr>
          <p:grpSpPr bwMode="auto">
            <a:xfrm>
              <a:off x="491" y="172"/>
              <a:ext cx="4897" cy="2918"/>
              <a:chOff x="374" y="172"/>
              <a:chExt cx="4897" cy="2918"/>
            </a:xfrm>
          </p:grpSpPr>
          <p:sp>
            <p:nvSpPr>
              <p:cNvPr id="676869" name="Text Box 5"/>
              <p:cNvSpPr txBox="1">
                <a:spLocks noChangeArrowheads="1"/>
              </p:cNvSpPr>
              <p:nvPr/>
            </p:nvSpPr>
            <p:spPr bwMode="auto">
              <a:xfrm>
                <a:off x="374" y="240"/>
                <a:ext cx="4897" cy="2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To simplify the notation,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we’ll </a:t>
                </a:r>
                <a:r>
                  <a:rPr lang="en-US" dirty="0">
                    <a:solidFill>
                      <a:schemeClr val="accent2"/>
                    </a:solidFill>
                  </a:rPr>
                  <a:t>let</a:t>
                </a:r>
              </a:p>
              <a:p>
                <a:r>
                  <a:rPr lang="en-US" sz="3600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  denote the random process (i.e., the </a:t>
                </a:r>
                <a:r>
                  <a:rPr lang="en-US" i="1" dirty="0">
                    <a:solidFill>
                      <a:schemeClr val="tx2"/>
                    </a:solidFill>
                    <a:latin typeface="Times New Roman" charset="0"/>
                  </a:rPr>
                  <a:t>n</a:t>
                </a:r>
                <a:r>
                  <a:rPr lang="en-US" dirty="0">
                    <a:solidFill>
                      <a:schemeClr val="accent2"/>
                    </a:solidFill>
                  </a:rPr>
                  <a:t> is implied).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Let </a:t>
                </a:r>
                <a:r>
                  <a:rPr lang="en-US" i="1" dirty="0">
                    <a:solidFill>
                      <a:schemeClr val="tx2"/>
                    </a:solidFill>
                    <a:latin typeface="Times New Roman" charset="0"/>
                  </a:rPr>
                  <a:t>x</a:t>
                </a:r>
                <a:r>
                  <a:rPr lang="en-US" dirty="0">
                    <a:solidFill>
                      <a:schemeClr val="tx2"/>
                    </a:solidFill>
                    <a:latin typeface="Times New Roman" charset="0"/>
                  </a:rPr>
                  <a:t>(</a:t>
                </a:r>
                <a:r>
                  <a:rPr lang="en-US" i="1" dirty="0">
                    <a:solidFill>
                      <a:schemeClr val="tx2"/>
                    </a:solidFill>
                    <a:latin typeface="Times New Roman" charset="0"/>
                  </a:rPr>
                  <a:t>t</a:t>
                </a:r>
                <a:r>
                  <a:rPr lang="en-US" dirty="0">
                    <a:solidFill>
                      <a:schemeClr val="tx2"/>
                    </a:solidFill>
                    <a:latin typeface="Times New Roman" charset="0"/>
                  </a:rPr>
                  <a:t>)</a:t>
                </a:r>
                <a:r>
                  <a:rPr lang="en-US" dirty="0">
                    <a:solidFill>
                      <a:schemeClr val="accent2"/>
                    </a:solidFill>
                  </a:rPr>
                  <a:t> be a random variable </a:t>
                </a:r>
                <a:r>
                  <a:rPr lang="en-US" i="1" dirty="0">
                    <a:solidFill>
                      <a:schemeClr val="tx2"/>
                    </a:solidFill>
                    <a:latin typeface="Times New Roman" charset="0"/>
                  </a:rPr>
                  <a:t>x</a:t>
                </a:r>
                <a:r>
                  <a:rPr lang="en-US" dirty="0">
                    <a:solidFill>
                      <a:schemeClr val="accent2"/>
                    </a:solidFill>
                  </a:rPr>
                  <a:t> at a specified time </a:t>
                </a:r>
                <a:r>
                  <a:rPr lang="en-US" i="1" dirty="0">
                    <a:solidFill>
                      <a:schemeClr val="tx2"/>
                    </a:solidFill>
                    <a:latin typeface="Times New Roman" charset="0"/>
                  </a:rPr>
                  <a:t>t</a:t>
                </a:r>
                <a:r>
                  <a:rPr lang="en-US" dirty="0">
                    <a:solidFill>
                      <a:schemeClr val="accent2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The </a:t>
                </a:r>
                <a:r>
                  <a:rPr lang="en-US" i="1" dirty="0">
                    <a:solidFill>
                      <a:srgbClr val="FF0000"/>
                    </a:solidFill>
                    <a:latin typeface="Arial Black" charset="0"/>
                  </a:rPr>
                  <a:t>joint multivariate </a:t>
                </a:r>
                <a:r>
                  <a:rPr lang="en-US" i="1" dirty="0" smtClean="0">
                    <a:solidFill>
                      <a:srgbClr val="FF0000"/>
                    </a:solidFill>
                    <a:latin typeface="Arial Black" charset="0"/>
                  </a:rPr>
                  <a:t>cumulative distribution</a:t>
                </a:r>
              </a:p>
              <a:p>
                <a:r>
                  <a:rPr lang="en-US" i="1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   </a:t>
                </a:r>
                <a:r>
                  <a:rPr lang="en-US" i="1" dirty="0" smtClean="0">
                    <a:solidFill>
                      <a:srgbClr val="FF0000"/>
                    </a:solidFill>
                    <a:latin typeface="Arial Black" charset="0"/>
                  </a:rPr>
                  <a:t>function</a:t>
                </a:r>
                <a:r>
                  <a:rPr lang="en-US" dirty="0">
                    <a:solidFill>
                      <a:schemeClr val="accent2"/>
                    </a:solidFill>
                  </a:rPr>
                  <a:t>,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or </a:t>
                </a:r>
                <a:r>
                  <a:rPr lang="en-US" i="1" dirty="0">
                    <a:solidFill>
                      <a:schemeClr val="tx2"/>
                    </a:solidFill>
                    <a:latin typeface="Times New Roman" charset="0"/>
                  </a:rPr>
                  <a:t>F</a:t>
                </a:r>
                <a:r>
                  <a:rPr lang="en-US" dirty="0">
                    <a:solidFill>
                      <a:schemeClr val="accent2"/>
                    </a:solidFill>
                  </a:rPr>
                  <a:t>-distribution, is: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sz="1200" dirty="0">
                  <a:solidFill>
                    <a:schemeClr val="accent2"/>
                  </a:solidFill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with first-order probability density function: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The second-order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CDF and PDF are</a:t>
                </a:r>
                <a:r>
                  <a:rPr lang="en-US" dirty="0">
                    <a:solidFill>
                      <a:schemeClr val="accent2"/>
                    </a:solidFill>
                  </a:rPr>
                  <a:t>:</a:t>
                </a:r>
              </a:p>
            </p:txBody>
          </p:sp>
          <p:graphicFrame>
            <p:nvGraphicFramePr>
              <p:cNvPr id="67687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51939510"/>
                  </p:ext>
                </p:extLst>
              </p:nvPr>
            </p:nvGraphicFramePr>
            <p:xfrm>
              <a:off x="3195" y="172"/>
              <a:ext cx="1205" cy="4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2495" name="Equation" r:id="rId4" imgW="711200" imgH="266700" progId="Equation.3">
                      <p:embed/>
                    </p:oleObj>
                  </mc:Choice>
                  <mc:Fallback>
                    <p:oleObj name="Equation" r:id="rId4" imgW="711200" imgH="2667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95" y="172"/>
                            <a:ext cx="1205" cy="4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76871" name="Text Box 7"/>
              <p:cNvSpPr txBox="1">
                <a:spLocks noChangeArrowheads="1"/>
              </p:cNvSpPr>
              <p:nvPr/>
            </p:nvSpPr>
            <p:spPr bwMode="auto">
              <a:xfrm>
                <a:off x="709" y="1014"/>
                <a:ext cx="1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Times New Roman" charset="0"/>
                  </a:rPr>
                  <a:t>~</a:t>
                </a:r>
              </a:p>
            </p:txBody>
          </p:sp>
          <p:sp>
            <p:nvSpPr>
              <p:cNvPr id="676872" name="Text Box 8"/>
              <p:cNvSpPr txBox="1">
                <a:spLocks noChangeArrowheads="1"/>
              </p:cNvSpPr>
              <p:nvPr/>
            </p:nvSpPr>
            <p:spPr bwMode="auto">
              <a:xfrm>
                <a:off x="2893" y="1020"/>
                <a:ext cx="1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Times New Roman" charset="0"/>
                  </a:rPr>
                  <a:t>~</a:t>
                </a:r>
              </a:p>
            </p:txBody>
          </p:sp>
        </p:grpSp>
        <p:graphicFrame>
          <p:nvGraphicFramePr>
            <p:cNvPr id="67687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809135"/>
                </p:ext>
              </p:extLst>
            </p:nvPr>
          </p:nvGraphicFramePr>
          <p:xfrm>
            <a:off x="2040" y="1761"/>
            <a:ext cx="1680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2496" name="Equation" r:id="rId6" imgW="1143000" imgH="241300" progId="Equation.3">
                    <p:embed/>
                  </p:oleObj>
                </mc:Choice>
                <mc:Fallback>
                  <p:oleObj name="Equation" r:id="rId6" imgW="11430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0" y="1761"/>
                          <a:ext cx="1680" cy="3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6874" name="Object 10"/>
            <p:cNvGraphicFramePr>
              <a:graphicFrameLocks noChangeAspect="1"/>
            </p:cNvGraphicFramePr>
            <p:nvPr/>
          </p:nvGraphicFramePr>
          <p:xfrm>
            <a:off x="2328" y="2352"/>
            <a:ext cx="110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2497" name="Equation" r:id="rId8" imgW="939800" imgH="368300" progId="Equation.3">
                    <p:embed/>
                  </p:oleObj>
                </mc:Choice>
                <mc:Fallback>
                  <p:oleObj name="Equation" r:id="rId8" imgW="9398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8" y="2352"/>
                          <a:ext cx="110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6875" name="Object 11"/>
            <p:cNvGraphicFramePr>
              <a:graphicFrameLocks noChangeAspect="1"/>
            </p:cNvGraphicFramePr>
            <p:nvPr/>
          </p:nvGraphicFramePr>
          <p:xfrm>
            <a:off x="1284" y="3072"/>
            <a:ext cx="3192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2498" name="Equation" r:id="rId10" imgW="2171700" imgH="241300" progId="Equation.3">
                    <p:embed/>
                  </p:oleObj>
                </mc:Choice>
                <mc:Fallback>
                  <p:oleObj name="Equation" r:id="rId10" imgW="21717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4" y="3072"/>
                          <a:ext cx="3192" cy="3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6876" name="Object 12"/>
            <p:cNvGraphicFramePr>
              <a:graphicFrameLocks noChangeAspect="1"/>
            </p:cNvGraphicFramePr>
            <p:nvPr/>
          </p:nvGraphicFramePr>
          <p:xfrm>
            <a:off x="1843" y="3474"/>
            <a:ext cx="2074" cy="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2499" name="Equation" r:id="rId12" imgW="1765300" imgH="419100" progId="Equation.3">
                    <p:embed/>
                  </p:oleObj>
                </mc:Choice>
                <mc:Fallback>
                  <p:oleObj name="Equation" r:id="rId12" imgW="17653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3" y="3474"/>
                          <a:ext cx="2074" cy="4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86083" name="Text Box 3"/>
          <p:cNvSpPr txBox="1">
            <a:spLocks noChangeArrowheads="1"/>
          </p:cNvSpPr>
          <p:nvPr/>
        </p:nvSpPr>
        <p:spPr bwMode="auto">
          <a:xfrm>
            <a:off x="441325" y="277813"/>
            <a:ext cx="8288197" cy="603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mean</a:t>
            </a:r>
            <a:r>
              <a:rPr lang="en-US" dirty="0">
                <a:solidFill>
                  <a:schemeClr val="accent2"/>
                </a:solidFill>
              </a:rPr>
              <a:t> of the process is: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autocorrelation</a:t>
            </a:r>
            <a:r>
              <a:rPr lang="en-US" dirty="0">
                <a:solidFill>
                  <a:schemeClr val="accent2"/>
                </a:solidFill>
              </a:rPr>
              <a:t> is: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3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And the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autocovariance</a:t>
            </a:r>
            <a:r>
              <a:rPr lang="en-US" dirty="0">
                <a:solidFill>
                  <a:schemeClr val="accent2"/>
                </a:solidFill>
              </a:rPr>
              <a:t> is simply the autocorrelation</a:t>
            </a:r>
          </a:p>
          <a:p>
            <a:r>
              <a:rPr lang="en-US" dirty="0">
                <a:solidFill>
                  <a:schemeClr val="accent2"/>
                </a:solidFill>
              </a:rPr>
              <a:t>    minus mean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 times mean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Example (from Papoulis): Let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 be a random process with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    </a:t>
            </a:r>
            <a:r>
              <a:rPr lang="en-US" i="1" dirty="0">
                <a:latin typeface="Symbol" charset="0"/>
                <a:sym typeface="Symbol" charset="0"/>
              </a:rPr>
              <a:t>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= 3</a:t>
            </a:r>
            <a:r>
              <a:rPr lang="en-US" dirty="0">
                <a:solidFill>
                  <a:schemeClr val="accent2"/>
                </a:solidFill>
              </a:rPr>
              <a:t>;     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,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) = 9 + </a:t>
            </a:r>
            <a:r>
              <a:rPr lang="en-US" dirty="0" smtClean="0">
                <a:latin typeface="Times New Roman" charset="0"/>
              </a:rPr>
              <a:t>4e</a:t>
            </a:r>
            <a:r>
              <a:rPr lang="en-US" baseline="30000" dirty="0" smtClean="0">
                <a:latin typeface="Times New Roman" charset="0"/>
              </a:rPr>
              <a:t>–0.2</a:t>
            </a:r>
            <a:r>
              <a:rPr lang="en-US" baseline="30000" dirty="0">
                <a:latin typeface="Times New Roman" charset="0"/>
              </a:rPr>
              <a:t>|</a:t>
            </a:r>
            <a:r>
              <a:rPr lang="en-US" i="1" baseline="30000" dirty="0">
                <a:latin typeface="Times New Roman" charset="0"/>
              </a:rPr>
              <a:t>t</a:t>
            </a:r>
            <a:r>
              <a:rPr lang="en-US" sz="1600" baseline="30000" dirty="0">
                <a:latin typeface="Times New Roman" charset="0"/>
              </a:rPr>
              <a:t>1</a:t>
            </a:r>
            <a:r>
              <a:rPr lang="en-US" baseline="30000" dirty="0">
                <a:latin typeface="Times New Roman" charset="0"/>
              </a:rPr>
              <a:t>–</a:t>
            </a:r>
            <a:r>
              <a:rPr lang="en-US" i="1" baseline="30000" dirty="0">
                <a:latin typeface="Times New Roman" charset="0"/>
              </a:rPr>
              <a:t>t</a:t>
            </a:r>
            <a:r>
              <a:rPr lang="en-US" sz="1600" baseline="30000" dirty="0">
                <a:latin typeface="Times New Roman" charset="0"/>
              </a:rPr>
              <a:t>2</a:t>
            </a:r>
            <a:r>
              <a:rPr lang="en-US" baseline="30000" dirty="0">
                <a:latin typeface="Times New Roman" charset="0"/>
              </a:rPr>
              <a:t>|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This is a </a:t>
            </a:r>
            <a:r>
              <a:rPr lang="en-US" i="1" dirty="0">
                <a:solidFill>
                  <a:srgbClr val="F90403"/>
                </a:solidFill>
                <a:latin typeface="Arial Black" charset="0"/>
              </a:rPr>
              <a:t>stationary process</a:t>
            </a:r>
            <a:r>
              <a:rPr lang="en-US" dirty="0">
                <a:solidFill>
                  <a:schemeClr val="accent2"/>
                </a:solidFill>
              </a:rPr>
              <a:t>, defined as having </a:t>
            </a:r>
          </a:p>
          <a:p>
            <a:r>
              <a:rPr lang="en-US" dirty="0">
                <a:solidFill>
                  <a:schemeClr val="accent2"/>
                </a:solidFill>
              </a:rPr>
              <a:t>    constant </a:t>
            </a:r>
            <a:r>
              <a:rPr lang="en-US" i="1" dirty="0">
                <a:latin typeface="Symbol" charset="0"/>
                <a:sym typeface="Symbol" charset="0"/>
              </a:rPr>
              <a:t></a:t>
            </a:r>
            <a:r>
              <a:rPr lang="en-US" dirty="0">
                <a:solidFill>
                  <a:schemeClr val="accent2"/>
                </a:solidFill>
              </a:rPr>
              <a:t> and 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dirty="0">
                <a:solidFill>
                  <a:schemeClr val="accent2"/>
                </a:solidFill>
              </a:rPr>
              <a:t> dependent only on difference in time.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What is the variance at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 = 5</a:t>
            </a:r>
            <a:r>
              <a:rPr lang="en-US" dirty="0">
                <a:solidFill>
                  <a:schemeClr val="accent2"/>
                </a:solidFill>
              </a:rPr>
              <a:t>? Covariance at </a:t>
            </a:r>
            <a:r>
              <a:rPr lang="en-US" dirty="0">
                <a:latin typeface="Times New Roman" charset="0"/>
              </a:rPr>
              <a:t>(5,8)</a:t>
            </a:r>
            <a:r>
              <a:rPr lang="en-US" dirty="0">
                <a:solidFill>
                  <a:schemeClr val="accent2"/>
                </a:solidFill>
              </a:rPr>
              <a:t>?</a:t>
            </a:r>
          </a:p>
        </p:txBody>
      </p:sp>
      <p:graphicFrame>
        <p:nvGraphicFramePr>
          <p:cNvPr id="686084" name="Object 4"/>
          <p:cNvGraphicFramePr>
            <a:graphicFrameLocks noChangeAspect="1"/>
          </p:cNvGraphicFramePr>
          <p:nvPr/>
        </p:nvGraphicFramePr>
        <p:xfrm>
          <a:off x="3124200" y="685800"/>
          <a:ext cx="31242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497" name="Equation" r:id="rId4" imgW="1612900" imgH="431800" progId="Equation.3">
                  <p:embed/>
                </p:oleObj>
              </mc:Choice>
              <mc:Fallback>
                <p:oleObj name="Equation" r:id="rId4" imgW="1612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685800"/>
                        <a:ext cx="31242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085" name="Object 5"/>
          <p:cNvGraphicFramePr>
            <a:graphicFrameLocks noChangeAspect="1"/>
          </p:cNvGraphicFramePr>
          <p:nvPr/>
        </p:nvGraphicFramePr>
        <p:xfrm>
          <a:off x="1752600" y="1752600"/>
          <a:ext cx="57150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498" name="Equation" r:id="rId6" imgW="3073400" imgH="431800" progId="Equation.3">
                  <p:embed/>
                </p:oleObj>
              </mc:Choice>
              <mc:Fallback>
                <p:oleObj name="Equation" r:id="rId6" imgW="3073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2600"/>
                        <a:ext cx="57150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88131" name="Text Box 3"/>
          <p:cNvSpPr txBox="1">
            <a:spLocks noChangeArrowheads="1"/>
          </p:cNvSpPr>
          <p:nvPr/>
        </p:nvSpPr>
        <p:spPr bwMode="auto">
          <a:xfrm>
            <a:off x="515938" y="428625"/>
            <a:ext cx="821312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Consider another example: Let                           be a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random </a:t>
            </a:r>
            <a:r>
              <a:rPr lang="en-US" dirty="0">
                <a:solidFill>
                  <a:schemeClr val="accent2"/>
                </a:solidFill>
              </a:rPr>
              <a:t>process in which </a:t>
            </a:r>
            <a:r>
              <a:rPr lang="en-US" dirty="0" err="1" smtClean="0">
                <a:solidFill>
                  <a:schemeClr val="accent2"/>
                </a:solidFill>
              </a:rPr>
              <a:t>rv’s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r</a:t>
            </a:r>
            <a:r>
              <a:rPr lang="en-US" dirty="0">
                <a:solidFill>
                  <a:schemeClr val="accent2"/>
                </a:solidFill>
              </a:rPr>
              <a:t> and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</a:t>
            </a:r>
            <a:r>
              <a:rPr lang="en-US" dirty="0">
                <a:solidFill>
                  <a:schemeClr val="accent2"/>
                </a:solidFill>
              </a:rPr>
              <a:t> are independent,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and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</a:t>
            </a:r>
            <a:r>
              <a:rPr lang="en-US" dirty="0">
                <a:solidFill>
                  <a:schemeClr val="accent2"/>
                </a:solidFill>
              </a:rPr>
              <a:t> is uniformly distributed such that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f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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 = 1/2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</a:t>
            </a:r>
          </a:p>
          <a:p>
            <a:r>
              <a:rPr lang="en-US" i="1" dirty="0">
                <a:solidFill>
                  <a:schemeClr val="tx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on 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{–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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,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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}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Recalling trig identities: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</a:rPr>
              <a:t>cos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+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y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 =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</a:rPr>
              <a:t>cos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</a:rPr>
              <a:t>cos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y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 – sin(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)sin(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y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</a:t>
            </a:r>
          </a:p>
          <a:p>
            <a:r>
              <a:rPr lang="en-US" dirty="0">
                <a:solidFill>
                  <a:schemeClr val="tx2"/>
                </a:solidFill>
                <a:latin typeface="Times New Roman" charset="0"/>
              </a:rPr>
              <a:t>                                          2 sin(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)sin(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y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 =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</a:rPr>
              <a:t>cos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–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y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 –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</a:rPr>
              <a:t>cos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+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y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</a:t>
            </a:r>
          </a:p>
          <a:p>
            <a:endParaRPr lang="en-US" dirty="0">
              <a:solidFill>
                <a:schemeClr val="tx2"/>
              </a:solidFill>
              <a:latin typeface="Times New Roman" charset="0"/>
            </a:endParaRPr>
          </a:p>
          <a:p>
            <a:endParaRPr lang="en-US" dirty="0">
              <a:solidFill>
                <a:schemeClr val="accent2"/>
              </a:solidFill>
              <a:latin typeface="Times New Roman" charset="0"/>
            </a:endParaRPr>
          </a:p>
          <a:p>
            <a:endParaRPr lang="en-US" dirty="0">
              <a:solidFill>
                <a:schemeClr val="accent2"/>
              </a:solidFill>
              <a:latin typeface="Times New Roman" charset="0"/>
            </a:endParaRPr>
          </a:p>
          <a:p>
            <a:endParaRPr lang="en-US" dirty="0">
              <a:solidFill>
                <a:schemeClr val="accent2"/>
              </a:solidFill>
              <a:latin typeface="Times New Roman" charset="0"/>
            </a:endParaRPr>
          </a:p>
          <a:p>
            <a:r>
              <a:rPr lang="en-US" dirty="0">
                <a:solidFill>
                  <a:schemeClr val="accent2"/>
                </a:solidFill>
              </a:rPr>
              <a:t>Note that:</a:t>
            </a:r>
          </a:p>
        </p:txBody>
      </p:sp>
      <p:graphicFrame>
        <p:nvGraphicFramePr>
          <p:cNvPr id="688132" name="Object 4"/>
          <p:cNvGraphicFramePr>
            <a:graphicFrameLocks noChangeAspect="1"/>
          </p:cNvGraphicFramePr>
          <p:nvPr/>
        </p:nvGraphicFramePr>
        <p:xfrm>
          <a:off x="4891088" y="450850"/>
          <a:ext cx="20828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33" name="Equation" r:id="rId4" imgW="1054100" imgH="241300" progId="Equation.3">
                  <p:embed/>
                </p:oleObj>
              </mc:Choice>
              <mc:Fallback>
                <p:oleObj name="Equation" r:id="rId4" imgW="1054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8" y="450850"/>
                        <a:ext cx="20828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33" name="Object 5"/>
          <p:cNvGraphicFramePr>
            <a:graphicFrameLocks noChangeAspect="1"/>
          </p:cNvGraphicFramePr>
          <p:nvPr/>
        </p:nvGraphicFramePr>
        <p:xfrm>
          <a:off x="2044700" y="1981200"/>
          <a:ext cx="50546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34" name="Equation" r:id="rId6" imgW="2425700" imgH="495300" progId="Equation.3">
                  <p:embed/>
                </p:oleObj>
              </mc:Choice>
              <mc:Fallback>
                <p:oleObj name="Equation" r:id="rId6" imgW="24257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1981200"/>
                        <a:ext cx="50546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34" name="Object 6"/>
          <p:cNvGraphicFramePr>
            <a:graphicFrameLocks noChangeAspect="1"/>
          </p:cNvGraphicFramePr>
          <p:nvPr/>
        </p:nvGraphicFramePr>
        <p:xfrm>
          <a:off x="1012825" y="3856038"/>
          <a:ext cx="7119938" cy="140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35" name="Equation" r:id="rId8" imgW="3416300" imgH="673100" progId="Equation.3">
                  <p:embed/>
                </p:oleObj>
              </mc:Choice>
              <mc:Fallback>
                <p:oleObj name="Equation" r:id="rId8" imgW="34163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3856038"/>
                        <a:ext cx="7119938" cy="140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35" name="Object 7"/>
          <p:cNvGraphicFramePr>
            <a:graphicFrameLocks noChangeAspect="1"/>
          </p:cNvGraphicFramePr>
          <p:nvPr/>
        </p:nvGraphicFramePr>
        <p:xfrm>
          <a:off x="1381125" y="5486400"/>
          <a:ext cx="63801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36" name="Equation" r:id="rId10" imgW="3060700" imgH="431800" progId="Equation.3">
                  <p:embed/>
                </p:oleObj>
              </mc:Choice>
              <mc:Fallback>
                <p:oleObj name="Equation" r:id="rId10" imgW="3060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5486400"/>
                        <a:ext cx="638016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689165" name="Group 13"/>
          <p:cNvGrpSpPr>
            <a:grpSpLocks/>
          </p:cNvGrpSpPr>
          <p:nvPr/>
        </p:nvGrpSpPr>
        <p:grpSpPr bwMode="auto">
          <a:xfrm>
            <a:off x="515938" y="1557338"/>
            <a:ext cx="8191499" cy="3786188"/>
            <a:chOff x="325" y="336"/>
            <a:chExt cx="5160" cy="2385"/>
          </a:xfrm>
        </p:grpSpPr>
        <p:sp>
          <p:nvSpPr>
            <p:cNvPr id="689155" name="Text Box 3"/>
            <p:cNvSpPr txBox="1">
              <a:spLocks noChangeArrowheads="1"/>
            </p:cNvSpPr>
            <p:nvPr/>
          </p:nvSpPr>
          <p:spPr bwMode="auto">
            <a:xfrm>
              <a:off x="325" y="336"/>
              <a:ext cx="5160" cy="2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Hence the autocorrelation of a single-frequency sinusoidal,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   </a:t>
              </a:r>
              <a:r>
                <a:rPr lang="en-US" dirty="0" smtClean="0">
                  <a:solidFill>
                    <a:schemeClr val="accent2"/>
                  </a:solidFill>
                </a:rPr>
                <a:t>stationary </a:t>
              </a:r>
              <a:r>
                <a:rPr lang="en-US" dirty="0">
                  <a:solidFill>
                    <a:schemeClr val="accent2"/>
                  </a:solidFill>
                </a:rPr>
                <a:t>process is the cosine function:</a:t>
              </a:r>
            </a:p>
            <a:p>
              <a:endParaRPr lang="en-US" dirty="0">
                <a:solidFill>
                  <a:schemeClr val="accent2"/>
                </a:solidFill>
              </a:endParaRPr>
            </a:p>
            <a:p>
              <a:endParaRPr lang="en-US" dirty="0">
                <a:solidFill>
                  <a:schemeClr val="accent2"/>
                </a:solidFill>
              </a:endParaRPr>
            </a:p>
            <a:p>
              <a:endParaRPr lang="en-US" dirty="0">
                <a:solidFill>
                  <a:schemeClr val="accent2"/>
                </a:solidFill>
              </a:endParaRPr>
            </a:p>
            <a:p>
              <a:endParaRPr lang="en-US" dirty="0">
                <a:solidFill>
                  <a:schemeClr val="accent2"/>
                </a:solidFill>
              </a:endParaRPr>
            </a:p>
            <a:p>
              <a:endParaRPr lang="en-US" dirty="0">
                <a:solidFill>
                  <a:schemeClr val="accent2"/>
                </a:solidFill>
              </a:endParaRPr>
            </a:p>
            <a:p>
              <a:endParaRPr lang="en-US" dirty="0">
                <a:solidFill>
                  <a:schemeClr val="accent2"/>
                </a:solidFill>
              </a:endParaRPr>
            </a:p>
            <a:p>
              <a:endParaRPr lang="en-US" dirty="0">
                <a:solidFill>
                  <a:schemeClr val="accent2"/>
                </a:solidFill>
              </a:endParaRPr>
            </a:p>
            <a:p>
              <a:endParaRPr lang="en-US" dirty="0">
                <a:solidFill>
                  <a:schemeClr val="accent2"/>
                </a:solidFill>
              </a:endParaRPr>
            </a:p>
          </p:txBody>
        </p:sp>
        <p:graphicFrame>
          <p:nvGraphicFramePr>
            <p:cNvPr id="689156" name="Object 4"/>
            <p:cNvGraphicFramePr>
              <a:graphicFrameLocks noChangeAspect="1"/>
            </p:cNvGraphicFramePr>
            <p:nvPr/>
          </p:nvGraphicFramePr>
          <p:xfrm>
            <a:off x="1580" y="864"/>
            <a:ext cx="2601" cy="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5542" name="Equation" r:id="rId4" imgW="1981200" imgH="342900" progId="Equation.3">
                    <p:embed/>
                  </p:oleObj>
                </mc:Choice>
                <mc:Fallback>
                  <p:oleObj name="Equation" r:id="rId4" imgW="1981200" imgH="342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0" y="864"/>
                          <a:ext cx="2601" cy="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89157" name="Group 5"/>
            <p:cNvGrpSpPr>
              <a:grpSpLocks/>
            </p:cNvGrpSpPr>
            <p:nvPr/>
          </p:nvGrpSpPr>
          <p:grpSpPr bwMode="auto">
            <a:xfrm>
              <a:off x="648" y="1410"/>
              <a:ext cx="4464" cy="1104"/>
              <a:chOff x="576" y="1440"/>
              <a:chExt cx="4464" cy="1104"/>
            </a:xfrm>
          </p:grpSpPr>
          <p:sp>
            <p:nvSpPr>
              <p:cNvPr id="689158" name="Line 6"/>
              <p:cNvSpPr>
                <a:spLocks noChangeShapeType="1"/>
              </p:cNvSpPr>
              <p:nvPr/>
            </p:nvSpPr>
            <p:spPr bwMode="auto">
              <a:xfrm>
                <a:off x="576" y="1992"/>
                <a:ext cx="44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9159" name="Line 7"/>
              <p:cNvSpPr>
                <a:spLocks noChangeShapeType="1"/>
              </p:cNvSpPr>
              <p:nvPr/>
            </p:nvSpPr>
            <p:spPr bwMode="auto">
              <a:xfrm flipV="1">
                <a:off x="2808" y="1440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9160" name="Freeform 8"/>
              <p:cNvSpPr>
                <a:spLocks/>
              </p:cNvSpPr>
              <p:nvPr/>
            </p:nvSpPr>
            <p:spPr bwMode="auto">
              <a:xfrm>
                <a:off x="624" y="1574"/>
                <a:ext cx="4347" cy="839"/>
              </a:xfrm>
              <a:custGeom>
                <a:avLst/>
                <a:gdLst>
                  <a:gd name="T0" fmla="*/ 0 w 4347"/>
                  <a:gd name="T1" fmla="*/ 586 h 839"/>
                  <a:gd name="T2" fmla="*/ 144 w 4347"/>
                  <a:gd name="T3" fmla="*/ 413 h 839"/>
                  <a:gd name="T4" fmla="*/ 519 w 4347"/>
                  <a:gd name="T5" fmla="*/ 1 h 839"/>
                  <a:gd name="T6" fmla="*/ 957 w 4347"/>
                  <a:gd name="T7" fmla="*/ 420 h 839"/>
                  <a:gd name="T8" fmla="*/ 1338 w 4347"/>
                  <a:gd name="T9" fmla="*/ 839 h 839"/>
                  <a:gd name="T10" fmla="*/ 1776 w 4347"/>
                  <a:gd name="T11" fmla="*/ 420 h 839"/>
                  <a:gd name="T12" fmla="*/ 2176 w 4347"/>
                  <a:gd name="T13" fmla="*/ 7 h 839"/>
                  <a:gd name="T14" fmla="*/ 2589 w 4347"/>
                  <a:gd name="T15" fmla="*/ 413 h 839"/>
                  <a:gd name="T16" fmla="*/ 2988 w 4347"/>
                  <a:gd name="T17" fmla="*/ 826 h 839"/>
                  <a:gd name="T18" fmla="*/ 3408 w 4347"/>
                  <a:gd name="T19" fmla="*/ 420 h 839"/>
                  <a:gd name="T20" fmla="*/ 3776 w 4347"/>
                  <a:gd name="T21" fmla="*/ 7 h 839"/>
                  <a:gd name="T22" fmla="*/ 4227 w 4347"/>
                  <a:gd name="T23" fmla="*/ 420 h 839"/>
                  <a:gd name="T24" fmla="*/ 4347 w 4347"/>
                  <a:gd name="T25" fmla="*/ 572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47" h="839">
                    <a:moveTo>
                      <a:pt x="0" y="586"/>
                    </a:moveTo>
                    <a:cubicBezTo>
                      <a:pt x="29" y="548"/>
                      <a:pt x="58" y="510"/>
                      <a:pt x="144" y="413"/>
                    </a:cubicBezTo>
                    <a:cubicBezTo>
                      <a:pt x="230" y="316"/>
                      <a:pt x="384" y="0"/>
                      <a:pt x="519" y="1"/>
                    </a:cubicBezTo>
                    <a:cubicBezTo>
                      <a:pt x="654" y="2"/>
                      <a:pt x="821" y="280"/>
                      <a:pt x="957" y="420"/>
                    </a:cubicBezTo>
                    <a:cubicBezTo>
                      <a:pt x="1093" y="560"/>
                      <a:pt x="1202" y="839"/>
                      <a:pt x="1338" y="839"/>
                    </a:cubicBezTo>
                    <a:cubicBezTo>
                      <a:pt x="1474" y="839"/>
                      <a:pt x="1637" y="558"/>
                      <a:pt x="1776" y="420"/>
                    </a:cubicBezTo>
                    <a:cubicBezTo>
                      <a:pt x="1915" y="282"/>
                      <a:pt x="2041" y="8"/>
                      <a:pt x="2176" y="7"/>
                    </a:cubicBezTo>
                    <a:cubicBezTo>
                      <a:pt x="2311" y="6"/>
                      <a:pt x="2454" y="276"/>
                      <a:pt x="2589" y="413"/>
                    </a:cubicBezTo>
                    <a:cubicBezTo>
                      <a:pt x="2724" y="550"/>
                      <a:pt x="2852" y="825"/>
                      <a:pt x="2988" y="826"/>
                    </a:cubicBezTo>
                    <a:cubicBezTo>
                      <a:pt x="3124" y="827"/>
                      <a:pt x="3277" y="556"/>
                      <a:pt x="3408" y="420"/>
                    </a:cubicBezTo>
                    <a:cubicBezTo>
                      <a:pt x="3539" y="284"/>
                      <a:pt x="3640" y="7"/>
                      <a:pt x="3776" y="7"/>
                    </a:cubicBezTo>
                    <a:cubicBezTo>
                      <a:pt x="3912" y="7"/>
                      <a:pt x="4132" y="326"/>
                      <a:pt x="4227" y="420"/>
                    </a:cubicBezTo>
                    <a:cubicBezTo>
                      <a:pt x="4322" y="514"/>
                      <a:pt x="4334" y="543"/>
                      <a:pt x="4347" y="572"/>
                    </a:cubicBezTo>
                  </a:path>
                </a:pathLst>
              </a:custGeom>
              <a:noFill/>
              <a:ln w="50800">
                <a:solidFill>
                  <a:srgbClr val="0004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9161" name="Text Box 9"/>
              <p:cNvSpPr txBox="1">
                <a:spLocks noChangeArrowheads="1"/>
              </p:cNvSpPr>
              <p:nvPr/>
            </p:nvSpPr>
            <p:spPr bwMode="auto">
              <a:xfrm>
                <a:off x="4128" y="1996"/>
                <a:ext cx="59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i="1">
                    <a:latin typeface="Symbol" charset="0"/>
                    <a:sym typeface="Symbol" charset="0"/>
                  </a:rPr>
                  <a:t></a:t>
                </a:r>
                <a:r>
                  <a:rPr lang="en-US" sz="1600"/>
                  <a:t> </a:t>
                </a:r>
                <a:r>
                  <a:rPr lang="en-US" sz="1600">
                    <a:latin typeface="Times New Roman" charset="0"/>
                  </a:rPr>
                  <a:t>= </a:t>
                </a:r>
                <a:r>
                  <a:rPr lang="en-US" sz="1600" i="1">
                    <a:latin typeface="Times New Roman" charset="0"/>
                  </a:rPr>
                  <a:t>t</a:t>
                </a:r>
                <a:r>
                  <a:rPr lang="en-US" sz="1600" baseline="-25000">
                    <a:latin typeface="Times New Roman" charset="0"/>
                  </a:rPr>
                  <a:t>1</a:t>
                </a:r>
                <a:r>
                  <a:rPr lang="en-US" sz="1600">
                    <a:latin typeface="Times New Roman" charset="0"/>
                  </a:rPr>
                  <a:t> –</a:t>
                </a:r>
                <a:r>
                  <a:rPr lang="en-US" sz="1600" i="1">
                    <a:latin typeface="Times New Roman" charset="0"/>
                  </a:rPr>
                  <a:t> t</a:t>
                </a:r>
                <a:r>
                  <a:rPr lang="en-US" sz="1600" baseline="-25000">
                    <a:latin typeface="Times New Roman" charset="0"/>
                  </a:rPr>
                  <a:t>2</a:t>
                </a:r>
                <a:endParaRPr lang="en-US" sz="1600">
                  <a:latin typeface="Times New Roman" charset="0"/>
                </a:endParaRPr>
              </a:p>
            </p:txBody>
          </p:sp>
          <p:sp>
            <p:nvSpPr>
              <p:cNvPr id="689162" name="Text Box 10"/>
              <p:cNvSpPr txBox="1">
                <a:spLocks noChangeArrowheads="1"/>
              </p:cNvSpPr>
              <p:nvPr/>
            </p:nvSpPr>
            <p:spPr bwMode="auto">
              <a:xfrm>
                <a:off x="2448" y="1440"/>
                <a:ext cx="3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i="1">
                    <a:latin typeface="Times New Roman" charset="0"/>
                  </a:rPr>
                  <a:t>R</a:t>
                </a:r>
                <a:r>
                  <a:rPr lang="en-US" sz="1600">
                    <a:latin typeface="Symbol" charset="0"/>
                    <a:sym typeface="Symbol" charset="0"/>
                  </a:rPr>
                  <a:t></a:t>
                </a:r>
                <a:r>
                  <a:rPr lang="en-US" sz="1600" i="1">
                    <a:latin typeface="Symbol" charset="0"/>
                    <a:sym typeface="Symbol" charset="0"/>
                  </a:rPr>
                  <a:t></a:t>
                </a:r>
                <a:r>
                  <a:rPr lang="en-US" sz="1600">
                    <a:latin typeface="Symbol" charset="0"/>
                    <a:sym typeface="Symbol" charset="0"/>
                  </a:rPr>
                  <a:t></a:t>
                </a:r>
                <a:endParaRPr lang="en-US" sz="1600">
                  <a:latin typeface="Times New Roman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41027" name="Text Box 3"/>
          <p:cNvSpPr txBox="1">
            <a:spLocks noChangeArrowheads="1"/>
          </p:cNvSpPr>
          <p:nvPr/>
        </p:nvSpPr>
        <p:spPr bwMode="auto">
          <a:xfrm>
            <a:off x="2106613" y="0"/>
            <a:ext cx="49355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3600" i="1" dirty="0">
                <a:solidFill>
                  <a:schemeClr val="accent2"/>
                </a:solidFill>
                <a:latin typeface="Arial Black" charset="0"/>
              </a:rPr>
              <a:t>Geology 6600/7600</a:t>
            </a:r>
          </a:p>
          <a:p>
            <a:pPr algn="ctr" eaLnBrk="1" hangingPunct="1"/>
            <a:r>
              <a:rPr lang="en-US" sz="3600" i="1" dirty="0">
                <a:solidFill>
                  <a:schemeClr val="accent2"/>
                </a:solidFill>
                <a:latin typeface="Arial Black" charset="0"/>
              </a:rPr>
              <a:t>Signal Analysis</a:t>
            </a:r>
            <a:endParaRPr lang="en-US" sz="3600" i="1" u="sng" dirty="0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641032" name="Text Box 8"/>
          <p:cNvSpPr txBox="1">
            <a:spLocks noChangeArrowheads="1"/>
          </p:cNvSpPr>
          <p:nvPr/>
        </p:nvSpPr>
        <p:spPr bwMode="auto">
          <a:xfrm>
            <a:off x="304800" y="1066800"/>
            <a:ext cx="7837051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Last </a:t>
            </a:r>
            <a:r>
              <a:rPr lang="en-US" i="1" dirty="0" smtClean="0">
                <a:solidFill>
                  <a:schemeClr val="accent2"/>
                </a:solidFill>
                <a:latin typeface="Arial Black" charset="0"/>
              </a:rPr>
              <a:t>time cont’d:</a:t>
            </a:r>
            <a:endParaRPr lang="en-US" i="1" dirty="0">
              <a:solidFill>
                <a:schemeClr val="accent2"/>
              </a:solidFill>
              <a:latin typeface="Arial Black" charset="0"/>
            </a:endParaRPr>
          </a:p>
          <a:p>
            <a:endParaRPr lang="en-US" sz="600" i="1" dirty="0">
              <a:solidFill>
                <a:schemeClr val="accent2"/>
              </a:solidFill>
              <a:latin typeface="Arial Black" charset="0"/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Marginal </a:t>
            </a:r>
            <a:r>
              <a:rPr lang="en-US" i="1" dirty="0" smtClean="0">
                <a:solidFill>
                  <a:srgbClr val="FF0000"/>
                </a:solidFill>
                <a:latin typeface="Arial Black" charset="0"/>
              </a:rPr>
              <a:t>probability density function: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40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Independent </a:t>
            </a:r>
            <a:r>
              <a:rPr lang="en-US" i="1" dirty="0" smtClean="0">
                <a:solidFill>
                  <a:srgbClr val="FF0000"/>
                </a:solidFill>
                <a:latin typeface="Arial Black" charset="0"/>
              </a:rPr>
              <a:t>RV</a:t>
            </a:r>
            <a:r>
              <a:rPr lang="en-US" i="1" dirty="0" smtClean="0">
                <a:solidFill>
                  <a:srgbClr val="FF0000"/>
                </a:solidFill>
                <a:latin typeface="Arial Black" charset="0"/>
              </a:rPr>
              <a:t>’</a:t>
            </a:r>
            <a:r>
              <a:rPr lang="en-US" i="1" dirty="0" smtClean="0">
                <a:solidFill>
                  <a:srgbClr val="FF0000"/>
                </a:solidFill>
                <a:latin typeface="Arial Black" charset="0"/>
              </a:rPr>
              <a:t>s:</a:t>
            </a:r>
          </a:p>
          <a:p>
            <a:endParaRPr lang="en-US" sz="30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  <a:latin typeface="Arial Black" charset="0"/>
              </a:rPr>
              <a:t>•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Mean</a:t>
            </a:r>
            <a:r>
              <a:rPr lang="en-US" dirty="0">
                <a:solidFill>
                  <a:schemeClr val="accent2"/>
                </a:solidFill>
              </a:rPr>
              <a:t> of a function </a:t>
            </a:r>
            <a:r>
              <a:rPr lang="en-US" i="1" dirty="0">
                <a:latin typeface="Times New Roman" charset="0"/>
              </a:rPr>
              <a:t>g </a:t>
            </a:r>
            <a:r>
              <a:rPr lang="en-US" dirty="0">
                <a:solidFill>
                  <a:schemeClr val="accent2"/>
                </a:solidFill>
              </a:rPr>
              <a:t>of random variables:</a:t>
            </a:r>
            <a:endParaRPr lang="en-US" i="1" dirty="0">
              <a:solidFill>
                <a:srgbClr val="FF0000"/>
              </a:solidFill>
              <a:latin typeface="Arial Black" charset="0"/>
            </a:endParaRPr>
          </a:p>
          <a:p>
            <a:endParaRPr lang="en-US" sz="3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  <a:latin typeface="Arial Black" charset="0"/>
              </a:rPr>
              <a:t>•</a:t>
            </a:r>
            <a:r>
              <a:rPr lang="en-US" dirty="0">
                <a:solidFill>
                  <a:schemeClr val="accent2"/>
                </a:solidFill>
              </a:rPr>
              <a:t> Vector mean of a sequence of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independent</a:t>
            </a:r>
            <a:r>
              <a:rPr lang="en-US" dirty="0">
                <a:solidFill>
                  <a:schemeClr val="accent2"/>
                </a:solidFill>
              </a:rPr>
              <a:t> random</a:t>
            </a:r>
          </a:p>
          <a:p>
            <a:r>
              <a:rPr lang="en-US" dirty="0">
                <a:solidFill>
                  <a:schemeClr val="accent2"/>
                </a:solidFill>
              </a:rPr>
              <a:t>    variables: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  <a:latin typeface="Arial Black" charset="0"/>
              </a:rPr>
              <a:t>•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Covariance</a:t>
            </a:r>
            <a:r>
              <a:rPr lang="en-US" dirty="0">
                <a:solidFill>
                  <a:schemeClr val="accent2"/>
                </a:solidFill>
              </a:rPr>
              <a:t> of two random variables is:</a:t>
            </a:r>
          </a:p>
          <a:p>
            <a:endParaRPr lang="en-US" sz="30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(= 0 if independent).</a:t>
            </a:r>
            <a:endParaRPr lang="en-US" i="1" dirty="0">
              <a:solidFill>
                <a:srgbClr val="FF0000"/>
              </a:solidFill>
              <a:latin typeface="Arial Black" charset="0"/>
            </a:endParaRPr>
          </a:p>
        </p:txBody>
      </p:sp>
      <p:graphicFrame>
        <p:nvGraphicFramePr>
          <p:cNvPr id="6410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068480"/>
              </p:ext>
            </p:extLst>
          </p:nvPr>
        </p:nvGraphicFramePr>
        <p:xfrm>
          <a:off x="2060575" y="1905000"/>
          <a:ext cx="50228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298" name="Equation" r:id="rId4" imgW="3086100" imgH="431800" progId="Equation.3">
                  <p:embed/>
                </p:oleObj>
              </mc:Choice>
              <mc:Fallback>
                <p:oleObj name="Equation" r:id="rId4" imgW="3086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575" y="1905000"/>
                        <a:ext cx="502285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10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916728"/>
              </p:ext>
            </p:extLst>
          </p:nvPr>
        </p:nvGraphicFramePr>
        <p:xfrm>
          <a:off x="2057400" y="2895600"/>
          <a:ext cx="48768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299" name="Equation" r:id="rId6" imgW="2082800" imgH="215900" progId="Equation.3">
                  <p:embed/>
                </p:oleObj>
              </mc:Choice>
              <mc:Fallback>
                <p:oleObj name="Equation" r:id="rId6" imgW="2082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95600"/>
                        <a:ext cx="487680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375577"/>
              </p:ext>
            </p:extLst>
          </p:nvPr>
        </p:nvGraphicFramePr>
        <p:xfrm>
          <a:off x="1714500" y="3676850"/>
          <a:ext cx="57150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300" name="Equation" r:id="rId8" imgW="3683000" imgH="431800" progId="Equation.3">
                  <p:embed/>
                </p:oleObj>
              </mc:Choice>
              <mc:Fallback>
                <p:oleObj name="Equation" r:id="rId8" imgW="3683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676850"/>
                        <a:ext cx="571500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82444"/>
              </p:ext>
            </p:extLst>
          </p:nvPr>
        </p:nvGraphicFramePr>
        <p:xfrm>
          <a:off x="1219200" y="4703308"/>
          <a:ext cx="670560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301" name="Equation" r:id="rId10" imgW="3911600" imgH="469900" progId="Equation.3">
                  <p:embed/>
                </p:oleObj>
              </mc:Choice>
              <mc:Fallback>
                <p:oleObj name="Equation" r:id="rId10" imgW="3911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03308"/>
                        <a:ext cx="6705600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813140"/>
              </p:ext>
            </p:extLst>
          </p:nvPr>
        </p:nvGraphicFramePr>
        <p:xfrm>
          <a:off x="2286000" y="5792888"/>
          <a:ext cx="45720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302" name="Equation" r:id="rId12" imgW="2425700" imgH="266700" progId="Equation.3">
                  <p:embed/>
                </p:oleObj>
              </mc:Choice>
              <mc:Fallback>
                <p:oleObj name="Equation" r:id="rId12" imgW="24257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792888"/>
                        <a:ext cx="45720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519113" y="461962"/>
            <a:ext cx="8203688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correlation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R</a:t>
            </a:r>
            <a:r>
              <a:rPr lang="en-US" i="1" baseline="-25000" dirty="0" err="1">
                <a:solidFill>
                  <a:schemeClr val="tx2"/>
                </a:solidFill>
                <a:latin typeface="Times New Roman" charset="0"/>
              </a:rPr>
              <a:t>ij</a:t>
            </a:r>
            <a:r>
              <a:rPr lang="en-US" dirty="0">
                <a:solidFill>
                  <a:schemeClr val="accent2"/>
                </a:solidFill>
              </a:rPr>
              <a:t> differs from the covariance in that the</a:t>
            </a:r>
          </a:p>
          <a:p>
            <a:r>
              <a:rPr lang="en-US" dirty="0">
                <a:solidFill>
                  <a:schemeClr val="accent2"/>
                </a:solidFill>
              </a:rPr>
              <a:t>    mean is not subtracted within the expectation operator: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(although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R </a:t>
            </a:r>
            <a:r>
              <a:rPr lang="en-US" dirty="0">
                <a:solidFill>
                  <a:schemeClr val="accent2"/>
                </a:solidFill>
              </a:rPr>
              <a:t>and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C</a:t>
            </a:r>
            <a:r>
              <a:rPr lang="en-US" dirty="0">
                <a:solidFill>
                  <a:schemeClr val="accent2"/>
                </a:solidFill>
              </a:rPr>
              <a:t> will be the same if the variables are</a:t>
            </a:r>
          </a:p>
          <a:p>
            <a:r>
              <a:rPr lang="en-US" dirty="0">
                <a:solidFill>
                  <a:schemeClr val="accent2"/>
                </a:solidFill>
              </a:rPr>
              <a:t>    zero-mean). Thus if variables are independent,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R</a:t>
            </a:r>
            <a:r>
              <a:rPr lang="en-US" i="1" baseline="-25000" dirty="0" err="1">
                <a:solidFill>
                  <a:schemeClr val="tx2"/>
                </a:solidFill>
                <a:latin typeface="Times New Roman" charset="0"/>
              </a:rPr>
              <a:t>ij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=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</a:t>
            </a:r>
            <a:r>
              <a:rPr lang="en-US" i="1" baseline="-25000" dirty="0" err="1">
                <a:solidFill>
                  <a:schemeClr val="tx2"/>
                </a:solidFill>
                <a:latin typeface="Times New Roman" charset="0"/>
              </a:rPr>
              <a:t>i</a:t>
            </a:r>
            <a:r>
              <a:rPr lang="en-US" i="1" dirty="0" err="1">
                <a:solidFill>
                  <a:schemeClr val="tx2"/>
                </a:solidFill>
                <a:latin typeface="Symbol" charset="0"/>
                <a:sym typeface="Symbol" charset="0"/>
              </a:rPr>
              <a:t></a:t>
            </a:r>
            <a:r>
              <a:rPr lang="en-US" i="1" baseline="-25000" dirty="0" err="1">
                <a:solidFill>
                  <a:schemeClr val="tx2"/>
                </a:solidFill>
                <a:latin typeface="Times New Roman" charset="0"/>
              </a:rPr>
              <a:t>j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In matrix form we can write: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R</a:t>
            </a:r>
            <a:r>
              <a:rPr lang="en-US" dirty="0" smtClean="0">
                <a:solidFill>
                  <a:schemeClr val="accent2"/>
                </a:solidFill>
              </a:rPr>
              <a:t>ecall that for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uncorrelated</a:t>
            </a:r>
            <a:r>
              <a:rPr lang="en-US" dirty="0">
                <a:solidFill>
                  <a:schemeClr val="accent2"/>
                </a:solidFill>
              </a:rPr>
              <a:t> random variables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sz="1200" dirty="0" smtClean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nd since </a:t>
            </a:r>
            <a:r>
              <a:rPr lang="en-US" i="1" dirty="0" err="1" smtClean="0">
                <a:latin typeface="Times New Roman"/>
                <a:cs typeface="Times New Roman"/>
              </a:rPr>
              <a:t>C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ij</a:t>
            </a:r>
            <a:r>
              <a:rPr lang="en-US" i="1" dirty="0" smtClean="0">
                <a:latin typeface="Times New Roman"/>
                <a:cs typeface="Times New Roman"/>
              </a:rPr>
              <a:t> = </a:t>
            </a:r>
            <a:r>
              <a:rPr lang="en-US" i="1" dirty="0" err="1" smtClean="0">
                <a:latin typeface="Times New Roman"/>
                <a:cs typeface="Times New Roman"/>
              </a:rPr>
              <a:t>R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ij</a:t>
            </a:r>
            <a:r>
              <a:rPr lang="en-US" i="1" dirty="0" smtClean="0">
                <a:latin typeface="Times New Roman"/>
                <a:cs typeface="Times New Roman"/>
              </a:rPr>
              <a:t> – </a:t>
            </a:r>
            <a:r>
              <a:rPr lang="en-US" i="1" dirty="0" err="1" smtClean="0">
                <a:latin typeface="Symbol" charset="2"/>
                <a:cs typeface="Symbol" charset="2"/>
              </a:rPr>
              <a:t>m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i="1" dirty="0" err="1" smtClean="0">
                <a:latin typeface="Symbol" charset="2"/>
                <a:cs typeface="Symbol" charset="2"/>
              </a:rPr>
              <a:t>m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dirty="0" smtClean="0">
                <a:solidFill>
                  <a:schemeClr val="accent2"/>
                </a:solidFill>
              </a:rPr>
              <a:t>, we can write: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65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5356"/>
              </p:ext>
            </p:extLst>
          </p:nvPr>
        </p:nvGraphicFramePr>
        <p:xfrm>
          <a:off x="3619500" y="1327149"/>
          <a:ext cx="19050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4" name="Equation" r:id="rId4" imgW="774700" imgH="241300" progId="Equation.3">
                  <p:embed/>
                </p:oleObj>
              </mc:Choice>
              <mc:Fallback>
                <p:oleObj name="Equation" r:id="rId4" imgW="774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1327149"/>
                        <a:ext cx="19050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854137"/>
              </p:ext>
            </p:extLst>
          </p:nvPr>
        </p:nvGraphicFramePr>
        <p:xfrm>
          <a:off x="2476500" y="3313112"/>
          <a:ext cx="4191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5" name="Equation" r:id="rId6" imgW="2108200" imgH="342900" progId="Equation.3">
                  <p:embed/>
                </p:oleObj>
              </mc:Choice>
              <mc:Fallback>
                <p:oleObj name="Equation" r:id="rId6" imgW="21082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3313112"/>
                        <a:ext cx="4191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636953"/>
              </p:ext>
            </p:extLst>
          </p:nvPr>
        </p:nvGraphicFramePr>
        <p:xfrm>
          <a:off x="2425700" y="4322762"/>
          <a:ext cx="42926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6" name="Equation" r:id="rId8" imgW="1917700" imgH="381000" progId="Equation.3">
                  <p:embed/>
                </p:oleObj>
              </mc:Choice>
              <mc:Fallback>
                <p:oleObj name="Equation" r:id="rId8" imgW="19177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4322762"/>
                        <a:ext cx="42926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149067"/>
              </p:ext>
            </p:extLst>
          </p:nvPr>
        </p:nvGraphicFramePr>
        <p:xfrm>
          <a:off x="3763963" y="5872162"/>
          <a:ext cx="154146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7" name="Equation" r:id="rId10" imgW="774700" imgH="266700" progId="Equation.3">
                  <p:embed/>
                </p:oleObj>
              </mc:Choice>
              <mc:Fallback>
                <p:oleObj name="Equation" r:id="rId10" imgW="7747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63" y="5872162"/>
                        <a:ext cx="1541462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60483" name="Text Box 3"/>
          <p:cNvSpPr txBox="1">
            <a:spLocks noChangeArrowheads="1"/>
          </p:cNvSpPr>
          <p:nvPr/>
        </p:nvSpPr>
        <p:spPr bwMode="auto">
          <a:xfrm>
            <a:off x="871538" y="685800"/>
            <a:ext cx="7542449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Recall from last time that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multivariate normal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  <a:latin typeface="Arial"/>
                <a:cs typeface="Arial"/>
              </a:rPr>
              <a:t>   </a:t>
            </a:r>
            <a:r>
              <a:rPr lang="en-US" i="1" dirty="0" smtClean="0">
                <a:solidFill>
                  <a:srgbClr val="FF0000"/>
                </a:solidFill>
                <a:latin typeface="Arial Black" charset="0"/>
              </a:rPr>
              <a:t>distribution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function</a:t>
            </a:r>
            <a:r>
              <a:rPr lang="en-US" dirty="0">
                <a:solidFill>
                  <a:schemeClr val="accent2"/>
                </a:solidFill>
              </a:rPr>
              <a:t> is given by: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At the time,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dirty="0">
                <a:solidFill>
                  <a:schemeClr val="accent2"/>
                </a:solidFill>
              </a:rPr>
              <a:t> and </a:t>
            </a:r>
            <a:r>
              <a:rPr lang="en-US" i="1" dirty="0">
                <a:latin typeface="Symbol" charset="0"/>
                <a:sym typeface="Symbol" charset="0"/>
              </a:rPr>
              <a:t></a:t>
            </a:r>
            <a:r>
              <a:rPr lang="en-US" dirty="0">
                <a:solidFill>
                  <a:schemeClr val="accent2"/>
                </a:solidFill>
              </a:rPr>
              <a:t> came outta nowhere…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Now</a:t>
            </a:r>
            <a:r>
              <a:rPr lang="en-US" dirty="0">
                <a:solidFill>
                  <a:schemeClr val="accent2"/>
                </a:solidFill>
              </a:rPr>
              <a:t>, we have an inkling of what they are!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Exercise: show that for the case in which all random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variables </a:t>
            </a:r>
            <a:r>
              <a:rPr lang="en-US" dirty="0">
                <a:solidFill>
                  <a:schemeClr val="accent2"/>
                </a:solidFill>
              </a:rPr>
              <a:t>are uncorrelated, </a:t>
            </a:r>
          </a:p>
        </p:txBody>
      </p:sp>
      <p:graphicFrame>
        <p:nvGraphicFramePr>
          <p:cNvPr id="660488" name="Object 8"/>
          <p:cNvGraphicFramePr>
            <a:graphicFrameLocks noChangeAspect="1"/>
          </p:cNvGraphicFramePr>
          <p:nvPr/>
        </p:nvGraphicFramePr>
        <p:xfrm>
          <a:off x="2057400" y="1676400"/>
          <a:ext cx="502761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57" name="Equation" r:id="rId4" imgW="2641600" imgH="546100" progId="Equation.3">
                  <p:embed/>
                </p:oleObj>
              </mc:Choice>
              <mc:Fallback>
                <p:oleObj name="Equation" r:id="rId4" imgW="26416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76400"/>
                        <a:ext cx="5027613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9" name="Object 9"/>
          <p:cNvGraphicFramePr>
            <a:graphicFrameLocks noChangeAspect="1"/>
          </p:cNvGraphicFramePr>
          <p:nvPr/>
        </p:nvGraphicFramePr>
        <p:xfrm>
          <a:off x="2517775" y="4876800"/>
          <a:ext cx="41084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58" name="Equation" r:id="rId6" imgW="2159000" imgH="520700" progId="Equation.3">
                  <p:embed/>
                </p:oleObj>
              </mc:Choice>
              <mc:Fallback>
                <p:oleObj name="Equation" r:id="rId6" imgW="21590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4876800"/>
                        <a:ext cx="41084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0491" name="Line 11"/>
          <p:cNvSpPr>
            <a:spLocks noChangeShapeType="1"/>
          </p:cNvSpPr>
          <p:nvPr/>
        </p:nvSpPr>
        <p:spPr bwMode="auto">
          <a:xfrm flipV="1">
            <a:off x="2609850" y="2933700"/>
            <a:ext cx="1905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0492" name="Line 12"/>
          <p:cNvSpPr>
            <a:spLocks noChangeShapeType="1"/>
          </p:cNvSpPr>
          <p:nvPr/>
        </p:nvSpPr>
        <p:spPr bwMode="auto">
          <a:xfrm flipV="1">
            <a:off x="2609850" y="2895600"/>
            <a:ext cx="1905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666627" name="Group 3"/>
          <p:cNvGrpSpPr>
            <a:grpSpLocks/>
          </p:cNvGrpSpPr>
          <p:nvPr/>
        </p:nvGrpSpPr>
        <p:grpSpPr bwMode="auto">
          <a:xfrm>
            <a:off x="369887" y="765175"/>
            <a:ext cx="8469313" cy="5386388"/>
            <a:chOff x="314" y="223"/>
            <a:chExt cx="5335" cy="3393"/>
          </a:xfrm>
        </p:grpSpPr>
        <p:graphicFrame>
          <p:nvGraphicFramePr>
            <p:cNvPr id="666628" name="Object 4"/>
            <p:cNvGraphicFramePr>
              <a:graphicFrameLocks noChangeAspect="1"/>
            </p:cNvGraphicFramePr>
            <p:nvPr/>
          </p:nvGraphicFramePr>
          <p:xfrm>
            <a:off x="1752" y="1264"/>
            <a:ext cx="2256" cy="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399" name="Equation" r:id="rId4" imgW="1917700" imgH="342900" progId="Equation.3">
                    <p:embed/>
                  </p:oleObj>
                </mc:Choice>
                <mc:Fallback>
                  <p:oleObj name="Equation" r:id="rId4" imgW="1917700" imgH="342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" y="1264"/>
                          <a:ext cx="2256" cy="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6629" name="Object 5"/>
            <p:cNvGraphicFramePr>
              <a:graphicFrameLocks noChangeAspect="1"/>
            </p:cNvGraphicFramePr>
            <p:nvPr/>
          </p:nvGraphicFramePr>
          <p:xfrm>
            <a:off x="1464" y="1968"/>
            <a:ext cx="2832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400" name="Equation" r:id="rId6" imgW="2692400" imgH="393700" progId="Equation.3">
                    <p:embed/>
                  </p:oleObj>
                </mc:Choice>
                <mc:Fallback>
                  <p:oleObj name="Equation" r:id="rId6" imgW="26924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4" y="1968"/>
                          <a:ext cx="2832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66630" name="Group 6"/>
            <p:cNvGrpSpPr>
              <a:grpSpLocks/>
            </p:cNvGrpSpPr>
            <p:nvPr/>
          </p:nvGrpSpPr>
          <p:grpSpPr bwMode="auto">
            <a:xfrm>
              <a:off x="314" y="223"/>
              <a:ext cx="5335" cy="3393"/>
              <a:chOff x="326" y="223"/>
              <a:chExt cx="5335" cy="3393"/>
            </a:xfrm>
          </p:grpSpPr>
          <p:sp>
            <p:nvSpPr>
              <p:cNvPr id="666631" name="Text Box 7"/>
              <p:cNvSpPr txBox="1">
                <a:spLocks noChangeArrowheads="1"/>
              </p:cNvSpPr>
              <p:nvPr/>
            </p:nvSpPr>
            <p:spPr bwMode="auto">
              <a:xfrm>
                <a:off x="326" y="223"/>
                <a:ext cx="5335" cy="3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chemeClr val="accent2"/>
                    </a:solidFill>
                    <a:latin typeface="Arial Black" charset="0"/>
                  </a:rPr>
                  <a:t>Application:</a:t>
                </a:r>
              </a:p>
              <a:p>
                <a:endParaRPr lang="en-US" sz="800" dirty="0">
                  <a:solidFill>
                    <a:schemeClr val="accent2"/>
                  </a:solidFill>
                  <a:latin typeface="Arial Black" charset="0"/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Consider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an average </a:t>
                </a:r>
                <a:r>
                  <a:rPr lang="en-US" dirty="0">
                    <a:solidFill>
                      <a:schemeClr val="accent2"/>
                    </a:solidFill>
                  </a:rPr>
                  <a:t>of </a:t>
                </a:r>
                <a:r>
                  <a:rPr lang="en-US" i="1" dirty="0" smtClean="0">
                    <a:latin typeface="Times New Roman"/>
                    <a:cs typeface="Times New Roman"/>
                  </a:rPr>
                  <a:t>N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independent</a:t>
                </a:r>
                <a:r>
                  <a:rPr lang="en-US" dirty="0">
                    <a:solidFill>
                      <a:schemeClr val="accent2"/>
                    </a:solidFill>
                  </a:rPr>
                  <a:t>, identically-distributed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  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random </a:t>
                </a:r>
                <a:r>
                  <a:rPr lang="en-US" dirty="0">
                    <a:solidFill>
                      <a:schemeClr val="accent2"/>
                    </a:solidFill>
                  </a:rPr>
                  <a:t>variables (example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: </a:t>
                </a:r>
                <a:r>
                  <a:rPr lang="en-US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N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independent measurements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  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of </a:t>
                </a:r>
                <a:r>
                  <a:rPr lang="en-US" dirty="0">
                    <a:solidFill>
                      <a:schemeClr val="accent2"/>
                    </a:solidFill>
                  </a:rPr>
                  <a:t>an unchanging property):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The expected value of the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average is</a:t>
                </a:r>
                <a:r>
                  <a:rPr lang="en-US" dirty="0">
                    <a:solidFill>
                      <a:schemeClr val="accent2"/>
                    </a:solidFill>
                  </a:rPr>
                  <a:t>: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Recall the </a:t>
                </a:r>
                <a:r>
                  <a:rPr lang="en-US" i="1" dirty="0">
                    <a:solidFill>
                      <a:srgbClr val="FF0000"/>
                    </a:solidFill>
                    <a:latin typeface="Arial Black" charset="0"/>
                  </a:rPr>
                  <a:t>variance                       </a:t>
                </a:r>
                <a:r>
                  <a:rPr lang="en-US" dirty="0">
                    <a:solidFill>
                      <a:schemeClr val="accent2"/>
                    </a:solidFill>
                  </a:rPr>
                  <a:t>so: 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Hence, the standard deviation on multiple measurements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  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of </a:t>
                </a:r>
                <a:r>
                  <a:rPr lang="en-US" dirty="0">
                    <a:solidFill>
                      <a:schemeClr val="accent2"/>
                    </a:solidFill>
                  </a:rPr>
                  <a:t>the expected value of a property decreases as </a:t>
                </a:r>
                <a:r>
                  <a:rPr lang="en-US" dirty="0" smtClean="0">
                    <a:latin typeface="Times New Roman" charset="0"/>
                  </a:rPr>
                  <a:t>1/    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!</a:t>
                </a:r>
                <a:endParaRPr lang="en-US" dirty="0">
                  <a:solidFill>
                    <a:schemeClr val="accent2"/>
                  </a:solidFill>
                  <a:latin typeface="Arial Black" charset="0"/>
                </a:endParaRPr>
              </a:p>
            </p:txBody>
          </p:sp>
          <p:graphicFrame>
            <p:nvGraphicFramePr>
              <p:cNvPr id="666632" name="Object 8"/>
              <p:cNvGraphicFramePr>
                <a:graphicFrameLocks noChangeAspect="1"/>
              </p:cNvGraphicFramePr>
              <p:nvPr/>
            </p:nvGraphicFramePr>
            <p:xfrm>
              <a:off x="2304" y="2352"/>
              <a:ext cx="1296" cy="3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8401" name="Equation" r:id="rId8" imgW="1206500" imgH="317500" progId="Equation.3">
                      <p:embed/>
                    </p:oleObj>
                  </mc:Choice>
                  <mc:Fallback>
                    <p:oleObj name="Equation" r:id="rId8" imgW="1206500" imgH="317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04" y="2352"/>
                            <a:ext cx="1296" cy="3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66633" name="Object 9"/>
            <p:cNvGraphicFramePr>
              <a:graphicFrameLocks noChangeAspect="1"/>
            </p:cNvGraphicFramePr>
            <p:nvPr/>
          </p:nvGraphicFramePr>
          <p:xfrm>
            <a:off x="1248" y="2688"/>
            <a:ext cx="3264" cy="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402" name="Equation" r:id="rId10" imgW="3352800" imgH="393700" progId="Equation.3">
                    <p:embed/>
                  </p:oleObj>
                </mc:Choice>
                <mc:Fallback>
                  <p:oleObj name="Equation" r:id="rId10" imgW="33528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688"/>
                          <a:ext cx="3264" cy="3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747845"/>
              </p:ext>
            </p:extLst>
          </p:nvPr>
        </p:nvGraphicFramePr>
        <p:xfrm>
          <a:off x="7569201" y="5638801"/>
          <a:ext cx="58419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03" name="Equation" r:id="rId12" imgW="292100" imgH="228600" progId="Equation.3">
                  <p:embed/>
                </p:oleObj>
              </mc:Choice>
              <mc:Fallback>
                <p:oleObj name="Equation" r:id="rId12" imgW="292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69201" y="5638801"/>
                        <a:ext cx="584199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668675" name="Group 3"/>
          <p:cNvGrpSpPr>
            <a:grpSpLocks/>
          </p:cNvGrpSpPr>
          <p:nvPr/>
        </p:nvGrpSpPr>
        <p:grpSpPr bwMode="auto">
          <a:xfrm>
            <a:off x="381000" y="339725"/>
            <a:ext cx="8601077" cy="6094413"/>
            <a:chOff x="240" y="288"/>
            <a:chExt cx="5418" cy="3839"/>
          </a:xfrm>
        </p:grpSpPr>
        <p:graphicFrame>
          <p:nvGraphicFramePr>
            <p:cNvPr id="668676" name="Object 4"/>
            <p:cNvGraphicFramePr>
              <a:graphicFrameLocks noChangeAspect="1"/>
            </p:cNvGraphicFramePr>
            <p:nvPr/>
          </p:nvGraphicFramePr>
          <p:xfrm>
            <a:off x="1992" y="912"/>
            <a:ext cx="1776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417" name="Equation" r:id="rId4" imgW="1714500" imgH="431800" progId="Equation.3">
                    <p:embed/>
                  </p:oleObj>
                </mc:Choice>
                <mc:Fallback>
                  <p:oleObj name="Equation" r:id="rId4" imgW="17145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2" y="912"/>
                          <a:ext cx="1776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8677" name="Object 5"/>
            <p:cNvGraphicFramePr>
              <a:graphicFrameLocks noChangeAspect="1"/>
            </p:cNvGraphicFramePr>
            <p:nvPr/>
          </p:nvGraphicFramePr>
          <p:xfrm>
            <a:off x="1242" y="1830"/>
            <a:ext cx="3276" cy="8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418" name="Equation" r:id="rId6" imgW="3441700" imgH="850900" progId="Equation.3">
                    <p:embed/>
                  </p:oleObj>
                </mc:Choice>
                <mc:Fallback>
                  <p:oleObj name="Equation" r:id="rId6" imgW="3441700" imgH="850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2" y="1830"/>
                          <a:ext cx="3276" cy="8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68678" name="Group 6"/>
            <p:cNvGrpSpPr>
              <a:grpSpLocks/>
            </p:cNvGrpSpPr>
            <p:nvPr/>
          </p:nvGrpSpPr>
          <p:grpSpPr bwMode="auto">
            <a:xfrm>
              <a:off x="240" y="288"/>
              <a:ext cx="5418" cy="3839"/>
              <a:chOff x="288" y="288"/>
              <a:chExt cx="5418" cy="3839"/>
            </a:xfrm>
          </p:grpSpPr>
          <p:sp>
            <p:nvSpPr>
              <p:cNvPr id="668679" name="Text Box 7"/>
              <p:cNvSpPr txBox="1">
                <a:spLocks noChangeArrowheads="1"/>
              </p:cNvSpPr>
              <p:nvPr/>
            </p:nvSpPr>
            <p:spPr bwMode="auto">
              <a:xfrm>
                <a:off x="288" y="288"/>
                <a:ext cx="5418" cy="3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This would imply that, if </a:t>
                </a:r>
                <a:r>
                  <a:rPr lang="en-US" i="1" dirty="0" smtClean="0">
                    <a:solidFill>
                      <a:schemeClr val="tx2"/>
                    </a:solidFill>
                    <a:latin typeface="Times New Roman" charset="0"/>
                  </a:rPr>
                  <a:t>x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’s </a:t>
                </a:r>
                <a:r>
                  <a:rPr lang="en-US" dirty="0">
                    <a:solidFill>
                      <a:schemeClr val="accent2"/>
                    </a:solidFill>
                  </a:rPr>
                  <a:t>are Gaussian</a:t>
                </a:r>
                <a:r>
                  <a:rPr lang="en-US" dirty="0">
                    <a:solidFill>
                      <a:srgbClr val="E40000"/>
                    </a:solidFill>
                  </a:rPr>
                  <a:t>*</a:t>
                </a:r>
                <a:r>
                  <a:rPr lang="en-US" dirty="0">
                    <a:solidFill>
                      <a:schemeClr val="accent2"/>
                    </a:solidFill>
                  </a:rPr>
                  <a:t>, so is </a:t>
                </a:r>
                <a:r>
                  <a:rPr lang="en-US" i="1" dirty="0">
                    <a:solidFill>
                      <a:schemeClr val="tx2"/>
                    </a:solidFill>
                    <a:latin typeface="Times New Roman" charset="0"/>
                  </a:rPr>
                  <a:t>z</a:t>
                </a:r>
                <a:r>
                  <a:rPr lang="en-US" dirty="0">
                    <a:solidFill>
                      <a:schemeClr val="accent2"/>
                    </a:solidFill>
                  </a:rPr>
                  <a:t>… True?</a:t>
                </a:r>
              </a:p>
              <a:p>
                <a:endParaRPr lang="en-US" sz="1200" dirty="0">
                  <a:solidFill>
                    <a:schemeClr val="accent2"/>
                  </a:solidFill>
                </a:endParaRPr>
              </a:p>
              <a:p>
                <a:r>
                  <a:rPr lang="ja-JP" altLang="en-US" dirty="0">
                    <a:solidFill>
                      <a:schemeClr val="accent2"/>
                    </a:solidFill>
                  </a:rPr>
                  <a:t>“</a:t>
                </a:r>
                <a:r>
                  <a:rPr lang="en-US" dirty="0">
                    <a:solidFill>
                      <a:schemeClr val="accent2"/>
                    </a:solidFill>
                  </a:rPr>
                  <a:t>Recall</a:t>
                </a:r>
                <a:r>
                  <a:rPr lang="ja-JP" altLang="en-US" dirty="0">
                    <a:solidFill>
                      <a:schemeClr val="accent2"/>
                    </a:solidFill>
                  </a:rPr>
                  <a:t>”</a:t>
                </a:r>
                <a:r>
                  <a:rPr lang="en-US" dirty="0">
                    <a:solidFill>
                      <a:schemeClr val="accent2"/>
                    </a:solidFill>
                  </a:rPr>
                  <a:t> that the Fourier transform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of a function </a:t>
                </a:r>
                <a:r>
                  <a:rPr lang="en-US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f 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(</a:t>
                </a:r>
                <a:r>
                  <a:rPr lang="en-US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)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is defined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as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:</a:t>
                </a:r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We can express the Fourier transform of </a:t>
                </a:r>
                <a:r>
                  <a:rPr lang="en-US" i="1" dirty="0">
                    <a:solidFill>
                      <a:schemeClr val="tx2"/>
                    </a:solidFill>
                    <a:latin typeface="Times New Roman" charset="0"/>
                  </a:rPr>
                  <a:t>z</a:t>
                </a:r>
                <a:r>
                  <a:rPr lang="en-US" dirty="0">
                    <a:solidFill>
                      <a:schemeClr val="accent2"/>
                    </a:solidFill>
                  </a:rPr>
                  <a:t> as a characteristic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    function: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sz="3000" dirty="0">
                  <a:solidFill>
                    <a:schemeClr val="accent2"/>
                  </a:solidFill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So if </a:t>
                </a:r>
                <a:r>
                  <a:rPr lang="en-US" i="1" dirty="0" smtClean="0">
                    <a:solidFill>
                      <a:schemeClr val="tx2"/>
                    </a:solidFill>
                    <a:latin typeface="Times New Roman" charset="0"/>
                  </a:rPr>
                  <a:t>x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’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s </a:t>
                </a:r>
                <a:r>
                  <a:rPr lang="en-US" dirty="0">
                    <a:solidFill>
                      <a:schemeClr val="accent2"/>
                    </a:solidFill>
                  </a:rPr>
                  <a:t>are independent, </a:t>
                </a:r>
              </a:p>
              <a:p>
                <a:endParaRPr lang="en-US" sz="1200" dirty="0">
                  <a:solidFill>
                    <a:schemeClr val="accent2"/>
                  </a:solidFill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From this one can show (advanced exercise?) that</a:t>
                </a:r>
              </a:p>
              <a:p>
                <a:endParaRPr lang="en-US" sz="1200" dirty="0">
                  <a:solidFill>
                    <a:schemeClr val="accent2"/>
                  </a:solidFill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    • if each </a:t>
                </a:r>
                <a:r>
                  <a:rPr lang="en-US" i="1" dirty="0">
                    <a:solidFill>
                      <a:schemeClr val="tx2"/>
                    </a:solidFill>
                    <a:latin typeface="Times New Roman" charset="0"/>
                  </a:rPr>
                  <a:t>x</a:t>
                </a:r>
                <a:r>
                  <a:rPr lang="en-US" i="1" baseline="-25000" dirty="0">
                    <a:solidFill>
                      <a:schemeClr val="tx2"/>
                    </a:solidFill>
                    <a:latin typeface="Times New Roman" charset="0"/>
                  </a:rPr>
                  <a:t>i</a:t>
                </a:r>
                <a:r>
                  <a:rPr lang="en-US" dirty="0">
                    <a:solidFill>
                      <a:schemeClr val="accent2"/>
                    </a:solidFill>
                  </a:rPr>
                  <a:t> is </a:t>
                </a:r>
                <a:r>
                  <a:rPr lang="en-US" i="1" dirty="0">
                    <a:solidFill>
                      <a:schemeClr val="tx2"/>
                    </a:solidFill>
                    <a:latin typeface="Times New Roman" charset="0"/>
                  </a:rPr>
                  <a:t>N</a:t>
                </a:r>
                <a:r>
                  <a:rPr lang="en-US" dirty="0">
                    <a:solidFill>
                      <a:schemeClr val="tx2"/>
                    </a:solidFill>
                    <a:latin typeface="Times New Roman" charset="0"/>
                  </a:rPr>
                  <a:t>(</a:t>
                </a:r>
                <a:r>
                  <a:rPr lang="en-US" i="1" dirty="0">
                    <a:solidFill>
                      <a:schemeClr val="tx2"/>
                    </a:solidFill>
                    <a:latin typeface="Symbol" charset="0"/>
                    <a:sym typeface="Symbol" charset="0"/>
                  </a:rPr>
                  <a:t></a:t>
                </a:r>
                <a:r>
                  <a:rPr lang="en-US" dirty="0">
                    <a:solidFill>
                      <a:schemeClr val="tx2"/>
                    </a:solidFill>
                    <a:latin typeface="Times New Roman" charset="0"/>
                  </a:rPr>
                  <a:t>,</a:t>
                </a:r>
                <a:r>
                  <a:rPr lang="en-US" i="1" dirty="0">
                    <a:solidFill>
                      <a:schemeClr val="tx2"/>
                    </a:solidFill>
                    <a:latin typeface="Symbol" charset="0"/>
                    <a:sym typeface="Symbol" charset="0"/>
                  </a:rPr>
                  <a:t></a:t>
                </a:r>
                <a:r>
                  <a:rPr lang="en-US" dirty="0">
                    <a:solidFill>
                      <a:schemeClr val="tx2"/>
                    </a:solidFill>
                    <a:latin typeface="Times New Roman" charset="0"/>
                  </a:rPr>
                  <a:t>)</a:t>
                </a:r>
                <a:r>
                  <a:rPr lang="en-US" dirty="0">
                    <a:solidFill>
                      <a:schemeClr val="accent2"/>
                    </a:solidFill>
                  </a:rPr>
                  <a:t>, then </a:t>
                </a:r>
                <a:r>
                  <a:rPr lang="en-US" i="1" dirty="0">
                    <a:solidFill>
                      <a:schemeClr val="tx2"/>
                    </a:solidFill>
                    <a:latin typeface="Times New Roman" charset="0"/>
                  </a:rPr>
                  <a:t>z</a:t>
                </a:r>
                <a:r>
                  <a:rPr lang="en-US" dirty="0">
                    <a:solidFill>
                      <a:schemeClr val="accent2"/>
                    </a:solidFill>
                  </a:rPr>
                  <a:t> is </a:t>
                </a:r>
                <a:r>
                  <a:rPr lang="en-US" i="1" dirty="0">
                    <a:solidFill>
                      <a:schemeClr val="tx2"/>
                    </a:solidFill>
                    <a:latin typeface="Times New Roman" charset="0"/>
                  </a:rPr>
                  <a:t>N</a:t>
                </a:r>
                <a:r>
                  <a:rPr lang="en-US" dirty="0">
                    <a:solidFill>
                      <a:schemeClr val="tx2"/>
                    </a:solidFill>
                    <a:latin typeface="Times New Roman" charset="0"/>
                  </a:rPr>
                  <a:t>(</a:t>
                </a:r>
                <a:r>
                  <a:rPr lang="en-US" i="1" dirty="0">
                    <a:solidFill>
                      <a:schemeClr val="tx2"/>
                    </a:solidFill>
                    <a:latin typeface="Symbol" charset="0"/>
                    <a:sym typeface="Symbol" charset="0"/>
                  </a:rPr>
                  <a:t></a:t>
                </a:r>
                <a:r>
                  <a:rPr lang="en-US" dirty="0">
                    <a:solidFill>
                      <a:schemeClr val="tx2"/>
                    </a:solidFill>
                    <a:latin typeface="Times New Roman" charset="0"/>
                  </a:rPr>
                  <a:t>,</a:t>
                </a:r>
                <a:r>
                  <a:rPr lang="en-US" i="1" dirty="0">
                    <a:solidFill>
                      <a:schemeClr val="tx2"/>
                    </a:solidFill>
                    <a:latin typeface="Symbol" charset="0"/>
                    <a:sym typeface="Symbol" charset="0"/>
                  </a:rPr>
                  <a:t></a:t>
                </a:r>
                <a:r>
                  <a:rPr lang="en-US" dirty="0" smtClean="0">
                    <a:solidFill>
                      <a:schemeClr val="tx2"/>
                    </a:solidFill>
                    <a:latin typeface="Times New Roman" charset="0"/>
                  </a:rPr>
                  <a:t>/      )</a:t>
                </a:r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sz="1200" dirty="0">
                  <a:solidFill>
                    <a:schemeClr val="accent2"/>
                  </a:solidFill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    • the Fourier transform of a Gaussian function is also a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       Gaussian function</a:t>
                </a:r>
              </a:p>
            </p:txBody>
          </p:sp>
          <p:graphicFrame>
            <p:nvGraphicFramePr>
              <p:cNvPr id="668680" name="Object 8"/>
              <p:cNvGraphicFramePr>
                <a:graphicFrameLocks noChangeAspect="1"/>
              </p:cNvGraphicFramePr>
              <p:nvPr/>
            </p:nvGraphicFramePr>
            <p:xfrm>
              <a:off x="2640" y="2503"/>
              <a:ext cx="2208" cy="3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9419" name="Equation" r:id="rId8" imgW="1790700" imgH="266700" progId="Equation.3">
                      <p:embed/>
                    </p:oleObj>
                  </mc:Choice>
                  <mc:Fallback>
                    <p:oleObj name="Equation" r:id="rId8" imgW="1790700" imgH="2667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0" y="2503"/>
                            <a:ext cx="2208" cy="3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668681" name="Text Box 9"/>
          <p:cNvSpPr txBox="1">
            <a:spLocks noChangeArrowheads="1"/>
          </p:cNvSpPr>
          <p:nvPr/>
        </p:nvSpPr>
        <p:spPr bwMode="auto">
          <a:xfrm>
            <a:off x="1095375" y="3867150"/>
            <a:ext cx="293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~</a:t>
            </a:r>
          </a:p>
        </p:txBody>
      </p:sp>
      <p:sp>
        <p:nvSpPr>
          <p:cNvPr id="668682" name="Text Box 10"/>
          <p:cNvSpPr txBox="1">
            <a:spLocks noChangeArrowheads="1"/>
          </p:cNvSpPr>
          <p:nvPr/>
        </p:nvSpPr>
        <p:spPr bwMode="auto">
          <a:xfrm>
            <a:off x="5934075" y="1943100"/>
            <a:ext cx="293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~</a:t>
            </a:r>
          </a:p>
        </p:txBody>
      </p:sp>
      <p:sp>
        <p:nvSpPr>
          <p:cNvPr id="668683" name="Text Box 11"/>
          <p:cNvSpPr txBox="1">
            <a:spLocks noChangeArrowheads="1"/>
          </p:cNvSpPr>
          <p:nvPr/>
        </p:nvSpPr>
        <p:spPr bwMode="auto">
          <a:xfrm>
            <a:off x="3657600" y="304800"/>
            <a:ext cx="293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~</a:t>
            </a:r>
          </a:p>
        </p:txBody>
      </p:sp>
      <p:sp>
        <p:nvSpPr>
          <p:cNvPr id="668684" name="Text Box 12"/>
          <p:cNvSpPr txBox="1">
            <a:spLocks noChangeArrowheads="1"/>
          </p:cNvSpPr>
          <p:nvPr/>
        </p:nvSpPr>
        <p:spPr bwMode="auto">
          <a:xfrm>
            <a:off x="6890818" y="304800"/>
            <a:ext cx="293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~</a:t>
            </a:r>
          </a:p>
        </p:txBody>
      </p:sp>
      <p:sp>
        <p:nvSpPr>
          <p:cNvPr id="668685" name="Text Box 13"/>
          <p:cNvSpPr txBox="1">
            <a:spLocks noChangeArrowheads="1"/>
          </p:cNvSpPr>
          <p:nvPr/>
        </p:nvSpPr>
        <p:spPr bwMode="auto">
          <a:xfrm>
            <a:off x="1933575" y="4953000"/>
            <a:ext cx="293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~</a:t>
            </a:r>
          </a:p>
        </p:txBody>
      </p:sp>
      <p:sp>
        <p:nvSpPr>
          <p:cNvPr id="668686" name="Text Box 14"/>
          <p:cNvSpPr txBox="1">
            <a:spLocks noChangeArrowheads="1"/>
          </p:cNvSpPr>
          <p:nvPr/>
        </p:nvSpPr>
        <p:spPr bwMode="auto">
          <a:xfrm>
            <a:off x="4166850" y="4953000"/>
            <a:ext cx="293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~</a:t>
            </a:r>
          </a:p>
        </p:txBody>
      </p:sp>
      <p:sp>
        <p:nvSpPr>
          <p:cNvPr id="668687" name="Text Box 15"/>
          <p:cNvSpPr txBox="1">
            <a:spLocks noChangeArrowheads="1"/>
          </p:cNvSpPr>
          <p:nvPr/>
        </p:nvSpPr>
        <p:spPr bwMode="auto">
          <a:xfrm>
            <a:off x="481013" y="6445250"/>
            <a:ext cx="7062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E40000"/>
                </a:solidFill>
              </a:rPr>
              <a:t>* </a:t>
            </a:r>
            <a:r>
              <a:rPr lang="ja-JP" altLang="en-US" sz="1600">
                <a:solidFill>
                  <a:srgbClr val="E40000"/>
                </a:solidFill>
              </a:rPr>
              <a:t>“</a:t>
            </a:r>
            <a:r>
              <a:rPr lang="en-US" sz="1600">
                <a:solidFill>
                  <a:srgbClr val="E40000"/>
                </a:solidFill>
              </a:rPr>
              <a:t>Gaussian</a:t>
            </a:r>
            <a:r>
              <a:rPr lang="ja-JP" altLang="en-US" sz="1600">
                <a:solidFill>
                  <a:srgbClr val="E40000"/>
                </a:solidFill>
              </a:rPr>
              <a:t>”</a:t>
            </a:r>
            <a:r>
              <a:rPr lang="en-US" sz="1600">
                <a:solidFill>
                  <a:srgbClr val="E40000"/>
                </a:solidFill>
              </a:rPr>
              <a:t> and </a:t>
            </a:r>
            <a:r>
              <a:rPr lang="ja-JP" altLang="en-US" sz="1600">
                <a:solidFill>
                  <a:srgbClr val="E40000"/>
                </a:solidFill>
              </a:rPr>
              <a:t>“</a:t>
            </a:r>
            <a:r>
              <a:rPr lang="en-US" sz="1600">
                <a:solidFill>
                  <a:srgbClr val="E40000"/>
                </a:solidFill>
              </a:rPr>
              <a:t>normal</a:t>
            </a:r>
            <a:r>
              <a:rPr lang="ja-JP" altLang="en-US" sz="1600">
                <a:solidFill>
                  <a:srgbClr val="E40000"/>
                </a:solidFill>
              </a:rPr>
              <a:t>”</a:t>
            </a:r>
            <a:r>
              <a:rPr lang="en-US" sz="1600">
                <a:solidFill>
                  <a:srgbClr val="E40000"/>
                </a:solidFill>
              </a:rPr>
              <a:t> distribution are used interchangeably in this class.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932514"/>
              </p:ext>
            </p:extLst>
          </p:nvPr>
        </p:nvGraphicFramePr>
        <p:xfrm>
          <a:off x="5520960" y="4978920"/>
          <a:ext cx="58419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20" name="Equation" r:id="rId10" imgW="292100" imgH="228600" progId="Equation.3">
                  <p:embed/>
                </p:oleObj>
              </mc:Choice>
              <mc:Fallback>
                <p:oleObj name="Equation" r:id="rId10" imgW="292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20960" y="4978920"/>
                        <a:ext cx="584199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38972" y="2274838"/>
            <a:ext cx="7866056" cy="2308324"/>
            <a:chOff x="833438" y="2470150"/>
            <a:chExt cx="7866056" cy="2308324"/>
          </a:xfrm>
        </p:grpSpPr>
        <p:sp>
          <p:nvSpPr>
            <p:cNvPr id="670724" name="Text Box 4"/>
            <p:cNvSpPr txBox="1">
              <a:spLocks noChangeArrowheads="1"/>
            </p:cNvSpPr>
            <p:nvPr/>
          </p:nvSpPr>
          <p:spPr bwMode="auto">
            <a:xfrm>
              <a:off x="833438" y="2470150"/>
              <a:ext cx="7866056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The </a:t>
              </a:r>
              <a:r>
                <a:rPr lang="en-US" i="1" dirty="0">
                  <a:solidFill>
                    <a:srgbClr val="FF0000"/>
                  </a:solidFill>
                  <a:latin typeface="Arial Black" charset="0"/>
                </a:rPr>
                <a:t>Central Limit Theorem</a:t>
              </a:r>
              <a:r>
                <a:rPr lang="en-US" dirty="0">
                  <a:solidFill>
                    <a:schemeClr val="accent2"/>
                  </a:solidFill>
                </a:rPr>
                <a:t> states that as </a:t>
              </a:r>
              <a:r>
                <a:rPr lang="en-US" i="1" dirty="0">
                  <a:solidFill>
                    <a:schemeClr val="tx2"/>
                  </a:solidFill>
                  <a:latin typeface="Times New Roman" charset="0"/>
                </a:rPr>
                <a:t>N</a:t>
              </a:r>
              <a:r>
                <a:rPr lang="en-US" dirty="0">
                  <a:solidFill>
                    <a:schemeClr val="tx2"/>
                  </a:solidFill>
                  <a:latin typeface="Symbol" charset="0"/>
                  <a:sym typeface="Symbol" charset="0"/>
                </a:rPr>
                <a:t></a:t>
              </a:r>
              <a:r>
                <a:rPr lang="en-US" dirty="0">
                  <a:solidFill>
                    <a:schemeClr val="accent2"/>
                  </a:solidFill>
                  <a:sym typeface="Symbol" charset="0"/>
                </a:rPr>
                <a:t>,</a:t>
              </a:r>
            </a:p>
            <a:p>
              <a:r>
                <a:rPr lang="en-US" dirty="0">
                  <a:solidFill>
                    <a:schemeClr val="accent2"/>
                  </a:solidFill>
                  <a:sym typeface="Symbol" charset="0"/>
                </a:rPr>
                <a:t>   </a:t>
              </a:r>
              <a:r>
                <a:rPr lang="en-US" dirty="0" smtClean="0">
                  <a:solidFill>
                    <a:schemeClr val="accent2"/>
                  </a:solidFill>
                  <a:sym typeface="Symbol" charset="0"/>
                </a:rPr>
                <a:t>a </a:t>
              </a:r>
              <a:r>
                <a:rPr lang="en-US" dirty="0" smtClean="0">
                  <a:solidFill>
                    <a:schemeClr val="accent2"/>
                  </a:solidFill>
                  <a:sym typeface="Symbol" charset="0"/>
                </a:rPr>
                <a:t>sum of random variables </a:t>
              </a:r>
              <a:r>
                <a:rPr lang="en-US" i="1" dirty="0" smtClean="0">
                  <a:solidFill>
                    <a:schemeClr val="tx2"/>
                  </a:solidFill>
                  <a:latin typeface="Times New Roman" charset="0"/>
                </a:rPr>
                <a:t>z</a:t>
              </a:r>
              <a:r>
                <a:rPr lang="en-US" dirty="0" smtClean="0">
                  <a:solidFill>
                    <a:schemeClr val="accent2"/>
                  </a:solidFill>
                  <a:sym typeface="Symbol" charset="0"/>
                </a:rPr>
                <a:t> </a:t>
              </a:r>
              <a:r>
                <a:rPr lang="en-US" dirty="0">
                  <a:solidFill>
                    <a:schemeClr val="accent2"/>
                  </a:solidFill>
                  <a:sym typeface="Symbol" charset="0"/>
                </a:rPr>
                <a:t>tends to a </a:t>
              </a:r>
              <a:r>
                <a:rPr lang="en-US" dirty="0" smtClean="0">
                  <a:solidFill>
                    <a:schemeClr val="accent2"/>
                  </a:solidFill>
                  <a:sym typeface="Symbol" charset="0"/>
                </a:rPr>
                <a:t>normal</a:t>
              </a:r>
            </a:p>
            <a:p>
              <a:r>
                <a:rPr lang="en-US" dirty="0">
                  <a:solidFill>
                    <a:schemeClr val="accent2"/>
                  </a:solidFill>
                  <a:sym typeface="Symbol" charset="0"/>
                </a:rPr>
                <a:t> </a:t>
              </a:r>
              <a:r>
                <a:rPr lang="en-US" dirty="0" smtClean="0">
                  <a:solidFill>
                    <a:schemeClr val="accent2"/>
                  </a:solidFill>
                  <a:sym typeface="Symbol" charset="0"/>
                </a:rPr>
                <a:t>  </a:t>
              </a:r>
              <a:r>
                <a:rPr lang="en-US" dirty="0" smtClean="0">
                  <a:solidFill>
                    <a:schemeClr val="accent2"/>
                  </a:solidFill>
                  <a:sym typeface="Symbol" charset="0"/>
                </a:rPr>
                <a:t>distribution </a:t>
              </a:r>
              <a:r>
                <a:rPr lang="en-US" dirty="0">
                  <a:solidFill>
                    <a:schemeClr val="accent2"/>
                  </a:solidFill>
                  <a:sym typeface="Symbol" charset="0"/>
                </a:rPr>
                <a:t>regardless of the </a:t>
              </a:r>
              <a:r>
                <a:rPr lang="en-US" dirty="0" smtClean="0">
                  <a:solidFill>
                    <a:schemeClr val="accent2"/>
                  </a:solidFill>
                  <a:sym typeface="Symbol" charset="0"/>
                </a:rPr>
                <a:t>distributions </a:t>
              </a:r>
              <a:r>
                <a:rPr lang="en-US" dirty="0">
                  <a:solidFill>
                    <a:schemeClr val="accent2"/>
                  </a:solidFill>
                  <a:sym typeface="Symbol" charset="0"/>
                </a:rPr>
                <a:t>of </a:t>
              </a:r>
              <a:r>
                <a:rPr lang="en-US" dirty="0" smtClean="0">
                  <a:solidFill>
                    <a:schemeClr val="accent2"/>
                  </a:solidFill>
                  <a:sym typeface="Symbol" charset="0"/>
                </a:rPr>
                <a:t>the</a:t>
              </a:r>
            </a:p>
            <a:p>
              <a:r>
                <a:rPr lang="en-US" dirty="0">
                  <a:solidFill>
                    <a:schemeClr val="accent2"/>
                  </a:solidFill>
                  <a:sym typeface="Symbol" charset="0"/>
                </a:rPr>
                <a:t> </a:t>
              </a:r>
              <a:r>
                <a:rPr lang="en-US" dirty="0" smtClean="0">
                  <a:solidFill>
                    <a:schemeClr val="accent2"/>
                  </a:solidFill>
                  <a:sym typeface="Symbol" charset="0"/>
                </a:rPr>
                <a:t>  </a:t>
              </a:r>
              <a:r>
                <a:rPr lang="en-US" dirty="0" smtClean="0">
                  <a:solidFill>
                    <a:schemeClr val="accent2"/>
                  </a:solidFill>
                  <a:sym typeface="Symbol" charset="0"/>
                </a:rPr>
                <a:t>individual </a:t>
              </a:r>
              <a:r>
                <a:rPr lang="en-US" i="1" dirty="0" smtClean="0">
                  <a:solidFill>
                    <a:schemeClr val="tx2"/>
                  </a:solidFill>
                  <a:latin typeface="Times New Roman" charset="0"/>
                </a:rPr>
                <a:t>x</a:t>
              </a:r>
              <a:r>
                <a:rPr lang="en-US" i="1" baseline="-25000" dirty="0" smtClean="0">
                  <a:solidFill>
                    <a:schemeClr val="tx2"/>
                  </a:solidFill>
                  <a:latin typeface="Times New Roman" charset="0"/>
                </a:rPr>
                <a:t>i</a:t>
              </a:r>
              <a:r>
                <a:rPr lang="en-US" dirty="0" smtClean="0">
                  <a:solidFill>
                    <a:schemeClr val="accent2"/>
                  </a:solidFill>
                  <a:sym typeface="Symbol" charset="0"/>
                </a:rPr>
                <a:t>’s</a:t>
              </a:r>
              <a:r>
                <a:rPr lang="en-US" dirty="0">
                  <a:solidFill>
                    <a:schemeClr val="accent2"/>
                  </a:solidFill>
                  <a:sym typeface="Symbol" charset="0"/>
                </a:rPr>
                <a:t>… </a:t>
              </a:r>
              <a:r>
                <a:rPr lang="en-US" dirty="0" smtClean="0">
                  <a:solidFill>
                    <a:schemeClr val="accent2"/>
                  </a:solidFill>
                  <a:sym typeface="Symbol" charset="0"/>
                </a:rPr>
                <a:t>i.e</a:t>
              </a:r>
              <a:r>
                <a:rPr lang="en-US" dirty="0">
                  <a:solidFill>
                    <a:schemeClr val="accent2"/>
                  </a:solidFill>
                  <a:sym typeface="Symbol" charset="0"/>
                </a:rPr>
                <a:t>., the </a:t>
              </a:r>
              <a:r>
                <a:rPr lang="en-US" dirty="0" smtClean="0">
                  <a:solidFill>
                    <a:schemeClr val="accent2"/>
                  </a:solidFill>
                  <a:sym typeface="Symbol" charset="0"/>
                </a:rPr>
                <a:t>random variables </a:t>
              </a:r>
              <a:r>
                <a:rPr lang="en-US" dirty="0">
                  <a:solidFill>
                    <a:schemeClr val="accent2"/>
                  </a:solidFill>
                  <a:sym typeface="Symbol" charset="0"/>
                </a:rPr>
                <a:t>do not </a:t>
              </a:r>
              <a:r>
                <a:rPr lang="en-US" dirty="0" smtClean="0">
                  <a:solidFill>
                    <a:schemeClr val="accent2"/>
                  </a:solidFill>
                  <a:sym typeface="Symbol" charset="0"/>
                </a:rPr>
                <a:t>have</a:t>
              </a:r>
            </a:p>
            <a:p>
              <a:r>
                <a:rPr lang="en-US" dirty="0">
                  <a:solidFill>
                    <a:schemeClr val="accent2"/>
                  </a:solidFill>
                  <a:sym typeface="Symbol" charset="0"/>
                </a:rPr>
                <a:t> </a:t>
              </a:r>
              <a:r>
                <a:rPr lang="en-US" dirty="0" smtClean="0">
                  <a:solidFill>
                    <a:schemeClr val="accent2"/>
                  </a:solidFill>
                  <a:sym typeface="Symbol" charset="0"/>
                </a:rPr>
                <a:t>  </a:t>
              </a:r>
              <a:r>
                <a:rPr lang="en-US" dirty="0" smtClean="0">
                  <a:solidFill>
                    <a:schemeClr val="accent2"/>
                  </a:solidFill>
                  <a:sym typeface="Symbol" charset="0"/>
                </a:rPr>
                <a:t>to </a:t>
              </a:r>
              <a:r>
                <a:rPr lang="en-US" dirty="0">
                  <a:solidFill>
                    <a:schemeClr val="accent2"/>
                  </a:solidFill>
                  <a:sym typeface="Symbol" charset="0"/>
                </a:rPr>
                <a:t>be identically distributed </a:t>
              </a:r>
              <a:r>
                <a:rPr lang="en-US" dirty="0" smtClean="0">
                  <a:solidFill>
                    <a:schemeClr val="accent2"/>
                  </a:solidFill>
                  <a:sym typeface="Symbol" charset="0"/>
                </a:rPr>
                <a:t>in </a:t>
              </a:r>
              <a:r>
                <a:rPr lang="en-US" dirty="0">
                  <a:solidFill>
                    <a:schemeClr val="accent2"/>
                  </a:solidFill>
                  <a:sym typeface="Symbol" charset="0"/>
                </a:rPr>
                <a:t>order for the sum to </a:t>
              </a:r>
              <a:r>
                <a:rPr lang="en-US" dirty="0" smtClean="0">
                  <a:solidFill>
                    <a:schemeClr val="accent2"/>
                  </a:solidFill>
                  <a:sym typeface="Symbol" charset="0"/>
                </a:rPr>
                <a:t>be</a:t>
              </a:r>
            </a:p>
            <a:p>
              <a:r>
                <a:rPr lang="en-US" dirty="0">
                  <a:solidFill>
                    <a:schemeClr val="accent2"/>
                  </a:solidFill>
                  <a:sym typeface="Symbol" charset="0"/>
                </a:rPr>
                <a:t> </a:t>
              </a:r>
              <a:r>
                <a:rPr lang="en-US" dirty="0" smtClean="0">
                  <a:solidFill>
                    <a:schemeClr val="accent2"/>
                  </a:solidFill>
                  <a:sym typeface="Symbol" charset="0"/>
                </a:rPr>
                <a:t>  </a:t>
              </a:r>
              <a:r>
                <a:rPr lang="en-US" dirty="0" smtClean="0">
                  <a:solidFill>
                    <a:schemeClr val="accent2"/>
                  </a:solidFill>
                  <a:sym typeface="Symbol" charset="0"/>
                </a:rPr>
                <a:t>Gaussian</a:t>
              </a:r>
              <a:r>
                <a:rPr lang="en-US" dirty="0">
                  <a:solidFill>
                    <a:schemeClr val="accent2"/>
                  </a:solidFill>
                  <a:sym typeface="Symbol" charset="0"/>
                </a:rPr>
                <a:t>.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670725" name="Text Box 5"/>
            <p:cNvSpPr txBox="1">
              <a:spLocks noChangeArrowheads="1"/>
            </p:cNvSpPr>
            <p:nvPr/>
          </p:nvSpPr>
          <p:spPr bwMode="auto">
            <a:xfrm>
              <a:off x="4777578" y="2787826"/>
              <a:ext cx="2936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charset="0"/>
                </a:rPr>
                <a:t>~</a:t>
              </a:r>
            </a:p>
          </p:txBody>
        </p:sp>
        <p:sp>
          <p:nvSpPr>
            <p:cNvPr id="670726" name="Text Box 6"/>
            <p:cNvSpPr txBox="1">
              <a:spLocks noChangeArrowheads="1"/>
            </p:cNvSpPr>
            <p:nvPr/>
          </p:nvSpPr>
          <p:spPr bwMode="auto">
            <a:xfrm>
              <a:off x="2449826" y="3515786"/>
              <a:ext cx="2936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charset="0"/>
                </a:rPr>
                <a:t>~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72771" name="Text Box 3"/>
          <p:cNvSpPr txBox="1">
            <a:spLocks noChangeArrowheads="1"/>
          </p:cNvSpPr>
          <p:nvPr/>
        </p:nvSpPr>
        <p:spPr bwMode="auto">
          <a:xfrm>
            <a:off x="320675" y="223838"/>
            <a:ext cx="85026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sz="3600" i="1" dirty="0">
                <a:solidFill>
                  <a:schemeClr val="accent2"/>
                </a:solidFill>
                <a:latin typeface="Arial Black" charset="0"/>
              </a:rPr>
              <a:t>Stochastic Processes</a:t>
            </a:r>
            <a:endParaRPr lang="en-US" sz="3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(or, </a:t>
            </a:r>
            <a:r>
              <a:rPr lang="ja-JP" altLang="en-US" dirty="0">
                <a:solidFill>
                  <a:schemeClr val="accent2"/>
                </a:solidFill>
              </a:rPr>
              <a:t>“</a:t>
            </a:r>
            <a:r>
              <a:rPr lang="en-US" dirty="0">
                <a:solidFill>
                  <a:schemeClr val="accent2"/>
                </a:solidFill>
              </a:rPr>
              <a:t>Random</a:t>
            </a:r>
            <a:r>
              <a:rPr lang="ja-JP" altLang="en-US" dirty="0">
                <a:solidFill>
                  <a:schemeClr val="accent2"/>
                </a:solidFill>
              </a:rPr>
              <a:t>”</a:t>
            </a:r>
            <a:r>
              <a:rPr lang="en-US" dirty="0">
                <a:solidFill>
                  <a:schemeClr val="accent2"/>
                </a:solidFill>
              </a:rPr>
              <a:t> Processes)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We can think of signals as having two types: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Deterministic signals</a:t>
            </a:r>
            <a:r>
              <a:rPr lang="en-US" dirty="0">
                <a:solidFill>
                  <a:schemeClr val="accent2"/>
                </a:solidFill>
              </a:rPr>
              <a:t> are completely predictable if a 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chemeClr val="accent2"/>
                </a:solidFill>
              </a:rPr>
              <a:t>limited number of parameters are known (e.g., we can 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chemeClr val="accent2"/>
                </a:solidFill>
              </a:rPr>
              <a:t>exactly predict behavior of a sine wave if we know the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chemeClr val="accent2"/>
                </a:solidFill>
              </a:rPr>
              <a:t>amplitude, frequency and phase).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Stochastic signals</a:t>
            </a:r>
            <a:r>
              <a:rPr lang="en-US" dirty="0">
                <a:solidFill>
                  <a:schemeClr val="accent2"/>
                </a:solidFill>
              </a:rPr>
              <a:t> by contrast are inherently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   unpredictable </a:t>
            </a:r>
            <a:r>
              <a:rPr lang="en-US" i="1" dirty="0" smtClean="0">
                <a:solidFill>
                  <a:schemeClr val="accent2"/>
                </a:solidFill>
              </a:rPr>
              <a:t>a priori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stochastic process</a:t>
            </a:r>
            <a:r>
              <a:rPr lang="en-US" dirty="0">
                <a:solidFill>
                  <a:schemeClr val="accent2"/>
                </a:solidFill>
              </a:rPr>
              <a:t> is a family of functions of random 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variables</a:t>
            </a:r>
            <a:r>
              <a:rPr lang="en-US" dirty="0">
                <a:solidFill>
                  <a:schemeClr val="accent2"/>
                </a:solidFill>
              </a:rPr>
              <a:t>. </a:t>
            </a:r>
            <a:r>
              <a:rPr lang="en-US" dirty="0" smtClean="0">
                <a:solidFill>
                  <a:schemeClr val="accent2"/>
                </a:solidFill>
              </a:rPr>
              <a:t>Let’s </a:t>
            </a:r>
            <a:r>
              <a:rPr lang="en-US" dirty="0">
                <a:solidFill>
                  <a:schemeClr val="accent2"/>
                </a:solidFill>
              </a:rPr>
              <a:t>take the example of random variables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sampled </a:t>
            </a:r>
            <a:r>
              <a:rPr lang="en-US" dirty="0">
                <a:solidFill>
                  <a:schemeClr val="accent2"/>
                </a:solidFill>
              </a:rPr>
              <a:t>in time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 dirty="0">
                <a:solidFill>
                  <a:schemeClr val="accent2"/>
                </a:solidFill>
              </a:rPr>
              <a:t>, and multiple measurements (or, 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ja-JP" altLang="en-US" dirty="0" smtClean="0">
                <a:solidFill>
                  <a:schemeClr val="accent2"/>
                </a:solidFill>
              </a:rPr>
              <a:t>“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realizations</a:t>
            </a:r>
            <a:r>
              <a:rPr lang="ja-JP" altLang="en-US" dirty="0">
                <a:solidFill>
                  <a:schemeClr val="accent2"/>
                </a:solidFill>
              </a:rPr>
              <a:t>”</a:t>
            </a:r>
            <a:r>
              <a:rPr lang="en-US" dirty="0">
                <a:solidFill>
                  <a:schemeClr val="accent2"/>
                </a:solidFill>
              </a:rPr>
              <a:t>) of the </a:t>
            </a:r>
            <a:r>
              <a:rPr lang="en-US" dirty="0" err="1" smtClean="0">
                <a:solidFill>
                  <a:schemeClr val="accent2"/>
                </a:solidFill>
              </a:rPr>
              <a:t>rv’s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which we can denote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n</a:t>
            </a:r>
            <a:r>
              <a:rPr lang="en-US" i="1" baseline="-25000" dirty="0" err="1">
                <a:solidFill>
                  <a:schemeClr val="tx2"/>
                </a:solidFill>
                <a:latin typeface="Times New Roman" charset="0"/>
              </a:rPr>
              <a:t>i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endParaRPr lang="en-US" sz="3600" dirty="0">
              <a:solidFill>
                <a:schemeClr val="accent2"/>
              </a:solidFill>
            </a:endParaRPr>
          </a:p>
        </p:txBody>
      </p:sp>
      <p:graphicFrame>
        <p:nvGraphicFramePr>
          <p:cNvPr id="672772" name="Object 4"/>
          <p:cNvGraphicFramePr>
            <a:graphicFrameLocks noChangeAspect="1"/>
          </p:cNvGraphicFramePr>
          <p:nvPr/>
        </p:nvGraphicFramePr>
        <p:xfrm>
          <a:off x="4038600" y="5862638"/>
          <a:ext cx="10668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21" name="Equation" r:id="rId4" imgW="368300" imgH="266700" progId="Equation.3">
                  <p:embed/>
                </p:oleObj>
              </mc:Choice>
              <mc:Fallback>
                <p:oleObj name="Equation" r:id="rId4" imgW="368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862638"/>
                        <a:ext cx="106680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74819" name="Text Box 3"/>
          <p:cNvSpPr txBox="1">
            <a:spLocks noChangeArrowheads="1"/>
          </p:cNvSpPr>
          <p:nvPr/>
        </p:nvSpPr>
        <p:spPr bwMode="auto">
          <a:xfrm>
            <a:off x="366712" y="274559"/>
            <a:ext cx="8532855" cy="627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Stochastic Process</a:t>
            </a:r>
            <a:r>
              <a:rPr lang="en-US" dirty="0">
                <a:solidFill>
                  <a:schemeClr val="accent2"/>
                </a:solidFill>
              </a:rPr>
              <a:t>: a family of functions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where </a:t>
            </a:r>
            <a:r>
              <a:rPr lang="en-US" i="1" dirty="0" err="1" smtClean="0">
                <a:solidFill>
                  <a:schemeClr val="tx2"/>
                </a:solidFill>
                <a:latin typeface="Times New Roman" charset="0"/>
              </a:rPr>
              <a:t>n</a:t>
            </a:r>
            <a:r>
              <a:rPr lang="en-US" i="1" baseline="-25000" dirty="0" err="1" smtClean="0">
                <a:solidFill>
                  <a:schemeClr val="tx2"/>
                </a:solidFill>
                <a:latin typeface="Times New Roman" charset="0"/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denotes the outcome </a:t>
            </a:r>
            <a:r>
              <a:rPr lang="en-US" dirty="0" smtClean="0">
                <a:solidFill>
                  <a:schemeClr val="accent2"/>
                </a:solidFill>
              </a:rPr>
              <a:t>(or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Arial"/>
                <a:cs typeface="Arial"/>
              </a:rPr>
              <a:t>   </a:t>
            </a:r>
            <a:r>
              <a:rPr lang="en-US" i="1" dirty="0" smtClean="0">
                <a:solidFill>
                  <a:srgbClr val="FF0000"/>
                </a:solidFill>
                <a:latin typeface="Arial Black"/>
                <a:cs typeface="Arial Black"/>
              </a:rPr>
              <a:t>realization</a:t>
            </a:r>
            <a:r>
              <a:rPr lang="en-US" dirty="0" smtClean="0">
                <a:solidFill>
                  <a:schemeClr val="accent2"/>
                </a:solidFill>
              </a:rPr>
              <a:t>) of a </a:t>
            </a:r>
            <a:r>
              <a:rPr lang="en-US" dirty="0" smtClean="0">
                <a:solidFill>
                  <a:schemeClr val="accent2"/>
                </a:solidFill>
              </a:rPr>
              <a:t>measurement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1200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The collective grouping of functions and </a:t>
            </a:r>
            <a:r>
              <a:rPr lang="en-US" dirty="0" smtClean="0">
                <a:solidFill>
                  <a:schemeClr val="accent2"/>
                </a:solidFill>
              </a:rPr>
              <a:t>measurements is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referred </a:t>
            </a:r>
            <a:r>
              <a:rPr lang="en-US" dirty="0">
                <a:solidFill>
                  <a:schemeClr val="accent2"/>
                </a:solidFill>
              </a:rPr>
              <a:t>to as an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ensemble</a:t>
            </a:r>
            <a:r>
              <a:rPr lang="en-US" dirty="0">
                <a:solidFill>
                  <a:schemeClr val="accent2"/>
                </a:solidFill>
              </a:rPr>
              <a:t>, and the mean </a:t>
            </a:r>
            <a:r>
              <a:rPr lang="en-US" dirty="0" smtClean="0">
                <a:solidFill>
                  <a:schemeClr val="accent2"/>
                </a:solidFill>
              </a:rPr>
              <a:t>over all the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measurements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 is </a:t>
            </a:r>
            <a:r>
              <a:rPr lang="en-US" dirty="0" smtClean="0">
                <a:solidFill>
                  <a:schemeClr val="accent2"/>
                </a:solidFill>
              </a:rPr>
              <a:t>the </a:t>
            </a:r>
            <a:r>
              <a:rPr lang="en-US" i="1" dirty="0" smtClean="0">
                <a:solidFill>
                  <a:srgbClr val="FF0000"/>
                </a:solidFill>
                <a:latin typeface="Arial Black" charset="0"/>
              </a:rPr>
              <a:t>ensemble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average</a:t>
            </a:r>
            <a:r>
              <a:rPr lang="en-US" dirty="0">
                <a:solidFill>
                  <a:schemeClr val="accent2"/>
                </a:solidFill>
              </a:rPr>
              <a:t>. </a:t>
            </a:r>
            <a:r>
              <a:rPr lang="en-US" dirty="0" smtClean="0">
                <a:solidFill>
                  <a:schemeClr val="accent2"/>
                </a:solidFill>
              </a:rPr>
              <a:t>If </a:t>
            </a:r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dirty="0" smtClean="0">
                <a:solidFill>
                  <a:schemeClr val="accent2"/>
                </a:solidFill>
              </a:rPr>
              <a:t>time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average for individual functions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US" i="1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dirty="0" smtClean="0">
                <a:solidFill>
                  <a:schemeClr val="accent2"/>
                </a:solidFill>
              </a:rPr>
              <a:t>ensemble average,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the functions </a:t>
            </a:r>
            <a:r>
              <a:rPr lang="en-US" dirty="0">
                <a:solidFill>
                  <a:schemeClr val="accent2"/>
                </a:solidFill>
              </a:rPr>
              <a:t>are considered to be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ergodic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</p:txBody>
      </p:sp>
      <p:graphicFrame>
        <p:nvGraphicFramePr>
          <p:cNvPr id="67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447866"/>
              </p:ext>
            </p:extLst>
          </p:nvPr>
        </p:nvGraphicFramePr>
        <p:xfrm>
          <a:off x="6630987" y="165021"/>
          <a:ext cx="9906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471" name="Equation" r:id="rId4" imgW="368300" imgH="266700" progId="Equation.3">
                  <p:embed/>
                </p:oleObj>
              </mc:Choice>
              <mc:Fallback>
                <p:oleObj name="Equation" r:id="rId4" imgW="368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7" y="165021"/>
                        <a:ext cx="99060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4821" name="Group 5"/>
          <p:cNvGrpSpPr>
            <a:grpSpLocks/>
          </p:cNvGrpSpPr>
          <p:nvPr/>
        </p:nvGrpSpPr>
        <p:grpSpPr bwMode="auto">
          <a:xfrm>
            <a:off x="304800" y="1444546"/>
            <a:ext cx="7929562" cy="3100388"/>
            <a:chOff x="710" y="864"/>
            <a:chExt cx="4995" cy="1953"/>
          </a:xfrm>
        </p:grpSpPr>
        <p:grpSp>
          <p:nvGrpSpPr>
            <p:cNvPr id="674822" name="Group 6"/>
            <p:cNvGrpSpPr>
              <a:grpSpLocks/>
            </p:cNvGrpSpPr>
            <p:nvPr/>
          </p:nvGrpSpPr>
          <p:grpSpPr bwMode="auto">
            <a:xfrm>
              <a:off x="710" y="1008"/>
              <a:ext cx="4339" cy="1809"/>
              <a:chOff x="96" y="1008"/>
              <a:chExt cx="4339" cy="1809"/>
            </a:xfrm>
          </p:grpSpPr>
          <p:sp>
            <p:nvSpPr>
              <p:cNvPr id="674823" name="Line 7"/>
              <p:cNvSpPr>
                <a:spLocks noChangeShapeType="1"/>
              </p:cNvSpPr>
              <p:nvPr/>
            </p:nvSpPr>
            <p:spPr bwMode="auto">
              <a:xfrm flipV="1">
                <a:off x="768" y="1008"/>
                <a:ext cx="0" cy="14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674824" name="Object 8"/>
              <p:cNvGraphicFramePr>
                <a:graphicFrameLocks noChangeAspect="1"/>
              </p:cNvGraphicFramePr>
              <p:nvPr/>
            </p:nvGraphicFramePr>
            <p:xfrm>
              <a:off x="96" y="1440"/>
              <a:ext cx="624" cy="4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1472" name="Equation" r:id="rId6" imgW="368300" imgH="266700" progId="Equation.3">
                      <p:embed/>
                    </p:oleObj>
                  </mc:Choice>
                  <mc:Fallback>
                    <p:oleObj name="Equation" r:id="rId6" imgW="368300" imgH="2667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" y="1440"/>
                            <a:ext cx="624" cy="4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74825" name="Line 9"/>
              <p:cNvSpPr>
                <a:spLocks noChangeShapeType="1"/>
              </p:cNvSpPr>
              <p:nvPr/>
            </p:nvSpPr>
            <p:spPr bwMode="auto">
              <a:xfrm>
                <a:off x="768" y="2496"/>
                <a:ext cx="34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4826" name="Freeform 10"/>
              <p:cNvSpPr>
                <a:spLocks/>
              </p:cNvSpPr>
              <p:nvPr/>
            </p:nvSpPr>
            <p:spPr bwMode="auto">
              <a:xfrm>
                <a:off x="762" y="1299"/>
                <a:ext cx="3590" cy="678"/>
              </a:xfrm>
              <a:custGeom>
                <a:avLst/>
                <a:gdLst>
                  <a:gd name="T0" fmla="*/ 0 w 3590"/>
                  <a:gd name="T1" fmla="*/ 167 h 678"/>
                  <a:gd name="T2" fmla="*/ 51 w 3590"/>
                  <a:gd name="T3" fmla="*/ 147 h 678"/>
                  <a:gd name="T4" fmla="*/ 96 w 3590"/>
                  <a:gd name="T5" fmla="*/ 141 h 678"/>
                  <a:gd name="T6" fmla="*/ 377 w 3590"/>
                  <a:gd name="T7" fmla="*/ 32 h 678"/>
                  <a:gd name="T8" fmla="*/ 588 w 3590"/>
                  <a:gd name="T9" fmla="*/ 0 h 678"/>
                  <a:gd name="T10" fmla="*/ 678 w 3590"/>
                  <a:gd name="T11" fmla="*/ 19 h 678"/>
                  <a:gd name="T12" fmla="*/ 736 w 3590"/>
                  <a:gd name="T13" fmla="*/ 51 h 678"/>
                  <a:gd name="T14" fmla="*/ 812 w 3590"/>
                  <a:gd name="T15" fmla="*/ 77 h 678"/>
                  <a:gd name="T16" fmla="*/ 870 w 3590"/>
                  <a:gd name="T17" fmla="*/ 135 h 678"/>
                  <a:gd name="T18" fmla="*/ 998 w 3590"/>
                  <a:gd name="T19" fmla="*/ 269 h 678"/>
                  <a:gd name="T20" fmla="*/ 1062 w 3590"/>
                  <a:gd name="T21" fmla="*/ 378 h 678"/>
                  <a:gd name="T22" fmla="*/ 1094 w 3590"/>
                  <a:gd name="T23" fmla="*/ 423 h 678"/>
                  <a:gd name="T24" fmla="*/ 1196 w 3590"/>
                  <a:gd name="T25" fmla="*/ 474 h 678"/>
                  <a:gd name="T26" fmla="*/ 1312 w 3590"/>
                  <a:gd name="T27" fmla="*/ 576 h 678"/>
                  <a:gd name="T28" fmla="*/ 1369 w 3590"/>
                  <a:gd name="T29" fmla="*/ 621 h 678"/>
                  <a:gd name="T30" fmla="*/ 1388 w 3590"/>
                  <a:gd name="T31" fmla="*/ 634 h 678"/>
                  <a:gd name="T32" fmla="*/ 1510 w 3590"/>
                  <a:gd name="T33" fmla="*/ 653 h 678"/>
                  <a:gd name="T34" fmla="*/ 1638 w 3590"/>
                  <a:gd name="T35" fmla="*/ 519 h 678"/>
                  <a:gd name="T36" fmla="*/ 1676 w 3590"/>
                  <a:gd name="T37" fmla="*/ 474 h 678"/>
                  <a:gd name="T38" fmla="*/ 1715 w 3590"/>
                  <a:gd name="T39" fmla="*/ 448 h 678"/>
                  <a:gd name="T40" fmla="*/ 1804 w 3590"/>
                  <a:gd name="T41" fmla="*/ 461 h 678"/>
                  <a:gd name="T42" fmla="*/ 1849 w 3590"/>
                  <a:gd name="T43" fmla="*/ 551 h 678"/>
                  <a:gd name="T44" fmla="*/ 1932 w 3590"/>
                  <a:gd name="T45" fmla="*/ 666 h 678"/>
                  <a:gd name="T46" fmla="*/ 1939 w 3590"/>
                  <a:gd name="T47" fmla="*/ 647 h 678"/>
                  <a:gd name="T48" fmla="*/ 1945 w 3590"/>
                  <a:gd name="T49" fmla="*/ 589 h 678"/>
                  <a:gd name="T50" fmla="*/ 1996 w 3590"/>
                  <a:gd name="T51" fmla="*/ 512 h 678"/>
                  <a:gd name="T52" fmla="*/ 2003 w 3590"/>
                  <a:gd name="T53" fmla="*/ 493 h 678"/>
                  <a:gd name="T54" fmla="*/ 2118 w 3590"/>
                  <a:gd name="T55" fmla="*/ 461 h 678"/>
                  <a:gd name="T56" fmla="*/ 2336 w 3590"/>
                  <a:gd name="T57" fmla="*/ 371 h 678"/>
                  <a:gd name="T58" fmla="*/ 2464 w 3590"/>
                  <a:gd name="T59" fmla="*/ 378 h 678"/>
                  <a:gd name="T60" fmla="*/ 2483 w 3590"/>
                  <a:gd name="T61" fmla="*/ 397 h 678"/>
                  <a:gd name="T62" fmla="*/ 2521 w 3590"/>
                  <a:gd name="T63" fmla="*/ 423 h 678"/>
                  <a:gd name="T64" fmla="*/ 2560 w 3590"/>
                  <a:gd name="T65" fmla="*/ 416 h 678"/>
                  <a:gd name="T66" fmla="*/ 2662 w 3590"/>
                  <a:gd name="T67" fmla="*/ 327 h 678"/>
                  <a:gd name="T68" fmla="*/ 2726 w 3590"/>
                  <a:gd name="T69" fmla="*/ 295 h 678"/>
                  <a:gd name="T70" fmla="*/ 2790 w 3590"/>
                  <a:gd name="T71" fmla="*/ 333 h 678"/>
                  <a:gd name="T72" fmla="*/ 2822 w 3590"/>
                  <a:gd name="T73" fmla="*/ 448 h 678"/>
                  <a:gd name="T74" fmla="*/ 2828 w 3590"/>
                  <a:gd name="T75" fmla="*/ 499 h 678"/>
                  <a:gd name="T76" fmla="*/ 2969 w 3590"/>
                  <a:gd name="T77" fmla="*/ 589 h 678"/>
                  <a:gd name="T78" fmla="*/ 3084 w 3590"/>
                  <a:gd name="T79" fmla="*/ 602 h 678"/>
                  <a:gd name="T80" fmla="*/ 3142 w 3590"/>
                  <a:gd name="T81" fmla="*/ 608 h 678"/>
                  <a:gd name="T82" fmla="*/ 3200 w 3590"/>
                  <a:gd name="T83" fmla="*/ 589 h 678"/>
                  <a:gd name="T84" fmla="*/ 3212 w 3590"/>
                  <a:gd name="T85" fmla="*/ 493 h 678"/>
                  <a:gd name="T86" fmla="*/ 3238 w 3590"/>
                  <a:gd name="T87" fmla="*/ 487 h 678"/>
                  <a:gd name="T88" fmla="*/ 3392 w 3590"/>
                  <a:gd name="T89" fmla="*/ 429 h 678"/>
                  <a:gd name="T90" fmla="*/ 3571 w 3590"/>
                  <a:gd name="T91" fmla="*/ 339 h 678"/>
                  <a:gd name="T92" fmla="*/ 3590 w 3590"/>
                  <a:gd name="T93" fmla="*/ 275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90" h="678">
                    <a:moveTo>
                      <a:pt x="0" y="167"/>
                    </a:moveTo>
                    <a:cubicBezTo>
                      <a:pt x="17" y="160"/>
                      <a:pt x="33" y="151"/>
                      <a:pt x="51" y="147"/>
                    </a:cubicBezTo>
                    <a:cubicBezTo>
                      <a:pt x="65" y="143"/>
                      <a:pt x="81" y="145"/>
                      <a:pt x="96" y="141"/>
                    </a:cubicBezTo>
                    <a:cubicBezTo>
                      <a:pt x="191" y="112"/>
                      <a:pt x="282" y="62"/>
                      <a:pt x="377" y="32"/>
                    </a:cubicBezTo>
                    <a:cubicBezTo>
                      <a:pt x="444" y="9"/>
                      <a:pt x="517" y="8"/>
                      <a:pt x="588" y="0"/>
                    </a:cubicBezTo>
                    <a:cubicBezTo>
                      <a:pt x="617" y="6"/>
                      <a:pt x="648" y="12"/>
                      <a:pt x="678" y="19"/>
                    </a:cubicBezTo>
                    <a:cubicBezTo>
                      <a:pt x="721" y="48"/>
                      <a:pt x="701" y="40"/>
                      <a:pt x="736" y="51"/>
                    </a:cubicBezTo>
                    <a:cubicBezTo>
                      <a:pt x="760" y="68"/>
                      <a:pt x="782" y="71"/>
                      <a:pt x="812" y="77"/>
                    </a:cubicBezTo>
                    <a:cubicBezTo>
                      <a:pt x="837" y="93"/>
                      <a:pt x="849" y="116"/>
                      <a:pt x="870" y="135"/>
                    </a:cubicBezTo>
                    <a:cubicBezTo>
                      <a:pt x="922" y="182"/>
                      <a:pt x="959" y="207"/>
                      <a:pt x="998" y="269"/>
                    </a:cubicBezTo>
                    <a:cubicBezTo>
                      <a:pt x="1024" y="312"/>
                      <a:pt x="1028" y="331"/>
                      <a:pt x="1062" y="378"/>
                    </a:cubicBezTo>
                    <a:cubicBezTo>
                      <a:pt x="1066" y="383"/>
                      <a:pt x="1091" y="422"/>
                      <a:pt x="1094" y="423"/>
                    </a:cubicBezTo>
                    <a:cubicBezTo>
                      <a:pt x="1130" y="436"/>
                      <a:pt x="1161" y="455"/>
                      <a:pt x="1196" y="474"/>
                    </a:cubicBezTo>
                    <a:cubicBezTo>
                      <a:pt x="1233" y="517"/>
                      <a:pt x="1266" y="542"/>
                      <a:pt x="1312" y="576"/>
                    </a:cubicBezTo>
                    <a:cubicBezTo>
                      <a:pt x="1331" y="590"/>
                      <a:pt x="1349" y="606"/>
                      <a:pt x="1369" y="621"/>
                    </a:cubicBezTo>
                    <a:cubicBezTo>
                      <a:pt x="1375" y="625"/>
                      <a:pt x="1388" y="634"/>
                      <a:pt x="1388" y="634"/>
                    </a:cubicBezTo>
                    <a:cubicBezTo>
                      <a:pt x="1418" y="678"/>
                      <a:pt x="1450" y="656"/>
                      <a:pt x="1510" y="653"/>
                    </a:cubicBezTo>
                    <a:cubicBezTo>
                      <a:pt x="1561" y="617"/>
                      <a:pt x="1598" y="565"/>
                      <a:pt x="1638" y="519"/>
                    </a:cubicBezTo>
                    <a:cubicBezTo>
                      <a:pt x="1655" y="497"/>
                      <a:pt x="1654" y="490"/>
                      <a:pt x="1676" y="474"/>
                    </a:cubicBezTo>
                    <a:cubicBezTo>
                      <a:pt x="1688" y="464"/>
                      <a:pt x="1715" y="448"/>
                      <a:pt x="1715" y="448"/>
                    </a:cubicBezTo>
                    <a:cubicBezTo>
                      <a:pt x="1744" y="452"/>
                      <a:pt x="1775" y="451"/>
                      <a:pt x="1804" y="461"/>
                    </a:cubicBezTo>
                    <a:cubicBezTo>
                      <a:pt x="1838" y="472"/>
                      <a:pt x="1841" y="522"/>
                      <a:pt x="1849" y="551"/>
                    </a:cubicBezTo>
                    <a:cubicBezTo>
                      <a:pt x="1861" y="600"/>
                      <a:pt x="1882" y="647"/>
                      <a:pt x="1932" y="666"/>
                    </a:cubicBezTo>
                    <a:cubicBezTo>
                      <a:pt x="1934" y="659"/>
                      <a:pt x="1937" y="653"/>
                      <a:pt x="1939" y="647"/>
                    </a:cubicBezTo>
                    <a:cubicBezTo>
                      <a:pt x="1942" y="627"/>
                      <a:pt x="1939" y="607"/>
                      <a:pt x="1945" y="589"/>
                    </a:cubicBezTo>
                    <a:cubicBezTo>
                      <a:pt x="1953" y="559"/>
                      <a:pt x="1982" y="538"/>
                      <a:pt x="1996" y="512"/>
                    </a:cubicBezTo>
                    <a:cubicBezTo>
                      <a:pt x="1999" y="505"/>
                      <a:pt x="1997" y="497"/>
                      <a:pt x="2003" y="493"/>
                    </a:cubicBezTo>
                    <a:cubicBezTo>
                      <a:pt x="2028" y="471"/>
                      <a:pt x="2085" y="468"/>
                      <a:pt x="2118" y="461"/>
                    </a:cubicBezTo>
                    <a:cubicBezTo>
                      <a:pt x="2186" y="426"/>
                      <a:pt x="2263" y="395"/>
                      <a:pt x="2336" y="371"/>
                    </a:cubicBezTo>
                    <a:cubicBezTo>
                      <a:pt x="2378" y="373"/>
                      <a:pt x="2421" y="370"/>
                      <a:pt x="2464" y="378"/>
                    </a:cubicBezTo>
                    <a:cubicBezTo>
                      <a:pt x="2472" y="379"/>
                      <a:pt x="2475" y="391"/>
                      <a:pt x="2483" y="397"/>
                    </a:cubicBezTo>
                    <a:cubicBezTo>
                      <a:pt x="2495" y="406"/>
                      <a:pt x="2521" y="423"/>
                      <a:pt x="2521" y="423"/>
                    </a:cubicBezTo>
                    <a:cubicBezTo>
                      <a:pt x="2534" y="420"/>
                      <a:pt x="2548" y="421"/>
                      <a:pt x="2560" y="416"/>
                    </a:cubicBezTo>
                    <a:cubicBezTo>
                      <a:pt x="2603" y="394"/>
                      <a:pt x="2602" y="340"/>
                      <a:pt x="2662" y="327"/>
                    </a:cubicBezTo>
                    <a:cubicBezTo>
                      <a:pt x="2684" y="315"/>
                      <a:pt x="2702" y="302"/>
                      <a:pt x="2726" y="295"/>
                    </a:cubicBezTo>
                    <a:cubicBezTo>
                      <a:pt x="2756" y="301"/>
                      <a:pt x="2772" y="307"/>
                      <a:pt x="2790" y="333"/>
                    </a:cubicBezTo>
                    <a:cubicBezTo>
                      <a:pt x="2798" y="371"/>
                      <a:pt x="2812" y="409"/>
                      <a:pt x="2822" y="448"/>
                    </a:cubicBezTo>
                    <a:cubicBezTo>
                      <a:pt x="2824" y="465"/>
                      <a:pt x="2826" y="481"/>
                      <a:pt x="2828" y="499"/>
                    </a:cubicBezTo>
                    <a:cubicBezTo>
                      <a:pt x="2840" y="627"/>
                      <a:pt x="2804" y="581"/>
                      <a:pt x="2969" y="589"/>
                    </a:cubicBezTo>
                    <a:cubicBezTo>
                      <a:pt x="3007" y="593"/>
                      <a:pt x="3045" y="597"/>
                      <a:pt x="3084" y="602"/>
                    </a:cubicBezTo>
                    <a:cubicBezTo>
                      <a:pt x="3103" y="604"/>
                      <a:pt x="3142" y="608"/>
                      <a:pt x="3142" y="608"/>
                    </a:cubicBezTo>
                    <a:cubicBezTo>
                      <a:pt x="3169" y="618"/>
                      <a:pt x="3188" y="618"/>
                      <a:pt x="3200" y="589"/>
                    </a:cubicBezTo>
                    <a:cubicBezTo>
                      <a:pt x="3203" y="556"/>
                      <a:pt x="3194" y="520"/>
                      <a:pt x="3212" y="493"/>
                    </a:cubicBezTo>
                    <a:cubicBezTo>
                      <a:pt x="3216" y="485"/>
                      <a:pt x="3229" y="489"/>
                      <a:pt x="3238" y="487"/>
                    </a:cubicBezTo>
                    <a:cubicBezTo>
                      <a:pt x="3286" y="462"/>
                      <a:pt x="3339" y="444"/>
                      <a:pt x="3392" y="429"/>
                    </a:cubicBezTo>
                    <a:cubicBezTo>
                      <a:pt x="3445" y="375"/>
                      <a:pt x="3502" y="364"/>
                      <a:pt x="3571" y="339"/>
                    </a:cubicBezTo>
                    <a:cubicBezTo>
                      <a:pt x="3587" y="315"/>
                      <a:pt x="3590" y="304"/>
                      <a:pt x="3590" y="275"/>
                    </a:cubicBezTo>
                  </a:path>
                </a:pathLst>
              </a:custGeom>
              <a:noFill/>
              <a:ln w="38100">
                <a:solidFill>
                  <a:srgbClr val="0004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4827" name="Freeform 11"/>
              <p:cNvSpPr>
                <a:spLocks/>
              </p:cNvSpPr>
              <p:nvPr/>
            </p:nvSpPr>
            <p:spPr bwMode="auto">
              <a:xfrm>
                <a:off x="781" y="1267"/>
                <a:ext cx="3552" cy="602"/>
              </a:xfrm>
              <a:custGeom>
                <a:avLst/>
                <a:gdLst>
                  <a:gd name="T0" fmla="*/ 0 w 3552"/>
                  <a:gd name="T1" fmla="*/ 423 h 602"/>
                  <a:gd name="T2" fmla="*/ 83 w 3552"/>
                  <a:gd name="T3" fmla="*/ 429 h 602"/>
                  <a:gd name="T4" fmla="*/ 179 w 3552"/>
                  <a:gd name="T5" fmla="*/ 467 h 602"/>
                  <a:gd name="T6" fmla="*/ 262 w 3552"/>
                  <a:gd name="T7" fmla="*/ 499 h 602"/>
                  <a:gd name="T8" fmla="*/ 326 w 3552"/>
                  <a:gd name="T9" fmla="*/ 525 h 602"/>
                  <a:gd name="T10" fmla="*/ 480 w 3552"/>
                  <a:gd name="T11" fmla="*/ 602 h 602"/>
                  <a:gd name="T12" fmla="*/ 883 w 3552"/>
                  <a:gd name="T13" fmla="*/ 595 h 602"/>
                  <a:gd name="T14" fmla="*/ 1011 w 3552"/>
                  <a:gd name="T15" fmla="*/ 570 h 602"/>
                  <a:gd name="T16" fmla="*/ 1075 w 3552"/>
                  <a:gd name="T17" fmla="*/ 551 h 602"/>
                  <a:gd name="T18" fmla="*/ 1229 w 3552"/>
                  <a:gd name="T19" fmla="*/ 487 h 602"/>
                  <a:gd name="T20" fmla="*/ 1344 w 3552"/>
                  <a:gd name="T21" fmla="*/ 423 h 602"/>
                  <a:gd name="T22" fmla="*/ 1382 w 3552"/>
                  <a:gd name="T23" fmla="*/ 403 h 602"/>
                  <a:gd name="T24" fmla="*/ 1421 w 3552"/>
                  <a:gd name="T25" fmla="*/ 397 h 602"/>
                  <a:gd name="T26" fmla="*/ 1446 w 3552"/>
                  <a:gd name="T27" fmla="*/ 391 h 602"/>
                  <a:gd name="T28" fmla="*/ 1689 w 3552"/>
                  <a:gd name="T29" fmla="*/ 275 h 602"/>
                  <a:gd name="T30" fmla="*/ 1894 w 3552"/>
                  <a:gd name="T31" fmla="*/ 295 h 602"/>
                  <a:gd name="T32" fmla="*/ 2099 w 3552"/>
                  <a:gd name="T33" fmla="*/ 275 h 602"/>
                  <a:gd name="T34" fmla="*/ 2233 w 3552"/>
                  <a:gd name="T35" fmla="*/ 141 h 602"/>
                  <a:gd name="T36" fmla="*/ 2662 w 3552"/>
                  <a:gd name="T37" fmla="*/ 135 h 602"/>
                  <a:gd name="T38" fmla="*/ 2854 w 3552"/>
                  <a:gd name="T39" fmla="*/ 96 h 602"/>
                  <a:gd name="T40" fmla="*/ 2989 w 3552"/>
                  <a:gd name="T41" fmla="*/ 58 h 602"/>
                  <a:gd name="T42" fmla="*/ 3053 w 3552"/>
                  <a:gd name="T43" fmla="*/ 51 h 602"/>
                  <a:gd name="T44" fmla="*/ 3200 w 3552"/>
                  <a:gd name="T45" fmla="*/ 58 h 602"/>
                  <a:gd name="T46" fmla="*/ 3475 w 3552"/>
                  <a:gd name="T47" fmla="*/ 13 h 602"/>
                  <a:gd name="T48" fmla="*/ 3552 w 3552"/>
                  <a:gd name="T49" fmla="*/ 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52" h="602">
                    <a:moveTo>
                      <a:pt x="0" y="423"/>
                    </a:moveTo>
                    <a:cubicBezTo>
                      <a:pt x="27" y="425"/>
                      <a:pt x="55" y="425"/>
                      <a:pt x="83" y="429"/>
                    </a:cubicBezTo>
                    <a:cubicBezTo>
                      <a:pt x="117" y="433"/>
                      <a:pt x="143" y="460"/>
                      <a:pt x="179" y="467"/>
                    </a:cubicBezTo>
                    <a:cubicBezTo>
                      <a:pt x="205" y="485"/>
                      <a:pt x="231" y="486"/>
                      <a:pt x="262" y="499"/>
                    </a:cubicBezTo>
                    <a:cubicBezTo>
                      <a:pt x="283" y="507"/>
                      <a:pt x="326" y="525"/>
                      <a:pt x="326" y="525"/>
                    </a:cubicBezTo>
                    <a:cubicBezTo>
                      <a:pt x="365" y="564"/>
                      <a:pt x="427" y="582"/>
                      <a:pt x="480" y="602"/>
                    </a:cubicBezTo>
                    <a:cubicBezTo>
                      <a:pt x="614" y="599"/>
                      <a:pt x="748" y="598"/>
                      <a:pt x="883" y="595"/>
                    </a:cubicBezTo>
                    <a:cubicBezTo>
                      <a:pt x="922" y="593"/>
                      <a:pt x="973" y="580"/>
                      <a:pt x="1011" y="570"/>
                    </a:cubicBezTo>
                    <a:cubicBezTo>
                      <a:pt x="1032" y="564"/>
                      <a:pt x="1075" y="551"/>
                      <a:pt x="1075" y="551"/>
                    </a:cubicBezTo>
                    <a:cubicBezTo>
                      <a:pt x="1123" y="517"/>
                      <a:pt x="1170" y="497"/>
                      <a:pt x="1229" y="487"/>
                    </a:cubicBezTo>
                    <a:cubicBezTo>
                      <a:pt x="1266" y="461"/>
                      <a:pt x="1303" y="443"/>
                      <a:pt x="1344" y="423"/>
                    </a:cubicBezTo>
                    <a:cubicBezTo>
                      <a:pt x="1370" y="410"/>
                      <a:pt x="1354" y="409"/>
                      <a:pt x="1382" y="403"/>
                    </a:cubicBezTo>
                    <a:cubicBezTo>
                      <a:pt x="1394" y="400"/>
                      <a:pt x="1408" y="399"/>
                      <a:pt x="1421" y="397"/>
                    </a:cubicBezTo>
                    <a:cubicBezTo>
                      <a:pt x="1429" y="395"/>
                      <a:pt x="1437" y="393"/>
                      <a:pt x="1446" y="391"/>
                    </a:cubicBezTo>
                    <a:cubicBezTo>
                      <a:pt x="1516" y="336"/>
                      <a:pt x="1600" y="291"/>
                      <a:pt x="1689" y="275"/>
                    </a:cubicBezTo>
                    <a:cubicBezTo>
                      <a:pt x="1770" y="279"/>
                      <a:pt x="1818" y="286"/>
                      <a:pt x="1894" y="295"/>
                    </a:cubicBezTo>
                    <a:cubicBezTo>
                      <a:pt x="1962" y="289"/>
                      <a:pt x="2030" y="281"/>
                      <a:pt x="2099" y="275"/>
                    </a:cubicBezTo>
                    <a:cubicBezTo>
                      <a:pt x="2111" y="195"/>
                      <a:pt x="2146" y="143"/>
                      <a:pt x="2233" y="141"/>
                    </a:cubicBezTo>
                    <a:cubicBezTo>
                      <a:pt x="2375" y="137"/>
                      <a:pt x="2519" y="137"/>
                      <a:pt x="2662" y="135"/>
                    </a:cubicBezTo>
                    <a:cubicBezTo>
                      <a:pt x="2730" y="127"/>
                      <a:pt x="2788" y="114"/>
                      <a:pt x="2854" y="96"/>
                    </a:cubicBezTo>
                    <a:cubicBezTo>
                      <a:pt x="2892" y="69"/>
                      <a:pt x="2943" y="63"/>
                      <a:pt x="2989" y="58"/>
                    </a:cubicBezTo>
                    <a:cubicBezTo>
                      <a:pt x="3013" y="49"/>
                      <a:pt x="3027" y="43"/>
                      <a:pt x="3053" y="51"/>
                    </a:cubicBezTo>
                    <a:cubicBezTo>
                      <a:pt x="3082" y="99"/>
                      <a:pt x="3152" y="67"/>
                      <a:pt x="3200" y="58"/>
                    </a:cubicBezTo>
                    <a:cubicBezTo>
                      <a:pt x="3290" y="40"/>
                      <a:pt x="3383" y="25"/>
                      <a:pt x="3475" y="13"/>
                    </a:cubicBezTo>
                    <a:cubicBezTo>
                      <a:pt x="3500" y="9"/>
                      <a:pt x="3526" y="0"/>
                      <a:pt x="3552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4828" name="Freeform 12"/>
              <p:cNvSpPr>
                <a:spLocks/>
              </p:cNvSpPr>
              <p:nvPr/>
            </p:nvSpPr>
            <p:spPr bwMode="auto">
              <a:xfrm>
                <a:off x="794" y="1408"/>
                <a:ext cx="3641" cy="627"/>
              </a:xfrm>
              <a:custGeom>
                <a:avLst/>
                <a:gdLst>
                  <a:gd name="T0" fmla="*/ 0 w 3641"/>
                  <a:gd name="T1" fmla="*/ 563 h 627"/>
                  <a:gd name="T2" fmla="*/ 256 w 3641"/>
                  <a:gd name="T3" fmla="*/ 544 h 627"/>
                  <a:gd name="T4" fmla="*/ 294 w 3641"/>
                  <a:gd name="T5" fmla="*/ 525 h 627"/>
                  <a:gd name="T6" fmla="*/ 390 w 3641"/>
                  <a:gd name="T7" fmla="*/ 506 h 627"/>
                  <a:gd name="T8" fmla="*/ 441 w 3641"/>
                  <a:gd name="T9" fmla="*/ 512 h 627"/>
                  <a:gd name="T10" fmla="*/ 505 w 3641"/>
                  <a:gd name="T11" fmla="*/ 557 h 627"/>
                  <a:gd name="T12" fmla="*/ 544 w 3641"/>
                  <a:gd name="T13" fmla="*/ 614 h 627"/>
                  <a:gd name="T14" fmla="*/ 646 w 3641"/>
                  <a:gd name="T15" fmla="*/ 570 h 627"/>
                  <a:gd name="T16" fmla="*/ 768 w 3641"/>
                  <a:gd name="T17" fmla="*/ 461 h 627"/>
                  <a:gd name="T18" fmla="*/ 819 w 3641"/>
                  <a:gd name="T19" fmla="*/ 467 h 627"/>
                  <a:gd name="T20" fmla="*/ 857 w 3641"/>
                  <a:gd name="T21" fmla="*/ 627 h 627"/>
                  <a:gd name="T22" fmla="*/ 940 w 3641"/>
                  <a:gd name="T23" fmla="*/ 621 h 627"/>
                  <a:gd name="T24" fmla="*/ 985 w 3641"/>
                  <a:gd name="T25" fmla="*/ 595 h 627"/>
                  <a:gd name="T26" fmla="*/ 1036 w 3641"/>
                  <a:gd name="T27" fmla="*/ 576 h 627"/>
                  <a:gd name="T28" fmla="*/ 1107 w 3641"/>
                  <a:gd name="T29" fmla="*/ 506 h 627"/>
                  <a:gd name="T30" fmla="*/ 1171 w 3641"/>
                  <a:gd name="T31" fmla="*/ 461 h 627"/>
                  <a:gd name="T32" fmla="*/ 1235 w 3641"/>
                  <a:gd name="T33" fmla="*/ 390 h 627"/>
                  <a:gd name="T34" fmla="*/ 1510 w 3641"/>
                  <a:gd name="T35" fmla="*/ 314 h 627"/>
                  <a:gd name="T36" fmla="*/ 1702 w 3641"/>
                  <a:gd name="T37" fmla="*/ 307 h 627"/>
                  <a:gd name="T38" fmla="*/ 1817 w 3641"/>
                  <a:gd name="T39" fmla="*/ 282 h 627"/>
                  <a:gd name="T40" fmla="*/ 2060 w 3641"/>
                  <a:gd name="T41" fmla="*/ 262 h 627"/>
                  <a:gd name="T42" fmla="*/ 2400 w 3641"/>
                  <a:gd name="T43" fmla="*/ 211 h 627"/>
                  <a:gd name="T44" fmla="*/ 2425 w 3641"/>
                  <a:gd name="T45" fmla="*/ 192 h 627"/>
                  <a:gd name="T46" fmla="*/ 2451 w 3641"/>
                  <a:gd name="T47" fmla="*/ 154 h 627"/>
                  <a:gd name="T48" fmla="*/ 2502 w 3641"/>
                  <a:gd name="T49" fmla="*/ 109 h 627"/>
                  <a:gd name="T50" fmla="*/ 2694 w 3641"/>
                  <a:gd name="T51" fmla="*/ 115 h 627"/>
                  <a:gd name="T52" fmla="*/ 2969 w 3641"/>
                  <a:gd name="T53" fmla="*/ 166 h 627"/>
                  <a:gd name="T54" fmla="*/ 3129 w 3641"/>
                  <a:gd name="T55" fmla="*/ 192 h 627"/>
                  <a:gd name="T56" fmla="*/ 3289 w 3641"/>
                  <a:gd name="T57" fmla="*/ 147 h 627"/>
                  <a:gd name="T58" fmla="*/ 3430 w 3641"/>
                  <a:gd name="T59" fmla="*/ 6 h 627"/>
                  <a:gd name="T60" fmla="*/ 3641 w 3641"/>
                  <a:gd name="T61" fmla="*/ 0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641" h="627">
                    <a:moveTo>
                      <a:pt x="0" y="563"/>
                    </a:moveTo>
                    <a:cubicBezTo>
                      <a:pt x="87" y="579"/>
                      <a:pt x="170" y="555"/>
                      <a:pt x="256" y="544"/>
                    </a:cubicBezTo>
                    <a:cubicBezTo>
                      <a:pt x="321" y="523"/>
                      <a:pt x="223" y="556"/>
                      <a:pt x="294" y="525"/>
                    </a:cubicBezTo>
                    <a:cubicBezTo>
                      <a:pt x="322" y="512"/>
                      <a:pt x="359" y="510"/>
                      <a:pt x="390" y="506"/>
                    </a:cubicBezTo>
                    <a:cubicBezTo>
                      <a:pt x="407" y="508"/>
                      <a:pt x="424" y="507"/>
                      <a:pt x="441" y="512"/>
                    </a:cubicBezTo>
                    <a:cubicBezTo>
                      <a:pt x="462" y="517"/>
                      <a:pt x="484" y="546"/>
                      <a:pt x="505" y="557"/>
                    </a:cubicBezTo>
                    <a:cubicBezTo>
                      <a:pt x="514" y="583"/>
                      <a:pt x="518" y="598"/>
                      <a:pt x="544" y="614"/>
                    </a:cubicBezTo>
                    <a:cubicBezTo>
                      <a:pt x="589" y="603"/>
                      <a:pt x="609" y="596"/>
                      <a:pt x="646" y="570"/>
                    </a:cubicBezTo>
                    <a:cubicBezTo>
                      <a:pt x="684" y="511"/>
                      <a:pt x="700" y="481"/>
                      <a:pt x="768" y="461"/>
                    </a:cubicBezTo>
                    <a:cubicBezTo>
                      <a:pt x="785" y="463"/>
                      <a:pt x="810" y="452"/>
                      <a:pt x="819" y="467"/>
                    </a:cubicBezTo>
                    <a:cubicBezTo>
                      <a:pt x="846" y="514"/>
                      <a:pt x="789" y="610"/>
                      <a:pt x="857" y="627"/>
                    </a:cubicBezTo>
                    <a:cubicBezTo>
                      <a:pt x="884" y="625"/>
                      <a:pt x="912" y="625"/>
                      <a:pt x="940" y="621"/>
                    </a:cubicBezTo>
                    <a:cubicBezTo>
                      <a:pt x="959" y="617"/>
                      <a:pt x="968" y="603"/>
                      <a:pt x="985" y="595"/>
                    </a:cubicBezTo>
                    <a:cubicBezTo>
                      <a:pt x="999" y="587"/>
                      <a:pt x="1021" y="583"/>
                      <a:pt x="1036" y="576"/>
                    </a:cubicBezTo>
                    <a:cubicBezTo>
                      <a:pt x="1068" y="559"/>
                      <a:pt x="1081" y="528"/>
                      <a:pt x="1107" y="506"/>
                    </a:cubicBezTo>
                    <a:cubicBezTo>
                      <a:pt x="1125" y="489"/>
                      <a:pt x="1151" y="478"/>
                      <a:pt x="1171" y="461"/>
                    </a:cubicBezTo>
                    <a:cubicBezTo>
                      <a:pt x="1194" y="440"/>
                      <a:pt x="1208" y="406"/>
                      <a:pt x="1235" y="390"/>
                    </a:cubicBezTo>
                    <a:cubicBezTo>
                      <a:pt x="1329" y="328"/>
                      <a:pt x="1396" y="322"/>
                      <a:pt x="1510" y="314"/>
                    </a:cubicBezTo>
                    <a:cubicBezTo>
                      <a:pt x="1577" y="299"/>
                      <a:pt x="1631" y="302"/>
                      <a:pt x="1702" y="307"/>
                    </a:cubicBezTo>
                    <a:cubicBezTo>
                      <a:pt x="1734" y="318"/>
                      <a:pt x="1779" y="287"/>
                      <a:pt x="1817" y="282"/>
                    </a:cubicBezTo>
                    <a:cubicBezTo>
                      <a:pt x="1897" y="271"/>
                      <a:pt x="1979" y="267"/>
                      <a:pt x="2060" y="262"/>
                    </a:cubicBezTo>
                    <a:cubicBezTo>
                      <a:pt x="2172" y="244"/>
                      <a:pt x="2292" y="248"/>
                      <a:pt x="2400" y="211"/>
                    </a:cubicBezTo>
                    <a:cubicBezTo>
                      <a:pt x="2408" y="204"/>
                      <a:pt x="2418" y="199"/>
                      <a:pt x="2425" y="192"/>
                    </a:cubicBezTo>
                    <a:cubicBezTo>
                      <a:pt x="2435" y="180"/>
                      <a:pt x="2451" y="154"/>
                      <a:pt x="2451" y="154"/>
                    </a:cubicBezTo>
                    <a:cubicBezTo>
                      <a:pt x="2459" y="125"/>
                      <a:pt x="2478" y="125"/>
                      <a:pt x="2502" y="109"/>
                    </a:cubicBezTo>
                    <a:cubicBezTo>
                      <a:pt x="2566" y="111"/>
                      <a:pt x="2630" y="111"/>
                      <a:pt x="2694" y="115"/>
                    </a:cubicBezTo>
                    <a:cubicBezTo>
                      <a:pt x="2781" y="120"/>
                      <a:pt x="2881" y="152"/>
                      <a:pt x="2969" y="166"/>
                    </a:cubicBezTo>
                    <a:cubicBezTo>
                      <a:pt x="3019" y="184"/>
                      <a:pt x="3075" y="184"/>
                      <a:pt x="3129" y="192"/>
                    </a:cubicBezTo>
                    <a:cubicBezTo>
                      <a:pt x="3209" y="182"/>
                      <a:pt x="3233" y="187"/>
                      <a:pt x="3289" y="147"/>
                    </a:cubicBezTo>
                    <a:cubicBezTo>
                      <a:pt x="3333" y="114"/>
                      <a:pt x="3364" y="11"/>
                      <a:pt x="3430" y="6"/>
                    </a:cubicBezTo>
                    <a:cubicBezTo>
                      <a:pt x="3500" y="0"/>
                      <a:pt x="3641" y="0"/>
                      <a:pt x="3641" y="0"/>
                    </a:cubicBezTo>
                  </a:path>
                </a:pathLst>
              </a:custGeom>
              <a:noFill/>
              <a:ln w="38100">
                <a:solidFill>
                  <a:srgbClr val="00F90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4829" name="Text Box 13"/>
              <p:cNvSpPr txBox="1">
                <a:spLocks noChangeArrowheads="1"/>
              </p:cNvSpPr>
              <p:nvPr/>
            </p:nvSpPr>
            <p:spPr bwMode="auto">
              <a:xfrm>
                <a:off x="4022" y="2529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>
                    <a:latin typeface="Times New Roman" charset="0"/>
                  </a:rPr>
                  <a:t>t</a:t>
                </a:r>
                <a:endParaRPr lang="en-US"/>
              </a:p>
            </p:txBody>
          </p:sp>
          <p:sp>
            <p:nvSpPr>
              <p:cNvPr id="674830" name="Line 14"/>
              <p:cNvSpPr>
                <a:spLocks noChangeShapeType="1"/>
              </p:cNvSpPr>
              <p:nvPr/>
            </p:nvSpPr>
            <p:spPr bwMode="auto">
              <a:xfrm flipV="1">
                <a:off x="1776" y="1296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4831" name="Text Box 15"/>
            <p:cNvSpPr txBox="1">
              <a:spLocks noChangeArrowheads="1"/>
            </p:cNvSpPr>
            <p:nvPr/>
          </p:nvSpPr>
          <p:spPr bwMode="auto">
            <a:xfrm>
              <a:off x="2294" y="2481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charset="0"/>
                </a:rPr>
                <a:t>t</a:t>
              </a:r>
              <a:r>
                <a:rPr lang="en-US" baseline="-25000">
                  <a:latin typeface="Times New Roman" charset="0"/>
                </a:rPr>
                <a:t>0</a:t>
              </a:r>
              <a:endParaRPr lang="en-US"/>
            </a:p>
          </p:txBody>
        </p:sp>
        <p:graphicFrame>
          <p:nvGraphicFramePr>
            <p:cNvPr id="674832" name="Object 16"/>
            <p:cNvGraphicFramePr>
              <a:graphicFrameLocks noChangeAspect="1"/>
            </p:cNvGraphicFramePr>
            <p:nvPr/>
          </p:nvGraphicFramePr>
          <p:xfrm>
            <a:off x="4656" y="864"/>
            <a:ext cx="688" cy="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1473" name="Equation" r:id="rId8" imgW="406400" imgH="266700" progId="Equation.3">
                    <p:embed/>
                  </p:oleObj>
                </mc:Choice>
                <mc:Fallback>
                  <p:oleObj name="Equation" r:id="rId8" imgW="406400" imgH="266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864"/>
                          <a:ext cx="688" cy="4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4833" name="Object 17"/>
            <p:cNvGraphicFramePr>
              <a:graphicFrameLocks noChangeAspect="1"/>
            </p:cNvGraphicFramePr>
            <p:nvPr/>
          </p:nvGraphicFramePr>
          <p:xfrm>
            <a:off x="4996" y="1248"/>
            <a:ext cx="709" cy="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1474" name="Equation" r:id="rId10" imgW="419100" imgH="266700" progId="Equation.3">
                    <p:embed/>
                  </p:oleObj>
                </mc:Choice>
                <mc:Fallback>
                  <p:oleObj name="Equation" r:id="rId10" imgW="419100" imgH="266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6" y="1248"/>
                          <a:ext cx="709" cy="4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4834" name="Object 18"/>
            <p:cNvGraphicFramePr>
              <a:graphicFrameLocks noChangeAspect="1"/>
            </p:cNvGraphicFramePr>
            <p:nvPr/>
          </p:nvGraphicFramePr>
          <p:xfrm>
            <a:off x="4789" y="1584"/>
            <a:ext cx="710" cy="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1475" name="Equation" r:id="rId12" imgW="419100" imgH="266700" progId="Equation.3">
                    <p:embed/>
                  </p:oleObj>
                </mc:Choice>
                <mc:Fallback>
                  <p:oleObj name="Equation" r:id="rId12" imgW="419100" imgH="266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9" y="1584"/>
                          <a:ext cx="710" cy="4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1036</Words>
  <Application>Microsoft Macintosh PowerPoint</Application>
  <PresentationFormat>On-screen Show (4:3)</PresentationFormat>
  <Paragraphs>219</Paragraphs>
  <Slides>15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Blank Presentation</vt:lpstr>
      <vt:lpstr>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Utah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81</cp:revision>
  <dcterms:created xsi:type="dcterms:W3CDTF">2009-01-09T16:35:25Z</dcterms:created>
  <dcterms:modified xsi:type="dcterms:W3CDTF">2017-08-31T21:35:13Z</dcterms:modified>
</cp:coreProperties>
</file>