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5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6.xml" ContentType="application/vnd.openxmlformats-officedocument.presentationml.notesSlide+xml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notesSlides/notesSlide7.xml" ContentType="application/vnd.openxmlformats-officedocument.presentationml.notesSlide+xml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notesSlides/notesSlide8.xml" ContentType="application/vnd.openxmlformats-officedocument.presentationml.notesSlide+xml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414" r:id="rId2"/>
    <p:sldId id="489" r:id="rId3"/>
    <p:sldId id="488" r:id="rId4"/>
    <p:sldId id="486" r:id="rId5"/>
    <p:sldId id="487" r:id="rId6"/>
    <p:sldId id="493" r:id="rId7"/>
    <p:sldId id="494" r:id="rId8"/>
    <p:sldId id="49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D8"/>
    <a:srgbClr val="0004FF"/>
    <a:srgbClr val="FF0000"/>
    <a:srgbClr val="E40000"/>
    <a:srgbClr val="000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223" d="100"/>
          <a:sy n="223" d="100"/>
        </p:scale>
        <p:origin x="-13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6" Type="http://schemas.openxmlformats.org/officeDocument/2006/relationships/image" Target="../media/image12.emf"/><Relationship Id="rId7" Type="http://schemas.openxmlformats.org/officeDocument/2006/relationships/image" Target="../media/image13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5" Type="http://schemas.openxmlformats.org/officeDocument/2006/relationships/image" Target="../media/image18.emf"/><Relationship Id="rId6" Type="http://schemas.openxmlformats.org/officeDocument/2006/relationships/image" Target="../media/image19.emf"/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4" Type="http://schemas.openxmlformats.org/officeDocument/2006/relationships/image" Target="../media/image23.emf"/><Relationship Id="rId5" Type="http://schemas.openxmlformats.org/officeDocument/2006/relationships/image" Target="../media/image24.emf"/><Relationship Id="rId6" Type="http://schemas.openxmlformats.org/officeDocument/2006/relationships/image" Target="../media/image25.emf"/><Relationship Id="rId1" Type="http://schemas.openxmlformats.org/officeDocument/2006/relationships/image" Target="../media/image20.emf"/><Relationship Id="rId2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4" Type="http://schemas.openxmlformats.org/officeDocument/2006/relationships/image" Target="../media/image29.emf"/><Relationship Id="rId5" Type="http://schemas.openxmlformats.org/officeDocument/2006/relationships/image" Target="../media/image30.emf"/><Relationship Id="rId1" Type="http://schemas.openxmlformats.org/officeDocument/2006/relationships/image" Target="../media/image26.emf"/><Relationship Id="rId2" Type="http://schemas.openxmlformats.org/officeDocument/2006/relationships/image" Target="../media/image2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4" Type="http://schemas.openxmlformats.org/officeDocument/2006/relationships/image" Target="../media/image34.emf"/><Relationship Id="rId1" Type="http://schemas.openxmlformats.org/officeDocument/2006/relationships/image" Target="../media/image31.emf"/><Relationship Id="rId2" Type="http://schemas.openxmlformats.org/officeDocument/2006/relationships/image" Target="../media/image3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3AE0B1-B00C-CD44-BAA8-1C8B5B55A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22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BAE45-F8C8-6644-A45A-0C2310496FD6}" type="slidenum">
              <a:rPr lang="en-US"/>
              <a:pPr/>
              <a:t>1</a:t>
            </a:fld>
            <a:endParaRPr lang="en-US"/>
          </a:p>
        </p:txBody>
      </p:sp>
      <p:sp>
        <p:nvSpPr>
          <p:cNvPr id="740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5356E-27FE-114F-BD15-165A282D7A5E}" type="slidenum">
              <a:rPr lang="en-US"/>
              <a:pPr/>
              <a:t>2</a:t>
            </a:fld>
            <a:endParaRPr lang="en-US"/>
          </a:p>
        </p:txBody>
      </p:sp>
      <p:sp>
        <p:nvSpPr>
          <p:cNvPr id="740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21A94-A58F-8F4F-9337-B22E5300C257}" type="slidenum">
              <a:rPr lang="en-US"/>
              <a:pPr/>
              <a:t>3</a:t>
            </a:fld>
            <a:endParaRPr lang="en-US"/>
          </a:p>
        </p:txBody>
      </p:sp>
      <p:sp>
        <p:nvSpPr>
          <p:cNvPr id="940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23063-DEF4-0A44-863A-64DF759BE4A4}" type="slidenum">
              <a:rPr lang="en-US"/>
              <a:pPr/>
              <a:t>4</a:t>
            </a:fld>
            <a:endParaRPr lang="en-US"/>
          </a:p>
        </p:txBody>
      </p:sp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6DB28-6058-7040-ACE8-46A0F1172CAC}" type="slidenum">
              <a:rPr lang="en-US"/>
              <a:pPr/>
              <a:t>5</a:t>
            </a:fld>
            <a:endParaRPr lang="en-US"/>
          </a:p>
        </p:txBody>
      </p:sp>
      <p:sp>
        <p:nvSpPr>
          <p:cNvPr id="94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5004B-9FBB-8347-A17D-B1EF801729CC}" type="slidenum">
              <a:rPr lang="en-US"/>
              <a:pPr/>
              <a:t>6</a:t>
            </a:fld>
            <a:endParaRPr lang="en-US"/>
          </a:p>
        </p:txBody>
      </p:sp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BB43E-749B-F64E-80F9-E046011C7533}" type="slidenum">
              <a:rPr lang="en-US"/>
              <a:pPr/>
              <a:t>7</a:t>
            </a:fld>
            <a:endParaRPr lang="en-US"/>
          </a:p>
        </p:txBody>
      </p:sp>
      <p:sp>
        <p:nvSpPr>
          <p:cNvPr id="94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D9800-BC56-704B-8552-6DD83C558388}" type="slidenum">
              <a:rPr lang="en-US"/>
              <a:pPr/>
              <a:t>8</a:t>
            </a:fld>
            <a:endParaRPr lang="en-US"/>
          </a:p>
        </p:txBody>
      </p:sp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31BE3-D41A-0C4C-85B5-A89AB3E5B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27C78-A920-8A4C-8F5F-019BEA0809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0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FCDB5-3627-784E-891C-1E142341E4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86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F561BD-2921-5441-AEC9-C568C41C3E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7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D19A2-19B5-214C-98FE-99A3E1C22D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3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99F7A-CC42-1F42-823E-D0EF54F485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2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5B33E-C750-B245-B91C-B6BAAC3514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F09BF-A15C-A044-AA83-525FB43DD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2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47264-B48F-F149-8759-777844F21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4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793A6-1DA3-574F-A59B-9969AFB4CA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2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FE88F-65D1-1749-94CD-630F6FB8EA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72CF4-E484-9145-87F6-0494DE518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4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5970F3-A726-BB47-BE3C-F77BA66BE8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emf"/><Relationship Id="rId12" Type="http://schemas.openxmlformats.org/officeDocument/2006/relationships/oleObject" Target="../embeddings/oleObject11.bin"/><Relationship Id="rId13" Type="http://schemas.openxmlformats.org/officeDocument/2006/relationships/image" Target="../media/image11.emf"/><Relationship Id="rId14" Type="http://schemas.openxmlformats.org/officeDocument/2006/relationships/oleObject" Target="../embeddings/oleObject12.bin"/><Relationship Id="rId15" Type="http://schemas.openxmlformats.org/officeDocument/2006/relationships/image" Target="../media/image12.emf"/><Relationship Id="rId16" Type="http://schemas.openxmlformats.org/officeDocument/2006/relationships/oleObject" Target="../embeddings/oleObject13.bin"/><Relationship Id="rId17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8.emf"/><Relationship Id="rId8" Type="http://schemas.openxmlformats.org/officeDocument/2006/relationships/oleObject" Target="../embeddings/oleObject9.bin"/><Relationship Id="rId9" Type="http://schemas.openxmlformats.org/officeDocument/2006/relationships/image" Target="../media/image9.emf"/><Relationship Id="rId10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7.emf"/><Relationship Id="rId12" Type="http://schemas.openxmlformats.org/officeDocument/2006/relationships/oleObject" Target="../embeddings/oleObject18.bin"/><Relationship Id="rId13" Type="http://schemas.openxmlformats.org/officeDocument/2006/relationships/image" Target="../media/image18.emf"/><Relationship Id="rId14" Type="http://schemas.openxmlformats.org/officeDocument/2006/relationships/oleObject" Target="../embeddings/oleObject19.bin"/><Relationship Id="rId15" Type="http://schemas.openxmlformats.org/officeDocument/2006/relationships/image" Target="../media/image1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4.e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15.emf"/><Relationship Id="rId8" Type="http://schemas.openxmlformats.org/officeDocument/2006/relationships/oleObject" Target="../embeddings/oleObject16.bin"/><Relationship Id="rId9" Type="http://schemas.openxmlformats.org/officeDocument/2006/relationships/image" Target="../media/image16.emf"/><Relationship Id="rId10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emf"/><Relationship Id="rId12" Type="http://schemas.openxmlformats.org/officeDocument/2006/relationships/oleObject" Target="../embeddings/oleObject24.bin"/><Relationship Id="rId13" Type="http://schemas.openxmlformats.org/officeDocument/2006/relationships/image" Target="../media/image24.emf"/><Relationship Id="rId14" Type="http://schemas.openxmlformats.org/officeDocument/2006/relationships/oleObject" Target="../embeddings/oleObject25.bin"/><Relationship Id="rId15" Type="http://schemas.openxmlformats.org/officeDocument/2006/relationships/image" Target="../media/image2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0.bin"/><Relationship Id="rId5" Type="http://schemas.openxmlformats.org/officeDocument/2006/relationships/image" Target="../media/image20.emf"/><Relationship Id="rId6" Type="http://schemas.openxmlformats.org/officeDocument/2006/relationships/oleObject" Target="../embeddings/oleObject21.bin"/><Relationship Id="rId7" Type="http://schemas.openxmlformats.org/officeDocument/2006/relationships/image" Target="../media/image21.emf"/><Relationship Id="rId8" Type="http://schemas.openxmlformats.org/officeDocument/2006/relationships/oleObject" Target="../embeddings/oleObject22.bin"/><Relationship Id="rId9" Type="http://schemas.openxmlformats.org/officeDocument/2006/relationships/image" Target="../media/image22.emf"/><Relationship Id="rId10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9.emf"/><Relationship Id="rId12" Type="http://schemas.openxmlformats.org/officeDocument/2006/relationships/oleObject" Target="../embeddings/oleObject30.bin"/><Relationship Id="rId13" Type="http://schemas.openxmlformats.org/officeDocument/2006/relationships/image" Target="../media/image3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6.bin"/><Relationship Id="rId5" Type="http://schemas.openxmlformats.org/officeDocument/2006/relationships/image" Target="../media/image26.emf"/><Relationship Id="rId6" Type="http://schemas.openxmlformats.org/officeDocument/2006/relationships/oleObject" Target="../embeddings/oleObject27.bin"/><Relationship Id="rId7" Type="http://schemas.openxmlformats.org/officeDocument/2006/relationships/image" Target="../media/image27.emf"/><Relationship Id="rId8" Type="http://schemas.openxmlformats.org/officeDocument/2006/relationships/oleObject" Target="../embeddings/oleObject28.bin"/><Relationship Id="rId9" Type="http://schemas.openxmlformats.org/officeDocument/2006/relationships/image" Target="../media/image28.emf"/><Relationship Id="rId10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1.bin"/><Relationship Id="rId5" Type="http://schemas.openxmlformats.org/officeDocument/2006/relationships/image" Target="../media/image31.emf"/><Relationship Id="rId6" Type="http://schemas.openxmlformats.org/officeDocument/2006/relationships/oleObject" Target="../embeddings/oleObject32.bin"/><Relationship Id="rId7" Type="http://schemas.openxmlformats.org/officeDocument/2006/relationships/image" Target="../media/image32.emf"/><Relationship Id="rId8" Type="http://schemas.openxmlformats.org/officeDocument/2006/relationships/oleObject" Target="../embeddings/oleObject33.bin"/><Relationship Id="rId9" Type="http://schemas.openxmlformats.org/officeDocument/2006/relationships/image" Target="../media/image33.emf"/><Relationship Id="rId10" Type="http://schemas.openxmlformats.org/officeDocument/2006/relationships/oleObject" Target="../embeddings/oleObject34.bin"/><Relationship Id="rId11" Type="http://schemas.openxmlformats.org/officeDocument/2006/relationships/image" Target="../media/image34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739331" name="Text Box 3"/>
          <p:cNvSpPr txBox="1">
            <a:spLocks noChangeArrowheads="1"/>
          </p:cNvSpPr>
          <p:nvPr/>
        </p:nvSpPr>
        <p:spPr bwMode="auto">
          <a:xfrm>
            <a:off x="2106613" y="76200"/>
            <a:ext cx="49355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Geology 6600/7600</a:t>
            </a:r>
          </a:p>
          <a:p>
            <a:pPr algn="ctr" eaLnBrk="1" hangingPunct="1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Signal Analysis</a:t>
            </a:r>
            <a:endParaRPr lang="en-US" sz="3600" i="1" u="sng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205663" y="76200"/>
            <a:ext cx="18615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31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Oct 2017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991350" y="6443663"/>
            <a:ext cx="21125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© A.R. Lowry </a:t>
            </a:r>
            <a:r>
              <a:rPr lang="en-US" sz="1800" dirty="0" smtClean="0">
                <a:solidFill>
                  <a:schemeClr val="accent2"/>
                </a:solidFill>
              </a:rPr>
              <a:t>2017</a:t>
            </a:r>
            <a:endParaRPr lang="en-US" sz="1800" dirty="0">
              <a:solidFill>
                <a:schemeClr val="accent2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189255" y="1143000"/>
            <a:ext cx="8765491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Last time: Linear Systems</a:t>
            </a:r>
            <a:endParaRPr lang="en-US" sz="600" i="1" dirty="0">
              <a:solidFill>
                <a:schemeClr val="accent2"/>
              </a:solidFill>
              <a:latin typeface="Arial Black" charset="0"/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• </a:t>
            </a:r>
            <a:r>
              <a:rPr lang="en-US" dirty="0" smtClean="0">
                <a:solidFill>
                  <a:schemeClr val="accent2"/>
                </a:solidFill>
              </a:rPr>
              <a:t>Uncorrelated a</a:t>
            </a:r>
            <a:r>
              <a:rPr lang="en-US" sz="2400" dirty="0" smtClean="0">
                <a:solidFill>
                  <a:schemeClr val="accent2"/>
                </a:solidFill>
              </a:rPr>
              <a:t>dditive noise in the </a:t>
            </a:r>
            <a:r>
              <a:rPr lang="en-US" dirty="0">
                <a:solidFill>
                  <a:schemeClr val="accent2"/>
                </a:solidFill>
              </a:rPr>
              <a:t>output signal, </a:t>
            </a:r>
            <a:r>
              <a:rPr lang="en-US" i="1" dirty="0">
                <a:latin typeface="Times New Roman" charset="0"/>
              </a:rPr>
              <a:t>y = v + n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sz="2400" dirty="0" smtClean="0">
                <a:solidFill>
                  <a:schemeClr val="accent2"/>
                </a:solidFill>
              </a:rPr>
              <a:t>of</a:t>
            </a: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sz="2400" dirty="0" smtClean="0">
                <a:solidFill>
                  <a:schemeClr val="accent2"/>
                </a:solidFill>
              </a:rPr>
              <a:t>a SISO </a:t>
            </a:r>
            <a:r>
              <a:rPr lang="en-US" dirty="0" smtClean="0">
                <a:solidFill>
                  <a:schemeClr val="accent2"/>
                </a:solidFill>
              </a:rPr>
              <a:t>system can be estimated for power spectra by</a:t>
            </a: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recognizing that </a:t>
            </a:r>
            <a:r>
              <a:rPr lang="en-US" i="1" dirty="0" err="1" smtClean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i="1" baseline="-25000" dirty="0" err="1" smtClean="0">
                <a:solidFill>
                  <a:schemeClr val="tx2"/>
                </a:solidFill>
                <a:latin typeface="Times New Roman" charset="0"/>
              </a:rPr>
              <a:t>xy</a:t>
            </a:r>
            <a:r>
              <a:rPr lang="en-US" i="1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= </a:t>
            </a:r>
            <a:r>
              <a:rPr lang="en-US" i="1" dirty="0" err="1" smtClean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i="1" baseline="-25000" dirty="0" err="1" smtClean="0">
                <a:solidFill>
                  <a:schemeClr val="tx2"/>
                </a:solidFill>
                <a:latin typeface="Times New Roman" charset="0"/>
              </a:rPr>
              <a:t>xv</a:t>
            </a: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 and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yy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vv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+ </a:t>
            </a:r>
            <a:r>
              <a:rPr lang="en-US" i="1" dirty="0" err="1" smtClean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i="1" baseline="-25000" dirty="0" err="1" smtClean="0">
                <a:solidFill>
                  <a:schemeClr val="tx2"/>
                </a:solidFill>
                <a:latin typeface="Times New Roman" charset="0"/>
              </a:rPr>
              <a:t>nn</a:t>
            </a:r>
            <a:r>
              <a:rPr lang="en-US" dirty="0" smtClean="0">
                <a:solidFill>
                  <a:srgbClr val="333399"/>
                </a:solidFill>
                <a:latin typeface="Arial"/>
                <a:cs typeface="Arial"/>
              </a:rPr>
              <a:t> so</a:t>
            </a:r>
            <a:endParaRPr lang="en-US" dirty="0">
              <a:solidFill>
                <a:srgbClr val="333399"/>
              </a:solidFill>
              <a:latin typeface="Arial"/>
              <a:cs typeface="Arial"/>
            </a:endParaRPr>
          </a:p>
          <a:p>
            <a:endParaRPr lang="en-US" sz="2400" dirty="0" smtClean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• When noise is present in both the input and output signals,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can </a:t>
            </a:r>
            <a:r>
              <a:rPr lang="en-US" dirty="0" smtClean="0">
                <a:solidFill>
                  <a:schemeClr val="accent2"/>
                </a:solidFill>
              </a:rPr>
              <a:t>bound </a:t>
            </a:r>
            <a:r>
              <a:rPr lang="en-US" dirty="0">
                <a:solidFill>
                  <a:schemeClr val="accent2"/>
                </a:solidFill>
              </a:rPr>
              <a:t>the true </a:t>
            </a:r>
            <a:r>
              <a:rPr lang="en-US" dirty="0" smtClean="0">
                <a:solidFill>
                  <a:schemeClr val="accent2"/>
                </a:solidFill>
              </a:rPr>
              <a:t>response &amp;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signal-to-noise ratios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Lo</a:t>
            </a:r>
            <a:r>
              <a:rPr lang="en-US" dirty="0">
                <a:solidFill>
                  <a:schemeClr val="accent2"/>
                </a:solidFill>
              </a:rPr>
              <a:t>-bound:                               Hi-bound: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Multiple frequency responses in a linear MISO system can </a:t>
            </a:r>
            <a:r>
              <a:rPr lang="en-US" dirty="0" smtClean="0">
                <a:solidFill>
                  <a:schemeClr val="accent2"/>
                </a:solidFill>
              </a:rPr>
              <a:t>be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    </a:t>
            </a:r>
            <a:r>
              <a:rPr lang="en-US" dirty="0">
                <a:solidFill>
                  <a:schemeClr val="accent2"/>
                </a:solidFill>
              </a:rPr>
              <a:t>estimated from the system of linear equations:</a:t>
            </a:r>
          </a:p>
          <a:p>
            <a:endParaRPr lang="en-US" sz="4000" dirty="0">
              <a:solidFill>
                <a:schemeClr val="accent2"/>
              </a:solidFill>
            </a:endParaRPr>
          </a:p>
          <a:p>
            <a:endParaRPr lang="en-US" sz="400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(ill</a:t>
            </a:r>
            <a:r>
              <a:rPr lang="en-US" dirty="0">
                <a:solidFill>
                  <a:schemeClr val="accent2"/>
                </a:solidFill>
              </a:rPr>
              <a:t>-determined </a:t>
            </a:r>
            <a:r>
              <a:rPr lang="en-US" dirty="0" smtClean="0">
                <a:solidFill>
                  <a:schemeClr val="accent2"/>
                </a:solidFill>
              </a:rPr>
              <a:t>for strongly correlated inputs…)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12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401045"/>
              </p:ext>
            </p:extLst>
          </p:nvPr>
        </p:nvGraphicFramePr>
        <p:xfrm>
          <a:off x="2933700" y="2738698"/>
          <a:ext cx="3276601" cy="655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18" name="Equation" r:id="rId4" imgW="2476500" imgH="495300" progId="Equation.3">
                  <p:embed/>
                </p:oleObj>
              </mc:Choice>
              <mc:Fallback>
                <p:oleObj name="Equation" r:id="rId4" imgW="24765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2738698"/>
                        <a:ext cx="3276601" cy="655030"/>
                      </a:xfrm>
                      <a:prstGeom prst="rect">
                        <a:avLst/>
                      </a:prstGeom>
                      <a:solidFill>
                        <a:srgbClr val="C6C6C6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79948"/>
              </p:ext>
            </p:extLst>
          </p:nvPr>
        </p:nvGraphicFramePr>
        <p:xfrm>
          <a:off x="2057400" y="4062055"/>
          <a:ext cx="23955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19" name="Equation" r:id="rId6" imgW="1447800" imgH="558800" progId="Equation.3">
                  <p:embed/>
                </p:oleObj>
              </mc:Choice>
              <mc:Fallback>
                <p:oleObj name="Equation" r:id="rId6" imgW="14478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062055"/>
                        <a:ext cx="239553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732376"/>
              </p:ext>
            </p:extLst>
          </p:nvPr>
        </p:nvGraphicFramePr>
        <p:xfrm>
          <a:off x="6096000" y="4138255"/>
          <a:ext cx="24384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20" name="Equation" r:id="rId8" imgW="1473200" imgH="431800" progId="Equation.3">
                  <p:embed/>
                </p:oleObj>
              </mc:Choice>
              <mc:Fallback>
                <p:oleObj name="Equation" r:id="rId8" imgW="1473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138255"/>
                        <a:ext cx="24384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396694"/>
              </p:ext>
            </p:extLst>
          </p:nvPr>
        </p:nvGraphicFramePr>
        <p:xfrm>
          <a:off x="2778125" y="5791200"/>
          <a:ext cx="35877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21" name="Equation" r:id="rId10" imgW="1689100" imgH="279400" progId="Equation.3">
                  <p:embed/>
                </p:oleObj>
              </mc:Choice>
              <mc:Fallback>
                <p:oleObj name="Equation" r:id="rId10" imgW="1689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5791200"/>
                        <a:ext cx="3587750" cy="593725"/>
                      </a:xfrm>
                      <a:prstGeom prst="rect">
                        <a:avLst/>
                      </a:prstGeom>
                      <a:solidFill>
                        <a:srgbClr val="C6C6C6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739331" name="Text Box 3"/>
          <p:cNvSpPr txBox="1">
            <a:spLocks noChangeArrowheads="1"/>
          </p:cNvSpPr>
          <p:nvPr/>
        </p:nvSpPr>
        <p:spPr bwMode="auto">
          <a:xfrm>
            <a:off x="2106613" y="76200"/>
            <a:ext cx="49355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Geology 6600/7600</a:t>
            </a:r>
          </a:p>
          <a:p>
            <a:pPr algn="ctr" eaLnBrk="1" hangingPunct="1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Signal Analysis</a:t>
            </a:r>
            <a:endParaRPr lang="en-US" sz="3600" i="1" u="sng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739359" name="Text Box 31"/>
          <p:cNvSpPr txBox="1">
            <a:spLocks noChangeArrowheads="1"/>
          </p:cNvSpPr>
          <p:nvPr/>
        </p:nvSpPr>
        <p:spPr bwMode="auto">
          <a:xfrm>
            <a:off x="189255" y="2209800"/>
            <a:ext cx="8831915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Last </a:t>
            </a:r>
            <a:r>
              <a:rPr lang="en-US" sz="2400" i="1" dirty="0" smtClean="0">
                <a:solidFill>
                  <a:schemeClr val="accent2"/>
                </a:solidFill>
                <a:latin typeface="Arial Black" charset="0"/>
              </a:rPr>
              <a:t>time continued: </a:t>
            </a:r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Linear Systems</a:t>
            </a:r>
            <a:endParaRPr lang="en-US" sz="600" i="1" dirty="0">
              <a:solidFill>
                <a:schemeClr val="accent2"/>
              </a:solidFill>
              <a:latin typeface="Arial Black" charset="0"/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Multiple Coherence Function </a:t>
            </a:r>
            <a:r>
              <a:rPr lang="en-US" dirty="0">
                <a:solidFill>
                  <a:schemeClr val="accent2"/>
                </a:solidFill>
              </a:rPr>
              <a:t>measures coherence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of </a:t>
            </a:r>
            <a:r>
              <a:rPr lang="en-US" dirty="0">
                <a:solidFill>
                  <a:schemeClr val="accent2"/>
                </a:solidFill>
              </a:rPr>
              <a:t>combined inputs to output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endParaRPr lang="en-US" sz="3200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   giving it similar utility to the SISO coherence in characterizing</a:t>
            </a: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additive noise that is unrelated to the </a:t>
            </a:r>
            <a:r>
              <a:rPr lang="en-US" dirty="0" smtClean="0">
                <a:solidFill>
                  <a:schemeClr val="accent2"/>
                </a:solidFill>
              </a:rPr>
              <a:t>measured inputs!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14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013614"/>
              </p:ext>
            </p:extLst>
          </p:nvPr>
        </p:nvGraphicFramePr>
        <p:xfrm>
          <a:off x="1981200" y="3355975"/>
          <a:ext cx="16002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673100" imgH="228600" progId="Equation.3">
                  <p:embed/>
                </p:oleObj>
              </mc:Choice>
              <mc:Fallback>
                <p:oleObj name="Equation" r:id="rId4" imgW="673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355975"/>
                        <a:ext cx="16002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771927"/>
              </p:ext>
            </p:extLst>
          </p:nvPr>
        </p:nvGraphicFramePr>
        <p:xfrm>
          <a:off x="4751388" y="3200400"/>
          <a:ext cx="279241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6" imgW="1574800" imgH="393700" progId="Equation.3">
                  <p:embed/>
                </p:oleObj>
              </mc:Choice>
              <mc:Fallback>
                <p:oleObj name="Equation" r:id="rId6" imgW="1574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3200400"/>
                        <a:ext cx="2792412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ChangeArrowheads="1"/>
          </p:cNvSpPr>
          <p:nvPr/>
        </p:nvSpPr>
        <p:spPr bwMode="auto">
          <a:xfrm>
            <a:off x="0" y="3175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939011" name="Text Box 3"/>
          <p:cNvSpPr txBox="1">
            <a:spLocks noChangeArrowheads="1"/>
          </p:cNvSpPr>
          <p:nvPr/>
        </p:nvSpPr>
        <p:spPr bwMode="auto">
          <a:xfrm>
            <a:off x="265548" y="520512"/>
            <a:ext cx="8612904" cy="5816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Reading for </a:t>
            </a:r>
            <a:r>
              <a:rPr lang="en-US" i="1" dirty="0" smtClean="0">
                <a:solidFill>
                  <a:schemeClr val="accent2"/>
                </a:solidFill>
                <a:latin typeface="Arial Black" charset="0"/>
              </a:rPr>
              <a:t>Tues</a:t>
            </a:r>
            <a:r>
              <a:rPr lang="en-US" sz="2400" i="1" dirty="0" smtClean="0">
                <a:solidFill>
                  <a:schemeClr val="accent2"/>
                </a:solidFill>
                <a:latin typeface="Arial Black" charset="0"/>
              </a:rPr>
              <a:t>day (</a:t>
            </a:r>
            <a:r>
              <a:rPr lang="en-US" i="1" dirty="0" smtClean="0">
                <a:solidFill>
                  <a:schemeClr val="accent2"/>
                </a:solidFill>
                <a:latin typeface="Arial Black" charset="0"/>
              </a:rPr>
              <a:t>7 </a:t>
            </a:r>
            <a:r>
              <a:rPr lang="en-US" sz="2400" i="1" dirty="0" smtClean="0">
                <a:solidFill>
                  <a:schemeClr val="accent2"/>
                </a:solidFill>
                <a:latin typeface="Arial Black" charset="0"/>
              </a:rPr>
              <a:t>Nov)</a:t>
            </a:r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:</a:t>
            </a:r>
          </a:p>
          <a:p>
            <a:r>
              <a:rPr lang="en-US" sz="2400" dirty="0"/>
              <a:t>Becker, T.W., et al., Static and dynamic support of western</a:t>
            </a:r>
          </a:p>
          <a:p>
            <a:r>
              <a:rPr lang="en-US" sz="2400" dirty="0"/>
              <a:t>United States topography, </a:t>
            </a:r>
            <a:r>
              <a:rPr lang="en-US" sz="2400" i="1" dirty="0"/>
              <a:t>Earth Planet. Sci. </a:t>
            </a:r>
            <a:r>
              <a:rPr lang="en-US" sz="2400" i="1" dirty="0" err="1"/>
              <a:t>Lett</a:t>
            </a:r>
            <a:r>
              <a:rPr lang="en-US" sz="2400" i="1" dirty="0"/>
              <a:t>.</a:t>
            </a:r>
            <a:r>
              <a:rPr lang="en-US" sz="2400" dirty="0"/>
              <a:t>, </a:t>
            </a:r>
            <a:r>
              <a:rPr lang="en-US" sz="2400" dirty="0" smtClean="0"/>
              <a:t>2014.</a:t>
            </a:r>
            <a:endParaRPr lang="en-US" sz="2400" dirty="0"/>
          </a:p>
          <a:p>
            <a:pPr eaLnBrk="1" hangingPunct="1"/>
            <a:endParaRPr lang="en-US" sz="12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(I will prep discussion materials… </a:t>
            </a:r>
            <a:r>
              <a:rPr lang="en-US" sz="2400" i="1" dirty="0" smtClean="0">
                <a:solidFill>
                  <a:schemeClr val="accent2"/>
                </a:solidFill>
                <a:latin typeface="Arial Black" charset="0"/>
              </a:rPr>
              <a:t>You</a:t>
            </a:r>
            <a:r>
              <a:rPr lang="en-US" i="1" dirty="0" smtClean="0">
                <a:solidFill>
                  <a:schemeClr val="accent2"/>
                </a:solidFill>
                <a:latin typeface="Arial Black" charset="0"/>
              </a:rPr>
              <a:t>’</a:t>
            </a:r>
            <a:r>
              <a:rPr lang="en-US" sz="2400" i="1" dirty="0" smtClean="0">
                <a:solidFill>
                  <a:schemeClr val="accent2"/>
                </a:solidFill>
                <a:latin typeface="Arial Black" charset="0"/>
              </a:rPr>
              <a:t>ll </a:t>
            </a:r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need to</a:t>
            </a:r>
          </a:p>
          <a:p>
            <a:pPr eaLnBrk="1" hangingPunct="1"/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   </a:t>
            </a:r>
            <a:r>
              <a:rPr lang="en-US" sz="2400" i="1" dirty="0" smtClean="0">
                <a:solidFill>
                  <a:schemeClr val="accent2"/>
                </a:solidFill>
                <a:latin typeface="Arial Black" charset="0"/>
              </a:rPr>
              <a:t>be </a:t>
            </a:r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prepared to discuss specifically the</a:t>
            </a:r>
          </a:p>
          <a:p>
            <a:pPr eaLnBrk="1" hangingPunct="1"/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   </a:t>
            </a:r>
            <a:r>
              <a:rPr lang="en-US" sz="2400" i="1" dirty="0" smtClean="0">
                <a:solidFill>
                  <a:schemeClr val="accent2"/>
                </a:solidFill>
                <a:latin typeface="Arial Black" charset="0"/>
              </a:rPr>
              <a:t>SIGNAL </a:t>
            </a:r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ANALYSIS methods used in the paper!)</a:t>
            </a:r>
          </a:p>
          <a:p>
            <a:pPr eaLnBrk="1" hangingPunct="1"/>
            <a:endParaRPr lang="en-US" sz="1200" dirty="0">
              <a:solidFill>
                <a:schemeClr val="accent2"/>
              </a:solidFill>
              <a:latin typeface="Arial Black" charset="0"/>
            </a:endParaRPr>
          </a:p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Two </a:t>
            </a:r>
            <a:r>
              <a:rPr lang="ja-JP" altLang="en-US" sz="2400" dirty="0">
                <a:solidFill>
                  <a:schemeClr val="accent2"/>
                </a:solidFill>
              </a:rPr>
              <a:t>“</a:t>
            </a:r>
            <a:r>
              <a:rPr lang="en-US" sz="2400" dirty="0">
                <a:solidFill>
                  <a:schemeClr val="accent2"/>
                </a:solidFill>
              </a:rPr>
              <a:t>background</a:t>
            </a:r>
            <a:r>
              <a:rPr lang="ja-JP" altLang="en-US" sz="2400" dirty="0">
                <a:solidFill>
                  <a:schemeClr val="accent2"/>
                </a:solidFill>
              </a:rPr>
              <a:t>”</a:t>
            </a:r>
            <a:r>
              <a:rPr lang="en-US" sz="2400" dirty="0">
                <a:solidFill>
                  <a:schemeClr val="accent2"/>
                </a:solidFill>
              </a:rPr>
              <a:t> items to discuss:</a:t>
            </a:r>
          </a:p>
          <a:p>
            <a:pPr eaLnBrk="1" hangingPunct="1"/>
            <a:endParaRPr lang="en-US" sz="6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• An early draft examined only global cross-correlations, but</a:t>
            </a:r>
          </a:p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an </a:t>
            </a:r>
            <a:r>
              <a:rPr lang="en-US" sz="2400" dirty="0">
                <a:solidFill>
                  <a:schemeClr val="accent2"/>
                </a:solidFill>
              </a:rPr>
              <a:t>associate editor wanted to see wavelength-dependence</a:t>
            </a:r>
          </a:p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of </a:t>
            </a:r>
            <a:r>
              <a:rPr lang="en-US" sz="2400" dirty="0">
                <a:solidFill>
                  <a:schemeClr val="accent2"/>
                </a:solidFill>
              </a:rPr>
              <a:t>cross-correlation. How was this addressed, and how</a:t>
            </a:r>
          </a:p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does </a:t>
            </a:r>
            <a:r>
              <a:rPr lang="en-US" sz="2400" dirty="0">
                <a:solidFill>
                  <a:schemeClr val="accent2"/>
                </a:solidFill>
              </a:rPr>
              <a:t>that approach relate to other topics in this class?</a:t>
            </a:r>
          </a:p>
          <a:p>
            <a:pPr eaLnBrk="1" hangingPunct="1"/>
            <a:endParaRPr lang="en-US" sz="6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• The associate editor asked whether the revised approach</a:t>
            </a:r>
          </a:p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acts </a:t>
            </a:r>
            <a:r>
              <a:rPr lang="en-US" sz="2400" dirty="0">
                <a:solidFill>
                  <a:schemeClr val="accent2"/>
                </a:solidFill>
              </a:rPr>
              <a:t>as a zero-phase filter in the frequency domain. How</a:t>
            </a:r>
          </a:p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could </a:t>
            </a:r>
            <a:r>
              <a:rPr lang="en-US" sz="2400" dirty="0">
                <a:solidFill>
                  <a:schemeClr val="accent2"/>
                </a:solidFill>
              </a:rPr>
              <a:t>you test this?</a:t>
            </a:r>
            <a:endParaRPr lang="en-US" sz="2400" i="1" dirty="0">
              <a:solidFill>
                <a:schemeClr val="accent2"/>
              </a:solidFill>
              <a:latin typeface="Arial Blac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933891" name="Text Box 3"/>
          <p:cNvSpPr txBox="1">
            <a:spLocks noChangeArrowheads="1"/>
          </p:cNvSpPr>
          <p:nvPr/>
        </p:nvSpPr>
        <p:spPr bwMode="auto">
          <a:xfrm>
            <a:off x="279400" y="234950"/>
            <a:ext cx="8246468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000" i="1" dirty="0">
                <a:solidFill>
                  <a:schemeClr val="accent2"/>
                </a:solidFill>
                <a:latin typeface="Arial Black" charset="0"/>
              </a:rPr>
              <a:t>Digital Wiener Filtering:</a:t>
            </a:r>
          </a:p>
          <a:p>
            <a:endParaRPr lang="en-US" sz="1200" dirty="0"/>
          </a:p>
          <a:p>
            <a:r>
              <a:rPr lang="en-US" sz="2400" dirty="0">
                <a:solidFill>
                  <a:schemeClr val="accent2"/>
                </a:solidFill>
              </a:rPr>
              <a:t>Suppose we have the linear SISO digital system:</a:t>
            </a:r>
          </a:p>
          <a:p>
            <a:endParaRPr lang="en-US" sz="2400" dirty="0">
              <a:solidFill>
                <a:schemeClr val="accent2"/>
              </a:solidFill>
            </a:endParaRPr>
          </a:p>
          <a:p>
            <a:endParaRPr lang="en-US" sz="2400" dirty="0">
              <a:solidFill>
                <a:schemeClr val="accent2"/>
              </a:solidFill>
            </a:endParaRPr>
          </a:p>
          <a:p>
            <a:endParaRPr lang="en-US" sz="2400" dirty="0">
              <a:solidFill>
                <a:schemeClr val="accent2"/>
              </a:solidFill>
            </a:endParaRPr>
          </a:p>
          <a:p>
            <a:endParaRPr lang="en-US" sz="2400" dirty="0">
              <a:solidFill>
                <a:schemeClr val="accent2"/>
              </a:solidFill>
            </a:endParaRPr>
          </a:p>
          <a:p>
            <a:endParaRPr lang="en-US" sz="2400" dirty="0">
              <a:solidFill>
                <a:schemeClr val="accent2"/>
              </a:solidFill>
            </a:endParaRPr>
          </a:p>
          <a:p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And we would like to </a:t>
            </a:r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design</a:t>
            </a:r>
            <a:r>
              <a:rPr lang="en-US" sz="2400" dirty="0">
                <a:solidFill>
                  <a:schemeClr val="accent2"/>
                </a:solidFill>
              </a:rPr>
              <a:t> an </a:t>
            </a:r>
            <a:r>
              <a:rPr lang="ja-JP" altLang="en-US" sz="2400" dirty="0">
                <a:solidFill>
                  <a:schemeClr val="accent2"/>
                </a:solidFill>
              </a:rPr>
              <a:t>“</a:t>
            </a:r>
            <a:r>
              <a:rPr lang="en-US" sz="2400" dirty="0">
                <a:solidFill>
                  <a:schemeClr val="accent2"/>
                </a:solidFill>
              </a:rPr>
              <a:t>optimum 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h</a:t>
            </a:r>
            <a:r>
              <a:rPr lang="ja-JP" altLang="en-US" sz="2400" dirty="0">
                <a:solidFill>
                  <a:schemeClr val="accent2"/>
                </a:solidFill>
              </a:rPr>
              <a:t>”</a:t>
            </a:r>
            <a:r>
              <a:rPr lang="en-US" sz="2400" dirty="0">
                <a:solidFill>
                  <a:schemeClr val="accent2"/>
                </a:solidFill>
              </a:rPr>
              <a:t> so that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                 , some </a:t>
            </a:r>
            <a:r>
              <a:rPr lang="ja-JP" altLang="en-US" sz="2400" dirty="0">
                <a:solidFill>
                  <a:schemeClr val="accent2"/>
                </a:solidFill>
              </a:rPr>
              <a:t>“</a:t>
            </a:r>
            <a:r>
              <a:rPr lang="en-US" sz="2400" dirty="0">
                <a:solidFill>
                  <a:schemeClr val="accent2"/>
                </a:solidFill>
              </a:rPr>
              <a:t>desired</a:t>
            </a:r>
            <a:r>
              <a:rPr lang="ja-JP" altLang="en-US" sz="2400" dirty="0">
                <a:solidFill>
                  <a:schemeClr val="accent2"/>
                </a:solidFill>
              </a:rPr>
              <a:t>”</a:t>
            </a:r>
            <a:r>
              <a:rPr lang="en-US" sz="2400" dirty="0">
                <a:solidFill>
                  <a:schemeClr val="accent2"/>
                </a:solidFill>
              </a:rPr>
              <a:t> output. Possible applications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 for such a transfer function might include: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    (1) </a:t>
            </a:r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Smoothing</a:t>
            </a:r>
            <a:r>
              <a:rPr lang="en-US" sz="2400" dirty="0">
                <a:solidFill>
                  <a:schemeClr val="accent2"/>
                </a:solidFill>
              </a:rPr>
              <a:t>: 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                                where 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[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]</a:t>
            </a:r>
            <a:r>
              <a:rPr lang="en-US" sz="2400" dirty="0">
                <a:solidFill>
                  <a:schemeClr val="accent2"/>
                </a:solidFill>
              </a:rPr>
              <a:t> is desired signal and 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[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]</a:t>
            </a:r>
            <a:r>
              <a:rPr lang="en-US" sz="2400" dirty="0">
                <a:solidFill>
                  <a:schemeClr val="accent2"/>
                </a:solidFill>
              </a:rPr>
              <a:t> is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     </a:t>
            </a:r>
            <a:r>
              <a:rPr lang="en-US" sz="2400" dirty="0" smtClean="0">
                <a:solidFill>
                  <a:schemeClr val="accent2"/>
                </a:solidFill>
              </a:rPr>
              <a:t>uncorrelated noise</a:t>
            </a:r>
            <a:r>
              <a:rPr lang="en-US" sz="2400" dirty="0">
                <a:solidFill>
                  <a:schemeClr val="accent2"/>
                </a:solidFill>
              </a:rPr>
              <a:t>, in which case: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     (2) </a:t>
            </a:r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Prediction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  <a:endParaRPr lang="en-US" sz="2400" dirty="0"/>
          </a:p>
        </p:txBody>
      </p:sp>
      <p:grpSp>
        <p:nvGrpSpPr>
          <p:cNvPr id="933892" name="Group 4"/>
          <p:cNvGrpSpPr>
            <a:grpSpLocks/>
          </p:cNvGrpSpPr>
          <p:nvPr/>
        </p:nvGrpSpPr>
        <p:grpSpPr bwMode="auto">
          <a:xfrm>
            <a:off x="1638300" y="1524000"/>
            <a:ext cx="5867400" cy="1676400"/>
            <a:chOff x="816" y="960"/>
            <a:chExt cx="3696" cy="1056"/>
          </a:xfrm>
        </p:grpSpPr>
        <p:sp>
          <p:nvSpPr>
            <p:cNvPr id="933893" name="Line 5"/>
            <p:cNvSpPr>
              <a:spLocks noChangeShapeType="1"/>
            </p:cNvSpPr>
            <p:nvPr/>
          </p:nvSpPr>
          <p:spPr bwMode="auto">
            <a:xfrm>
              <a:off x="816" y="1488"/>
              <a:ext cx="1296" cy="0"/>
            </a:xfrm>
            <a:prstGeom prst="line">
              <a:avLst/>
            </a:prstGeom>
            <a:noFill/>
            <a:ln w="76200">
              <a:solidFill>
                <a:srgbClr val="0004E5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94" name="Rectangle 6"/>
            <p:cNvSpPr>
              <a:spLocks noChangeArrowheads="1"/>
            </p:cNvSpPr>
            <p:nvPr/>
          </p:nvSpPr>
          <p:spPr bwMode="auto">
            <a:xfrm>
              <a:off x="2112" y="960"/>
              <a:ext cx="1248" cy="1056"/>
            </a:xfrm>
            <a:prstGeom prst="rect">
              <a:avLst/>
            </a:prstGeom>
            <a:solidFill>
              <a:schemeClr val="accent1"/>
            </a:solidFill>
            <a:ln w="76200">
              <a:solidFill>
                <a:srgbClr val="0004E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33895" name="Object 7"/>
            <p:cNvGraphicFramePr>
              <a:graphicFrameLocks noChangeAspect="1"/>
            </p:cNvGraphicFramePr>
            <p:nvPr/>
          </p:nvGraphicFramePr>
          <p:xfrm>
            <a:off x="1157" y="986"/>
            <a:ext cx="662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426" name="Equation" r:id="rId4" imgW="292100" imgH="215900" progId="Equation.3">
                    <p:embed/>
                  </p:oleObj>
                </mc:Choice>
                <mc:Fallback>
                  <p:oleObj name="Equation" r:id="rId4" imgW="292100" imgH="215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7" y="986"/>
                          <a:ext cx="662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896" name="Object 8"/>
            <p:cNvGraphicFramePr>
              <a:graphicFrameLocks noChangeAspect="1"/>
            </p:cNvGraphicFramePr>
            <p:nvPr/>
          </p:nvGraphicFramePr>
          <p:xfrm>
            <a:off x="2405" y="1226"/>
            <a:ext cx="663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427" name="Equation" r:id="rId6" imgW="292100" imgH="215900" progId="Equation.3">
                    <p:embed/>
                  </p:oleObj>
                </mc:Choice>
                <mc:Fallback>
                  <p:oleObj name="Equation" r:id="rId6" imgW="292100" imgH="215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5" y="1226"/>
                          <a:ext cx="663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3897" name="Line 9"/>
            <p:cNvSpPr>
              <a:spLocks noChangeShapeType="1"/>
            </p:cNvSpPr>
            <p:nvPr/>
          </p:nvSpPr>
          <p:spPr bwMode="auto">
            <a:xfrm>
              <a:off x="3360" y="1478"/>
              <a:ext cx="1152" cy="0"/>
            </a:xfrm>
            <a:prstGeom prst="line">
              <a:avLst/>
            </a:prstGeom>
            <a:noFill/>
            <a:ln w="76200">
              <a:solidFill>
                <a:srgbClr val="0004E5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33898" name="Object 10"/>
            <p:cNvGraphicFramePr>
              <a:graphicFrameLocks noChangeAspect="1"/>
            </p:cNvGraphicFramePr>
            <p:nvPr/>
          </p:nvGraphicFramePr>
          <p:xfrm>
            <a:off x="3542" y="977"/>
            <a:ext cx="675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428" name="Equation" r:id="rId8" imgW="292100" imgH="215900" progId="Equation.3">
                    <p:embed/>
                  </p:oleObj>
                </mc:Choice>
                <mc:Fallback>
                  <p:oleObj name="Equation" r:id="rId8" imgW="292100" imgH="215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2" y="977"/>
                          <a:ext cx="675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33899" name="Object 11"/>
          <p:cNvGraphicFramePr>
            <a:graphicFrameLocks noChangeAspect="1"/>
          </p:cNvGraphicFramePr>
          <p:nvPr/>
        </p:nvGraphicFramePr>
        <p:xfrm>
          <a:off x="657225" y="3829050"/>
          <a:ext cx="14160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29" name="Equation" r:id="rId10" imgW="698500" imgH="215900" progId="Equation.3">
                  <p:embed/>
                </p:oleObj>
              </mc:Choice>
              <mc:Fallback>
                <p:oleObj name="Equation" r:id="rId10" imgW="6985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3829050"/>
                        <a:ext cx="141605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3900" name="Object 12"/>
          <p:cNvGraphicFramePr>
            <a:graphicFrameLocks noChangeAspect="1"/>
          </p:cNvGraphicFramePr>
          <p:nvPr/>
        </p:nvGraphicFramePr>
        <p:xfrm>
          <a:off x="1066800" y="5105400"/>
          <a:ext cx="21113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30" name="Equation" r:id="rId12" imgW="1041400" imgH="215900" progId="Equation.3">
                  <p:embed/>
                </p:oleObj>
              </mc:Choice>
              <mc:Fallback>
                <p:oleObj name="Equation" r:id="rId12" imgW="10414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05400"/>
                        <a:ext cx="211137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39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720670"/>
              </p:ext>
            </p:extLst>
          </p:nvPr>
        </p:nvGraphicFramePr>
        <p:xfrm>
          <a:off x="5867400" y="5604630"/>
          <a:ext cx="13652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31" name="Equation" r:id="rId14" imgW="673100" imgH="215900" progId="Equation.3">
                  <p:embed/>
                </p:oleObj>
              </mc:Choice>
              <mc:Fallback>
                <p:oleObj name="Equation" r:id="rId14" imgW="673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604630"/>
                        <a:ext cx="136525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3902" name="Object 14"/>
          <p:cNvGraphicFramePr>
            <a:graphicFrameLocks noChangeAspect="1"/>
          </p:cNvGraphicFramePr>
          <p:nvPr/>
        </p:nvGraphicFramePr>
        <p:xfrm>
          <a:off x="3200400" y="6096000"/>
          <a:ext cx="17256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32" name="Equation" r:id="rId16" imgW="850900" imgH="215900" progId="Equation.3">
                  <p:embed/>
                </p:oleObj>
              </mc:Choice>
              <mc:Fallback>
                <p:oleObj name="Equation" r:id="rId16" imgW="8509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096000"/>
                        <a:ext cx="172561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3903" name="Text Box 15"/>
          <p:cNvSpPr txBox="1">
            <a:spLocks noChangeArrowheads="1"/>
          </p:cNvSpPr>
          <p:nvPr/>
        </p:nvSpPr>
        <p:spPr bwMode="auto">
          <a:xfrm>
            <a:off x="4004973" y="4876800"/>
            <a:ext cx="29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imes New Roman" charset="0"/>
              </a:rPr>
              <a:t>~</a:t>
            </a:r>
          </a:p>
        </p:txBody>
      </p:sp>
      <p:sp>
        <p:nvSpPr>
          <p:cNvPr id="933904" name="Text Box 16"/>
          <p:cNvSpPr txBox="1">
            <a:spLocks noChangeArrowheads="1"/>
          </p:cNvSpPr>
          <p:nvPr/>
        </p:nvSpPr>
        <p:spPr bwMode="auto">
          <a:xfrm>
            <a:off x="7438591" y="4889500"/>
            <a:ext cx="290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Times New Roman" charset="0"/>
              </a:rPr>
              <a:t>~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934915" name="Text Box 3"/>
          <p:cNvSpPr txBox="1">
            <a:spLocks noChangeArrowheads="1"/>
          </p:cNvSpPr>
          <p:nvPr/>
        </p:nvSpPr>
        <p:spPr bwMode="auto">
          <a:xfrm>
            <a:off x="439738" y="228600"/>
            <a:ext cx="8344502" cy="637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To accomplish our goal, we will seek to find the 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h</a:t>
            </a:r>
            <a:r>
              <a:rPr lang="en-US" sz="2400" dirty="0">
                <a:solidFill>
                  <a:schemeClr val="accent2"/>
                </a:solidFill>
              </a:rPr>
              <a:t> that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minimizes </a:t>
            </a:r>
            <a:r>
              <a:rPr lang="en-US" sz="2400" dirty="0">
                <a:solidFill>
                  <a:schemeClr val="accent2"/>
                </a:solidFill>
              </a:rPr>
              <a:t>the mean-squared error (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MSE</a:t>
            </a:r>
            <a:r>
              <a:rPr lang="en-US" sz="2400" dirty="0">
                <a:solidFill>
                  <a:schemeClr val="accent2"/>
                </a:solidFill>
              </a:rPr>
              <a:t>):</a:t>
            </a:r>
          </a:p>
          <a:p>
            <a:endParaRPr lang="en-US" sz="2400" dirty="0">
              <a:solidFill>
                <a:schemeClr val="accent2"/>
              </a:solidFill>
            </a:endParaRPr>
          </a:p>
          <a:p>
            <a:endParaRPr lang="en-US" sz="2400" dirty="0">
              <a:solidFill>
                <a:schemeClr val="accent2"/>
              </a:solidFill>
            </a:endParaRPr>
          </a:p>
          <a:p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                                                                              for all 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m</a:t>
            </a:r>
            <a:r>
              <a:rPr lang="en-US" sz="2400" dirty="0">
                <a:solidFill>
                  <a:schemeClr val="accent2"/>
                </a:solidFill>
              </a:rPr>
              <a:t>.</a:t>
            </a:r>
          </a:p>
          <a:p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That is, we want to set the error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i="1" dirty="0" smtClean="0">
                <a:solidFill>
                  <a:schemeClr val="accent2"/>
                </a:solidFill>
                <a:latin typeface="Arial Black" charset="0"/>
              </a:rPr>
              <a:t>orthogonal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to the input signal!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The </a:t>
            </a:r>
            <a:r>
              <a:rPr lang="en-US" sz="2400" i="1" dirty="0" err="1">
                <a:solidFill>
                  <a:srgbClr val="FF0000"/>
                </a:solidFill>
                <a:latin typeface="Arial Black" charset="0"/>
              </a:rPr>
              <a:t>Orthogonality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</a:rPr>
              <a:t> Principle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(as commonly applied in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linear </a:t>
            </a:r>
            <a:r>
              <a:rPr lang="en-US" sz="2400" dirty="0">
                <a:solidFill>
                  <a:schemeClr val="accent2"/>
                </a:solidFill>
              </a:rPr>
              <a:t>estimation theory) states that the error vector of the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i="1" dirty="0" smtClean="0">
                <a:solidFill>
                  <a:schemeClr val="accent2"/>
                </a:solidFill>
                <a:latin typeface="Arial Black" charset="0"/>
              </a:rPr>
              <a:t>optimal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estimator (in a mean square error sense) is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orthogonal </a:t>
            </a:r>
            <a:r>
              <a:rPr lang="en-US" sz="2400" dirty="0">
                <a:solidFill>
                  <a:schemeClr val="accent2"/>
                </a:solidFill>
              </a:rPr>
              <a:t>to any possible estimator.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Expanding:</a:t>
            </a:r>
          </a:p>
          <a:p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Thus                                        or</a:t>
            </a:r>
            <a:endParaRPr lang="en-US" sz="2400" dirty="0"/>
          </a:p>
        </p:txBody>
      </p:sp>
      <p:graphicFrame>
        <p:nvGraphicFramePr>
          <p:cNvPr id="934916" name="Object 4"/>
          <p:cNvGraphicFramePr>
            <a:graphicFrameLocks noChangeAspect="1"/>
          </p:cNvGraphicFramePr>
          <p:nvPr/>
        </p:nvGraphicFramePr>
        <p:xfrm>
          <a:off x="2286000" y="1054100"/>
          <a:ext cx="4572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36" name="Equation" r:id="rId4" imgW="3263900" imgH="571500" progId="Equation.3">
                  <p:embed/>
                </p:oleObj>
              </mc:Choice>
              <mc:Fallback>
                <p:oleObj name="Equation" r:id="rId4" imgW="32639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054100"/>
                        <a:ext cx="4572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17" name="Object 5"/>
          <p:cNvGraphicFramePr>
            <a:graphicFrameLocks noChangeAspect="1"/>
          </p:cNvGraphicFramePr>
          <p:nvPr/>
        </p:nvGraphicFramePr>
        <p:xfrm>
          <a:off x="2209800" y="1854200"/>
          <a:ext cx="47244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37" name="Equation" r:id="rId6" imgW="2921000" imgH="495300" progId="Equation.3">
                  <p:embed/>
                </p:oleObj>
              </mc:Choice>
              <mc:Fallback>
                <p:oleObj name="Equation" r:id="rId6" imgW="29210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54200"/>
                        <a:ext cx="472440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18" name="Object 6"/>
          <p:cNvGraphicFramePr>
            <a:graphicFrameLocks noChangeAspect="1"/>
          </p:cNvGraphicFramePr>
          <p:nvPr/>
        </p:nvGraphicFramePr>
        <p:xfrm>
          <a:off x="4953000" y="2635250"/>
          <a:ext cx="29718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38" name="Equation" r:id="rId8" imgW="1701800" imgH="444500" progId="Equation.3">
                  <p:embed/>
                </p:oleObj>
              </mc:Choice>
              <mc:Fallback>
                <p:oleObj name="Equation" r:id="rId8" imgW="17018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35250"/>
                        <a:ext cx="29718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19" name="Object 7"/>
          <p:cNvGraphicFramePr>
            <a:graphicFrameLocks noChangeAspect="1"/>
          </p:cNvGraphicFramePr>
          <p:nvPr/>
        </p:nvGraphicFramePr>
        <p:xfrm>
          <a:off x="2424113" y="5235575"/>
          <a:ext cx="45100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39" name="Equation" r:id="rId10" imgW="2730500" imgH="444500" progId="Equation.3">
                  <p:embed/>
                </p:oleObj>
              </mc:Choice>
              <mc:Fallback>
                <p:oleObj name="Equation" r:id="rId10" imgW="27305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5235575"/>
                        <a:ext cx="4510087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20" name="Object 8"/>
          <p:cNvGraphicFramePr>
            <a:graphicFrameLocks noChangeAspect="1"/>
          </p:cNvGraphicFramePr>
          <p:nvPr/>
        </p:nvGraphicFramePr>
        <p:xfrm>
          <a:off x="1524000" y="5978525"/>
          <a:ext cx="27701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40" name="Equation" r:id="rId12" imgW="1676400" imgH="444500" progId="Equation.3">
                  <p:embed/>
                </p:oleObj>
              </mc:Choice>
              <mc:Fallback>
                <p:oleObj name="Equation" r:id="rId12" imgW="1676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978525"/>
                        <a:ext cx="277018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21" name="Object 9"/>
          <p:cNvGraphicFramePr>
            <a:graphicFrameLocks noChangeAspect="1"/>
          </p:cNvGraphicFramePr>
          <p:nvPr/>
        </p:nvGraphicFramePr>
        <p:xfrm>
          <a:off x="4986338" y="6167438"/>
          <a:ext cx="23288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41" name="Equation" r:id="rId14" imgW="1409700" imgH="215900" progId="Equation.3">
                  <p:embed/>
                </p:oleObj>
              </mc:Choice>
              <mc:Fallback>
                <p:oleObj name="Equation" r:id="rId14" imgW="14097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338" y="6167438"/>
                        <a:ext cx="23288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935939" name="Text Box 3"/>
          <p:cNvSpPr txBox="1">
            <a:spLocks noChangeArrowheads="1"/>
          </p:cNvSpPr>
          <p:nvPr/>
        </p:nvSpPr>
        <p:spPr bwMode="auto">
          <a:xfrm>
            <a:off x="317500" y="304800"/>
            <a:ext cx="8507413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So, our time domain solution is:</a:t>
            </a:r>
          </a:p>
          <a:p>
            <a:endParaRPr lang="en-US" sz="1200">
              <a:solidFill>
                <a:schemeClr val="accent2"/>
              </a:solidFill>
            </a:endParaRPr>
          </a:p>
          <a:p>
            <a:r>
              <a:rPr lang="en-US" sz="2400">
                <a:solidFill>
                  <a:schemeClr val="accent2"/>
                </a:solidFill>
              </a:rPr>
              <a:t>Obviously if we </a:t>
            </a:r>
            <a:r>
              <a:rPr lang="ja-JP" altLang="en-US" sz="2400">
                <a:solidFill>
                  <a:schemeClr val="accent2"/>
                </a:solidFill>
              </a:rPr>
              <a:t>“</a:t>
            </a:r>
            <a:r>
              <a:rPr lang="en-US" sz="2400">
                <a:solidFill>
                  <a:schemeClr val="accent2"/>
                </a:solidFill>
              </a:rPr>
              <a:t>know</a:t>
            </a:r>
            <a:r>
              <a:rPr lang="ja-JP" altLang="en-US" sz="2400">
                <a:solidFill>
                  <a:schemeClr val="accent2"/>
                </a:solidFill>
              </a:rPr>
              <a:t>”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 i="1">
                <a:solidFill>
                  <a:schemeClr val="tx2"/>
                </a:solidFill>
                <a:latin typeface="Times New Roman" charset="0"/>
              </a:rPr>
              <a:t>R</a:t>
            </a:r>
            <a:r>
              <a:rPr lang="en-US" sz="2400" i="1" baseline="-25000">
                <a:solidFill>
                  <a:schemeClr val="tx2"/>
                </a:solidFill>
                <a:latin typeface="Times New Roman" charset="0"/>
              </a:rPr>
              <a:t>xd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 i="1">
                <a:solidFill>
                  <a:schemeClr val="accent2"/>
                </a:solidFill>
              </a:rPr>
              <a:t>a priori</a:t>
            </a:r>
            <a:r>
              <a:rPr lang="en-US" sz="2400">
                <a:solidFill>
                  <a:schemeClr val="accent2"/>
                </a:solidFill>
              </a:rPr>
              <a:t>, this problem can be solved</a:t>
            </a:r>
          </a:p>
          <a:p>
            <a:r>
              <a:rPr lang="en-US" sz="2400">
                <a:solidFill>
                  <a:schemeClr val="accent2"/>
                </a:solidFill>
              </a:rPr>
              <a:t>    in the frequency domain, where for </a:t>
            </a:r>
            <a:r>
              <a:rPr lang="en-US" sz="2400">
                <a:solidFill>
                  <a:schemeClr val="tx2"/>
                </a:solidFill>
                <a:latin typeface="Symbol" charset="0"/>
                <a:sym typeface="Symbol" charset="0"/>
              </a:rPr>
              <a:t></a:t>
            </a:r>
            <a:r>
              <a:rPr lang="en-US" sz="240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sz="2400" i="1">
                <a:solidFill>
                  <a:schemeClr val="tx2"/>
                </a:solidFill>
                <a:latin typeface="Symbol" charset="0"/>
                <a:sym typeface="Symbol" charset="0"/>
              </a:rPr>
              <a:t></a:t>
            </a:r>
            <a:r>
              <a:rPr lang="en-US" sz="2400">
                <a:solidFill>
                  <a:schemeClr val="tx2"/>
                </a:solidFill>
                <a:latin typeface="Symbol" charset="0"/>
                <a:sym typeface="Symbol" charset="0"/>
              </a:rPr>
              <a:t></a:t>
            </a:r>
            <a:r>
              <a:rPr lang="en-US" sz="240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sz="2400">
                <a:solidFill>
                  <a:schemeClr val="accent2"/>
                </a:solidFill>
              </a:rPr>
              <a:t>:</a:t>
            </a:r>
          </a:p>
          <a:p>
            <a:endParaRPr lang="en-US" sz="2400">
              <a:solidFill>
                <a:schemeClr val="accent2"/>
              </a:solidFill>
            </a:endParaRPr>
          </a:p>
          <a:p>
            <a:endParaRPr lang="en-US" sz="2400">
              <a:solidFill>
                <a:schemeClr val="accent2"/>
              </a:solidFill>
            </a:endParaRPr>
          </a:p>
          <a:p>
            <a:endParaRPr lang="en-US" sz="2400">
              <a:solidFill>
                <a:schemeClr val="accent2"/>
              </a:solidFill>
            </a:endParaRPr>
          </a:p>
          <a:p>
            <a:endParaRPr lang="en-US" sz="2400">
              <a:solidFill>
                <a:schemeClr val="accent2"/>
              </a:solidFill>
            </a:endParaRPr>
          </a:p>
          <a:p>
            <a:endParaRPr lang="en-US" sz="2400">
              <a:solidFill>
                <a:schemeClr val="accent2"/>
              </a:solidFill>
            </a:endParaRPr>
          </a:p>
          <a:p>
            <a:r>
              <a:rPr lang="en-US" sz="2400">
                <a:solidFill>
                  <a:schemeClr val="accent2"/>
                </a:solidFill>
              </a:rPr>
              <a:t>But in the time-domain, the </a:t>
            </a:r>
            <a:r>
              <a:rPr lang="en-US" sz="24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2400" i="1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chemeClr val="tx2"/>
                </a:solidFill>
                <a:latin typeface="Times New Roman" charset="0"/>
              </a:rPr>
              <a:t> + 1</a:t>
            </a:r>
            <a:r>
              <a:rPr lang="en-US" sz="2400">
                <a:solidFill>
                  <a:schemeClr val="accent2"/>
                </a:solidFill>
              </a:rPr>
              <a:t> length filter, expanding via</a:t>
            </a:r>
          </a:p>
          <a:p>
            <a:r>
              <a:rPr lang="en-US" sz="2400">
                <a:solidFill>
                  <a:schemeClr val="accent2"/>
                </a:solidFill>
              </a:rPr>
              <a:t>    the Yule-Walker equations, can be written:</a:t>
            </a:r>
          </a:p>
          <a:p>
            <a:endParaRPr lang="en-US" sz="1200">
              <a:solidFill>
                <a:schemeClr val="accent2"/>
              </a:solidFill>
            </a:endParaRPr>
          </a:p>
          <a:p>
            <a:r>
              <a:rPr lang="en-US" sz="2400">
                <a:solidFill>
                  <a:schemeClr val="accent2"/>
                </a:solidFill>
              </a:rPr>
              <a:t>   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                                    for all </a:t>
            </a:r>
            <a:r>
              <a:rPr lang="en-US" sz="2400" i="1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chemeClr val="tx2"/>
                </a:solidFill>
                <a:latin typeface="Times New Roman" charset="0"/>
              </a:rPr>
              <a:t> = –</a:t>
            </a:r>
            <a:r>
              <a:rPr lang="en-US" sz="2400" i="1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chemeClr val="tx2"/>
                </a:solidFill>
                <a:latin typeface="Times New Roman" charset="0"/>
              </a:rPr>
              <a:t>, –</a:t>
            </a:r>
            <a:r>
              <a:rPr lang="en-US" sz="2400" i="1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sz="2400">
                <a:solidFill>
                  <a:schemeClr val="tx2"/>
                </a:solidFill>
                <a:latin typeface="Times New Roman" charset="0"/>
              </a:rPr>
              <a:t>+1, …, 0, 1, …, </a:t>
            </a:r>
            <a:r>
              <a:rPr lang="en-US" sz="2400" i="1">
                <a:solidFill>
                  <a:schemeClr val="tx2"/>
                </a:solidFill>
                <a:latin typeface="Times New Roman" charset="0"/>
              </a:rPr>
              <a:t>N</a:t>
            </a:r>
          </a:p>
          <a:p>
            <a:endParaRPr lang="en-US" sz="1200" i="1">
              <a:solidFill>
                <a:schemeClr val="accent2"/>
              </a:solidFill>
            </a:endParaRPr>
          </a:p>
          <a:p>
            <a:r>
              <a:rPr lang="en-US" sz="2400">
                <a:solidFill>
                  <a:schemeClr val="accent2"/>
                </a:solidFill>
              </a:rPr>
              <a:t>This</a:t>
            </a:r>
            <a:r>
              <a:rPr lang="en-US" sz="24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system of linear equations can be written in matrix form:</a:t>
            </a:r>
          </a:p>
          <a:p>
            <a:endParaRPr lang="en-US" sz="2400">
              <a:solidFill>
                <a:schemeClr val="accent2"/>
              </a:solidFill>
            </a:endParaRPr>
          </a:p>
          <a:p>
            <a:endParaRPr lang="en-US" sz="2400">
              <a:solidFill>
                <a:schemeClr val="accent2"/>
              </a:solidFill>
            </a:endParaRPr>
          </a:p>
          <a:p>
            <a:endParaRPr lang="en-US" sz="1200">
              <a:solidFill>
                <a:schemeClr val="accent2"/>
              </a:solidFill>
            </a:endParaRPr>
          </a:p>
          <a:p>
            <a:r>
              <a:rPr lang="en-US" sz="2400">
                <a:solidFill>
                  <a:schemeClr val="accent2"/>
                </a:solidFill>
              </a:rPr>
              <a:t>for which output would then be:</a:t>
            </a:r>
          </a:p>
        </p:txBody>
      </p:sp>
      <p:graphicFrame>
        <p:nvGraphicFramePr>
          <p:cNvPr id="935940" name="Object 4"/>
          <p:cNvGraphicFramePr>
            <a:graphicFrameLocks noChangeAspect="1"/>
          </p:cNvGraphicFramePr>
          <p:nvPr/>
        </p:nvGraphicFramePr>
        <p:xfrm>
          <a:off x="4803775" y="333375"/>
          <a:ext cx="29686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89" name="Equation" r:id="rId4" imgW="1409700" imgH="215900" progId="Equation.3">
                  <p:embed/>
                </p:oleObj>
              </mc:Choice>
              <mc:Fallback>
                <p:oleObj name="Equation" r:id="rId4" imgW="14097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5" y="333375"/>
                        <a:ext cx="29686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5941" name="Object 5"/>
          <p:cNvGraphicFramePr>
            <a:graphicFrameLocks noChangeAspect="1"/>
          </p:cNvGraphicFramePr>
          <p:nvPr/>
        </p:nvGraphicFramePr>
        <p:xfrm>
          <a:off x="3314700" y="1781175"/>
          <a:ext cx="2514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90" name="Equation" r:id="rId6" imgW="1193800" imgH="215900" progId="Equation.3">
                  <p:embed/>
                </p:oleObj>
              </mc:Choice>
              <mc:Fallback>
                <p:oleObj name="Equation" r:id="rId6" imgW="11938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1781175"/>
                        <a:ext cx="25146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5942" name="Object 6"/>
          <p:cNvGraphicFramePr>
            <a:graphicFrameLocks noChangeAspect="1"/>
          </p:cNvGraphicFramePr>
          <p:nvPr/>
        </p:nvGraphicFramePr>
        <p:xfrm>
          <a:off x="3487738" y="2400300"/>
          <a:ext cx="216693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91" name="Equation" r:id="rId8" imgW="1028700" imgH="431800" progId="Equation.3">
                  <p:embed/>
                </p:oleObj>
              </mc:Choice>
              <mc:Fallback>
                <p:oleObj name="Equation" r:id="rId8" imgW="1028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738" y="2400300"/>
                        <a:ext cx="2166937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5943" name="Object 7"/>
          <p:cNvGraphicFramePr>
            <a:graphicFrameLocks noChangeAspect="1"/>
          </p:cNvGraphicFramePr>
          <p:nvPr/>
        </p:nvGraphicFramePr>
        <p:xfrm>
          <a:off x="1112838" y="4191000"/>
          <a:ext cx="256063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92" name="Equation" r:id="rId10" imgW="1549400" imgH="444500" progId="Equation.3">
                  <p:embed/>
                </p:oleObj>
              </mc:Choice>
              <mc:Fallback>
                <p:oleObj name="Equation" r:id="rId10" imgW="1549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4191000"/>
                        <a:ext cx="2560637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59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367156"/>
              </p:ext>
            </p:extLst>
          </p:nvPr>
        </p:nvGraphicFramePr>
        <p:xfrm>
          <a:off x="4786313" y="6049963"/>
          <a:ext cx="2620962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93" name="Equation" r:id="rId12" imgW="1244600" imgH="254000" progId="Equation.3">
                  <p:embed/>
                </p:oleObj>
              </mc:Choice>
              <mc:Fallback>
                <p:oleObj name="Equation" r:id="rId12" imgW="12446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6049963"/>
                        <a:ext cx="2620962" cy="531812"/>
                      </a:xfrm>
                      <a:prstGeom prst="rect">
                        <a:avLst/>
                      </a:prstGeom>
                      <a:solidFill>
                        <a:srgbClr val="C6C6C6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5945" name="Object 9"/>
          <p:cNvGraphicFramePr>
            <a:graphicFrameLocks noChangeAspect="1"/>
          </p:cNvGraphicFramePr>
          <p:nvPr/>
        </p:nvGraphicFramePr>
        <p:xfrm>
          <a:off x="2792413" y="5362575"/>
          <a:ext cx="355758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94" name="Equation" r:id="rId14" imgW="1689100" imgH="254000" progId="Equation.3">
                  <p:embed/>
                </p:oleObj>
              </mc:Choice>
              <mc:Fallback>
                <p:oleObj name="Equation" r:id="rId14" imgW="16891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5362575"/>
                        <a:ext cx="3557587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graphicFrame>
        <p:nvGraphicFramePr>
          <p:cNvPr id="9369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280777"/>
              </p:ext>
            </p:extLst>
          </p:nvPr>
        </p:nvGraphicFramePr>
        <p:xfrm>
          <a:off x="3260725" y="609600"/>
          <a:ext cx="262096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09" name="Equation" r:id="rId4" imgW="1244600" imgH="254000" progId="Equation.3">
                  <p:embed/>
                </p:oleObj>
              </mc:Choice>
              <mc:Fallback>
                <p:oleObj name="Equation" r:id="rId4" imgW="12446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609600"/>
                        <a:ext cx="2620963" cy="531813"/>
                      </a:xfrm>
                      <a:prstGeom prst="rect">
                        <a:avLst/>
                      </a:prstGeom>
                      <a:solidFill>
                        <a:srgbClr val="C6C6C6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6964" name="Text Box 4"/>
          <p:cNvSpPr txBox="1">
            <a:spLocks noChangeArrowheads="1"/>
          </p:cNvSpPr>
          <p:nvPr/>
        </p:nvSpPr>
        <p:spPr bwMode="auto">
          <a:xfrm>
            <a:off x="515938" y="1373188"/>
            <a:ext cx="8119380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So now </a:t>
            </a:r>
            <a:r>
              <a:rPr lang="en-US" sz="2400" dirty="0" smtClean="0">
                <a:solidFill>
                  <a:schemeClr val="accent2"/>
                </a:solidFill>
              </a:rPr>
              <a:t>let</a:t>
            </a:r>
            <a:r>
              <a:rPr lang="en-US" dirty="0" smtClean="0">
                <a:solidFill>
                  <a:schemeClr val="accent2"/>
                </a:solidFill>
              </a:rPr>
              <a:t>’</a:t>
            </a:r>
            <a:r>
              <a:rPr lang="en-US" sz="2400" dirty="0" smtClean="0">
                <a:solidFill>
                  <a:schemeClr val="accent2"/>
                </a:solidFill>
              </a:rPr>
              <a:t>s </a:t>
            </a:r>
            <a:r>
              <a:rPr lang="en-US" sz="2400" dirty="0">
                <a:solidFill>
                  <a:schemeClr val="accent2"/>
                </a:solidFill>
              </a:rPr>
              <a:t>briefly return to our </a:t>
            </a:r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applications</a:t>
            </a:r>
            <a:r>
              <a:rPr lang="en-US" sz="2400" dirty="0">
                <a:solidFill>
                  <a:schemeClr val="accent2"/>
                </a:solidFill>
              </a:rPr>
              <a:t> mentioned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earlier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>
                <a:solidFill>
                  <a:schemeClr val="accent2"/>
                </a:solidFill>
              </a:rPr>
              <a:t>1) </a:t>
            </a:r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Smoothing</a:t>
            </a:r>
            <a:r>
              <a:rPr lang="en-US" sz="2400" dirty="0">
                <a:solidFill>
                  <a:schemeClr val="accent2"/>
                </a:solidFill>
              </a:rPr>
              <a:t>:                            where 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[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]</a:t>
            </a:r>
            <a:r>
              <a:rPr lang="en-US" sz="2400" dirty="0">
                <a:solidFill>
                  <a:schemeClr val="accent2"/>
                </a:solidFill>
              </a:rPr>
              <a:t> is desired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         signal and 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[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]</a:t>
            </a:r>
            <a:r>
              <a:rPr lang="en-US" sz="2400" dirty="0">
                <a:solidFill>
                  <a:schemeClr val="accent2"/>
                </a:solidFill>
              </a:rPr>
              <a:t> is </a:t>
            </a:r>
            <a:r>
              <a:rPr lang="en-US" sz="2400" dirty="0" smtClean="0">
                <a:solidFill>
                  <a:schemeClr val="accent2"/>
                </a:solidFill>
              </a:rPr>
              <a:t>uncorrelated noise</a:t>
            </a:r>
            <a:r>
              <a:rPr lang="en-US" sz="2400" dirty="0">
                <a:solidFill>
                  <a:schemeClr val="accent2"/>
                </a:solidFill>
              </a:rPr>
              <a:t>.</a:t>
            </a:r>
          </a:p>
          <a:p>
            <a:endParaRPr lang="en-US" sz="2400" dirty="0">
              <a:solidFill>
                <a:schemeClr val="accent2"/>
              </a:solidFill>
            </a:endParaRPr>
          </a:p>
          <a:p>
            <a:endParaRPr lang="en-US" sz="32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         Recall that </a:t>
            </a:r>
            <a:r>
              <a:rPr lang="en-US" sz="2400" i="1" dirty="0" err="1">
                <a:solidFill>
                  <a:schemeClr val="tx2"/>
                </a:solidFill>
                <a:latin typeface="Times New Roman" charset="0"/>
              </a:rPr>
              <a:t>R</a:t>
            </a:r>
            <a:r>
              <a:rPr lang="en-US" sz="2400" i="1" baseline="-25000" dirty="0" err="1">
                <a:solidFill>
                  <a:schemeClr val="tx2"/>
                </a:solidFill>
                <a:latin typeface="Times New Roman" charset="0"/>
              </a:rPr>
              <a:t>sx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[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m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] = </a:t>
            </a:r>
            <a:r>
              <a:rPr lang="en-US" sz="2400" i="1" dirty="0" err="1">
                <a:solidFill>
                  <a:schemeClr val="tx2"/>
                </a:solidFill>
                <a:latin typeface="Times New Roman" charset="0"/>
              </a:rPr>
              <a:t>R</a:t>
            </a:r>
            <a:r>
              <a:rPr lang="en-US" sz="2400" i="1" baseline="-25000" dirty="0" err="1">
                <a:solidFill>
                  <a:schemeClr val="tx2"/>
                </a:solidFill>
                <a:latin typeface="Times New Roman" charset="0"/>
              </a:rPr>
              <a:t>xx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[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m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]</a:t>
            </a:r>
            <a:r>
              <a:rPr lang="en-US" sz="2400" dirty="0">
                <a:solidFill>
                  <a:schemeClr val="tx2"/>
                </a:solidFill>
                <a:latin typeface="Symbol" charset="0"/>
                <a:sym typeface="Symbol" charset="0"/>
              </a:rPr>
              <a:t>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h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[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m</a:t>
            </a:r>
            <a:r>
              <a:rPr lang="en-US" sz="2400" dirty="0">
                <a:solidFill>
                  <a:schemeClr val="tx2"/>
                </a:solidFill>
                <a:latin typeface="Times New Roman" charset="0"/>
              </a:rPr>
              <a:t>] </a:t>
            </a:r>
            <a:r>
              <a:rPr lang="en-US" sz="2400" dirty="0">
                <a:solidFill>
                  <a:schemeClr val="accent2"/>
                </a:solidFill>
              </a:rPr>
              <a:t>in the time domain,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      while in the frequency domain</a:t>
            </a:r>
            <a:endParaRPr lang="en-US" sz="2400" dirty="0">
              <a:solidFill>
                <a:schemeClr val="tx2"/>
              </a:solidFill>
              <a:latin typeface="Times New Roman" charset="0"/>
            </a:endParaRPr>
          </a:p>
        </p:txBody>
      </p:sp>
      <p:graphicFrame>
        <p:nvGraphicFramePr>
          <p:cNvPr id="9369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307505"/>
              </p:ext>
            </p:extLst>
          </p:nvPr>
        </p:nvGraphicFramePr>
        <p:xfrm>
          <a:off x="3276600" y="2339420"/>
          <a:ext cx="21113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10" name="Equation" r:id="rId6" imgW="1041400" imgH="215900" progId="Equation.3">
                  <p:embed/>
                </p:oleObj>
              </mc:Choice>
              <mc:Fallback>
                <p:oleObj name="Equation" r:id="rId6" imgW="10414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339420"/>
                        <a:ext cx="211137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6966" name="Object 6"/>
          <p:cNvGraphicFramePr>
            <a:graphicFrameLocks noChangeAspect="1"/>
          </p:cNvGraphicFramePr>
          <p:nvPr/>
        </p:nvGraphicFramePr>
        <p:xfrm>
          <a:off x="3000375" y="3200400"/>
          <a:ext cx="314325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11" name="Equation" r:id="rId8" imgW="1866900" imgH="444500" progId="Equation.3">
                  <p:embed/>
                </p:oleObj>
              </mc:Choice>
              <mc:Fallback>
                <p:oleObj name="Equation" r:id="rId8" imgW="1866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3200400"/>
                        <a:ext cx="314325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6967" name="Object 7"/>
          <p:cNvGraphicFramePr>
            <a:graphicFrameLocks noChangeAspect="1"/>
          </p:cNvGraphicFramePr>
          <p:nvPr/>
        </p:nvGraphicFramePr>
        <p:xfrm>
          <a:off x="3327400" y="4800600"/>
          <a:ext cx="24876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12" name="Equation" r:id="rId10" imgW="1181100" imgH="215900" progId="Equation.3">
                  <p:embed/>
                </p:oleObj>
              </mc:Choice>
              <mc:Fallback>
                <p:oleObj name="Equation" r:id="rId10" imgW="1181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4800600"/>
                        <a:ext cx="248761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6968" name="Object 8"/>
          <p:cNvGraphicFramePr>
            <a:graphicFrameLocks noChangeAspect="1"/>
          </p:cNvGraphicFramePr>
          <p:nvPr/>
        </p:nvGraphicFramePr>
        <p:xfrm>
          <a:off x="3500438" y="5419725"/>
          <a:ext cx="21399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13" name="Equation" r:id="rId12" imgW="1016000" imgH="431800" progId="Equation.3">
                  <p:embed/>
                </p:oleObj>
              </mc:Choice>
              <mc:Fallback>
                <p:oleObj name="Equation" r:id="rId12" imgW="1016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5419725"/>
                        <a:ext cx="213995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graphicFrame>
        <p:nvGraphicFramePr>
          <p:cNvPr id="937987" name="Object 3"/>
          <p:cNvGraphicFramePr>
            <a:graphicFrameLocks noChangeAspect="1"/>
          </p:cNvGraphicFramePr>
          <p:nvPr/>
        </p:nvGraphicFramePr>
        <p:xfrm>
          <a:off x="3673475" y="390525"/>
          <a:ext cx="179228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29" name="Equation" r:id="rId4" imgW="850900" imgH="431800" progId="Equation.3">
                  <p:embed/>
                </p:oleObj>
              </mc:Choice>
              <mc:Fallback>
                <p:oleObj name="Equation" r:id="rId4" imgW="850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390525"/>
                        <a:ext cx="1792288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7988" name="Text Box 4"/>
          <p:cNvSpPr txBox="1">
            <a:spLocks noChangeArrowheads="1"/>
          </p:cNvSpPr>
          <p:nvPr/>
        </p:nvSpPr>
        <p:spPr bwMode="auto">
          <a:xfrm>
            <a:off x="517525" y="1343025"/>
            <a:ext cx="7860646" cy="510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As a reminder, we can inverse Fourier transform spectra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to </a:t>
            </a:r>
            <a:r>
              <a:rPr lang="en-US" sz="2400" dirty="0">
                <a:solidFill>
                  <a:schemeClr val="accent2"/>
                </a:solidFill>
              </a:rPr>
              <a:t>correlation functions and write out the expectation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operators </a:t>
            </a:r>
            <a:r>
              <a:rPr lang="en-US" sz="2400" dirty="0">
                <a:solidFill>
                  <a:schemeClr val="accent2"/>
                </a:solidFill>
              </a:rPr>
              <a:t>to show that:</a:t>
            </a:r>
          </a:p>
          <a:p>
            <a:endParaRPr lang="en-US" sz="8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                                   and</a:t>
            </a:r>
          </a:p>
          <a:p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  </a:t>
            </a:r>
            <a:r>
              <a:rPr lang="en-US" sz="2400" dirty="0" smtClean="0">
                <a:solidFill>
                  <a:schemeClr val="accent2"/>
                </a:solidFill>
              </a:rPr>
              <a:t>If </a:t>
            </a:r>
            <a:r>
              <a:rPr lang="en-US" sz="2400" dirty="0">
                <a:solidFill>
                  <a:schemeClr val="accent2"/>
                </a:solidFill>
              </a:rPr>
              <a:t>we assume that 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2400" dirty="0">
                <a:solidFill>
                  <a:schemeClr val="accent2"/>
                </a:solidFill>
              </a:rPr>
              <a:t> and 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2400" dirty="0">
                <a:solidFill>
                  <a:schemeClr val="accent2"/>
                </a:solidFill>
              </a:rPr>
              <a:t> are uncorrelated then:</a:t>
            </a:r>
          </a:p>
          <a:p>
            <a:endParaRPr lang="en-US" sz="2400" dirty="0">
              <a:solidFill>
                <a:schemeClr val="accent2"/>
              </a:solidFill>
            </a:endParaRPr>
          </a:p>
          <a:p>
            <a:endParaRPr lang="en-US" sz="2400" dirty="0">
              <a:solidFill>
                <a:schemeClr val="accent2"/>
              </a:solidFill>
            </a:endParaRPr>
          </a:p>
          <a:p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Note, however, that this approach assumes a priori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that </a:t>
            </a:r>
            <a:r>
              <a:rPr lang="en-US" sz="2400" dirty="0">
                <a:solidFill>
                  <a:schemeClr val="accent2"/>
                </a:solidFill>
              </a:rPr>
              <a:t>we know something </a:t>
            </a:r>
            <a:r>
              <a:rPr lang="en-US" sz="2400" i="1" dirty="0">
                <a:solidFill>
                  <a:schemeClr val="accent2"/>
                </a:solidFill>
                <a:latin typeface="Arial Black" charset="0"/>
              </a:rPr>
              <a:t>independently</a:t>
            </a:r>
            <a:r>
              <a:rPr lang="en-US" sz="2400" dirty="0">
                <a:solidFill>
                  <a:schemeClr val="accent2"/>
                </a:solidFill>
              </a:rPr>
              <a:t> about the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statistics </a:t>
            </a:r>
            <a:r>
              <a:rPr lang="en-US" sz="2400" dirty="0">
                <a:solidFill>
                  <a:schemeClr val="accent2"/>
                </a:solidFill>
              </a:rPr>
              <a:t>of the </a:t>
            </a:r>
            <a:r>
              <a:rPr lang="ja-JP" altLang="en-US" sz="2400" dirty="0">
                <a:solidFill>
                  <a:schemeClr val="accent2"/>
                </a:solidFill>
              </a:rPr>
              <a:t>“</a:t>
            </a:r>
            <a:r>
              <a:rPr lang="en-US" sz="2400" dirty="0">
                <a:solidFill>
                  <a:schemeClr val="accent2"/>
                </a:solidFill>
              </a:rPr>
              <a:t>noise</a:t>
            </a:r>
            <a:r>
              <a:rPr lang="ja-JP" altLang="en-US" sz="2400" dirty="0">
                <a:solidFill>
                  <a:schemeClr val="accent2"/>
                </a:solidFill>
              </a:rPr>
              <a:t>”</a:t>
            </a:r>
            <a:r>
              <a:rPr lang="en-US" sz="2400" dirty="0">
                <a:solidFill>
                  <a:schemeClr val="accent2"/>
                </a:solidFill>
              </a:rPr>
              <a:t> signal, or the statistics of the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</a:rPr>
              <a:t>desired </a:t>
            </a:r>
            <a:r>
              <a:rPr lang="en-US" sz="2400" dirty="0">
                <a:solidFill>
                  <a:schemeClr val="accent2"/>
                </a:solidFill>
              </a:rPr>
              <a:t>signal, or both! </a:t>
            </a:r>
            <a:r>
              <a:rPr lang="en-US" sz="2400" dirty="0" smtClean="0">
                <a:solidFill>
                  <a:schemeClr val="accent2"/>
                </a:solidFill>
              </a:rPr>
              <a:t>Recall the </a:t>
            </a:r>
            <a:r>
              <a:rPr lang="en-US" sz="2400" dirty="0">
                <a:solidFill>
                  <a:schemeClr val="accent2"/>
                </a:solidFill>
              </a:rPr>
              <a:t>general knock on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ja-JP" altLang="en-US" sz="2400" dirty="0" smtClean="0">
                <a:solidFill>
                  <a:schemeClr val="accent2"/>
                </a:solidFill>
              </a:rPr>
              <a:t>“</a:t>
            </a:r>
            <a:r>
              <a:rPr lang="en-US" sz="2400" dirty="0">
                <a:solidFill>
                  <a:schemeClr val="accent2"/>
                </a:solidFill>
              </a:rPr>
              <a:t>Bayesian</a:t>
            </a:r>
            <a:r>
              <a:rPr lang="ja-JP" altLang="en-US" sz="2400" dirty="0">
                <a:solidFill>
                  <a:schemeClr val="accent2"/>
                </a:solidFill>
              </a:rPr>
              <a:t>”</a:t>
            </a:r>
            <a:r>
              <a:rPr lang="en-US" sz="2400" dirty="0">
                <a:solidFill>
                  <a:schemeClr val="accent2"/>
                </a:solidFill>
              </a:rPr>
              <a:t> approaches… </a:t>
            </a:r>
          </a:p>
        </p:txBody>
      </p:sp>
      <p:graphicFrame>
        <p:nvGraphicFramePr>
          <p:cNvPr id="937989" name="Object 5"/>
          <p:cNvGraphicFramePr>
            <a:graphicFrameLocks noChangeAspect="1"/>
          </p:cNvGraphicFramePr>
          <p:nvPr/>
        </p:nvGraphicFramePr>
        <p:xfrm>
          <a:off x="1747838" y="2590800"/>
          <a:ext cx="157956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30" name="Equation" r:id="rId6" imgW="749300" imgH="177800" progId="Equation.3">
                  <p:embed/>
                </p:oleObj>
              </mc:Choice>
              <mc:Fallback>
                <p:oleObj name="Equation" r:id="rId6" imgW="7493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38" y="2590800"/>
                        <a:ext cx="1579562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7990" name="Object 6"/>
          <p:cNvGraphicFramePr>
            <a:graphicFrameLocks noChangeAspect="1"/>
          </p:cNvGraphicFramePr>
          <p:nvPr/>
        </p:nvGraphicFramePr>
        <p:xfrm>
          <a:off x="4379913" y="2598738"/>
          <a:ext cx="2782887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31" name="Equation" r:id="rId8" imgW="1320800" imgH="177800" progId="Equation.3">
                  <p:embed/>
                </p:oleObj>
              </mc:Choice>
              <mc:Fallback>
                <p:oleObj name="Equation" r:id="rId8" imgW="13208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13" y="2598738"/>
                        <a:ext cx="2782887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7991" name="Object 7"/>
          <p:cNvGraphicFramePr>
            <a:graphicFrameLocks noChangeAspect="1"/>
          </p:cNvGraphicFramePr>
          <p:nvPr/>
        </p:nvGraphicFramePr>
        <p:xfrm>
          <a:off x="2165350" y="3552825"/>
          <a:ext cx="481488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32" name="Equation" r:id="rId10" imgW="2286000" imgH="431800" progId="Equation.3">
                  <p:embed/>
                </p:oleObj>
              </mc:Choice>
              <mc:Fallback>
                <p:oleObj name="Equation" r:id="rId10" imgW="2286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3552825"/>
                        <a:ext cx="4814888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7992" name="Text Box 8"/>
          <p:cNvSpPr txBox="1">
            <a:spLocks noChangeArrowheads="1"/>
          </p:cNvSpPr>
          <p:nvPr/>
        </p:nvSpPr>
        <p:spPr bwMode="auto">
          <a:xfrm>
            <a:off x="3330720" y="2819400"/>
            <a:ext cx="293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~</a:t>
            </a:r>
          </a:p>
        </p:txBody>
      </p:sp>
      <p:sp>
        <p:nvSpPr>
          <p:cNvPr id="937993" name="Text Box 9"/>
          <p:cNvSpPr txBox="1">
            <a:spLocks noChangeArrowheads="1"/>
          </p:cNvSpPr>
          <p:nvPr/>
        </p:nvSpPr>
        <p:spPr bwMode="auto">
          <a:xfrm>
            <a:off x="4140345" y="2822575"/>
            <a:ext cx="293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~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4360</TotalTime>
  <Words>694</Words>
  <Application>Microsoft Macintosh PowerPoint</Application>
  <PresentationFormat>On-screen Show (4:3)</PresentationFormat>
  <Paragraphs>136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Utah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136</cp:revision>
  <dcterms:created xsi:type="dcterms:W3CDTF">2009-01-09T16:35:25Z</dcterms:created>
  <dcterms:modified xsi:type="dcterms:W3CDTF">2017-10-31T20:55:21Z</dcterms:modified>
</cp:coreProperties>
</file>