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88" r:id="rId3"/>
    <p:sldId id="267" r:id="rId4"/>
    <p:sldId id="269" r:id="rId5"/>
    <p:sldId id="271" r:id="rId6"/>
    <p:sldId id="272" r:id="rId7"/>
    <p:sldId id="276" r:id="rId8"/>
    <p:sldId id="278" r:id="rId9"/>
    <p:sldId id="268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6EDDE6"/>
    <a:srgbClr val="DEEBF7"/>
    <a:srgbClr val="ACDFE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18 Sep 2023</a:t>
            </a:r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689423FD-123C-B047-BAD0-D787102AD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0" y="6396335"/>
            <a:ext cx="6470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R</a:t>
            </a:r>
            <a:r>
              <a:rPr lang="en-US" dirty="0">
                <a:solidFill>
                  <a:srgbClr val="00067B"/>
                </a:solidFill>
                <a:cs typeface="ＭＳ Ｐゴシック" charset="0"/>
              </a:rPr>
              <a:t>ead for Wed 20 Sep: </a:t>
            </a:r>
            <a:r>
              <a:rPr lang="en-US" i="1" dirty="0" err="1">
                <a:solidFill>
                  <a:srgbClr val="00067B"/>
                </a:solidFill>
                <a:cs typeface="ＭＳ Ｐゴシック" charset="0"/>
              </a:rPr>
              <a:t>Wahr</a:t>
            </a:r>
            <a:r>
              <a:rPr lang="en-US" dirty="0">
                <a:solidFill>
                  <a:srgbClr val="00067B"/>
                </a:solidFill>
                <a:cs typeface="ＭＳ Ｐゴシック" charset="0"/>
              </a:rPr>
              <a:t> §3.1-3.2 (67-75)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44393388-5DC7-A713-9226-BB490F1E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31" y="1388507"/>
            <a:ext cx="1057693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GPS Positioning: Signals &amp; Codes</a:t>
            </a:r>
          </a:p>
          <a:p>
            <a:r>
              <a:rPr lang="en-US" dirty="0">
                <a:solidFill>
                  <a:srgbClr val="00067B"/>
                </a:solidFill>
                <a:latin typeface="Arial Black" charset="0"/>
              </a:rPr>
              <a:t>• 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GPS Signal Structure</a:t>
            </a:r>
            <a:r>
              <a:rPr lang="en-US" dirty="0">
                <a:solidFill>
                  <a:srgbClr val="00067B"/>
                </a:solidFill>
              </a:rPr>
              <a:t> consists of three+ codes superposed</a:t>
            </a:r>
            <a:r>
              <a:rPr lang="en-US" i="1" dirty="0">
                <a:solidFill>
                  <a:srgbClr val="00067B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on</a:t>
            </a:r>
          </a:p>
          <a:p>
            <a:r>
              <a:rPr lang="en-US" dirty="0">
                <a:solidFill>
                  <a:srgbClr val="00067B"/>
                </a:solidFill>
              </a:rPr>
              <a:t>   two+ signals (up to five on newer satellites)</a:t>
            </a:r>
          </a:p>
          <a:p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•</a:t>
            </a:r>
            <a:r>
              <a:rPr lang="en-US" dirty="0">
                <a:solidFill>
                  <a:srgbClr val="00067B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Receivers distinguish satellite transmissions from microwave background</a:t>
            </a:r>
          </a:p>
          <a:p>
            <a:r>
              <a:rPr lang="en-US" dirty="0">
                <a:solidFill>
                  <a:srgbClr val="00067B"/>
                </a:solidFill>
              </a:rPr>
              <a:t>   by cross-correlating antenna reception with known PRN codes of the SV’s</a:t>
            </a: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Tectonic-Grade 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other highest-accuracy)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Receivers</a:t>
            </a:r>
            <a:r>
              <a:rPr lang="en-US" dirty="0">
                <a:solidFill>
                  <a:srgbClr val="00067B"/>
                </a:solidFill>
              </a:rPr>
              <a:t> track phase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latin typeface="Symbol" charset="0"/>
                <a:sym typeface="Symbol" charset="0"/>
              </a:rPr>
              <a:t>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of carrier signals (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067B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, eventually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baseline="-25000" dirty="0">
                <a:latin typeface="Times New Roman" charset="0"/>
              </a:rPr>
              <a:t>4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&amp;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-25000" dirty="0">
                <a:latin typeface="Times New Roman"/>
                <a:cs typeface="Times New Roman"/>
              </a:rPr>
              <a:t>5</a:t>
            </a:r>
            <a:r>
              <a:rPr lang="en-US" dirty="0">
                <a:solidFill>
                  <a:srgbClr val="00067B"/>
                </a:solidFill>
              </a:rPr>
              <a:t>?) and use the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doppler</a:t>
            </a:r>
            <a:r>
              <a:rPr lang="en-US" dirty="0">
                <a:solidFill>
                  <a:srgbClr val="00067B"/>
                </a:solidFill>
              </a:rPr>
              <a:t>  to</a:t>
            </a:r>
          </a:p>
          <a:p>
            <a:r>
              <a:rPr lang="en-US" dirty="0">
                <a:solidFill>
                  <a:srgbClr val="00067B"/>
                </a:solidFill>
              </a:rPr>
              <a:t>   determine range change over time</a:t>
            </a: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Errors</a:t>
            </a:r>
            <a:r>
              <a:rPr lang="en-US" dirty="0">
                <a:solidFill>
                  <a:srgbClr val="00067B"/>
                </a:solidFill>
              </a:rPr>
              <a:t> in estimates of satellite position, satellite clocks (&amp; other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common-mode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errors) are reduced by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differencing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two or more</a:t>
            </a:r>
          </a:p>
          <a:p>
            <a:r>
              <a:rPr lang="en-US" dirty="0">
                <a:solidFill>
                  <a:srgbClr val="00067B"/>
                </a:solidFill>
              </a:rPr>
              <a:t>   receivers to each satellite </a:t>
            </a: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Double-differencing</a:t>
            </a:r>
            <a:r>
              <a:rPr lang="en-US" dirty="0">
                <a:solidFill>
                  <a:srgbClr val="00067B"/>
                </a:solidFill>
              </a:rPr>
              <a:t> (two satellites, two receivers) ensures an integer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ambiguity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(= range at the first phase observation, when using doppler).</a:t>
            </a:r>
          </a:p>
        </p:txBody>
      </p:sp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755E1-032C-A18C-2411-4511478B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5DE17-C1B5-BFF3-8894-94F938CE7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DB1F8A17-3315-1558-BF8D-0EDFD4237F5A}"/>
              </a:ext>
            </a:extLst>
          </p:cNvPr>
          <p:cNvSpPr txBox="1"/>
          <p:nvPr/>
        </p:nvSpPr>
        <p:spPr>
          <a:xfrm>
            <a:off x="2286000" y="4385608"/>
            <a:ext cx="29844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But again,</a:t>
            </a:r>
          </a:p>
          <a:p>
            <a:r>
              <a:rPr lang="en-US" dirty="0">
                <a:solidFill>
                  <a:srgbClr val="00067B"/>
                </a:solidFill>
              </a:rPr>
              <a:t>one person’s</a:t>
            </a:r>
          </a:p>
          <a:p>
            <a:r>
              <a:rPr lang="en-US" dirty="0">
                <a:solidFill>
                  <a:srgbClr val="00067B"/>
                </a:solidFill>
              </a:rPr>
              <a:t>noise is another’s</a:t>
            </a:r>
          </a:p>
          <a:p>
            <a:r>
              <a:rPr lang="en-US" dirty="0">
                <a:solidFill>
                  <a:srgbClr val="00067B"/>
                </a:solidFill>
              </a:rPr>
              <a:t>signal. This courtesy</a:t>
            </a:r>
          </a:p>
          <a:p>
            <a:r>
              <a:rPr lang="en-US" dirty="0">
                <a:solidFill>
                  <a:srgbClr val="00067B"/>
                </a:solidFill>
              </a:rPr>
              <a:t>of SUOMINET…</a:t>
            </a:r>
          </a:p>
        </p:txBody>
      </p:sp>
    </p:spTree>
    <p:extLst>
      <p:ext uri="{BB962C8B-B14F-4D97-AF65-F5344CB8AC3E}">
        <p14:creationId xmlns:p14="http://schemas.microsoft.com/office/powerpoint/2010/main" val="132105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304EC410-7643-5040-B6BA-44C40465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339" y="2551837"/>
            <a:ext cx="843532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Read for Fri (22 Sep)</a:t>
            </a:r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 err="1"/>
              <a:t>Borsa</a:t>
            </a:r>
            <a:r>
              <a:rPr lang="en-US" dirty="0"/>
              <a:t>, A. A., Agnew, D. C., &amp; Cayan, D. R. (2014). Ongoing</a:t>
            </a:r>
          </a:p>
          <a:p>
            <a:r>
              <a:rPr lang="en-US" dirty="0"/>
              <a:t>drought-induced uplift in the western United States. Science,</a:t>
            </a:r>
          </a:p>
          <a:p>
            <a:r>
              <a:rPr lang="en-US" b="1" dirty="0"/>
              <a:t>345</a:t>
            </a:r>
            <a:r>
              <a:rPr lang="en-US" dirty="0"/>
              <a:t>(6204), 1587-1590.</a:t>
            </a:r>
          </a:p>
        </p:txBody>
      </p:sp>
    </p:spTree>
    <p:extLst>
      <p:ext uri="{BB962C8B-B14F-4D97-AF65-F5344CB8AC3E}">
        <p14:creationId xmlns:p14="http://schemas.microsoft.com/office/powerpoint/2010/main" val="42980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A89EFCB-4608-E58E-632C-6C80816B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997" y="122739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49D5CE6-FA58-6FA7-EA46-AC01B3384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860" y="974496"/>
            <a:ext cx="5012717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Satellite position and SV clocks:</a:t>
            </a:r>
          </a:p>
          <a:p>
            <a:pPr eaLnBrk="0" hangingPunct="0"/>
            <a:endParaRPr lang="en-US" sz="1200" dirty="0">
              <a:solidFill>
                <a:srgbClr val="00067B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Real-time (Nav Message) orbit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plus clock drift errors ~ 5 m</a:t>
            </a:r>
          </a:p>
          <a:p>
            <a:pPr eaLnBrk="0" hangingPunct="0"/>
            <a:endParaRPr lang="en-US" sz="1200" dirty="0">
              <a:solidFill>
                <a:srgbClr val="00067B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Various orbit estimation centers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(e.g., IGS, JPL) solve for satellite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position, velocity, clocks and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provide to users (error ~ 3-6 cm)</a:t>
            </a:r>
          </a:p>
          <a:p>
            <a:pPr eaLnBrk="0" hangingPunct="0"/>
            <a:endParaRPr lang="en-US" sz="1200" dirty="0">
              <a:solidFill>
                <a:srgbClr val="00067B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Network positioning applications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remove these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common mode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errors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by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differencing</a:t>
            </a:r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sz="1200" dirty="0">
              <a:solidFill>
                <a:srgbClr val="00067B"/>
              </a:solidFill>
              <a:latin typeface="Arial"/>
              <a:cs typeface="Arial"/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• Precise point positioning does not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difference; neglects these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B351F-1020-C1EE-413F-4A3E264A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37" y="1263086"/>
            <a:ext cx="2082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3B667D45-6ECF-55C0-6E44-F8B716E06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625" y="2785499"/>
            <a:ext cx="154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latin typeface="Symbol" charset="0"/>
              </a:rPr>
              <a:t>Dr</a:t>
            </a:r>
            <a:r>
              <a:rPr lang="en-US" i="1" baseline="-25000">
                <a:latin typeface="Times" charset="0"/>
              </a:rPr>
              <a:t>a</a:t>
            </a:r>
            <a:r>
              <a:rPr lang="en-US" i="1">
                <a:latin typeface="Times" charset="0"/>
              </a:rPr>
              <a:t> </a:t>
            </a:r>
            <a:r>
              <a:rPr lang="en-US" i="1">
                <a:latin typeface="Symbol" charset="0"/>
              </a:rPr>
              <a:t></a:t>
            </a:r>
            <a:r>
              <a:rPr lang="en-US" i="1" baseline="-25000">
                <a:latin typeface="Times" charset="0"/>
              </a:rPr>
              <a:t>b</a:t>
            </a:r>
            <a:endParaRPr lang="en-US" i="1">
              <a:latin typeface="Times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464BD22-92BF-2F3A-FE58-BC59FBEFB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075" y="824936"/>
            <a:ext cx="399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Single Difference Correction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996CC-A1F9-9705-942D-EBC8F61A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87" y="3827176"/>
            <a:ext cx="2095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DA3258CA-18DA-D81B-0B32-9C3CF9E0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337" y="3385851"/>
            <a:ext cx="389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67B"/>
                </a:solidFill>
              </a:rPr>
              <a:t>Double Difference Residual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81C6A2C-7AE6-86F4-F7FB-BCDD144A7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500" y="5530564"/>
            <a:ext cx="2633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latin typeface="Symbol" charset="0"/>
              </a:rPr>
              <a:t></a:t>
            </a:r>
            <a:r>
              <a:rPr lang="en-US" i="1" baseline="-25000">
                <a:latin typeface="Symbol" charset="0"/>
              </a:rPr>
              <a:t></a:t>
            </a:r>
            <a:r>
              <a:rPr lang="en-US" i="1" baseline="-25000">
                <a:latin typeface="Times" charset="0"/>
              </a:rPr>
              <a:t>a</a:t>
            </a:r>
            <a:r>
              <a:rPr lang="en-US" i="1">
                <a:latin typeface="Times" charset="0"/>
              </a:rPr>
              <a:t> –</a:t>
            </a:r>
            <a:r>
              <a:rPr lang="en-US" i="1">
                <a:latin typeface="Symbol" charset="0"/>
              </a:rPr>
              <a:t></a:t>
            </a:r>
            <a:r>
              <a:rPr lang="en-US" i="1" baseline="-25000">
                <a:latin typeface="Times" charset="0"/>
              </a:rPr>
              <a:t>2a</a:t>
            </a:r>
            <a:r>
              <a:rPr lang="en-US" i="1">
                <a:latin typeface="Times" charset="0"/>
              </a:rPr>
              <a:t> – </a:t>
            </a:r>
            <a:r>
              <a:rPr lang="en-US" i="1">
                <a:latin typeface="Symbol" charset="0"/>
              </a:rPr>
              <a:t>r</a:t>
            </a:r>
            <a:r>
              <a:rPr lang="en-US" i="1" baseline="-25000">
                <a:latin typeface="Times" charset="0"/>
              </a:rPr>
              <a:t>1b</a:t>
            </a:r>
            <a:r>
              <a:rPr lang="en-US" i="1">
                <a:latin typeface="Times" charset="0"/>
              </a:rPr>
              <a:t> + </a:t>
            </a:r>
            <a:r>
              <a:rPr lang="en-US" i="1">
                <a:latin typeface="Symbol" charset="0"/>
              </a:rPr>
              <a:t>r</a:t>
            </a:r>
            <a:r>
              <a:rPr lang="en-US" i="1" baseline="-25000">
                <a:latin typeface="Times" charset="0"/>
              </a:rPr>
              <a:t>2b</a:t>
            </a:r>
            <a:endParaRPr lang="en-US" i="1">
              <a:latin typeface="Times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C25FF92-3749-B343-F89E-43F04AAB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550" y="2217174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latin typeface="Times" charset="0"/>
              </a:rPr>
              <a:t>A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AC5DDC2-ADB7-AE20-010F-689C4C48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200" y="2342586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latin typeface="Times" charset="0"/>
              </a:rPr>
              <a:t>B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CEFA343-989B-4B92-050C-0724B22AA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000" y="4851114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latin typeface="Times" charset="0"/>
              </a:rPr>
              <a:t>A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43B0BEB-E567-036C-4273-8B739A905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637" y="494953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latin typeface="Times" charset="0"/>
              </a:rPr>
              <a:t>B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B65486B6-3362-9CAD-74CF-98FFE90A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850" y="403037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latin typeface="Times" charset="0"/>
              </a:rPr>
              <a:t>1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02FD36E8-1F4F-5D94-FE2B-4558EE8C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237" y="411927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latin typeface="Times" charset="0"/>
              </a:rPr>
              <a:t>2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9CA80A8B-2E89-35B0-9EA9-A225B33AE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750" y="5978239"/>
            <a:ext cx="4139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(yields an 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ambiguity 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integer # of wavelengths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67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1A4F9-CE55-A141-9F48-F76BDEC8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55" y="802468"/>
            <a:ext cx="8117827" cy="513779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6D90E787-E9BD-F88D-C25D-63366243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931" y="172814"/>
            <a:ext cx="5382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Atmosphere I. The Ionosphere: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A5E4B0B-054D-D76F-9454-8F4472AD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181" y="5997352"/>
            <a:ext cx="82576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latin typeface="Times" charset="0"/>
              </a:rPr>
              <a:t>x</a:t>
            </a:r>
            <a:r>
              <a:rPr lang="en-US" dirty="0">
                <a:solidFill>
                  <a:srgbClr val="00067B"/>
                </a:solidFill>
              </a:rPr>
              <a:t>’s are double-differenced positions using two frequencies;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circles positioned using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only... Differenced over &lt; 5 km.</a:t>
            </a:r>
            <a:r>
              <a:rPr lang="en-US" dirty="0"/>
              <a:t> </a:t>
            </a:r>
            <a:endParaRPr lang="en-US" i="1" dirty="0">
              <a:latin typeface="Time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DE6E6-62E4-B1BE-9F9A-7D129450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41" y="29650"/>
            <a:ext cx="1547077" cy="1389026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6164080B-D443-B746-BFEA-6BFA7EA7D6B5}"/>
              </a:ext>
            </a:extLst>
          </p:cNvPr>
          <p:cNvSpPr txBox="1"/>
          <p:nvPr/>
        </p:nvSpPr>
        <p:spPr>
          <a:xfrm>
            <a:off x="7318655" y="5295331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/>
              <a:t>Bartel</a:t>
            </a:r>
            <a:r>
              <a:rPr lang="en-US" sz="1600" dirty="0"/>
              <a:t> et al., JGR 2003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7E213D-6806-3307-8E39-CE65BB08C29B}"/>
              </a:ext>
            </a:extLst>
          </p:cNvPr>
          <p:cNvSpPr/>
          <p:nvPr/>
        </p:nvSpPr>
        <p:spPr>
          <a:xfrm>
            <a:off x="255578" y="2511760"/>
            <a:ext cx="1448603" cy="18344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67B"/>
                </a:solidFill>
              </a:rPr>
              <a:t>Note: These are errors in </a:t>
            </a:r>
            <a:r>
              <a:rPr lang="en-US" b="1" i="1" dirty="0">
                <a:solidFill>
                  <a:srgbClr val="00067B"/>
                </a:solidFill>
              </a:rPr>
              <a:t>double-differenced</a:t>
            </a:r>
            <a:r>
              <a:rPr lang="en-US" dirty="0">
                <a:solidFill>
                  <a:srgbClr val="00067B"/>
                </a:solidFill>
              </a:rPr>
              <a:t> daily GPS positions!!!</a:t>
            </a:r>
          </a:p>
        </p:txBody>
      </p:sp>
    </p:spTree>
    <p:extLst>
      <p:ext uri="{BB962C8B-B14F-4D97-AF65-F5344CB8AC3E}">
        <p14:creationId xmlns:p14="http://schemas.microsoft.com/office/powerpoint/2010/main" val="305080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8C25E-9D34-164E-BB0C-DA8D5C3F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332" y="2538582"/>
            <a:ext cx="3515343" cy="2224869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67B6116B-AC82-E852-0DE1-A077FA1E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141754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00E2F0E-4F1F-A127-D151-404B3D640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05" y="983129"/>
            <a:ext cx="538211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Atmosphere I. The Ionosphere:</a:t>
            </a:r>
            <a:endParaRPr lang="en-US" i="1" dirty="0">
              <a:solidFill>
                <a:srgbClr val="00067B"/>
              </a:solidFill>
            </a:endParaRPr>
          </a:p>
          <a:p>
            <a:pPr eaLnBrk="0" hangingPunct="0"/>
            <a:endParaRPr lang="en-US" sz="600" i="1" dirty="0">
              <a:solidFill>
                <a:srgbClr val="00067B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i="1" dirty="0">
                <a:solidFill>
                  <a:srgbClr val="00067B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Uppermost layers of the atmosphere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(30–50 km altitude) are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ionized</a:t>
            </a:r>
            <a:endParaRPr lang="en-US" i="1" dirty="0">
              <a:solidFill>
                <a:srgbClr val="00067B"/>
              </a:solidFill>
            </a:endParaRPr>
          </a:p>
          <a:p>
            <a:pPr eaLnBrk="0" hangingPunct="0"/>
            <a:r>
              <a:rPr lang="en-US" i="1" dirty="0">
                <a:solidFill>
                  <a:srgbClr val="00067B"/>
                </a:solidFill>
              </a:rPr>
              <a:t>   </a:t>
            </a:r>
            <a:r>
              <a:rPr lang="en-US" dirty="0">
                <a:solidFill>
                  <a:srgbClr val="00067B"/>
                </a:solidFill>
              </a:rPr>
              <a:t>by solar radiation</a:t>
            </a:r>
            <a:endParaRPr lang="en-US" i="1" dirty="0">
              <a:solidFill>
                <a:srgbClr val="00067B"/>
              </a:solidFill>
            </a:endParaRPr>
          </a:p>
          <a:p>
            <a:pPr eaLnBrk="0" hangingPunct="0"/>
            <a:endParaRPr lang="en-US" sz="600" i="1" dirty="0">
              <a:solidFill>
                <a:srgbClr val="00067B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Has</a:t>
            </a:r>
            <a:r>
              <a:rPr lang="en-US" i="1" dirty="0">
                <a:solidFill>
                  <a:srgbClr val="00067B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dispersive</a:t>
            </a:r>
            <a:r>
              <a:rPr lang="en-US" i="1" dirty="0"/>
              <a:t> </a:t>
            </a:r>
            <a:r>
              <a:rPr lang="en-US" dirty="0">
                <a:solidFill>
                  <a:srgbClr val="00067B"/>
                </a:solidFill>
              </a:rPr>
              <a:t>effect on</a:t>
            </a:r>
            <a:endParaRPr lang="en-US" dirty="0">
              <a:solidFill>
                <a:srgbClr val="00067B"/>
              </a:solidFill>
              <a:latin typeface="Times" charset="0"/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latin typeface="Times" charset="0"/>
              </a:rPr>
              <a:t>   </a:t>
            </a:r>
            <a:r>
              <a:rPr lang="en-US" dirty="0">
                <a:solidFill>
                  <a:srgbClr val="00067B"/>
                </a:solidFill>
              </a:rPr>
              <a:t>microwave</a:t>
            </a:r>
            <a:r>
              <a:rPr lang="en-US" dirty="0">
                <a:solidFill>
                  <a:srgbClr val="00067B"/>
                </a:solidFill>
                <a:latin typeface="Times" charset="0"/>
              </a:rPr>
              <a:t> </a:t>
            </a:r>
            <a:r>
              <a:rPr lang="en-US" dirty="0">
                <a:solidFill>
                  <a:srgbClr val="00067B"/>
                </a:solidFill>
                <a:latin typeface="Symbol" charset="0"/>
              </a:rPr>
              <a:t></a:t>
            </a:r>
            <a:r>
              <a:rPr lang="en-US" dirty="0">
                <a:solidFill>
                  <a:srgbClr val="00067B"/>
                </a:solidFill>
                <a:latin typeface="Times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Refractive index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</a:t>
            </a:r>
            <a:r>
              <a:rPr lang="en-US" i="1" dirty="0">
                <a:latin typeface="Times New Roman" charset="0"/>
              </a:rPr>
              <a:t>n = c/v </a:t>
            </a:r>
            <a:r>
              <a:rPr lang="en-US" dirty="0">
                <a:solidFill>
                  <a:srgbClr val="00067B"/>
                </a:solidFill>
              </a:rPr>
              <a:t>depends on frequency</a:t>
            </a:r>
            <a:r>
              <a:rPr lang="en-US" i="1" dirty="0">
                <a:solidFill>
                  <a:srgbClr val="00067B"/>
                </a:solidFill>
                <a:latin typeface="Times" charset="0"/>
              </a:rPr>
              <a:t> </a:t>
            </a:r>
            <a:r>
              <a:rPr lang="en-US" i="1" dirty="0">
                <a:latin typeface="Times" charset="0"/>
              </a:rPr>
              <a:t>f </a:t>
            </a:r>
            <a:r>
              <a:rPr lang="en-US" dirty="0">
                <a:solidFill>
                  <a:srgbClr val="00067B"/>
                </a:solidFill>
              </a:rPr>
              <a:t>as:</a:t>
            </a:r>
            <a:endParaRPr lang="en-US" i="1" dirty="0">
              <a:solidFill>
                <a:srgbClr val="00067B"/>
              </a:solidFill>
              <a:latin typeface="Times" charset="0"/>
            </a:endParaRPr>
          </a:p>
          <a:p>
            <a:pPr eaLnBrk="0" hangingPunct="0"/>
            <a:r>
              <a:rPr lang="en-US" dirty="0">
                <a:latin typeface="Arial"/>
                <a:cs typeface="Arial"/>
              </a:rPr>
              <a:t>   </a:t>
            </a:r>
            <a:r>
              <a:rPr lang="en-US" i="1" dirty="0">
                <a:latin typeface="Times" charset="0"/>
              </a:rPr>
              <a:t>n = 1 + c</a:t>
            </a:r>
            <a:r>
              <a:rPr lang="en-US" i="1" baseline="-25000" dirty="0">
                <a:latin typeface="Times" charset="0"/>
              </a:rPr>
              <a:t>2</a:t>
            </a:r>
            <a:r>
              <a:rPr lang="en-US" i="1" dirty="0">
                <a:latin typeface="Times" charset="0"/>
              </a:rPr>
              <a:t>/f</a:t>
            </a:r>
            <a:r>
              <a:rPr lang="en-US" sz="1200" i="1" dirty="0">
                <a:latin typeface="Times" charset="0"/>
              </a:rPr>
              <a:t> </a:t>
            </a:r>
            <a:r>
              <a:rPr lang="en-US" i="1" baseline="30000" dirty="0">
                <a:latin typeface="Times" charset="0"/>
              </a:rPr>
              <a:t>2</a:t>
            </a:r>
            <a:r>
              <a:rPr lang="en-US" i="1" dirty="0">
                <a:latin typeface="Times" charset="0"/>
              </a:rPr>
              <a:t> + c</a:t>
            </a:r>
            <a:r>
              <a:rPr lang="en-US" i="1" baseline="-25000" dirty="0">
                <a:latin typeface="Times" charset="0"/>
              </a:rPr>
              <a:t>3</a:t>
            </a:r>
            <a:r>
              <a:rPr lang="en-US" i="1" dirty="0">
                <a:latin typeface="Times" charset="0"/>
              </a:rPr>
              <a:t>/f</a:t>
            </a:r>
            <a:r>
              <a:rPr lang="en-US" sz="1200" i="1" dirty="0">
                <a:latin typeface="Times" charset="0"/>
              </a:rPr>
              <a:t> </a:t>
            </a:r>
            <a:r>
              <a:rPr lang="en-US" i="1" baseline="30000" dirty="0">
                <a:latin typeface="Times" charset="0"/>
              </a:rPr>
              <a:t>3</a:t>
            </a:r>
            <a:r>
              <a:rPr lang="en-US" i="1" dirty="0">
                <a:latin typeface="Times" charset="0"/>
              </a:rPr>
              <a:t> + c</a:t>
            </a:r>
            <a:r>
              <a:rPr lang="en-US" i="1" baseline="-25000" dirty="0">
                <a:latin typeface="Times" charset="0"/>
              </a:rPr>
              <a:t>4</a:t>
            </a:r>
            <a:r>
              <a:rPr lang="en-US" i="1" dirty="0">
                <a:latin typeface="Times" charset="0"/>
              </a:rPr>
              <a:t>/f</a:t>
            </a:r>
            <a:r>
              <a:rPr lang="en-US" sz="1200" i="1" dirty="0">
                <a:latin typeface="Times" charset="0"/>
              </a:rPr>
              <a:t> </a:t>
            </a:r>
            <a:r>
              <a:rPr lang="en-US" i="1" baseline="30000" dirty="0">
                <a:latin typeface="Times" charset="0"/>
              </a:rPr>
              <a:t>4</a:t>
            </a:r>
            <a:r>
              <a:rPr lang="en-US" i="1" dirty="0">
                <a:latin typeface="Times" charset="0"/>
              </a:rPr>
              <a:t> + …</a:t>
            </a:r>
            <a:endParaRPr lang="en-US" i="1" dirty="0">
              <a:solidFill>
                <a:srgbClr val="00067B"/>
              </a:solidFill>
              <a:latin typeface="Times" charset="0"/>
            </a:endParaRPr>
          </a:p>
          <a:p>
            <a:pPr eaLnBrk="0" hangingPunct="0"/>
            <a:endParaRPr lang="en-US" sz="600" i="1" dirty="0">
              <a:solidFill>
                <a:srgbClr val="00067B"/>
              </a:solidFill>
              <a:latin typeface="Times" charset="0"/>
            </a:endParaRPr>
          </a:p>
          <a:p>
            <a:pPr eaLnBrk="0" hangingPunct="0">
              <a:buFontTx/>
              <a:buChar char="•"/>
            </a:pPr>
            <a:r>
              <a:rPr lang="en-US" i="1" dirty="0">
                <a:solidFill>
                  <a:srgbClr val="00067B"/>
                </a:solidFill>
                <a:latin typeface="Times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To first order can correct this by a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linear combination of phase at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two different frequencies:</a:t>
            </a:r>
          </a:p>
          <a:p>
            <a:pPr eaLnBrk="0" hangingPunct="0"/>
            <a:r>
              <a:rPr lang="en-US" dirty="0">
                <a:latin typeface="Arial"/>
                <a:cs typeface="Arial"/>
              </a:rPr>
              <a:t>   </a:t>
            </a:r>
            <a:r>
              <a:rPr lang="en-US" i="1" dirty="0">
                <a:latin typeface="Symbol" charset="0"/>
              </a:rPr>
              <a:t>F</a:t>
            </a:r>
            <a:r>
              <a:rPr lang="en-US" i="1" baseline="-25000" dirty="0">
                <a:latin typeface="Times" charset="0"/>
              </a:rPr>
              <a:t>LC</a:t>
            </a:r>
            <a:r>
              <a:rPr lang="en-US" i="1" dirty="0">
                <a:latin typeface="Times" charset="0"/>
              </a:rPr>
              <a:t> = </a:t>
            </a:r>
            <a:r>
              <a:rPr lang="en-US" i="1" dirty="0">
                <a:latin typeface="Symbol" charset="0"/>
              </a:rPr>
              <a:t>F</a:t>
            </a:r>
            <a:r>
              <a:rPr lang="en-US" i="1" baseline="-25000" dirty="0">
                <a:latin typeface="Times" charset="0"/>
              </a:rPr>
              <a:t>L1</a:t>
            </a:r>
            <a:r>
              <a:rPr lang="en-US" i="1" dirty="0">
                <a:latin typeface="Times" charset="0"/>
              </a:rPr>
              <a:t> – f</a:t>
            </a:r>
            <a:r>
              <a:rPr lang="en-US" i="1" baseline="-25000" dirty="0">
                <a:latin typeface="Times" charset="0"/>
              </a:rPr>
              <a:t>2</a:t>
            </a:r>
            <a:r>
              <a:rPr lang="en-US" i="1" dirty="0">
                <a:latin typeface="Times" charset="0"/>
              </a:rPr>
              <a:t> </a:t>
            </a:r>
            <a:r>
              <a:rPr lang="en-US" i="1" dirty="0">
                <a:latin typeface="Symbol" charset="0"/>
              </a:rPr>
              <a:t>F</a:t>
            </a:r>
            <a:r>
              <a:rPr lang="en-US" i="1" baseline="-25000" dirty="0">
                <a:latin typeface="Times" charset="0"/>
              </a:rPr>
              <a:t>L2</a:t>
            </a:r>
            <a:r>
              <a:rPr lang="en-US" i="1" dirty="0">
                <a:latin typeface="Times" charset="0"/>
              </a:rPr>
              <a:t>/f</a:t>
            </a:r>
            <a:r>
              <a:rPr lang="en-US" i="1" baseline="-25000" dirty="0">
                <a:latin typeface="Times" charset="0"/>
              </a:rPr>
              <a:t>1</a:t>
            </a:r>
            <a:endParaRPr lang="en-US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(the “ionosphere-free” linear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combination!)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A47DF1D-5369-4B0B-CCBF-F58915B36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811" y="968842"/>
            <a:ext cx="33393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Is responsible for most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(~1 m) error in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WAAS</a:t>
            </a:r>
            <a:r>
              <a:rPr lang="en-US" dirty="0">
                <a:solidFill>
                  <a:srgbClr val="00067B"/>
                </a:solidFill>
              </a:rPr>
              <a:t>-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corrected single-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frequency positions…</a:t>
            </a:r>
            <a:endParaRPr lang="en-US" i="1" dirty="0">
              <a:solidFill>
                <a:srgbClr val="00067B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85711CD-D062-B124-B82D-B37DA69E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811" y="4777254"/>
            <a:ext cx="346906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Ideally use dual-</a:t>
            </a:r>
            <a:r>
              <a:rPr lang="en-US" dirty="0" err="1">
                <a:solidFill>
                  <a:srgbClr val="00067B"/>
                </a:solidFill>
              </a:rPr>
              <a:t>freq</a:t>
            </a:r>
            <a:r>
              <a:rPr lang="en-US" dirty="0">
                <a:solidFill>
                  <a:srgbClr val="00067B"/>
                </a:solidFill>
              </a:rPr>
              <a:t>…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Potential for greater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improvement using an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additional frequency (</a:t>
            </a:r>
            <a:r>
              <a:rPr lang="en-US" dirty="0">
                <a:solidFill>
                  <a:srgbClr val="00067B"/>
                </a:solidFill>
                <a:latin typeface="Symbol" charset="0"/>
              </a:rPr>
              <a:t>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higher order correction!)</a:t>
            </a:r>
          </a:p>
        </p:txBody>
      </p:sp>
    </p:spTree>
    <p:extLst>
      <p:ext uri="{BB962C8B-B14F-4D97-AF65-F5344CB8AC3E}">
        <p14:creationId xmlns:p14="http://schemas.microsoft.com/office/powerpoint/2010/main" val="356286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38680475-7729-1540-98A0-DF71EEB48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92158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4F64539-5504-33F6-1D5E-DE5CD10D5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33533"/>
            <a:ext cx="8789386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Atmosphere I. The Ionosphere:</a:t>
            </a: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One person’s noise is another person’s signal… GAIM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(developed here on campus) used GPS measurements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of Total Electron Content to model space weather in real-time.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0E52D-35EE-AD54-EAFB-7254DE94D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83474"/>
            <a:ext cx="9144000" cy="37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4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B9DBF4-934A-134C-A5B3-2998904C7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45" y="1236199"/>
            <a:ext cx="7315200" cy="5505411"/>
          </a:xfrm>
          <a:prstGeom prst="rect">
            <a:avLst/>
          </a:prstGeom>
        </p:spPr>
      </p:pic>
      <p:sp>
        <p:nvSpPr>
          <p:cNvPr id="29" name="Text Box 4">
            <a:extLst>
              <a:ext uri="{FF2B5EF4-FFF2-40B4-BE49-F238E27FC236}">
                <a16:creationId xmlns:a16="http://schemas.microsoft.com/office/drawing/2014/main" id="{577858BC-5B17-3ADE-CAB6-EF19FFB24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838" y="116390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E1403CCC-42D1-B5A8-D784-E097722E4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638" y="714878"/>
            <a:ext cx="5732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solidFill>
                  <a:srgbClr val="00067B"/>
                </a:solidFill>
                <a:latin typeface="Arial Black" charset="0"/>
              </a:rPr>
              <a:t>Atmosphere II. The Troposphere: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10D790-689C-E78E-9609-B4DD86CD11EA}"/>
              </a:ext>
            </a:extLst>
          </p:cNvPr>
          <p:cNvGrpSpPr/>
          <p:nvPr/>
        </p:nvGrpSpPr>
        <p:grpSpPr>
          <a:xfrm>
            <a:off x="8190567" y="1412270"/>
            <a:ext cx="3649449" cy="4674268"/>
            <a:chOff x="7855471" y="878390"/>
            <a:chExt cx="3649449" cy="467426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EC57AE7-3ED5-65BC-2D35-E83E4C01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5471" y="1788604"/>
              <a:ext cx="3598862" cy="3764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98AA9B5-407C-2F7E-7010-6CA0B6D3D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7398" y="2116750"/>
              <a:ext cx="2998402" cy="3128854"/>
            </a:xfrm>
            <a:prstGeom prst="ellipse">
              <a:avLst/>
            </a:prstGeom>
            <a:solidFill>
              <a:srgbClr val="5972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D4708AE6-3F40-C7E3-7CAA-0D34B2EC6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6600" y="953590"/>
              <a:ext cx="0" cy="15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E93699-5F94-958E-F94A-B90E24851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567" y="991190"/>
              <a:ext cx="152065" cy="75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A085C45-DDCE-8301-884F-77E83CC3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8583" y="878390"/>
              <a:ext cx="76033" cy="75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7C4F6E-59E4-8B4A-027F-3350591D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8583" y="1103990"/>
              <a:ext cx="76033" cy="75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F7E50A43-0F8B-B77A-4B5E-1CEFFAD3C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8888" y="1998421"/>
              <a:ext cx="0" cy="15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D1B800-2C01-45AA-5B82-42B4E6FD8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2855" y="2036021"/>
              <a:ext cx="152065" cy="75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AFE451-117A-D3AF-2C0B-312DC1FCA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871" y="1923221"/>
              <a:ext cx="76033" cy="75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404A525-155E-D38E-41E1-509B36498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871" y="2148821"/>
              <a:ext cx="76033" cy="75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AutoShape 20">
              <a:extLst>
                <a:ext uri="{FF2B5EF4-FFF2-40B4-BE49-F238E27FC236}">
                  <a16:creationId xmlns:a16="http://schemas.microsoft.com/office/drawing/2014/main" id="{BC5C2073-6510-E13C-CA16-4D4F0B765E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64666" flipH="1">
              <a:off x="9629488" y="1968372"/>
              <a:ext cx="74224" cy="74083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endParaRPr lang="en-US" i="1">
                <a:latin typeface="Times" charset="0"/>
              </a:endParaRPr>
            </a:p>
          </p:txBody>
        </p:sp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B0EF9FA5-4305-2860-F7A6-38FA2A8EE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6600" y="2042526"/>
              <a:ext cx="37042" cy="74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Line 22">
              <a:extLst>
                <a:ext uri="{FF2B5EF4-FFF2-40B4-BE49-F238E27FC236}">
                  <a16:creationId xmlns:a16="http://schemas.microsoft.com/office/drawing/2014/main" id="{04A0F25D-C3BB-8B04-CD04-E11D9B299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29558" y="2042526"/>
              <a:ext cx="37042" cy="74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Line 23">
              <a:extLst>
                <a:ext uri="{FF2B5EF4-FFF2-40B4-BE49-F238E27FC236}">
                  <a16:creationId xmlns:a16="http://schemas.microsoft.com/office/drawing/2014/main" id="{0843908C-3BF4-CA19-20A8-ED0B45513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6600" y="2042526"/>
              <a:ext cx="0" cy="74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Line 24">
              <a:extLst>
                <a:ext uri="{FF2B5EF4-FFF2-40B4-BE49-F238E27FC236}">
                  <a16:creationId xmlns:a16="http://schemas.microsoft.com/office/drawing/2014/main" id="{CBBCA598-DA80-EB59-20C3-B60D78C50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2447" y="2007367"/>
              <a:ext cx="1743868" cy="64587"/>
            </a:xfrm>
            <a:prstGeom prst="line">
              <a:avLst/>
            </a:prstGeom>
            <a:noFill/>
            <a:ln w="12700">
              <a:solidFill>
                <a:srgbClr val="05FF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Line 25">
              <a:extLst>
                <a:ext uri="{FF2B5EF4-FFF2-40B4-BE49-F238E27FC236}">
                  <a16:creationId xmlns:a16="http://schemas.microsoft.com/office/drawing/2014/main" id="{723FEDBA-100C-9D6E-5431-C40B6F6ED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4650" y="1022930"/>
              <a:ext cx="7798" cy="976624"/>
            </a:xfrm>
            <a:prstGeom prst="line">
              <a:avLst/>
            </a:prstGeom>
            <a:noFill/>
            <a:ln w="9525">
              <a:solidFill>
                <a:srgbClr val="05FF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7" name="Text Box 26">
            <a:extLst>
              <a:ext uri="{FF2B5EF4-FFF2-40B4-BE49-F238E27FC236}">
                <a16:creationId xmlns:a16="http://schemas.microsoft.com/office/drawing/2014/main" id="{145A5D65-E0E0-877F-B3DA-FAD3862A5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901" y="478840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endParaRPr lang="en-US" i="1">
              <a:latin typeface="Times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A6546D0-3D06-98FB-3404-A52C199D175E}"/>
              </a:ext>
            </a:extLst>
          </p:cNvPr>
          <p:cNvSpPr/>
          <p:nvPr/>
        </p:nvSpPr>
        <p:spPr>
          <a:xfrm>
            <a:off x="102226" y="2511760"/>
            <a:ext cx="1448603" cy="18344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67B"/>
                </a:solidFill>
              </a:rPr>
              <a:t>Note: These are slowing in </a:t>
            </a:r>
            <a:r>
              <a:rPr lang="en-US" b="1" i="1" dirty="0">
                <a:solidFill>
                  <a:srgbClr val="00067B"/>
                </a:solidFill>
              </a:rPr>
              <a:t>point-positioned</a:t>
            </a:r>
            <a:r>
              <a:rPr lang="en-US" dirty="0">
                <a:solidFill>
                  <a:srgbClr val="00067B"/>
                </a:solidFill>
              </a:rPr>
              <a:t> 1-sec GPS ranges!!!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23BDB82-0331-33C9-0041-D61287CC7A57}"/>
              </a:ext>
            </a:extLst>
          </p:cNvPr>
          <p:cNvSpPr/>
          <p:nvPr/>
        </p:nvSpPr>
        <p:spPr>
          <a:xfrm>
            <a:off x="10392362" y="791374"/>
            <a:ext cx="1551631" cy="15757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67B"/>
                </a:solidFill>
              </a:rPr>
              <a:t>Point-positioning</a:t>
            </a:r>
            <a:r>
              <a:rPr lang="en-US" dirty="0">
                <a:solidFill>
                  <a:srgbClr val="00067B"/>
                </a:solidFill>
              </a:rPr>
              <a:t> uses one receiver (no differencing)</a:t>
            </a:r>
          </a:p>
        </p:txBody>
      </p:sp>
    </p:spTree>
    <p:extLst>
      <p:ext uri="{BB962C8B-B14F-4D97-AF65-F5344CB8AC3E}">
        <p14:creationId xmlns:p14="http://schemas.microsoft.com/office/powerpoint/2010/main" val="213715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>
            <a:extLst>
              <a:ext uri="{FF2B5EF4-FFF2-40B4-BE49-F238E27FC236}">
                <a16:creationId xmlns:a16="http://schemas.microsoft.com/office/drawing/2014/main" id="{B166F45D-60F4-3233-9EEF-184B09E05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049" y="117475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69043855-CA47-ABF5-7662-ACBA7882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849" y="715963"/>
            <a:ext cx="5732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solidFill>
                  <a:srgbClr val="00067B"/>
                </a:solidFill>
                <a:latin typeface="Arial Black" charset="0"/>
              </a:rPr>
              <a:t>Atmosphere II. The Troposphere: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A474FDA-4301-4C30-45A0-ADA8A9C8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08" y="1108075"/>
            <a:ext cx="3527425" cy="28305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6">
            <a:extLst>
              <a:ext uri="{FF2B5EF4-FFF2-40B4-BE49-F238E27FC236}">
                <a16:creationId xmlns:a16="http://schemas.microsoft.com/office/drawing/2014/main" id="{5475BB32-D7B8-8080-8460-A0F41AAEA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117" y="2816225"/>
            <a:ext cx="35718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Excess phase path for a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single day of GPS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measurement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4C5BB82-9BA9-E216-456C-3B6415B8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71" y="4003675"/>
            <a:ext cx="3527425" cy="27368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8">
            <a:extLst>
              <a:ext uri="{FF2B5EF4-FFF2-40B4-BE49-F238E27FC236}">
                <a16:creationId xmlns:a16="http://schemas.microsoft.com/office/drawing/2014/main" id="{5385C617-35ED-1112-2C48-9B9CBEB0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346" y="478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endParaRPr lang="en-US" i="1">
              <a:latin typeface="Times" charset="0"/>
            </a:endParaRP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89F61C89-5EDC-3E69-FB54-0D422CF1F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192" y="4232275"/>
            <a:ext cx="50866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Generally correct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via a single-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parameter elevation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mapping function (e.g.,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wet Neill) but &gt; 1 m errors remain at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low elevation angle after correction.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79E99B-2ED7-B4D9-7E1D-64DC4438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117" y="1171575"/>
            <a:ext cx="4993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Index of refraction depends on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pressure, temperature, water vapor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in the atmosphere: increases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apparent range by 2 to 100+ m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F67151-A13A-A9AD-E366-A9C23EE00202}"/>
              </a:ext>
            </a:extLst>
          </p:cNvPr>
          <p:cNvGrpSpPr/>
          <p:nvPr/>
        </p:nvGrpSpPr>
        <p:grpSpPr>
          <a:xfrm>
            <a:off x="8237142" y="2599996"/>
            <a:ext cx="2492877" cy="3130884"/>
            <a:chOff x="8061074" y="2599996"/>
            <a:chExt cx="2492877" cy="313088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FDF38D1-9D68-0442-8EFA-7E4F452E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1074" y="3209669"/>
              <a:ext cx="2458322" cy="252121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864AB2-8992-C247-BBE3-CE1B57B5E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146" y="3429465"/>
              <a:ext cx="2048158" cy="2095746"/>
            </a:xfrm>
            <a:prstGeom prst="ellipse">
              <a:avLst/>
            </a:prstGeom>
            <a:solidFill>
              <a:srgbClr val="5972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Line 10">
              <a:extLst>
                <a:ext uri="{FF2B5EF4-FFF2-40B4-BE49-F238E27FC236}">
                  <a16:creationId xmlns:a16="http://schemas.microsoft.com/office/drawing/2014/main" id="{1C341512-F532-8443-A30F-FE9F0A3F3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226" y="2650366"/>
              <a:ext cx="0" cy="100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5D62775-9AA4-3E4B-96BF-5D980688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6289" y="2675551"/>
              <a:ext cx="103873" cy="503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7628D6C-48BD-2843-9825-A4292114A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2257" y="2599996"/>
              <a:ext cx="51937" cy="503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816FC61-B839-414E-B1A8-7ADD35842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2257" y="2751106"/>
              <a:ext cx="51937" cy="503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8" name="Line 15">
              <a:extLst>
                <a:ext uri="{FF2B5EF4-FFF2-40B4-BE49-F238E27FC236}">
                  <a16:creationId xmlns:a16="http://schemas.microsoft.com/office/drawing/2014/main" id="{C432C210-E861-3046-85F1-DC5498717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015" y="3350207"/>
              <a:ext cx="0" cy="100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272B2AD-F1A5-6C49-B8A2-74685C64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0078" y="3375392"/>
              <a:ext cx="103873" cy="503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EB3CB6B-9780-4447-A060-D1B8CAE35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6046" y="3299837"/>
              <a:ext cx="51937" cy="503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E1F520-C8F6-9440-974B-C0F175071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6046" y="3450947"/>
              <a:ext cx="51937" cy="503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2" name="AutoShape 20">
              <a:extLst>
                <a:ext uri="{FF2B5EF4-FFF2-40B4-BE49-F238E27FC236}">
                  <a16:creationId xmlns:a16="http://schemas.microsoft.com/office/drawing/2014/main" id="{405CC5C6-475E-D046-A29D-9FEA4FE36E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64666" flipH="1">
              <a:off x="9273368" y="3329589"/>
              <a:ext cx="49716" cy="50605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endParaRPr lang="en-US" i="1">
                <a:latin typeface="Times" charset="0"/>
              </a:endParaRP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B6425F03-65E4-E549-B0AA-D122FA4CA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226" y="3379749"/>
              <a:ext cx="25303" cy="49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4" name="Line 22">
              <a:extLst>
                <a:ext uri="{FF2B5EF4-FFF2-40B4-BE49-F238E27FC236}">
                  <a16:creationId xmlns:a16="http://schemas.microsoft.com/office/drawing/2014/main" id="{6235F6F1-5E54-D340-B803-FED0C1ADD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72923" y="3379749"/>
              <a:ext cx="25303" cy="49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5" name="Line 23">
              <a:extLst>
                <a:ext uri="{FF2B5EF4-FFF2-40B4-BE49-F238E27FC236}">
                  <a16:creationId xmlns:a16="http://schemas.microsoft.com/office/drawing/2014/main" id="{3C79B232-5B8E-2D41-8ED3-A534C46B9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226" y="3379749"/>
              <a:ext cx="0" cy="49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6" name="Line 24">
              <a:extLst>
                <a:ext uri="{FF2B5EF4-FFF2-40B4-BE49-F238E27FC236}">
                  <a16:creationId xmlns:a16="http://schemas.microsoft.com/office/drawing/2014/main" id="{BE90150F-49F5-A044-84EF-313BCCCE4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2220" y="3356199"/>
              <a:ext cx="1191207" cy="43261"/>
            </a:xfrm>
            <a:prstGeom prst="line">
              <a:avLst/>
            </a:prstGeom>
            <a:noFill/>
            <a:ln w="12700">
              <a:solidFill>
                <a:srgbClr val="05FF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7" name="Line 25">
              <a:extLst>
                <a:ext uri="{FF2B5EF4-FFF2-40B4-BE49-F238E27FC236}">
                  <a16:creationId xmlns:a16="http://schemas.microsoft.com/office/drawing/2014/main" id="{DBDB0293-4339-D34F-A414-F45012E71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6894" y="2696811"/>
              <a:ext cx="5327" cy="654155"/>
            </a:xfrm>
            <a:prstGeom prst="line">
              <a:avLst/>
            </a:prstGeom>
            <a:noFill/>
            <a:ln w="9525">
              <a:solidFill>
                <a:srgbClr val="05FF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119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14DA5D2-5D59-D7A2-037B-A0FA8DB22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1088231"/>
            <a:ext cx="5732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solidFill>
                  <a:srgbClr val="00067B"/>
                </a:solidFill>
                <a:latin typeface="Arial Black" charset="0"/>
              </a:rPr>
              <a:t>Atmosphere II. The Troposphere: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90E63E4-DEA4-0BF5-50C0-E268F723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4842669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endParaRPr lang="en-US" i="1">
              <a:latin typeface="Time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64D14-9696-EEB2-2815-34798A67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2906"/>
            <a:ext cx="3235325" cy="44592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7BB6C-67B3-FA75-5EA4-1752BFEE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667669"/>
            <a:ext cx="3228975" cy="44513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BF930D7-A42B-CE89-55CE-1C1231912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6153944"/>
            <a:ext cx="404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CAYA (</a:t>
            </a:r>
            <a:r>
              <a:rPr lang="en-US" dirty="0" err="1">
                <a:solidFill>
                  <a:srgbClr val="00067B"/>
                </a:solidFill>
              </a:rPr>
              <a:t>Elev</a:t>
            </a:r>
            <a:r>
              <a:rPr lang="en-US" dirty="0">
                <a:solidFill>
                  <a:srgbClr val="00067B"/>
                </a:solidFill>
              </a:rPr>
              <a:t> 26 m) </a:t>
            </a:r>
            <a:r>
              <a:rPr lang="en-US" dirty="0" err="1">
                <a:solidFill>
                  <a:srgbClr val="00067B"/>
                </a:solidFill>
              </a:rPr>
              <a:t>rel</a:t>
            </a:r>
            <a:r>
              <a:rPr lang="en-US" dirty="0">
                <a:solidFill>
                  <a:srgbClr val="00067B"/>
                </a:solidFill>
              </a:rPr>
              <a:t> MDO1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1CA1A17-00FD-8097-6C92-1DC5F25DE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6152356"/>
            <a:ext cx="448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67B"/>
                </a:solidFill>
              </a:rPr>
              <a:t>POSW (Elev 3940 m) rel MDO1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F16303E-2033-5A74-E794-40363128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246856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</p:spTree>
    <p:extLst>
      <p:ext uri="{BB962C8B-B14F-4D97-AF65-F5344CB8AC3E}">
        <p14:creationId xmlns:p14="http://schemas.microsoft.com/office/powerpoint/2010/main" val="410119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721</Words>
  <Application>Microsoft Macintosh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23</cp:revision>
  <dcterms:created xsi:type="dcterms:W3CDTF">2023-08-28T16:47:08Z</dcterms:created>
  <dcterms:modified xsi:type="dcterms:W3CDTF">2023-09-18T21:27:22Z</dcterms:modified>
</cp:coreProperties>
</file>