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72" r:id="rId3"/>
    <p:sldId id="292" r:id="rId4"/>
    <p:sldId id="286" r:id="rId5"/>
    <p:sldId id="287" r:id="rId6"/>
    <p:sldId id="288" r:id="rId7"/>
    <p:sldId id="293" r:id="rId8"/>
    <p:sldId id="2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AA"/>
    <a:srgbClr val="0015E8"/>
    <a:srgbClr val="D50000"/>
    <a:srgbClr val="B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BCDE3-FF8A-B69E-8952-8E098ECD3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306EE-B8B7-3FCC-84F1-0C7488503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7137C-3D03-0B49-FC1E-B6D131D4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ECFAA-7444-7439-2534-C9143F70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34BC8-6074-A773-04F6-DA9914F7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6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5BCD5-5005-19AA-6AFE-4E6131F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BCFE3-539A-68A7-0EF2-D54078D8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4F712-DE4E-26B4-F1B0-6F5DB955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20F34-1AE8-009E-0978-45DFDF07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5C3F7-C127-FF95-8A69-B3F02D08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2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41B1B1-5188-B0C9-20D3-92BDC2DAA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2ACA7-4AAE-7592-4E23-FA2E817B0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C8623-7D4C-3DCD-CEE0-9823AE80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7D4BF-F6A9-36CA-9350-4604C754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D769A-8500-A651-742B-4F5D46B5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4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0064-451F-B25C-9FC9-6F574163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4BCD-6A8B-32E8-19A7-2A4903B3A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A1680-2EC7-29B9-DA35-535678D1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0720C-D892-53ED-017B-B662E9A1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63D55-088C-D70C-A14B-1A23479D6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5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C20C9-DB7A-087E-EA5C-B8F60240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E6111-74D8-2BFF-FF3B-7F78BA282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18D08-55C7-5039-6EA1-2F41B41C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D76CD-7C5B-D85E-73A2-68C3855F5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38E2D-C71B-7216-8A6E-7B5096A7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6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D2B68-616C-1EEE-C449-38775E6D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6171A-87BB-E588-53BD-9D571A1AF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F01DF-748B-6D66-E6E3-6A55DC880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06113-0074-2404-57EF-C26C1034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8588F-D2F2-0910-D5B9-534BF59D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3A9DF-EE44-8148-604F-02408945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9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4818-FC93-2808-D698-FBDE2B7E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1F01C-BF4D-E8FE-86A1-83E39B2EA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6316D-0CA1-CCF7-47AD-DB52529E1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36A68-46A5-395C-EAB8-5680B8A58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629C9-0F8C-5C95-2927-3EA2BB871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75529-C428-5A71-51C5-9A23272E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5093B-6AD7-0648-8AB5-8FCB5882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22D93-779D-F188-B470-AB0FFD61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7939D-A126-43B5-33A5-64DF5FF2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A5E52-A658-30CC-3346-549CB782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08996-C0BC-F1BC-3101-8802842F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ADE19-2EB5-8B51-AA7E-5AE6D71D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750CD-671B-7C96-A65D-3B4C834B9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2980A-94DC-CC77-B52A-79C09E6D0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C28B8-8D0A-00DC-1D71-F20C40632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AB1-ABBA-5A49-C4DB-EF976972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CFA3D-3961-94B6-C73E-C3B50B03E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1C32A-C36F-268D-9046-0EA0C8B9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3BEEA-390C-9B7A-9C12-9D4BE35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B2CF7-E1BE-EABA-72BE-ADDABCE4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5EAE3-4512-2A34-A67F-1BECEF68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424E-E069-5AD6-AE68-E55EE16F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C5E251-279C-4F32-25D6-65224689A8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C81F6-BF43-EFC9-9FA4-7DAD7E2EC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D5F8D-D455-4BD2-009F-DB0ECAC1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81E89-437F-0171-5A64-9E4F89B7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4DFA5-C261-9D4E-F269-7DDA25C2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1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9CD269-F1FB-FC50-51D8-67B5AA3C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08BF2-E6F4-E0ED-5322-202291A7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C42F3-E301-CE02-B17C-BBFAC259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754D-438D-6946-A723-A943EC2CA0C6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44B1B-A017-F54D-13F1-28BC01EE0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8BA43-7BF7-9ED4-4EEC-07C6A1B4E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7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emf"/><Relationship Id="rId7" Type="http://schemas.openxmlformats.org/officeDocument/2006/relationships/oleObject" Target="../embeddings/oleObject3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6">
            <a:extLst>
              <a:ext uri="{FF2B5EF4-FFF2-40B4-BE49-F238E27FC236}">
                <a16:creationId xmlns:a16="http://schemas.microsoft.com/office/drawing/2014/main" id="{7B25FC69-FEA4-0967-6B30-B68112BE5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7192" y="60603"/>
            <a:ext cx="1827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 1 Feb 2023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9AFAA8E-FD55-F034-4E04-50F433CAC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055" y="136803"/>
            <a:ext cx="6611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GEO 5/6690 Geodynamics</a:t>
            </a:r>
            <a:endParaRPr lang="en-US" sz="3600" i="1" u="sng" dirty="0">
              <a:solidFill>
                <a:srgbClr val="0003AA"/>
              </a:solidFill>
              <a:latin typeface="Arial Black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83F45969-C33B-DB1D-5586-4E8D2425C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9712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3AA"/>
                </a:solidFill>
              </a:rPr>
              <a:t>© A.R. Lowry 2023</a:t>
            </a:r>
            <a:endParaRPr lang="en-US" sz="1800" dirty="0">
              <a:solidFill>
                <a:srgbClr val="0003AA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D3CF4F28-EF24-1B5F-694D-0090D024F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49" y="6310591"/>
            <a:ext cx="55066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Read for Mon 6 Feb: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T&amp;S</a:t>
            </a:r>
            <a:r>
              <a:rPr lang="en-US" dirty="0">
                <a:solidFill>
                  <a:srgbClr val="0003AA"/>
                </a:solidFill>
              </a:rPr>
              <a:t> §4.18-4.28</a:t>
            </a:r>
          </a:p>
        </p:txBody>
      </p:sp>
      <p:sp>
        <p:nvSpPr>
          <p:cNvPr id="2" name="Text Box 34">
            <a:extLst>
              <a:ext uri="{FF2B5EF4-FFF2-40B4-BE49-F238E27FC236}">
                <a16:creationId xmlns:a16="http://schemas.microsoft.com/office/drawing/2014/main" id="{976CED96-B6A5-E845-B5B7-26BA0C92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242" y="889844"/>
            <a:ext cx="859472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Last Time: Conductive Thermal Transfer (Cont’d)</a:t>
            </a:r>
          </a:p>
          <a:p>
            <a:endParaRPr lang="en-US" sz="600" i="1" dirty="0">
              <a:solidFill>
                <a:srgbClr val="FF3300"/>
              </a:solidFill>
            </a:endParaRPr>
          </a:p>
          <a:p>
            <a:r>
              <a:rPr lang="is-I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• </a:t>
            </a:r>
            <a:r>
              <a:rPr lang="is-IS" i="1" dirty="0">
                <a:solidFill>
                  <a:srgbClr val="0003AA"/>
                </a:solidFill>
                <a:latin typeface="Arial Black"/>
                <a:cs typeface="Arial Black"/>
                <a:sym typeface="Symbol" charset="0"/>
              </a:rPr>
              <a:t>Topography</a:t>
            </a:r>
            <a:r>
              <a:rPr lang="is-I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introduces a variable surface temperature</a:t>
            </a:r>
            <a:r>
              <a:rPr lang="is-IS" dirty="0">
                <a:solidFill>
                  <a:srgbClr val="333399"/>
                </a:solidFill>
                <a:latin typeface="Arial"/>
                <a:cs typeface="Arial"/>
                <a:sym typeface="Symbol" charset="0"/>
              </a:rPr>
              <a:t> </a:t>
            </a:r>
            <a:r>
              <a:rPr lang="is-IS" i="1" dirty="0">
                <a:solidFill>
                  <a:srgbClr val="000000"/>
                </a:solidFill>
                <a:latin typeface="Times New Roman"/>
                <a:cs typeface="Times New Roman"/>
                <a:sym typeface="Symbol" charset="0"/>
              </a:rPr>
              <a:t>T</a:t>
            </a:r>
            <a:r>
              <a:rPr lang="is-IS" i="1" baseline="-25000" dirty="0">
                <a:solidFill>
                  <a:srgbClr val="000000"/>
                </a:solidFill>
                <a:latin typeface="Times New Roman"/>
                <a:cs typeface="Times New Roman"/>
                <a:sym typeface="Symbol" charset="0"/>
              </a:rPr>
              <a:t>S</a:t>
            </a:r>
          </a:p>
          <a:p>
            <a:r>
              <a:rPr lang="is-IS" i="1" baseline="-25000" dirty="0">
                <a:solidFill>
                  <a:srgbClr val="0003AA"/>
                </a:solidFill>
                <a:latin typeface="Times New Roman"/>
                <a:cs typeface="Times New Roman"/>
                <a:sym typeface="Symbol" charset="0"/>
              </a:rPr>
              <a:t>  </a:t>
            </a:r>
            <a:r>
              <a:rPr lang="is-I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(related to atmospheric lapse rate) &amp; a changing distance to</a:t>
            </a:r>
          </a:p>
          <a:p>
            <a:r>
              <a:rPr lang="is-I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the </a:t>
            </a:r>
            <a:r>
              <a:rPr lang="is-IS" i="1" dirty="0">
                <a:solidFill>
                  <a:srgbClr val="000000"/>
                </a:solidFill>
                <a:latin typeface="Times New Roman"/>
                <a:cs typeface="Times New Roman"/>
                <a:sym typeface="Symbol" charset="0"/>
              </a:rPr>
              <a:t>T</a:t>
            </a:r>
            <a:r>
              <a:rPr lang="is-IS" i="1" baseline="-25000" dirty="0">
                <a:solidFill>
                  <a:srgbClr val="000000"/>
                </a:solidFill>
                <a:latin typeface="Times New Roman"/>
                <a:cs typeface="Times New Roman"/>
                <a:sym typeface="Symbol" charset="0"/>
              </a:rPr>
              <a:t>S</a:t>
            </a:r>
            <a:r>
              <a:rPr lang="is-IS" dirty="0">
                <a:solidFill>
                  <a:srgbClr val="333399"/>
                </a:solidFill>
                <a:latin typeface="Arial"/>
                <a:cs typeface="Arial"/>
                <a:sym typeface="Symbol" charset="0"/>
              </a:rPr>
              <a:t> </a:t>
            </a:r>
            <a:r>
              <a:rPr lang="is-I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boundary; can solve using sinusoids (via the </a:t>
            </a:r>
          </a:p>
          <a:p>
            <a:r>
              <a:rPr lang="is-I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</a:t>
            </a:r>
            <a:r>
              <a:rPr lang="is-IS" i="1" dirty="0">
                <a:solidFill>
                  <a:srgbClr val="0003AA"/>
                </a:solidFill>
                <a:latin typeface="Arial Black"/>
                <a:cs typeface="Arial Black"/>
                <a:sym typeface="Symbol" charset="0"/>
              </a:rPr>
              <a:t>Fourier transform</a:t>
            </a:r>
            <a:r>
              <a:rPr lang="is-I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!)</a:t>
            </a:r>
          </a:p>
          <a:p>
            <a:endParaRPr lang="is-IS" sz="600" dirty="0">
              <a:solidFill>
                <a:srgbClr val="0003AA"/>
              </a:solidFill>
              <a:latin typeface="Arial"/>
              <a:cs typeface="Arial"/>
              <a:sym typeface="Symbol" charset="0"/>
            </a:endParaRPr>
          </a:p>
          <a:p>
            <a:pPr eaLnBrk="0" hangingPunct="0"/>
            <a:r>
              <a:rPr lang="is-I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• </a:t>
            </a:r>
            <a:r>
              <a:rPr lang="en-US" dirty="0">
                <a:solidFill>
                  <a:srgbClr val="0003AA"/>
                </a:solidFill>
              </a:rPr>
              <a:t>When thermal transfer is time-dependent (e.g., slab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cooling; plate cooling) the </a:t>
            </a:r>
            <a:r>
              <a:rPr lang="en-US" i="1" dirty="0">
                <a:solidFill>
                  <a:srgbClr val="0003AA"/>
                </a:solidFill>
                <a:latin typeface="Arial Black"/>
                <a:cs typeface="Arial Black"/>
              </a:rPr>
              <a:t>heat equation </a:t>
            </a:r>
            <a:r>
              <a:rPr lang="en-US" dirty="0">
                <a:solidFill>
                  <a:srgbClr val="0003AA"/>
                </a:solidFill>
              </a:rPr>
              <a:t>also involves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time:</a:t>
            </a:r>
          </a:p>
          <a:p>
            <a:pPr eaLnBrk="0" hangingPunct="0"/>
            <a:endParaRPr lang="en-US" dirty="0">
              <a:solidFill>
                <a:srgbClr val="0003AA"/>
              </a:solidFill>
              <a:latin typeface="Arial"/>
              <a:cs typeface="Arial"/>
              <a:sym typeface="Symbol" charset="0"/>
            </a:endParaRPr>
          </a:p>
          <a:p>
            <a:pPr eaLnBrk="0" hangingPunct="0"/>
            <a:endParaRPr lang="en-US" sz="1200" dirty="0">
              <a:solidFill>
                <a:srgbClr val="0003AA"/>
              </a:solidFill>
              <a:latin typeface="Arial"/>
              <a:cs typeface="Arial"/>
              <a:sym typeface="Symbol" charset="0"/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• Elevation reflects the </a:t>
            </a:r>
            <a:r>
              <a:rPr lang="en-US" dirty="0" err="1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geotherm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via </a:t>
            </a:r>
            <a:r>
              <a:rPr lang="en-US" i="1" dirty="0">
                <a:solidFill>
                  <a:srgbClr val="FF0000"/>
                </a:solidFill>
                <a:latin typeface="Arial Black"/>
                <a:cs typeface="Arial Black"/>
                <a:sym typeface="Symbol" charset="0"/>
              </a:rPr>
              <a:t>thermal </a:t>
            </a:r>
            <a:r>
              <a:rPr lang="en-US" i="1" dirty="0" err="1">
                <a:solidFill>
                  <a:srgbClr val="FF0000"/>
                </a:solidFill>
                <a:latin typeface="Arial Black"/>
                <a:cs typeface="Arial Black"/>
                <a:sym typeface="Symbol" charset="0"/>
              </a:rPr>
              <a:t>isostasy</a:t>
            </a:r>
            <a:r>
              <a:rPr lang="mr-IN" dirty="0">
                <a:solidFill>
                  <a:schemeClr val="accent2"/>
                </a:solidFill>
                <a:latin typeface="Arial"/>
                <a:cs typeface="Arial"/>
                <a:sym typeface="Symbol" charset="0"/>
              </a:rPr>
              <a:t>…</a:t>
            </a:r>
            <a:endParaRPr lang="en-US" dirty="0">
              <a:solidFill>
                <a:schemeClr val="accent2"/>
              </a:solidFill>
              <a:latin typeface="Arial"/>
              <a:cs typeface="Arial"/>
              <a:sym typeface="Symbol" charset="0"/>
            </a:endParaRPr>
          </a:p>
          <a:p>
            <a:pPr eaLnBrk="0" hangingPunct="0"/>
            <a:r>
              <a:rPr lang="en-US" dirty="0">
                <a:solidFill>
                  <a:srgbClr val="333399"/>
                </a:solidFill>
                <a:latin typeface="Arial"/>
                <a:cs typeface="Arial"/>
                <a:sym typeface="Symbol" charset="0"/>
              </a:rPr>
              <a:t>   (e.g., ocean bathymetry). For instantaneous rifting with a</a:t>
            </a:r>
          </a:p>
          <a:p>
            <a:pPr eaLnBrk="0" hangingPunct="0"/>
            <a:r>
              <a:rPr lang="en-US" dirty="0">
                <a:solidFill>
                  <a:srgbClr val="333399"/>
                </a:solidFill>
                <a:latin typeface="Arial"/>
                <a:cs typeface="Arial"/>
                <a:sym typeface="Symbol" charset="0"/>
              </a:rPr>
              <a:t>   stretching factor </a:t>
            </a:r>
            <a:r>
              <a:rPr lang="en-US" i="1" dirty="0">
                <a:latin typeface="Symbol" charset="2"/>
                <a:cs typeface="Symbol" charset="2"/>
                <a:sym typeface="Symbol" charset="0"/>
              </a:rPr>
              <a:t>b</a:t>
            </a:r>
            <a:r>
              <a:rPr lang="en-US" dirty="0">
                <a:solidFill>
                  <a:srgbClr val="333399"/>
                </a:solidFill>
                <a:latin typeface="Arial"/>
                <a:cs typeface="Arial"/>
                <a:sym typeface="Symbol" charset="0"/>
              </a:rPr>
              <a:t>,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CA32EF-0660-9AB3-C577-C3BC738F1833}"/>
              </a:ext>
            </a:extLst>
          </p:cNvPr>
          <p:cNvGrpSpPr/>
          <p:nvPr/>
        </p:nvGrpSpPr>
        <p:grpSpPr>
          <a:xfrm>
            <a:off x="5904980" y="3690871"/>
            <a:ext cx="2447877" cy="906951"/>
            <a:chOff x="4905375" y="3690871"/>
            <a:chExt cx="2447877" cy="906951"/>
          </a:xfrm>
        </p:grpSpPr>
        <p:graphicFrame>
          <p:nvGraphicFramePr>
            <p:cNvPr id="3" name="Object 40">
              <a:extLst>
                <a:ext uri="{FF2B5EF4-FFF2-40B4-BE49-F238E27FC236}">
                  <a16:creationId xmlns:a16="http://schemas.microsoft.com/office/drawing/2014/main" id="{75F0AA97-48D6-3542-B4B8-C9CAD3284C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856359"/>
                </p:ext>
              </p:extLst>
            </p:nvPr>
          </p:nvGraphicFramePr>
          <p:xfrm>
            <a:off x="4905375" y="3716760"/>
            <a:ext cx="2381250" cy="881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028700" imgH="381000" progId="Equation.3">
                    <p:embed/>
                  </p:oleObj>
                </mc:Choice>
                <mc:Fallback>
                  <p:oleObj name="Equation" r:id="rId2" imgW="1028700" imgH="381000" progId="Equation.3">
                    <p:embed/>
                    <p:pic>
                      <p:nvPicPr>
                        <p:cNvPr id="10" name="Object 40">
                          <a:extLst>
                            <a:ext uri="{FF2B5EF4-FFF2-40B4-BE49-F238E27FC236}">
                              <a16:creationId xmlns:a16="http://schemas.microsoft.com/office/drawing/2014/main" id="{0DC67EA3-D8F4-4D4D-B4C5-C6FFD646B0F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05375" y="3716760"/>
                          <a:ext cx="2381250" cy="8810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2A59C54-0D39-7B4D-A252-1B32E2EE359A}"/>
                </a:ext>
              </a:extLst>
            </p:cNvPr>
            <p:cNvSpPr/>
            <p:nvPr/>
          </p:nvSpPr>
          <p:spPr>
            <a:xfrm>
              <a:off x="7002827" y="3816626"/>
              <a:ext cx="283798" cy="2442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C487893-3C85-ABC5-5B06-C3076A0D10DC}"/>
                </a:ext>
              </a:extLst>
            </p:cNvPr>
            <p:cNvSpPr txBox="1"/>
            <p:nvPr/>
          </p:nvSpPr>
          <p:spPr>
            <a:xfrm>
              <a:off x="6928136" y="3690871"/>
              <a:ext cx="4251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</p:grpSp>
      <p:graphicFrame>
        <p:nvGraphicFramePr>
          <p:cNvPr id="8" name="Object 28">
            <a:extLst>
              <a:ext uri="{FF2B5EF4-FFF2-40B4-BE49-F238E27FC236}">
                <a16:creationId xmlns:a16="http://schemas.microsoft.com/office/drawing/2014/main" id="{0539FACD-EF57-C06C-AD28-E02680A8A4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063699"/>
              </p:ext>
            </p:extLst>
          </p:nvPr>
        </p:nvGraphicFramePr>
        <p:xfrm>
          <a:off x="5709233" y="5562600"/>
          <a:ext cx="265914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76400" imgH="431800" progId="Equation.3">
                  <p:embed/>
                </p:oleObj>
              </mc:Choice>
              <mc:Fallback>
                <p:oleObj name="Equation" r:id="rId4" imgW="1676400" imgH="431800" progId="Equation.3">
                  <p:embed/>
                  <p:pic>
                    <p:nvPicPr>
                      <p:cNvPr id="11" name="Object 28">
                        <a:extLst>
                          <a:ext uri="{FF2B5EF4-FFF2-40B4-BE49-F238E27FC236}">
                            <a16:creationId xmlns:a16="http://schemas.microsoft.com/office/drawing/2014/main" id="{C37077C4-D0C1-FF41-9C4B-E8C4B854D3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9233" y="5562600"/>
                        <a:ext cx="2659144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2A45E480-F790-BFF8-BA9E-0F9D8EC86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857" y="5579096"/>
            <a:ext cx="911797" cy="689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DB497F9-C070-E38F-05D1-ACEFF38FF070}"/>
              </a:ext>
            </a:extLst>
          </p:cNvPr>
          <p:cNvGrpSpPr/>
          <p:nvPr/>
        </p:nvGrpSpPr>
        <p:grpSpPr>
          <a:xfrm>
            <a:off x="244219" y="2252621"/>
            <a:ext cx="2379711" cy="2352758"/>
            <a:chOff x="244219" y="1708091"/>
            <a:chExt cx="2379711" cy="2352758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D190CFCE-C6F3-B9E2-EC5C-CF614B00486F}"/>
                </a:ext>
              </a:extLst>
            </p:cNvPr>
            <p:cNvSpPr/>
            <p:nvPr/>
          </p:nvSpPr>
          <p:spPr>
            <a:xfrm>
              <a:off x="244219" y="1708091"/>
              <a:ext cx="2379711" cy="2352758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AEFCC95-2C04-8F2C-FB01-7791AB2E4051}"/>
                </a:ext>
              </a:extLst>
            </p:cNvPr>
            <p:cNvSpPr txBox="1"/>
            <p:nvPr/>
          </p:nvSpPr>
          <p:spPr>
            <a:xfrm>
              <a:off x="322312" y="1736487"/>
              <a:ext cx="2256182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3AA"/>
                  </a:solidFill>
                </a:rPr>
                <a:t>Note: Solutions to the</a:t>
              </a:r>
            </a:p>
            <a:p>
              <a:pPr eaLnBrk="0" hangingPunct="0"/>
              <a:r>
                <a:rPr lang="en-US" dirty="0">
                  <a:solidFill>
                    <a:srgbClr val="0003AA"/>
                  </a:solidFill>
                </a:rPr>
                <a:t>heat equation often</a:t>
              </a:r>
            </a:p>
            <a:p>
              <a:pPr eaLnBrk="0" hangingPunct="0"/>
              <a:r>
                <a:rPr lang="en-US" dirty="0">
                  <a:solidFill>
                    <a:srgbClr val="0003AA"/>
                  </a:solidFill>
                </a:rPr>
                <a:t>involve the error</a:t>
              </a:r>
            </a:p>
            <a:p>
              <a:pPr eaLnBrk="0" hangingPunct="0"/>
              <a:r>
                <a:rPr lang="en-US" dirty="0">
                  <a:solidFill>
                    <a:srgbClr val="0003AA"/>
                  </a:solidFill>
                </a:rPr>
                <a:t>function (erf),</a:t>
              </a:r>
            </a:p>
            <a:p>
              <a:pPr eaLnBrk="0" hangingPunct="0"/>
              <a:r>
                <a:rPr lang="en-US" dirty="0">
                  <a:solidFill>
                    <a:srgbClr val="0003AA"/>
                  </a:solidFill>
                </a:rPr>
                <a:t>e.g., half-space</a:t>
              </a:r>
            </a:p>
            <a:p>
              <a:pPr eaLnBrk="0" hangingPunct="0"/>
              <a:r>
                <a:rPr lang="en-US" dirty="0">
                  <a:solidFill>
                    <a:srgbClr val="0003AA"/>
                  </a:solidFill>
                </a:rPr>
                <a:t>cooling:</a:t>
              </a:r>
            </a:p>
          </p:txBody>
        </p:sp>
        <p:graphicFrame>
          <p:nvGraphicFramePr>
            <p:cNvPr id="13" name="Object 41">
              <a:extLst>
                <a:ext uri="{FF2B5EF4-FFF2-40B4-BE49-F238E27FC236}">
                  <a16:creationId xmlns:a16="http://schemas.microsoft.com/office/drawing/2014/main" id="{4A81105F-C355-EDE7-FADA-C32AB9B5ED8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6234292"/>
                </p:ext>
              </p:extLst>
            </p:nvPr>
          </p:nvGraphicFramePr>
          <p:xfrm>
            <a:off x="322311" y="3426496"/>
            <a:ext cx="2256183" cy="528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676400" imgH="393700" progId="Equation.3">
                    <p:embed/>
                  </p:oleObj>
                </mc:Choice>
                <mc:Fallback>
                  <p:oleObj name="Equation" r:id="rId7" imgW="1676400" imgH="393700" progId="Equation.3">
                    <p:embed/>
                    <p:pic>
                      <p:nvPicPr>
                        <p:cNvPr id="17" name="Object 41">
                          <a:extLst>
                            <a:ext uri="{FF2B5EF4-FFF2-40B4-BE49-F238E27FC236}">
                              <a16:creationId xmlns:a16="http://schemas.microsoft.com/office/drawing/2014/main" id="{54022F82-982A-0244-8613-7CA861FEB53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311" y="3426496"/>
                          <a:ext cx="2256183" cy="528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45487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384C3F6B-8092-BA0B-6241-2BA1481BA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806" y="2367171"/>
            <a:ext cx="708238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0003AA"/>
                </a:solidFill>
                <a:latin typeface="Arial Black" charset="0"/>
              </a:rPr>
              <a:t>Next Journal Article Reading</a:t>
            </a:r>
          </a:p>
          <a:p>
            <a:r>
              <a:rPr lang="en-US" sz="3200" dirty="0">
                <a:solidFill>
                  <a:srgbClr val="0003AA"/>
                </a:solidFill>
              </a:rPr>
              <a:t>Friday Feb 3: Roy et al. (2009) </a:t>
            </a:r>
            <a:r>
              <a:rPr lang="en-US" sz="3200" i="1" dirty="0">
                <a:solidFill>
                  <a:srgbClr val="0003AA"/>
                </a:solidFill>
              </a:rPr>
              <a:t>Nature</a:t>
            </a:r>
          </a:p>
          <a:p>
            <a:r>
              <a:rPr lang="en-US" sz="3200" b="1" dirty="0">
                <a:solidFill>
                  <a:srgbClr val="0003AA"/>
                </a:solidFill>
              </a:rPr>
              <a:t>459</a:t>
            </a:r>
            <a:r>
              <a:rPr lang="en-US" sz="3200" dirty="0">
                <a:solidFill>
                  <a:srgbClr val="0003AA"/>
                </a:solidFill>
              </a:rPr>
              <a:t>, 978-982</a:t>
            </a:r>
            <a:r>
              <a:rPr lang="mr-IN" sz="3200" dirty="0">
                <a:solidFill>
                  <a:srgbClr val="0003AA"/>
                </a:solidFill>
              </a:rPr>
              <a:t>…</a:t>
            </a:r>
            <a:endParaRPr lang="en-US" sz="3200" dirty="0">
              <a:solidFill>
                <a:srgbClr val="0003AA"/>
              </a:solidFill>
            </a:endParaRPr>
          </a:p>
          <a:p>
            <a:endParaRPr lang="en-US" sz="1200" dirty="0">
              <a:solidFill>
                <a:srgbClr val="0003AA"/>
              </a:solidFill>
            </a:endParaRPr>
          </a:p>
          <a:p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Shelby Dianne will lead!</a:t>
            </a:r>
            <a:endParaRPr lang="en-US" i="1" dirty="0">
              <a:solidFill>
                <a:srgbClr val="FF0000"/>
              </a:solidFill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59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037F95-3180-0F4C-9A71-A4471777C0CA}"/>
              </a:ext>
            </a:extLst>
          </p:cNvPr>
          <p:cNvSpPr txBox="1"/>
          <p:nvPr/>
        </p:nvSpPr>
        <p:spPr>
          <a:xfrm>
            <a:off x="1906392" y="266596"/>
            <a:ext cx="8379217" cy="6324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000" b="1" i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About grad student semester projects:</a:t>
            </a:r>
          </a:p>
          <a:p>
            <a:endParaRPr lang="en-US" sz="8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The goal is to find a semester project that:</a:t>
            </a:r>
          </a:p>
          <a:p>
            <a:endParaRPr lang="en-US" sz="3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 Relates to your thesis research (or if that’s not possible,</a:t>
            </a:r>
          </a:p>
          <a:p>
            <a:r>
              <a:rPr lang="en-US" dirty="0">
                <a:solidFill>
                  <a:srgbClr val="0003AA"/>
                </a:solidFill>
              </a:rPr>
              <a:t>   one that relates to your interests in solid Earth processes)</a:t>
            </a:r>
          </a:p>
          <a:p>
            <a:endParaRPr lang="en-US" sz="3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 Utilizes observational data that you either collected</a:t>
            </a:r>
          </a:p>
          <a:p>
            <a:r>
              <a:rPr lang="en-US" dirty="0">
                <a:solidFill>
                  <a:srgbClr val="0003AA"/>
                </a:solidFill>
              </a:rPr>
              <a:t>   yourself or obtained from databases</a:t>
            </a:r>
          </a:p>
          <a:p>
            <a:endParaRPr lang="en-US" sz="3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 Uses methods, models and/or physical relations that are</a:t>
            </a:r>
          </a:p>
          <a:p>
            <a:r>
              <a:rPr lang="en-US" dirty="0">
                <a:solidFill>
                  <a:srgbClr val="0003AA"/>
                </a:solidFill>
              </a:rPr>
              <a:t>   part of the topical material of this course</a:t>
            </a:r>
          </a:p>
          <a:p>
            <a:endParaRPr lang="en-US" sz="8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Products (to be graded) will include:</a:t>
            </a:r>
          </a:p>
          <a:p>
            <a:endParaRPr lang="en-US" sz="3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 A 10-20 minute GSA/AGU-style oral presentation, to be </a:t>
            </a:r>
          </a:p>
          <a:p>
            <a:r>
              <a:rPr lang="en-US" dirty="0">
                <a:solidFill>
                  <a:srgbClr val="0003AA"/>
                </a:solidFill>
              </a:rPr>
              <a:t>   given during our final exam period. (Undergrads receive</a:t>
            </a:r>
          </a:p>
          <a:p>
            <a:r>
              <a:rPr lang="en-US" dirty="0">
                <a:solidFill>
                  <a:srgbClr val="0003AA"/>
                </a:solidFill>
              </a:rPr>
              <a:t>   credit for attendance and good questions!)</a:t>
            </a:r>
          </a:p>
          <a:p>
            <a:endParaRPr lang="en-US" sz="3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 A 5-10 page writeup of the project motivation, background,</a:t>
            </a:r>
          </a:p>
          <a:p>
            <a:r>
              <a:rPr lang="en-US" dirty="0">
                <a:solidFill>
                  <a:srgbClr val="0003AA"/>
                </a:solidFill>
              </a:rPr>
              <a:t>   methods and results</a:t>
            </a:r>
          </a:p>
          <a:p>
            <a:endParaRPr lang="en-US" sz="8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Contact me with your ideas for brainstorming &amp; guidance!</a:t>
            </a:r>
          </a:p>
        </p:txBody>
      </p:sp>
    </p:spTree>
    <p:extLst>
      <p:ext uri="{BB962C8B-B14F-4D97-AF65-F5344CB8AC3E}">
        <p14:creationId xmlns:p14="http://schemas.microsoft.com/office/powerpoint/2010/main" val="106050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B7D91491-570F-D484-17A9-245531185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932" y="222250"/>
            <a:ext cx="828213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Example II: </a:t>
            </a:r>
            <a:r>
              <a:rPr lang="ja-JP" altLang="en-US" dirty="0">
                <a:solidFill>
                  <a:srgbClr val="0003AA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3AA"/>
                </a:solidFill>
              </a:rPr>
              <a:t>Instantaneous</a:t>
            </a:r>
            <a:r>
              <a:rPr lang="ja-JP" altLang="en-US" dirty="0">
                <a:solidFill>
                  <a:srgbClr val="0003AA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3AA"/>
                </a:solidFill>
              </a:rPr>
              <a:t> Rifting (</a:t>
            </a:r>
            <a:r>
              <a:rPr lang="en-US" dirty="0">
                <a:solidFill>
                  <a:srgbClr val="000000"/>
                </a:solidFill>
              </a:rPr>
              <a:t>McKenzie EPSL 1978</a:t>
            </a:r>
            <a:r>
              <a:rPr lang="en-US" dirty="0">
                <a:solidFill>
                  <a:srgbClr val="0003AA"/>
                </a:solidFill>
              </a:rPr>
              <a:t>)</a:t>
            </a: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Basically a cooling model: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12D709-BAB7-1335-850A-36F5627A7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2132" y="1670050"/>
            <a:ext cx="1447800" cy="1752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2B7019-DFC9-63DB-932D-1258A839D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2132" y="1670050"/>
            <a:ext cx="144780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3A530E-8615-7F01-F814-961B8303F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2132" y="2279650"/>
            <a:ext cx="1447800" cy="838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0F4D4444-E7AE-0F58-7321-F3265626F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4532" y="1670050"/>
            <a:ext cx="1066800" cy="14478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3FBE03EC-E0C8-6E77-A63D-A75A8165B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132" y="1822450"/>
            <a:ext cx="569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crust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6535930E-688A-8452-CFEA-EA98AA691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732" y="2432050"/>
            <a:ext cx="10541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rgbClr val="000000"/>
                </a:solidFill>
              </a:rPr>
              <a:t>mantle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lithosphere</a:t>
            </a: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A85F27DA-84B3-3C23-A0D8-B378D80FC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2332" y="250825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E3C2E4-2CB3-5A29-B601-03CAABCE5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2932" y="1670050"/>
            <a:ext cx="1447800" cy="1752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06B6EF-8F30-7742-C6A3-F344FD441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2932" y="1670050"/>
            <a:ext cx="1447800" cy="304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E16BC0-F62D-E2A8-E4D3-747780815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2932" y="1974850"/>
            <a:ext cx="1447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B2311CEC-CC70-5E4F-F839-93B931D67D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5332" y="1670050"/>
            <a:ext cx="990600" cy="7620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DB4049F6-7F7E-BE3B-35D0-72FF5D126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3932" y="1670050"/>
            <a:ext cx="569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crust</a:t>
            </a: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99CC35CB-E3B2-EF3B-1666-8856D550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032" y="1914525"/>
            <a:ext cx="10541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rgbClr val="000000"/>
                </a:solidFill>
              </a:rPr>
              <a:t>mantle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lithosphere</a:t>
            </a:r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9F8C639C-C937-4697-2F66-2E4934F3DE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5932" y="2432050"/>
            <a:ext cx="0" cy="7620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F9399854-2284-4649-829F-2C07CBB85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55532" y="250825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08043A-BA31-5D3C-B475-10AD42725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8532" y="1746250"/>
            <a:ext cx="1447800" cy="1752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80452B-C5C2-6705-E2ED-5FB2E7115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8532" y="1746250"/>
            <a:ext cx="1447800" cy="304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3898858-9041-97CE-65F9-953BE3BC3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8532" y="2051050"/>
            <a:ext cx="14478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Line 22">
            <a:extLst>
              <a:ext uri="{FF2B5EF4-FFF2-40B4-BE49-F238E27FC236}">
                <a16:creationId xmlns:a16="http://schemas.microsoft.com/office/drawing/2014/main" id="{2D24B56F-098F-92BF-1197-DCA0CDCA18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50932" y="1746250"/>
            <a:ext cx="1066800" cy="14478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Text Box 23">
            <a:extLst>
              <a:ext uri="{FF2B5EF4-FFF2-40B4-BE49-F238E27FC236}">
                <a16:creationId xmlns:a16="http://schemas.microsoft.com/office/drawing/2014/main" id="{E8B8831B-DA09-AD52-23FE-D108F0775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9532" y="1746250"/>
            <a:ext cx="569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400">
                <a:solidFill>
                  <a:srgbClr val="000000"/>
                </a:solidFill>
              </a:rPr>
              <a:t>crust</a:t>
            </a:r>
          </a:p>
        </p:txBody>
      </p:sp>
      <p:sp>
        <p:nvSpPr>
          <p:cNvPr id="23" name="Text Box 24">
            <a:extLst>
              <a:ext uri="{FF2B5EF4-FFF2-40B4-BE49-F238E27FC236}">
                <a16:creationId xmlns:a16="http://schemas.microsoft.com/office/drawing/2014/main" id="{9F30D425-4ADC-3F44-D02A-C6D79A21D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132" y="2295525"/>
            <a:ext cx="10541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rgbClr val="000000"/>
                </a:solidFill>
              </a:rPr>
              <a:t>mantle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lithosphere</a:t>
            </a:r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id="{60FFC1AE-F92F-0CE8-08F8-9577E93C07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5332" y="1670050"/>
            <a:ext cx="990600" cy="1524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77EE8806-CD83-9AC7-2250-BB5DF8048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1457" y="3575050"/>
            <a:ext cx="765536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Higher temperature        lower density; </a:t>
            </a:r>
            <a:r>
              <a:rPr lang="en-US" dirty="0" err="1">
                <a:solidFill>
                  <a:srgbClr val="0003AA"/>
                </a:solidFill>
              </a:rPr>
              <a:t>isostasy</a:t>
            </a:r>
            <a:r>
              <a:rPr lang="en-US" dirty="0">
                <a:solidFill>
                  <a:srgbClr val="0003AA"/>
                </a:solidFill>
              </a:rPr>
              <a:t> implies</a:t>
            </a:r>
          </a:p>
          <a:p>
            <a:r>
              <a:rPr lang="en-US" dirty="0">
                <a:solidFill>
                  <a:srgbClr val="0003AA"/>
                </a:solidFill>
              </a:rPr>
              <a:t>lower density should correspond to higher elevation!</a:t>
            </a:r>
          </a:p>
          <a:p>
            <a:r>
              <a:rPr lang="en-US" dirty="0">
                <a:solidFill>
                  <a:srgbClr val="0003AA"/>
                </a:solidFill>
              </a:rPr>
              <a:t>Elevation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h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decays ~ exponentially as</a:t>
            </a:r>
          </a:p>
          <a:p>
            <a:endParaRPr lang="en-US" dirty="0">
              <a:solidFill>
                <a:srgbClr val="0003AA"/>
              </a:solidFill>
            </a:endParaRP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where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Symbol" charset="0"/>
                <a:sym typeface="Symbol" charset="0"/>
              </a:rPr>
              <a:t>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stretching factor; characteristic time </a:t>
            </a:r>
            <a:r>
              <a:rPr lang="en-US" i="1" dirty="0">
                <a:solidFill>
                  <a:srgbClr val="000000"/>
                </a:solidFill>
                <a:latin typeface="Symbol" charset="0"/>
                <a:sym typeface="Symbol" charset="0"/>
              </a:rPr>
              <a:t>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F9AC27-8DFB-118E-61BB-2F0EDE1A9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5886450"/>
            <a:ext cx="990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A28BCFA-6CBE-9508-E9AD-EE61E6024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4743450"/>
            <a:ext cx="2209800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8" name="Line 29">
            <a:extLst>
              <a:ext uri="{FF2B5EF4-FFF2-40B4-BE49-F238E27FC236}">
                <a16:creationId xmlns:a16="http://schemas.microsoft.com/office/drawing/2014/main" id="{789E5F16-E105-65D4-F870-1069B7B417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59732" y="167005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Text Box 30">
            <a:extLst>
              <a:ext uri="{FF2B5EF4-FFF2-40B4-BE49-F238E27FC236}">
                <a16:creationId xmlns:a16="http://schemas.microsoft.com/office/drawing/2014/main" id="{3347541C-BA3C-B633-E29B-CA691F8FB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1132" y="212725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solidFill>
                  <a:srgbClr val="000000"/>
                </a:solidFill>
                <a:latin typeface="Times New Roman" charset="0"/>
              </a:rPr>
              <a:t>l</a:t>
            </a: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45DBE29E-A981-56EF-4066-B117FD897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0548" y="3839439"/>
            <a:ext cx="533400" cy="0"/>
          </a:xfrm>
          <a:prstGeom prst="line">
            <a:avLst/>
          </a:prstGeom>
          <a:noFill/>
          <a:ln w="76200">
            <a:solidFill>
              <a:srgbClr val="0003AA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6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>
            <a:extLst>
              <a:ext uri="{FF2B5EF4-FFF2-40B4-BE49-F238E27FC236}">
                <a16:creationId xmlns:a16="http://schemas.microsoft.com/office/drawing/2014/main" id="{00BE902B-4B7B-562F-D629-F1B380DAE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20512"/>
            <a:ext cx="5968301" cy="5816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How might we measure time-dependence</a:t>
            </a:r>
          </a:p>
          <a:p>
            <a:r>
              <a:rPr lang="en-US" dirty="0">
                <a:solidFill>
                  <a:srgbClr val="0003AA"/>
                </a:solidFill>
              </a:rPr>
              <a:t>   of elevation following rifting?</a:t>
            </a:r>
          </a:p>
          <a:p>
            <a:endParaRPr lang="en-US" sz="1200" dirty="0">
              <a:solidFill>
                <a:srgbClr val="0003AA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03AA"/>
                </a:solidFill>
              </a:rPr>
              <a:t> ~1-2 km over 10-100 </a:t>
            </a:r>
            <a:r>
              <a:rPr lang="en-US" dirty="0" err="1">
                <a:solidFill>
                  <a:srgbClr val="0003AA"/>
                </a:solidFill>
              </a:rPr>
              <a:t>Myrs</a:t>
            </a:r>
            <a:r>
              <a:rPr lang="en-US" dirty="0">
                <a:solidFill>
                  <a:srgbClr val="0003AA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  <a:sym typeface="Symbol" charset="0"/>
              </a:rPr>
              <a:t> 0.1 mm/yr.</a:t>
            </a:r>
          </a:p>
          <a:p>
            <a:r>
              <a:rPr lang="en-US" dirty="0">
                <a:solidFill>
                  <a:srgbClr val="0003AA"/>
                </a:solidFill>
              </a:rPr>
              <a:t>   You wouldn’t see this with GPS unless</a:t>
            </a:r>
          </a:p>
          <a:p>
            <a:r>
              <a:rPr lang="en-US" dirty="0">
                <a:solidFill>
                  <a:srgbClr val="0003AA"/>
                </a:solidFill>
              </a:rPr>
              <a:t>   right at the beginning of the exponential!</a:t>
            </a:r>
          </a:p>
          <a:p>
            <a:endParaRPr lang="en-US" sz="1200" dirty="0">
              <a:solidFill>
                <a:srgbClr val="0003AA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03AA"/>
                </a:solidFill>
              </a:rPr>
              <a:t> Need measurements of elevation change</a:t>
            </a:r>
          </a:p>
          <a:p>
            <a:r>
              <a:rPr lang="en-US" dirty="0">
                <a:solidFill>
                  <a:srgbClr val="0003AA"/>
                </a:solidFill>
              </a:rPr>
              <a:t>   on geological time scales</a:t>
            </a:r>
            <a:r>
              <a:rPr lang="mr-IN" dirty="0">
                <a:solidFill>
                  <a:srgbClr val="0003AA"/>
                </a:solidFill>
              </a:rPr>
              <a:t>…</a:t>
            </a:r>
            <a:endParaRPr lang="en-US" dirty="0">
              <a:solidFill>
                <a:srgbClr val="0003AA"/>
              </a:solidFill>
            </a:endParaRPr>
          </a:p>
          <a:p>
            <a:endParaRPr lang="en-US" sz="1200" dirty="0">
              <a:solidFill>
                <a:srgbClr val="0003AA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03AA"/>
                </a:solidFill>
              </a:rPr>
              <a:t> One approach is to look at the</a:t>
            </a:r>
          </a:p>
          <a:p>
            <a:r>
              <a:rPr lang="en-US" dirty="0">
                <a:solidFill>
                  <a:srgbClr val="0003AA"/>
                </a:solidFill>
              </a:rPr>
              <a:t>   sedimentary record. </a:t>
            </a:r>
            <a:r>
              <a:rPr lang="en-US" i="1" dirty="0" err="1">
                <a:solidFill>
                  <a:srgbClr val="0003AA"/>
                </a:solidFill>
                <a:latin typeface="Arial Black"/>
                <a:cs typeface="Arial Black"/>
              </a:rPr>
              <a:t>Backstripping</a:t>
            </a:r>
            <a:r>
              <a:rPr lang="en-US" i="1" dirty="0">
                <a:solidFill>
                  <a:srgbClr val="0003AA"/>
                </a:solidFill>
                <a:latin typeface="Arial Black"/>
                <a:cs typeface="Arial Black"/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:</a:t>
            </a:r>
          </a:p>
          <a:p>
            <a:r>
              <a:rPr lang="en-US" dirty="0">
                <a:solidFill>
                  <a:srgbClr val="0003AA"/>
                </a:solidFill>
              </a:rPr>
              <a:t>   </a:t>
            </a:r>
            <a:r>
              <a:rPr lang="en-US" dirty="0" err="1">
                <a:solidFill>
                  <a:srgbClr val="0003AA"/>
                </a:solidFill>
              </a:rPr>
              <a:t>Isostatic</a:t>
            </a:r>
            <a:r>
              <a:rPr lang="en-US" dirty="0">
                <a:solidFill>
                  <a:srgbClr val="0003AA"/>
                </a:solidFill>
              </a:rPr>
              <a:t> balance of water + sediment</a:t>
            </a:r>
          </a:p>
          <a:p>
            <a:r>
              <a:rPr lang="en-US" dirty="0">
                <a:solidFill>
                  <a:srgbClr val="0003AA"/>
                </a:solidFill>
              </a:rPr>
              <a:t>   + crust + mantle.  After correcting for</a:t>
            </a:r>
          </a:p>
          <a:p>
            <a:r>
              <a:rPr lang="en-US" dirty="0">
                <a:solidFill>
                  <a:srgbClr val="0003AA"/>
                </a:solidFill>
              </a:rPr>
              <a:t>   sediment compaction (can predict from</a:t>
            </a:r>
          </a:p>
          <a:p>
            <a:r>
              <a:rPr lang="en-US" dirty="0">
                <a:solidFill>
                  <a:srgbClr val="0003AA"/>
                </a:solidFill>
              </a:rPr>
              <a:t>   load) and sea level change, get</a:t>
            </a:r>
          </a:p>
          <a:p>
            <a:r>
              <a:rPr lang="en-US" dirty="0">
                <a:solidFill>
                  <a:srgbClr val="0003AA"/>
                </a:solidFill>
              </a:rPr>
              <a:t>   elevation change!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39C68A-E917-B64F-ED55-5BEDE576D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446" y="0"/>
            <a:ext cx="2627154" cy="6858000"/>
          </a:xfrm>
          <a:prstGeom prst="rect">
            <a:avLst/>
          </a:prstGeom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id="{F3ED6973-EA1E-DE05-384A-BE2E2DC616D7}"/>
              </a:ext>
            </a:extLst>
          </p:cNvPr>
          <p:cNvSpPr txBox="1"/>
          <p:nvPr/>
        </p:nvSpPr>
        <p:spPr>
          <a:xfrm>
            <a:off x="4253923" y="73223"/>
            <a:ext cx="3747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400" dirty="0"/>
              <a:t>Cartoon from </a:t>
            </a:r>
            <a:r>
              <a:rPr lang="en-US" sz="1400" i="1" dirty="0" err="1"/>
              <a:t>Steckler</a:t>
            </a:r>
            <a:r>
              <a:rPr lang="en-US" sz="1400" i="1" dirty="0"/>
              <a:t> et al., Mar. Geol.</a:t>
            </a:r>
            <a:r>
              <a:rPr lang="en-US" sz="1400" dirty="0"/>
              <a:t> 1999 </a:t>
            </a:r>
          </a:p>
        </p:txBody>
      </p:sp>
    </p:spTree>
    <p:extLst>
      <p:ext uri="{BB962C8B-B14F-4D97-AF65-F5344CB8AC3E}">
        <p14:creationId xmlns:p14="http://schemas.microsoft.com/office/powerpoint/2010/main" val="340127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6ECEFE-2484-864C-A890-E3801224E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310" y="3597492"/>
            <a:ext cx="4770549" cy="29363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3E47BA-81FE-1246-BD33-F8C82E9D4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598" y="324206"/>
            <a:ext cx="3963978" cy="3135146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A24F789B-0CA5-C648-94FC-4C10ECA50C07}"/>
              </a:ext>
            </a:extLst>
          </p:cNvPr>
          <p:cNvSpPr txBox="1"/>
          <p:nvPr/>
        </p:nvSpPr>
        <p:spPr>
          <a:xfrm>
            <a:off x="6795306" y="1521498"/>
            <a:ext cx="355738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Subsidence curves from</a:t>
            </a:r>
          </a:p>
          <a:p>
            <a:r>
              <a:rPr lang="en-US" dirty="0">
                <a:solidFill>
                  <a:srgbClr val="0003AA"/>
                </a:solidFill>
              </a:rPr>
              <a:t>rift basins (example here</a:t>
            </a:r>
          </a:p>
          <a:p>
            <a:r>
              <a:rPr lang="en-US" dirty="0">
                <a:solidFill>
                  <a:srgbClr val="0003AA"/>
                </a:solidFill>
              </a:rPr>
              <a:t>from late-Devonian</a:t>
            </a:r>
          </a:p>
          <a:p>
            <a:r>
              <a:rPr lang="en-US" dirty="0" err="1">
                <a:solidFill>
                  <a:srgbClr val="0003AA"/>
                </a:solidFill>
              </a:rPr>
              <a:t>Dniepr</a:t>
            </a:r>
            <a:r>
              <a:rPr lang="en-US" dirty="0">
                <a:solidFill>
                  <a:srgbClr val="0003AA"/>
                </a:solidFill>
              </a:rPr>
              <a:t>-Donets basin in</a:t>
            </a:r>
          </a:p>
          <a:p>
            <a:r>
              <a:rPr lang="en-US" dirty="0">
                <a:solidFill>
                  <a:srgbClr val="0003AA"/>
                </a:solidFill>
              </a:rPr>
              <a:t>the Eastern European</a:t>
            </a:r>
          </a:p>
          <a:p>
            <a:r>
              <a:rPr lang="en-US" dirty="0">
                <a:solidFill>
                  <a:srgbClr val="0003AA"/>
                </a:solidFill>
              </a:rPr>
              <a:t>craton, Ukraine) often</a:t>
            </a:r>
          </a:p>
          <a:p>
            <a:r>
              <a:rPr lang="en-US" dirty="0">
                <a:solidFill>
                  <a:srgbClr val="0003AA"/>
                </a:solidFill>
              </a:rPr>
              <a:t>show the ~exponential</a:t>
            </a:r>
          </a:p>
          <a:p>
            <a:r>
              <a:rPr lang="en-US" dirty="0">
                <a:solidFill>
                  <a:srgbClr val="0003AA"/>
                </a:solidFill>
              </a:rPr>
              <a:t>subsidence profiles</a:t>
            </a:r>
          </a:p>
          <a:p>
            <a:r>
              <a:rPr lang="en-US" dirty="0">
                <a:solidFill>
                  <a:srgbClr val="0003AA"/>
                </a:solidFill>
              </a:rPr>
              <a:t>predicted by stretching </a:t>
            </a:r>
          </a:p>
          <a:p>
            <a:r>
              <a:rPr lang="en-US" dirty="0">
                <a:solidFill>
                  <a:srgbClr val="0003AA"/>
                </a:solidFill>
              </a:rPr>
              <a:t>models</a:t>
            </a:r>
          </a:p>
        </p:txBody>
      </p:sp>
    </p:spTree>
    <p:extLst>
      <p:ext uri="{BB962C8B-B14F-4D97-AF65-F5344CB8AC3E}">
        <p14:creationId xmlns:p14="http://schemas.microsoft.com/office/powerpoint/2010/main" val="118424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4F6B8B-2202-6207-1B18-26289631D206}"/>
              </a:ext>
            </a:extLst>
          </p:cNvPr>
          <p:cNvSpPr/>
          <p:nvPr/>
        </p:nvSpPr>
        <p:spPr bwMode="auto">
          <a:xfrm>
            <a:off x="1767610" y="1939498"/>
            <a:ext cx="8534400" cy="4572000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100" b="0" i="1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72B455-875A-555B-5E56-0DE52D7278BC}"/>
              </a:ext>
            </a:extLst>
          </p:cNvPr>
          <p:cNvSpPr txBox="1"/>
          <p:nvPr/>
        </p:nvSpPr>
        <p:spPr>
          <a:xfrm>
            <a:off x="1920010" y="3006298"/>
            <a:ext cx="565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 err="1">
                <a:latin typeface="Symbol" charset="2"/>
                <a:cs typeface="Symbol" charset="2"/>
              </a:rPr>
              <a:t>r</a:t>
            </a:r>
            <a:r>
              <a:rPr lang="en-US" i="1" baseline="-25000" dirty="0" err="1">
                <a:latin typeface="Times New Roman"/>
                <a:cs typeface="Times New Roman"/>
              </a:rPr>
              <a:t>m</a:t>
            </a:r>
            <a:endParaRPr lang="en-US" i="1" baseline="-25000" dirty="0">
              <a:latin typeface="Times New Roman"/>
              <a:cs typeface="Times New Roma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4EBB7D-DD57-2529-FA55-51FF9A69CE48}"/>
              </a:ext>
            </a:extLst>
          </p:cNvPr>
          <p:cNvSpPr txBox="1"/>
          <p:nvPr/>
        </p:nvSpPr>
        <p:spPr>
          <a:xfrm>
            <a:off x="1700405" y="346501"/>
            <a:ext cx="87911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Recall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isostasy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reflects material moving from higher pressure</a:t>
            </a:r>
          </a:p>
          <a:p>
            <a:r>
              <a:rPr lang="en-US" dirty="0">
                <a:solidFill>
                  <a:srgbClr val="0003AA"/>
                </a:solidFill>
              </a:rPr>
              <a:t>   and toward lower pressure to achieve </a:t>
            </a:r>
            <a:r>
              <a:rPr lang="en-US" i="1" dirty="0">
                <a:solidFill>
                  <a:srgbClr val="FF0000"/>
                </a:solidFill>
                <a:latin typeface="Arial Black"/>
                <a:cs typeface="Arial Black"/>
              </a:rPr>
              <a:t>equilibration </a:t>
            </a:r>
            <a:r>
              <a:rPr lang="en-US" dirty="0">
                <a:solidFill>
                  <a:srgbClr val="0003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r>
              <a:rPr lang="en-US" i="1" dirty="0">
                <a:solidFill>
                  <a:srgbClr val="0003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>
                <a:solidFill>
                  <a:srgbClr val="0003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indicates</a:t>
            </a:r>
            <a:r>
              <a:rPr lang="en-US" i="1" dirty="0">
                <a:solidFill>
                  <a:srgbClr val="0003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flow</a:t>
            </a:r>
            <a:r>
              <a:rPr lang="en-US" i="1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098A28-E590-FBB6-F990-38529C705BD7}"/>
              </a:ext>
            </a:extLst>
          </p:cNvPr>
          <p:cNvSpPr/>
          <p:nvPr/>
        </p:nvSpPr>
        <p:spPr bwMode="auto">
          <a:xfrm>
            <a:off x="3825010" y="1634698"/>
            <a:ext cx="2057400" cy="15240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100" b="0" i="1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109DB314-3B86-C8EE-ECC2-D0505C4A4EE8}"/>
              </a:ext>
            </a:extLst>
          </p:cNvPr>
          <p:cNvSpPr txBox="1"/>
          <p:nvPr/>
        </p:nvSpPr>
        <p:spPr>
          <a:xfrm>
            <a:off x="4663210" y="2091898"/>
            <a:ext cx="48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Symbol" charset="2"/>
                <a:cs typeface="Symbol" charset="2"/>
              </a:rPr>
              <a:t>r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162874D-69F9-2649-6564-795A0A1AF185}"/>
              </a:ext>
            </a:extLst>
          </p:cNvPr>
          <p:cNvCxnSpPr/>
          <p:nvPr/>
        </p:nvCxnSpPr>
        <p:spPr bwMode="auto">
          <a:xfrm flipV="1">
            <a:off x="1881910" y="3996898"/>
            <a:ext cx="8305800" cy="76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4B5A6BB-3FA2-3B7F-7512-C2B320C5675E}"/>
              </a:ext>
            </a:extLst>
          </p:cNvPr>
          <p:cNvSpPr txBox="1"/>
          <p:nvPr/>
        </p:nvSpPr>
        <p:spPr>
          <a:xfrm>
            <a:off x="5066460" y="4301698"/>
            <a:ext cx="2232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/>
              <a:t>~ Constant </a:t>
            </a:r>
            <a:r>
              <a:rPr lang="en-US" i="1" dirty="0">
                <a:latin typeface="Times New Roman"/>
                <a:cs typeface="Times New Roman"/>
              </a:rPr>
              <a:t>P</a:t>
            </a:r>
            <a:r>
              <a:rPr lang="en-US" dirty="0">
                <a:latin typeface="Times New Roman"/>
                <a:cs typeface="Times New Roman"/>
              </a:rPr>
              <a:t> =</a:t>
            </a:r>
            <a:r>
              <a:rPr lang="en-US" dirty="0"/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0D425D0-6416-E62C-912B-A24917E7E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6660" y="3996898"/>
            <a:ext cx="2427288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0719E58-2AF0-8031-A751-3BB6A3F2D2FC}"/>
              </a:ext>
            </a:extLst>
          </p:cNvPr>
          <p:cNvSpPr/>
          <p:nvPr/>
        </p:nvSpPr>
        <p:spPr bwMode="auto">
          <a:xfrm>
            <a:off x="5882410" y="1406098"/>
            <a:ext cx="2362200" cy="2362200"/>
          </a:xfrm>
          <a:prstGeom prst="rect">
            <a:avLst/>
          </a:prstGeom>
          <a:solidFill>
            <a:srgbClr val="D2BDE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100" b="0" i="1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TextBox 14">
            <a:extLst>
              <a:ext uri="{FF2B5EF4-FFF2-40B4-BE49-F238E27FC236}">
                <a16:creationId xmlns:a16="http://schemas.microsoft.com/office/drawing/2014/main" id="{6A20ED76-D3B5-096B-026E-1C8B5BA48F37}"/>
              </a:ext>
            </a:extLst>
          </p:cNvPr>
          <p:cNvSpPr txBox="1"/>
          <p:nvPr/>
        </p:nvSpPr>
        <p:spPr>
          <a:xfrm>
            <a:off x="6873010" y="2396698"/>
            <a:ext cx="48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Symbol" charset="2"/>
                <a:cs typeface="Symbol" charset="2"/>
              </a:rPr>
              <a:t>r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6FDF02F-445F-704F-AD81-34C34001B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774" y="4167746"/>
            <a:ext cx="1459198" cy="23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32AF08-3960-494F-8088-EF7063587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918" y="4170825"/>
            <a:ext cx="1397690" cy="232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206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0DE6ABF-6882-DA8C-D79B-E74242117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301" y="571500"/>
            <a:ext cx="8213397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The</a:t>
            </a:r>
            <a:r>
              <a:rPr lang="en-US" i="1" dirty="0">
                <a:solidFill>
                  <a:srgbClr val="333399"/>
                </a:solidFill>
                <a:latin typeface="Arial Black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Adiabat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(the “other” part of the </a:t>
            </a:r>
            <a:r>
              <a:rPr lang="en-US" i="1" dirty="0" err="1">
                <a:solidFill>
                  <a:srgbClr val="0003AA"/>
                </a:solidFill>
                <a:latin typeface="Arial Black" charset="0"/>
              </a:rPr>
              <a:t>geotherm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):</a:t>
            </a:r>
          </a:p>
          <a:p>
            <a:pPr>
              <a:buFont typeface="Arial" charset="0"/>
              <a:buNone/>
            </a:pP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   approximately describes mean temperature in </a:t>
            </a:r>
          </a:p>
          <a:p>
            <a:pPr>
              <a:buFont typeface="Arial" charset="0"/>
              <a:buNone/>
            </a:pP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  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convecting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systems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D0F2C7-C299-5CB6-CDE9-B6AF896A1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399" y="2552700"/>
            <a:ext cx="5257800" cy="3733800"/>
          </a:xfrm>
          <a:prstGeom prst="rect">
            <a:avLst/>
          </a:prstGeom>
          <a:solidFill>
            <a:srgbClr val="FCFC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ADF61EA8-2ACA-21FE-0172-3B51E65E615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769921" y="4463406"/>
            <a:ext cx="10070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Depth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45E56310-6E59-CE61-C36A-1FE26EE07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599" y="2171700"/>
            <a:ext cx="192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Temperature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031300B8-17FF-6894-9D76-2E3DC94E6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587" y="236378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0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CC8D565C-DD87-F4DF-19EB-2F35F6072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7" y="21717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0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F415EB9C-7DF1-579F-B625-C84C37895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399" y="2171700"/>
            <a:ext cx="20794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1200-1400 </a:t>
            </a:r>
            <a:r>
              <a:rPr lang="en-US">
                <a:solidFill>
                  <a:srgbClr val="0003AA"/>
                </a:solidFill>
              </a:rPr>
              <a:t>º</a:t>
            </a:r>
            <a:r>
              <a:rPr lang="en-US">
                <a:solidFill>
                  <a:srgbClr val="0003AA"/>
                </a:solidFill>
                <a:cs typeface="ＭＳ Ｐゴシック" charset="0"/>
              </a:rPr>
              <a:t>C</a:t>
            </a: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DF1308ED-CA70-A0EA-5AFB-3863715D83A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199" y="2552700"/>
            <a:ext cx="1588" cy="3733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8BA42A4A-61DC-D12C-A726-26902A5497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399" y="3543300"/>
            <a:ext cx="5197475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97557C3B-D427-824B-D71E-BAA258E34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599" y="3086100"/>
            <a:ext cx="114486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50-300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   km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6060E9EE-6A5B-38A5-3CE9-E9C7399E7287}"/>
              </a:ext>
            </a:extLst>
          </p:cNvPr>
          <p:cNvSpPr txBox="1">
            <a:spLocks noChangeArrowheads="1"/>
          </p:cNvSpPr>
          <p:nvPr/>
        </p:nvSpPr>
        <p:spPr bwMode="auto">
          <a:xfrm rot="848397">
            <a:off x="4257103" y="2855268"/>
            <a:ext cx="17267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dirty="0">
                <a:solidFill>
                  <a:srgbClr val="0003AA"/>
                </a:solidFill>
                <a:cs typeface="ＭＳ Ｐゴシック" charset="0"/>
              </a:rPr>
              <a:t>Conductive</a:t>
            </a: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A66E87B3-58E9-705F-E26E-DE89E270B966}"/>
              </a:ext>
            </a:extLst>
          </p:cNvPr>
          <p:cNvSpPr txBox="1">
            <a:spLocks noChangeArrowheads="1"/>
          </p:cNvSpPr>
          <p:nvPr/>
        </p:nvSpPr>
        <p:spPr bwMode="auto">
          <a:xfrm rot="4852270">
            <a:off x="6994590" y="4655281"/>
            <a:ext cx="17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dirty="0">
                <a:solidFill>
                  <a:srgbClr val="0003AA"/>
                </a:solidFill>
                <a:cs typeface="ＭＳ Ｐゴシック" charset="0"/>
              </a:rPr>
              <a:t>Convective</a:t>
            </a: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B1029AD4-29D5-3152-7B8E-1E0252359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799" y="4535488"/>
            <a:ext cx="344011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u="sng" dirty="0" err="1">
                <a:solidFill>
                  <a:srgbClr val="FF0000"/>
                </a:solidFill>
                <a:latin typeface="Arial Black" charset="0"/>
                <a:cs typeface="ＭＳ Ｐゴシック" charset="0"/>
              </a:rPr>
              <a:t>Adiabat</a:t>
            </a:r>
            <a:r>
              <a:rPr lang="en-US" i="1" u="sng" dirty="0">
                <a:solidFill>
                  <a:srgbClr val="FF0000"/>
                </a:solidFill>
                <a:latin typeface="Arial Black" charset="0"/>
                <a:cs typeface="ＭＳ Ｐゴシック" charset="0"/>
              </a:rPr>
              <a:t>:</a:t>
            </a:r>
            <a:r>
              <a:rPr lang="en-US" dirty="0">
                <a:solidFill>
                  <a:srgbClr val="000000"/>
                </a:solidFill>
                <a:cs typeface="ＭＳ Ｐゴシック" charset="0"/>
              </a:rPr>
              <a:t> </a:t>
            </a:r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Temperature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increases with pressure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but energy doesn</a:t>
            </a:r>
            <a:r>
              <a:rPr lang="en-US" dirty="0">
                <a:solidFill>
                  <a:srgbClr val="0003AA"/>
                </a:solidFill>
                <a:latin typeface="Arial"/>
                <a:cs typeface="ＭＳ Ｐゴシック" charset="0"/>
              </a:rPr>
              <a:t>’</a:t>
            </a:r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t 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change</a:t>
            </a: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72816997-D883-1BDB-35B5-C11FEF21AD05}"/>
              </a:ext>
            </a:extLst>
          </p:cNvPr>
          <p:cNvSpPr/>
          <p:nvPr/>
        </p:nvSpPr>
        <p:spPr>
          <a:xfrm>
            <a:off x="3570415" y="2552700"/>
            <a:ext cx="4174435" cy="3674638"/>
          </a:xfrm>
          <a:custGeom>
            <a:avLst/>
            <a:gdLst>
              <a:gd name="connsiteX0" fmla="*/ 0 w 4174435"/>
              <a:gd name="connsiteY0" fmla="*/ 0 h 3674638"/>
              <a:gd name="connsiteX1" fmla="*/ 2067340 w 4174435"/>
              <a:gd name="connsiteY1" fmla="*/ 425963 h 3674638"/>
              <a:gd name="connsiteX2" fmla="*/ 3356587 w 4174435"/>
              <a:gd name="connsiteY2" fmla="*/ 823528 h 3674638"/>
              <a:gd name="connsiteX3" fmla="*/ 3742793 w 4174435"/>
              <a:gd name="connsiteY3" fmla="*/ 999592 h 3674638"/>
              <a:gd name="connsiteX4" fmla="*/ 3901819 w 4174435"/>
              <a:gd name="connsiteY4" fmla="*/ 1493709 h 3674638"/>
              <a:gd name="connsiteX5" fmla="*/ 4174435 w 4174435"/>
              <a:gd name="connsiteY5" fmla="*/ 3674638 h 36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4435" h="3674638">
                <a:moveTo>
                  <a:pt x="0" y="0"/>
                </a:moveTo>
                <a:cubicBezTo>
                  <a:pt x="753954" y="144354"/>
                  <a:pt x="1507909" y="288708"/>
                  <a:pt x="2067340" y="425963"/>
                </a:cubicBezTo>
                <a:cubicBezTo>
                  <a:pt x="2626771" y="563218"/>
                  <a:pt x="3077345" y="727923"/>
                  <a:pt x="3356587" y="823528"/>
                </a:cubicBezTo>
                <a:cubicBezTo>
                  <a:pt x="3635829" y="919133"/>
                  <a:pt x="3651921" y="887895"/>
                  <a:pt x="3742793" y="999592"/>
                </a:cubicBezTo>
                <a:cubicBezTo>
                  <a:pt x="3833665" y="1111289"/>
                  <a:pt x="3829879" y="1047868"/>
                  <a:pt x="3901819" y="1493709"/>
                </a:cubicBezTo>
                <a:cubicBezTo>
                  <a:pt x="3973759" y="1939550"/>
                  <a:pt x="4074097" y="2807094"/>
                  <a:pt x="4174435" y="3674638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1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6463</TotalTime>
  <Words>587</Words>
  <Application>Microsoft Macintosh PowerPoint</Application>
  <PresentationFormat>Widescreen</PresentationFormat>
  <Paragraphs>124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Symbol</vt:lpstr>
      <vt:lpstr>Times New Roman</vt:lpstr>
      <vt:lpstr>Office Theme 2013 - 2022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23</cp:revision>
  <dcterms:created xsi:type="dcterms:W3CDTF">2023-01-09T19:13:31Z</dcterms:created>
  <dcterms:modified xsi:type="dcterms:W3CDTF">2023-02-01T21:50:39Z</dcterms:modified>
</cp:coreProperties>
</file>